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4"/>
  </p:sldMasterIdLst>
  <p:notesMasterIdLst>
    <p:notesMasterId r:id="rId147"/>
  </p:notesMasterIdLst>
  <p:handoutMasterIdLst>
    <p:handoutMasterId r:id="rId148"/>
  </p:handoutMasterIdLst>
  <p:sldIdLst>
    <p:sldId id="1519" r:id="rId5"/>
    <p:sldId id="1499" r:id="rId6"/>
    <p:sldId id="1646" r:id="rId7"/>
    <p:sldId id="1647" r:id="rId8"/>
    <p:sldId id="1648" r:id="rId9"/>
    <p:sldId id="1498" r:id="rId10"/>
    <p:sldId id="1500" r:id="rId11"/>
    <p:sldId id="1501" r:id="rId12"/>
    <p:sldId id="1502" r:id="rId13"/>
    <p:sldId id="1595" r:id="rId14"/>
    <p:sldId id="1594" r:id="rId15"/>
    <p:sldId id="1503" r:id="rId16"/>
    <p:sldId id="1504" r:id="rId17"/>
    <p:sldId id="1644" r:id="rId18"/>
    <p:sldId id="1645" r:id="rId19"/>
    <p:sldId id="1505" r:id="rId20"/>
    <p:sldId id="1506" r:id="rId21"/>
    <p:sldId id="1591" r:id="rId22"/>
    <p:sldId id="1507" r:id="rId23"/>
    <p:sldId id="1612" r:id="rId24"/>
    <p:sldId id="1577" r:id="rId25"/>
    <p:sldId id="1578" r:id="rId26"/>
    <p:sldId id="1579" r:id="rId27"/>
    <p:sldId id="1580" r:id="rId28"/>
    <p:sldId id="1581" r:id="rId29"/>
    <p:sldId id="1582" r:id="rId30"/>
    <p:sldId id="1488" r:id="rId31"/>
    <p:sldId id="1474" r:id="rId32"/>
    <p:sldId id="1478" r:id="rId33"/>
    <p:sldId id="1479" r:id="rId34"/>
    <p:sldId id="1508" r:id="rId35"/>
    <p:sldId id="1509" r:id="rId36"/>
    <p:sldId id="1552" r:id="rId37"/>
    <p:sldId id="1512" r:id="rId38"/>
    <p:sldId id="1558" r:id="rId39"/>
    <p:sldId id="1559" r:id="rId40"/>
    <p:sldId id="1560" r:id="rId41"/>
    <p:sldId id="1561" r:id="rId42"/>
    <p:sldId id="1562" r:id="rId43"/>
    <p:sldId id="1563" r:id="rId44"/>
    <p:sldId id="1564" r:id="rId45"/>
    <p:sldId id="1565" r:id="rId46"/>
    <p:sldId id="1566" r:id="rId47"/>
    <p:sldId id="1539" r:id="rId48"/>
    <p:sldId id="1491" r:id="rId49"/>
    <p:sldId id="1588" r:id="rId50"/>
    <p:sldId id="1493" r:id="rId51"/>
    <p:sldId id="1640" r:id="rId52"/>
    <p:sldId id="1497" r:id="rId53"/>
    <p:sldId id="1589" r:id="rId54"/>
    <p:sldId id="1494" r:id="rId55"/>
    <p:sldId id="1495" r:id="rId56"/>
    <p:sldId id="1496" r:id="rId57"/>
    <p:sldId id="1541" r:id="rId58"/>
    <p:sldId id="1540" r:id="rId59"/>
    <p:sldId id="1520" r:id="rId60"/>
    <p:sldId id="1613" r:id="rId61"/>
    <p:sldId id="1614" r:id="rId62"/>
    <p:sldId id="1628" r:id="rId63"/>
    <p:sldId id="1627" r:id="rId64"/>
    <p:sldId id="1616" r:id="rId65"/>
    <p:sldId id="1557" r:id="rId66"/>
    <p:sldId id="1629" r:id="rId67"/>
    <p:sldId id="1482" r:id="rId68"/>
    <p:sldId id="1551" r:id="rId69"/>
    <p:sldId id="1477" r:id="rId70"/>
    <p:sldId id="1537" r:id="rId71"/>
    <p:sldId id="1490" r:id="rId72"/>
    <p:sldId id="1517" r:id="rId73"/>
    <p:sldId id="1480" r:id="rId74"/>
    <p:sldId id="1481" r:id="rId75"/>
    <p:sldId id="1518" r:id="rId76"/>
    <p:sldId id="1573" r:id="rId77"/>
    <p:sldId id="1483" r:id="rId78"/>
    <p:sldId id="1484" r:id="rId79"/>
    <p:sldId id="1485" r:id="rId80"/>
    <p:sldId id="1486" r:id="rId81"/>
    <p:sldId id="1487" r:id="rId82"/>
    <p:sldId id="1617" r:id="rId83"/>
    <p:sldId id="1618" r:id="rId84"/>
    <p:sldId id="1619" r:id="rId85"/>
    <p:sldId id="1620" r:id="rId86"/>
    <p:sldId id="1568" r:id="rId87"/>
    <p:sldId id="1615" r:id="rId88"/>
    <p:sldId id="1569" r:id="rId89"/>
    <p:sldId id="1570" r:id="rId90"/>
    <p:sldId id="1571" r:id="rId91"/>
    <p:sldId id="1600" r:id="rId92"/>
    <p:sldId id="1590" r:id="rId93"/>
    <p:sldId id="1575" r:id="rId94"/>
    <p:sldId id="1593" r:id="rId95"/>
    <p:sldId id="1601" r:id="rId96"/>
    <p:sldId id="1602" r:id="rId97"/>
    <p:sldId id="1611" r:id="rId98"/>
    <p:sldId id="1515" r:id="rId99"/>
    <p:sldId id="1516" r:id="rId100"/>
    <p:sldId id="1521" r:id="rId101"/>
    <p:sldId id="1572" r:id="rId102"/>
    <p:sldId id="1542" r:id="rId103"/>
    <p:sldId id="1543" r:id="rId104"/>
    <p:sldId id="1544" r:id="rId105"/>
    <p:sldId id="1545" r:id="rId106"/>
    <p:sldId id="1522" r:id="rId107"/>
    <p:sldId id="1523" r:id="rId108"/>
    <p:sldId id="1608" r:id="rId109"/>
    <p:sldId id="1641" r:id="rId110"/>
    <p:sldId id="1567" r:id="rId111"/>
    <p:sldId id="1610" r:id="rId112"/>
    <p:sldId id="1528" r:id="rId113"/>
    <p:sldId id="1607" r:id="rId114"/>
    <p:sldId id="1525" r:id="rId115"/>
    <p:sldId id="1530" r:id="rId116"/>
    <p:sldId id="1527" r:id="rId117"/>
    <p:sldId id="1634" r:id="rId118"/>
    <p:sldId id="1633" r:id="rId119"/>
    <p:sldId id="1532" r:id="rId120"/>
    <p:sldId id="1533" r:id="rId121"/>
    <p:sldId id="1534" r:id="rId122"/>
    <p:sldId id="1535" r:id="rId123"/>
    <p:sldId id="1631" r:id="rId124"/>
    <p:sldId id="1585" r:id="rId125"/>
    <p:sldId id="1584" r:id="rId126"/>
    <p:sldId id="1642" r:id="rId127"/>
    <p:sldId id="1546" r:id="rId128"/>
    <p:sldId id="1547" r:id="rId129"/>
    <p:sldId id="1526" r:id="rId130"/>
    <p:sldId id="1536" r:id="rId131"/>
    <p:sldId id="1621" r:id="rId132"/>
    <p:sldId id="1609" r:id="rId133"/>
    <p:sldId id="1623" r:id="rId134"/>
    <p:sldId id="1625" r:id="rId135"/>
    <p:sldId id="1624" r:id="rId136"/>
    <p:sldId id="1643" r:id="rId137"/>
    <p:sldId id="1596" r:id="rId138"/>
    <p:sldId id="1597" r:id="rId139"/>
    <p:sldId id="1599" r:id="rId140"/>
    <p:sldId id="1639" r:id="rId141"/>
    <p:sldId id="1635" r:id="rId142"/>
    <p:sldId id="1638" r:id="rId143"/>
    <p:sldId id="1636" r:id="rId144"/>
    <p:sldId id="1637" r:id="rId145"/>
    <p:sldId id="1630" r:id="rId146"/>
  </p:sldIdLst>
  <p:sldSz cx="9144000" cy="6858000" type="screen4x3"/>
  <p:notesSz cx="6797675" cy="9926638"/>
  <p:defaultTextStyle>
    <a:defPPr>
      <a:defRPr lang="ja-JP"/>
    </a:defPPr>
    <a:lvl1pPr algn="l" rtl="0" fontAlgn="base">
      <a:spcBef>
        <a:spcPct val="0"/>
      </a:spcBef>
      <a:spcAft>
        <a:spcPct val="0"/>
      </a:spcAft>
      <a:defRPr kumimoji="1" sz="1200" kern="1200">
        <a:solidFill>
          <a:schemeClr val="tx1"/>
        </a:solidFill>
        <a:latin typeface="HGS創英角ｺﾞｼｯｸUB" pitchFamily="50" charset="-128"/>
        <a:ea typeface="ＭＳ Ｐゴシック" charset="-128"/>
        <a:cs typeface="+mn-cs"/>
      </a:defRPr>
    </a:lvl1pPr>
    <a:lvl2pPr marL="457200" algn="l" rtl="0" fontAlgn="base">
      <a:spcBef>
        <a:spcPct val="0"/>
      </a:spcBef>
      <a:spcAft>
        <a:spcPct val="0"/>
      </a:spcAft>
      <a:defRPr kumimoji="1" sz="1200" kern="1200">
        <a:solidFill>
          <a:schemeClr val="tx1"/>
        </a:solidFill>
        <a:latin typeface="HGS創英角ｺﾞｼｯｸUB" pitchFamily="50" charset="-128"/>
        <a:ea typeface="ＭＳ Ｐゴシック" charset="-128"/>
        <a:cs typeface="+mn-cs"/>
      </a:defRPr>
    </a:lvl2pPr>
    <a:lvl3pPr marL="914400" algn="l" rtl="0" fontAlgn="base">
      <a:spcBef>
        <a:spcPct val="0"/>
      </a:spcBef>
      <a:spcAft>
        <a:spcPct val="0"/>
      </a:spcAft>
      <a:defRPr kumimoji="1" sz="1200" kern="1200">
        <a:solidFill>
          <a:schemeClr val="tx1"/>
        </a:solidFill>
        <a:latin typeface="HGS創英角ｺﾞｼｯｸUB" pitchFamily="50" charset="-128"/>
        <a:ea typeface="ＭＳ Ｐゴシック" charset="-128"/>
        <a:cs typeface="+mn-cs"/>
      </a:defRPr>
    </a:lvl3pPr>
    <a:lvl4pPr marL="1371600" algn="l" rtl="0" fontAlgn="base">
      <a:spcBef>
        <a:spcPct val="0"/>
      </a:spcBef>
      <a:spcAft>
        <a:spcPct val="0"/>
      </a:spcAft>
      <a:defRPr kumimoji="1" sz="1200" kern="1200">
        <a:solidFill>
          <a:schemeClr val="tx1"/>
        </a:solidFill>
        <a:latin typeface="HGS創英角ｺﾞｼｯｸUB" pitchFamily="50" charset="-128"/>
        <a:ea typeface="ＭＳ Ｐゴシック" charset="-128"/>
        <a:cs typeface="+mn-cs"/>
      </a:defRPr>
    </a:lvl4pPr>
    <a:lvl5pPr marL="1828800" algn="l" rtl="0" fontAlgn="base">
      <a:spcBef>
        <a:spcPct val="0"/>
      </a:spcBef>
      <a:spcAft>
        <a:spcPct val="0"/>
      </a:spcAft>
      <a:defRPr kumimoji="1" sz="1200" kern="1200">
        <a:solidFill>
          <a:schemeClr val="tx1"/>
        </a:solidFill>
        <a:latin typeface="HGS創英角ｺﾞｼｯｸUB" pitchFamily="50" charset="-128"/>
        <a:ea typeface="ＭＳ Ｐゴシック" charset="-128"/>
        <a:cs typeface="+mn-cs"/>
      </a:defRPr>
    </a:lvl5pPr>
    <a:lvl6pPr marL="2286000" algn="l" defTabSz="914400" rtl="0" eaLnBrk="1" latinLnBrk="0" hangingPunct="1">
      <a:defRPr kumimoji="1" sz="1200" kern="1200">
        <a:solidFill>
          <a:schemeClr val="tx1"/>
        </a:solidFill>
        <a:latin typeface="HGS創英角ｺﾞｼｯｸUB" pitchFamily="50" charset="-128"/>
        <a:ea typeface="ＭＳ Ｐゴシック" charset="-128"/>
        <a:cs typeface="+mn-cs"/>
      </a:defRPr>
    </a:lvl6pPr>
    <a:lvl7pPr marL="2743200" algn="l" defTabSz="914400" rtl="0" eaLnBrk="1" latinLnBrk="0" hangingPunct="1">
      <a:defRPr kumimoji="1" sz="1200" kern="1200">
        <a:solidFill>
          <a:schemeClr val="tx1"/>
        </a:solidFill>
        <a:latin typeface="HGS創英角ｺﾞｼｯｸUB" pitchFamily="50" charset="-128"/>
        <a:ea typeface="ＭＳ Ｐゴシック" charset="-128"/>
        <a:cs typeface="+mn-cs"/>
      </a:defRPr>
    </a:lvl7pPr>
    <a:lvl8pPr marL="3200400" algn="l" defTabSz="914400" rtl="0" eaLnBrk="1" latinLnBrk="0" hangingPunct="1">
      <a:defRPr kumimoji="1" sz="1200" kern="1200">
        <a:solidFill>
          <a:schemeClr val="tx1"/>
        </a:solidFill>
        <a:latin typeface="HGS創英角ｺﾞｼｯｸUB" pitchFamily="50" charset="-128"/>
        <a:ea typeface="ＭＳ Ｐゴシック" charset="-128"/>
        <a:cs typeface="+mn-cs"/>
      </a:defRPr>
    </a:lvl8pPr>
    <a:lvl9pPr marL="3657600" algn="l" defTabSz="914400" rtl="0" eaLnBrk="1" latinLnBrk="0" hangingPunct="1">
      <a:defRPr kumimoji="1" sz="1200" kern="1200">
        <a:solidFill>
          <a:schemeClr val="tx1"/>
        </a:solidFill>
        <a:latin typeface="HGS創英角ｺﾞｼｯｸUB" pitchFamily="50" charset="-128"/>
        <a:ea typeface="ＭＳ Ｐゴシック" charset="-128"/>
        <a:cs typeface="+mn-cs"/>
      </a:defRPr>
    </a:lvl9pPr>
  </p:defaultTextStyle>
  <p:extLst>
    <p:ext uri="{521415D9-36F7-43E2-AB2F-B90AF26B5E84}">
      <p14:sectionLst xmlns:p14="http://schemas.microsoft.com/office/powerpoint/2010/main">
        <p14:section name="目次" id="{840E32B3-E587-4404-8287-F34CA6D9FDE9}">
          <p14:sldIdLst>
            <p14:sldId id="1519"/>
          </p14:sldIdLst>
        </p14:section>
        <p14:section name="Jupyterlabの使い方" id="{F79CD0D4-9CB2-419F-B4EB-5CA32EE12F36}">
          <p14:sldIdLst>
            <p14:sldId id="1499"/>
            <p14:sldId id="1646"/>
            <p14:sldId id="1647"/>
            <p14:sldId id="1648"/>
            <p14:sldId id="1498"/>
            <p14:sldId id="1500"/>
            <p14:sldId id="1501"/>
            <p14:sldId id="1502"/>
            <p14:sldId id="1595"/>
            <p14:sldId id="1594"/>
            <p14:sldId id="1503"/>
            <p14:sldId id="1504"/>
            <p14:sldId id="1644"/>
            <p14:sldId id="1645"/>
            <p14:sldId id="1505"/>
            <p14:sldId id="1506"/>
            <p14:sldId id="1591"/>
            <p14:sldId id="1507"/>
            <p14:sldId id="1612"/>
          </p14:sldIdLst>
        </p14:section>
        <p14:section name="エラー対応" id="{83AC2D78-9953-429D-87B4-45EE0E28618C}">
          <p14:sldIdLst>
            <p14:sldId id="1577"/>
            <p14:sldId id="1578"/>
            <p14:sldId id="1579"/>
            <p14:sldId id="1580"/>
            <p14:sldId id="1581"/>
            <p14:sldId id="1582"/>
          </p14:sldIdLst>
        </p14:section>
        <p14:section name="変数" id="{CF09F814-F110-4FE8-9E5B-CDF4F29247DD}">
          <p14:sldIdLst>
            <p14:sldId id="1488"/>
            <p14:sldId id="1474"/>
            <p14:sldId id="1478"/>
            <p14:sldId id="1479"/>
            <p14:sldId id="1508"/>
            <p14:sldId id="1509"/>
            <p14:sldId id="1552"/>
            <p14:sldId id="1512"/>
          </p14:sldIdLst>
        </p14:section>
        <p14:section name="関数　その1" id="{A80431B2-5A42-4910-9B67-0F538663C376}">
          <p14:sldIdLst>
            <p14:sldId id="1558"/>
            <p14:sldId id="1559"/>
            <p14:sldId id="1560"/>
            <p14:sldId id="1561"/>
          </p14:sldIdLst>
        </p14:section>
        <p14:section name="リスト" id="{928A975A-C711-474F-896D-A466DACB0D08}">
          <p14:sldIdLst>
            <p14:sldId id="1562"/>
            <p14:sldId id="1563"/>
            <p14:sldId id="1564"/>
            <p14:sldId id="1565"/>
            <p14:sldId id="1566"/>
            <p14:sldId id="1539"/>
          </p14:sldIdLst>
        </p14:section>
        <p14:section name="for文" id="{625D9C19-800D-4F7F-8ACB-32A5117A82C0}">
          <p14:sldIdLst>
            <p14:sldId id="1491"/>
            <p14:sldId id="1588"/>
            <p14:sldId id="1493"/>
            <p14:sldId id="1640"/>
            <p14:sldId id="1497"/>
            <p14:sldId id="1589"/>
            <p14:sldId id="1494"/>
            <p14:sldId id="1495"/>
            <p14:sldId id="1496"/>
            <p14:sldId id="1541"/>
            <p14:sldId id="1540"/>
            <p14:sldId id="1520"/>
          </p14:sldIdLst>
        </p14:section>
        <p14:section name="ライブラリ" id="{B06CF447-BB5B-4CD9-8F79-5DE92DD63431}">
          <p14:sldIdLst>
            <p14:sldId id="1613"/>
            <p14:sldId id="1614"/>
            <p14:sldId id="1628"/>
            <p14:sldId id="1627"/>
            <p14:sldId id="1616"/>
          </p14:sldIdLst>
        </p14:section>
        <p14:section name="関数　その２" id="{B01ADA59-BEF3-4D82-9F80-A05F62F24136}">
          <p14:sldIdLst>
            <p14:sldId id="1557"/>
            <p14:sldId id="1629"/>
            <p14:sldId id="1482"/>
            <p14:sldId id="1551"/>
            <p14:sldId id="1477"/>
            <p14:sldId id="1537"/>
          </p14:sldIdLst>
        </p14:section>
        <p14:section name="Pandas" id="{9D2CF246-B479-4B46-B600-F21D278847DB}">
          <p14:sldIdLst>
            <p14:sldId id="1490"/>
            <p14:sldId id="1517"/>
            <p14:sldId id="1480"/>
            <p14:sldId id="1481"/>
            <p14:sldId id="1518"/>
            <p14:sldId id="1573"/>
            <p14:sldId id="1483"/>
            <p14:sldId id="1484"/>
            <p14:sldId id="1485"/>
            <p14:sldId id="1486"/>
            <p14:sldId id="1487"/>
          </p14:sldIdLst>
        </p14:section>
        <p14:section name="関数　その３（応用）" id="{808CC020-7E4A-48E3-8AAA-C757146C79E5}">
          <p14:sldIdLst>
            <p14:sldId id="1617"/>
            <p14:sldId id="1618"/>
            <p14:sldId id="1619"/>
            <p14:sldId id="1620"/>
          </p14:sldIdLst>
        </p14:section>
        <p14:section name="Pathlib" id="{7E18F015-B749-4979-B661-D4EED6E9CA8D}">
          <p14:sldIdLst>
            <p14:sldId id="1568"/>
            <p14:sldId id="1615"/>
            <p14:sldId id="1569"/>
            <p14:sldId id="1570"/>
            <p14:sldId id="1571"/>
          </p14:sldIdLst>
        </p14:section>
        <p14:section name="データの結合・連結" id="{D6B3B24D-3EAD-47A8-9362-0B0D058A8738}">
          <p14:sldIdLst>
            <p14:sldId id="1600"/>
            <p14:sldId id="1590"/>
            <p14:sldId id="1575"/>
            <p14:sldId id="1593"/>
            <p14:sldId id="1601"/>
            <p14:sldId id="1602"/>
            <p14:sldId id="1611"/>
          </p14:sldIdLst>
        </p14:section>
        <p14:section name="データの縦持ち・横持ち" id="{B8C6B56D-3147-41D4-9514-A3108EF8B1D0}">
          <p14:sldIdLst>
            <p14:sldId id="1515"/>
            <p14:sldId id="1516"/>
            <p14:sldId id="1521"/>
            <p14:sldId id="1572"/>
            <p14:sldId id="1542"/>
            <p14:sldId id="1543"/>
            <p14:sldId id="1544"/>
            <p14:sldId id="1545"/>
          </p14:sldIdLst>
        </p14:section>
        <p14:section name="SQLとの組み合わせ" id="{B73BF2C0-A460-4F91-99BF-95F7B1A93878}">
          <p14:sldIdLst>
            <p14:sldId id="1522"/>
            <p14:sldId id="1523"/>
            <p14:sldId id="1608"/>
            <p14:sldId id="1641"/>
            <p14:sldId id="1567"/>
            <p14:sldId id="1610"/>
            <p14:sldId id="1528"/>
            <p14:sldId id="1607"/>
            <p14:sldId id="1525"/>
            <p14:sldId id="1530"/>
            <p14:sldId id="1527"/>
            <p14:sldId id="1634"/>
            <p14:sldId id="1633"/>
            <p14:sldId id="1532"/>
            <p14:sldId id="1533"/>
            <p14:sldId id="1534"/>
            <p14:sldId id="1535"/>
            <p14:sldId id="1631"/>
            <p14:sldId id="1585"/>
            <p14:sldId id="1584"/>
            <p14:sldId id="1642"/>
            <p14:sldId id="1546"/>
            <p14:sldId id="1547"/>
            <p14:sldId id="1526"/>
            <p14:sldId id="1536"/>
            <p14:sldId id="1621"/>
            <p14:sldId id="1609"/>
            <p14:sldId id="1623"/>
            <p14:sldId id="1625"/>
            <p14:sldId id="1624"/>
            <p14:sldId id="1643"/>
          </p14:sldIdLst>
        </p14:section>
        <p14:section name="時間" id="{6AC34076-C933-4EA1-8C9E-B3D732BE1FE3}">
          <p14:sldIdLst>
            <p14:sldId id="1596"/>
            <p14:sldId id="1597"/>
            <p14:sldId id="1599"/>
            <p14:sldId id="1639"/>
            <p14:sldId id="1635"/>
            <p14:sldId id="1638"/>
            <p14:sldId id="1636"/>
            <p14:sldId id="1637"/>
            <p14:sldId id="1630"/>
          </p14:sldIdLst>
        </p14:section>
      </p14:sectionLst>
    </p:ext>
    <p:ext uri="{EFAFB233-063F-42B5-8137-9DF3F51BA10A}">
      <p15:sldGuideLst xmlns:p15="http://schemas.microsoft.com/office/powerpoint/2012/main">
        <p15:guide id="1" orient="horz" pos="4320" userDrawn="1">
          <p15:clr>
            <a:srgbClr val="A4A3A4"/>
          </p15:clr>
        </p15:guide>
        <p15:guide id="3" pos="5375" userDrawn="1">
          <p15:clr>
            <a:srgbClr val="A4A3A4"/>
          </p15:clr>
        </p15:guide>
        <p15:guide id="4" pos="158" userDrawn="1">
          <p15:clr>
            <a:srgbClr val="A4A3A4"/>
          </p15:clr>
        </p15:guide>
        <p15:guide id="6" orient="horz" pos="3974" userDrawn="1">
          <p15:clr>
            <a:srgbClr val="A4A3A4"/>
          </p15:clr>
        </p15:guide>
        <p15:guide id="8" pos="385" userDrawn="1">
          <p15:clr>
            <a:srgbClr val="A4A3A4"/>
          </p15:clr>
        </p15:guide>
        <p15:guide id="9" orient="horz" pos="2296" userDrawn="1">
          <p15:clr>
            <a:srgbClr val="A4A3A4"/>
          </p15:clr>
        </p15:guide>
        <p15:guide id="10" pos="2880" userDrawn="1">
          <p15:clr>
            <a:srgbClr val="A4A3A4"/>
          </p15:clr>
        </p15:guide>
        <p15:guide id="11" orient="horz" pos="686"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FF9900"/>
    <a:srgbClr val="0066FF"/>
    <a:srgbClr val="FFFFFF"/>
    <a:srgbClr val="0000FF"/>
    <a:srgbClr val="FF0000"/>
    <a:srgbClr val="CFDDFD"/>
    <a:srgbClr val="DF0523"/>
    <a:srgbClr val="4196FB"/>
    <a:srgbClr val="FEC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50D6E-19D8-4323-8B76-6525561B16D1}" v="69" dt="2020-05-07T01:04:05.590"/>
    <p1510:client id="{3528B0E4-F029-438C-9379-C9BBB4335F72}" v="4" dt="2020-07-16T08:19:16.348"/>
    <p1510:client id="{46EB6010-3687-4009-B3AF-95BD82771DFE}" v="92" dt="2020-05-06T01:45:04.885"/>
    <p1510:client id="{66F9A757-A93E-4DF4-849C-E3575968C13B}" v="1" dt="2020-07-17T08:34:42.846"/>
    <p1510:client id="{7D73B5A3-9E1C-4FD6-BEBB-92EE0BF9EC7B}" v="626" dt="2020-06-08T10:56:23.670"/>
    <p1510:client id="{7FD65BFE-F049-4396-9F41-41E7F4EDBDCF}" v="14" dt="2020-05-06T01:46:45.817"/>
    <p1510:client id="{C0F40D1F-81A4-488C-958B-A98A43F35805}" v="266" dt="2020-06-09T15:18:37.8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4" autoAdjust="0"/>
    <p:restoredTop sz="95102" autoAdjust="0"/>
  </p:normalViewPr>
  <p:slideViewPr>
    <p:cSldViewPr snapToGrid="0">
      <p:cViewPr varScale="1">
        <p:scale>
          <a:sx n="105" d="100"/>
          <a:sy n="105" d="100"/>
        </p:scale>
        <p:origin x="1146" y="39"/>
      </p:cViewPr>
      <p:guideLst>
        <p:guide orient="horz" pos="4320"/>
        <p:guide pos="5375"/>
        <p:guide pos="158"/>
        <p:guide orient="horz" pos="3974"/>
        <p:guide pos="385"/>
        <p:guide orient="horz" pos="2296"/>
        <p:guide pos="2880"/>
        <p:guide orient="horz" pos="686"/>
      </p:guideLst>
    </p:cSldViewPr>
  </p:slideViewPr>
  <p:outlineViewPr>
    <p:cViewPr>
      <p:scale>
        <a:sx n="33" d="100"/>
        <a:sy n="33" d="100"/>
      </p:scale>
      <p:origin x="0" y="-11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Lst>
  </p:outlineViewPr>
  <p:notesTextViewPr>
    <p:cViewPr>
      <p:scale>
        <a:sx n="3" d="2"/>
        <a:sy n="3" d="2"/>
      </p:scale>
      <p:origin x="0" y="0"/>
    </p:cViewPr>
  </p:notesTextViewPr>
  <p:sorterViewPr>
    <p:cViewPr varScale="1">
      <p:scale>
        <a:sx n="1" d="1"/>
        <a:sy n="1" d="1"/>
      </p:scale>
      <p:origin x="0" y="-32760"/>
    </p:cViewPr>
  </p:sorterViewPr>
  <p:notesViewPr>
    <p:cSldViewPr snapToGrid="0">
      <p:cViewPr varScale="1">
        <p:scale>
          <a:sx n="79" d="100"/>
          <a:sy n="79" d="100"/>
        </p:scale>
        <p:origin x="4026" y="63"/>
      </p:cViewPr>
      <p:guideLst>
        <p:guide orient="horz" pos="3127"/>
        <p:guide pos="2142"/>
      </p:guideLst>
    </p:cSldViewPr>
  </p:notesViewPr>
  <p:gridSpacing cx="90001" cy="90001"/>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microsoft.com/office/2016/11/relationships/changesInfo" Target="changesInfos/changesInfo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_rels/viewProps.xml.rels><?xml version="1.0" encoding="UTF-8" standalone="yes"?>
<Relationships xmlns="http://schemas.openxmlformats.org/package/2006/relationships"><Relationship Id="rId26" Type="http://schemas.openxmlformats.org/officeDocument/2006/relationships/slide" Target="slides/slide29.xml"/><Relationship Id="rId117" Type="http://schemas.openxmlformats.org/officeDocument/2006/relationships/slide" Target="slides/slide126.xml"/><Relationship Id="rId21" Type="http://schemas.openxmlformats.org/officeDocument/2006/relationships/slide" Target="slides/slide24.xml"/><Relationship Id="rId42" Type="http://schemas.openxmlformats.org/officeDocument/2006/relationships/slide" Target="slides/slide45.xml"/><Relationship Id="rId47" Type="http://schemas.openxmlformats.org/officeDocument/2006/relationships/slide" Target="slides/slide51.xml"/><Relationship Id="rId63" Type="http://schemas.openxmlformats.org/officeDocument/2006/relationships/slide" Target="slides/slide69.xml"/><Relationship Id="rId68" Type="http://schemas.openxmlformats.org/officeDocument/2006/relationships/slide" Target="slides/slide74.xml"/><Relationship Id="rId84" Type="http://schemas.openxmlformats.org/officeDocument/2006/relationships/slide" Target="slides/slide90.xml"/><Relationship Id="rId89" Type="http://schemas.openxmlformats.org/officeDocument/2006/relationships/slide" Target="slides/slide95.xml"/><Relationship Id="rId112" Type="http://schemas.openxmlformats.org/officeDocument/2006/relationships/slide" Target="slides/slide119.xml"/><Relationship Id="rId16" Type="http://schemas.openxmlformats.org/officeDocument/2006/relationships/slide" Target="slides/slide19.xml"/><Relationship Id="rId107" Type="http://schemas.openxmlformats.org/officeDocument/2006/relationships/slide" Target="slides/slide114.xml"/><Relationship Id="rId11" Type="http://schemas.openxmlformats.org/officeDocument/2006/relationships/slide" Target="slides/slide14.xml"/><Relationship Id="rId32" Type="http://schemas.openxmlformats.org/officeDocument/2006/relationships/slide" Target="slides/slide35.xml"/><Relationship Id="rId37" Type="http://schemas.openxmlformats.org/officeDocument/2006/relationships/slide" Target="slides/slide40.xml"/><Relationship Id="rId53" Type="http://schemas.openxmlformats.org/officeDocument/2006/relationships/slide" Target="slides/slide57.xml"/><Relationship Id="rId58" Type="http://schemas.openxmlformats.org/officeDocument/2006/relationships/slide" Target="slides/slide64.xml"/><Relationship Id="rId74" Type="http://schemas.openxmlformats.org/officeDocument/2006/relationships/slide" Target="slides/slide80.xml"/><Relationship Id="rId79" Type="http://schemas.openxmlformats.org/officeDocument/2006/relationships/slide" Target="slides/slide85.xml"/><Relationship Id="rId102" Type="http://schemas.openxmlformats.org/officeDocument/2006/relationships/slide" Target="slides/slide109.xml"/><Relationship Id="rId123" Type="http://schemas.openxmlformats.org/officeDocument/2006/relationships/slide" Target="slides/slide132.xml"/><Relationship Id="rId5" Type="http://schemas.openxmlformats.org/officeDocument/2006/relationships/slide" Target="slides/slide8.xml"/><Relationship Id="rId90" Type="http://schemas.openxmlformats.org/officeDocument/2006/relationships/slide" Target="slides/slide96.xml"/><Relationship Id="rId95" Type="http://schemas.openxmlformats.org/officeDocument/2006/relationships/slide" Target="slides/slide101.xml"/><Relationship Id="rId22" Type="http://schemas.openxmlformats.org/officeDocument/2006/relationships/slide" Target="slides/slide25.xml"/><Relationship Id="rId27" Type="http://schemas.openxmlformats.org/officeDocument/2006/relationships/slide" Target="slides/slide30.xml"/><Relationship Id="rId43" Type="http://schemas.openxmlformats.org/officeDocument/2006/relationships/slide" Target="slides/slide46.xml"/><Relationship Id="rId48" Type="http://schemas.openxmlformats.org/officeDocument/2006/relationships/slide" Target="slides/slide52.xml"/><Relationship Id="rId64" Type="http://schemas.openxmlformats.org/officeDocument/2006/relationships/slide" Target="slides/slide70.xml"/><Relationship Id="rId69" Type="http://schemas.openxmlformats.org/officeDocument/2006/relationships/slide" Target="slides/slide75.xml"/><Relationship Id="rId113" Type="http://schemas.openxmlformats.org/officeDocument/2006/relationships/slide" Target="slides/slide121.xml"/><Relationship Id="rId118" Type="http://schemas.openxmlformats.org/officeDocument/2006/relationships/slide" Target="slides/slide127.xml"/><Relationship Id="rId80" Type="http://schemas.openxmlformats.org/officeDocument/2006/relationships/slide" Target="slides/slide86.xml"/><Relationship Id="rId85" Type="http://schemas.openxmlformats.org/officeDocument/2006/relationships/slide" Target="slides/slide91.xml"/><Relationship Id="rId12" Type="http://schemas.openxmlformats.org/officeDocument/2006/relationships/slide" Target="slides/slide15.xml"/><Relationship Id="rId17" Type="http://schemas.openxmlformats.org/officeDocument/2006/relationships/slide" Target="slides/slide20.xml"/><Relationship Id="rId33" Type="http://schemas.openxmlformats.org/officeDocument/2006/relationships/slide" Target="slides/slide36.xml"/><Relationship Id="rId38" Type="http://schemas.openxmlformats.org/officeDocument/2006/relationships/slide" Target="slides/slide41.xml"/><Relationship Id="rId59" Type="http://schemas.openxmlformats.org/officeDocument/2006/relationships/slide" Target="slides/slide65.xml"/><Relationship Id="rId103" Type="http://schemas.openxmlformats.org/officeDocument/2006/relationships/slide" Target="slides/slide110.xml"/><Relationship Id="rId108" Type="http://schemas.openxmlformats.org/officeDocument/2006/relationships/slide" Target="slides/slide115.xml"/><Relationship Id="rId124" Type="http://schemas.openxmlformats.org/officeDocument/2006/relationships/slide" Target="slides/slide134.xml"/><Relationship Id="rId54" Type="http://schemas.openxmlformats.org/officeDocument/2006/relationships/slide" Target="slides/slide58.xml"/><Relationship Id="rId70" Type="http://schemas.openxmlformats.org/officeDocument/2006/relationships/slide" Target="slides/slide76.xml"/><Relationship Id="rId75" Type="http://schemas.openxmlformats.org/officeDocument/2006/relationships/slide" Target="slides/slide81.xml"/><Relationship Id="rId91" Type="http://schemas.openxmlformats.org/officeDocument/2006/relationships/slide" Target="slides/slide97.xml"/><Relationship Id="rId96" Type="http://schemas.openxmlformats.org/officeDocument/2006/relationships/slide" Target="slides/slide102.xml"/><Relationship Id="rId1" Type="http://schemas.openxmlformats.org/officeDocument/2006/relationships/slide" Target="slides/slide1.xml"/><Relationship Id="rId6" Type="http://schemas.openxmlformats.org/officeDocument/2006/relationships/slide" Target="slides/slide9.xml"/><Relationship Id="rId23" Type="http://schemas.openxmlformats.org/officeDocument/2006/relationships/slide" Target="slides/slide26.xml"/><Relationship Id="rId28" Type="http://schemas.openxmlformats.org/officeDocument/2006/relationships/slide" Target="slides/slide31.xml"/><Relationship Id="rId49" Type="http://schemas.openxmlformats.org/officeDocument/2006/relationships/slide" Target="slides/slide53.xml"/><Relationship Id="rId114" Type="http://schemas.openxmlformats.org/officeDocument/2006/relationships/slide" Target="slides/slide122.xml"/><Relationship Id="rId119" Type="http://schemas.openxmlformats.org/officeDocument/2006/relationships/slide" Target="slides/slide128.xml"/><Relationship Id="rId44" Type="http://schemas.openxmlformats.org/officeDocument/2006/relationships/slide" Target="slides/slide47.xml"/><Relationship Id="rId60" Type="http://schemas.openxmlformats.org/officeDocument/2006/relationships/slide" Target="slides/slide66.xml"/><Relationship Id="rId65" Type="http://schemas.openxmlformats.org/officeDocument/2006/relationships/slide" Target="slides/slide71.xml"/><Relationship Id="rId81" Type="http://schemas.openxmlformats.org/officeDocument/2006/relationships/slide" Target="slides/slide87.xml"/><Relationship Id="rId86" Type="http://schemas.openxmlformats.org/officeDocument/2006/relationships/slide" Target="slides/slide92.xml"/><Relationship Id="rId13" Type="http://schemas.openxmlformats.org/officeDocument/2006/relationships/slide" Target="slides/slide16.xml"/><Relationship Id="rId18" Type="http://schemas.openxmlformats.org/officeDocument/2006/relationships/slide" Target="slides/slide21.xml"/><Relationship Id="rId39" Type="http://schemas.openxmlformats.org/officeDocument/2006/relationships/slide" Target="slides/slide42.xml"/><Relationship Id="rId109" Type="http://schemas.openxmlformats.org/officeDocument/2006/relationships/slide" Target="slides/slide116.xml"/><Relationship Id="rId34" Type="http://schemas.openxmlformats.org/officeDocument/2006/relationships/slide" Target="slides/slide37.xml"/><Relationship Id="rId50" Type="http://schemas.openxmlformats.org/officeDocument/2006/relationships/slide" Target="slides/slide54.xml"/><Relationship Id="rId55" Type="http://schemas.openxmlformats.org/officeDocument/2006/relationships/slide" Target="slides/slide61.xml"/><Relationship Id="rId76" Type="http://schemas.openxmlformats.org/officeDocument/2006/relationships/slide" Target="slides/slide82.xml"/><Relationship Id="rId97" Type="http://schemas.openxmlformats.org/officeDocument/2006/relationships/slide" Target="slides/slide103.xml"/><Relationship Id="rId104" Type="http://schemas.openxmlformats.org/officeDocument/2006/relationships/slide" Target="slides/slide111.xml"/><Relationship Id="rId120" Type="http://schemas.openxmlformats.org/officeDocument/2006/relationships/slide" Target="slides/slide129.xml"/><Relationship Id="rId125" Type="http://schemas.openxmlformats.org/officeDocument/2006/relationships/slide" Target="slides/slide135.xml"/><Relationship Id="rId7" Type="http://schemas.openxmlformats.org/officeDocument/2006/relationships/slide" Target="slides/slide10.xml"/><Relationship Id="rId71" Type="http://schemas.openxmlformats.org/officeDocument/2006/relationships/slide" Target="slides/slide77.xml"/><Relationship Id="rId92" Type="http://schemas.openxmlformats.org/officeDocument/2006/relationships/slide" Target="slides/slide98.xml"/><Relationship Id="rId2" Type="http://schemas.openxmlformats.org/officeDocument/2006/relationships/slide" Target="slides/slide2.xml"/><Relationship Id="rId29" Type="http://schemas.openxmlformats.org/officeDocument/2006/relationships/slide" Target="slides/slide32.xml"/><Relationship Id="rId24" Type="http://schemas.openxmlformats.org/officeDocument/2006/relationships/slide" Target="slides/slide27.xml"/><Relationship Id="rId40" Type="http://schemas.openxmlformats.org/officeDocument/2006/relationships/slide" Target="slides/slide43.xml"/><Relationship Id="rId45" Type="http://schemas.openxmlformats.org/officeDocument/2006/relationships/slide" Target="slides/slide49.xml"/><Relationship Id="rId66" Type="http://schemas.openxmlformats.org/officeDocument/2006/relationships/slide" Target="slides/slide72.xml"/><Relationship Id="rId87" Type="http://schemas.openxmlformats.org/officeDocument/2006/relationships/slide" Target="slides/slide93.xml"/><Relationship Id="rId110" Type="http://schemas.openxmlformats.org/officeDocument/2006/relationships/slide" Target="slides/slide117.xml"/><Relationship Id="rId115" Type="http://schemas.openxmlformats.org/officeDocument/2006/relationships/slide" Target="slides/slide124.xml"/><Relationship Id="rId61" Type="http://schemas.openxmlformats.org/officeDocument/2006/relationships/slide" Target="slides/slide67.xml"/><Relationship Id="rId82" Type="http://schemas.openxmlformats.org/officeDocument/2006/relationships/slide" Target="slides/slide88.xml"/><Relationship Id="rId19" Type="http://schemas.openxmlformats.org/officeDocument/2006/relationships/slide" Target="slides/slide22.xml"/><Relationship Id="rId14" Type="http://schemas.openxmlformats.org/officeDocument/2006/relationships/slide" Target="slides/slide17.xml"/><Relationship Id="rId30" Type="http://schemas.openxmlformats.org/officeDocument/2006/relationships/slide" Target="slides/slide33.xml"/><Relationship Id="rId35" Type="http://schemas.openxmlformats.org/officeDocument/2006/relationships/slide" Target="slides/slide38.xml"/><Relationship Id="rId56" Type="http://schemas.openxmlformats.org/officeDocument/2006/relationships/slide" Target="slides/slide62.xml"/><Relationship Id="rId77" Type="http://schemas.openxmlformats.org/officeDocument/2006/relationships/slide" Target="slides/slide83.xml"/><Relationship Id="rId100" Type="http://schemas.openxmlformats.org/officeDocument/2006/relationships/slide" Target="slides/slide107.xml"/><Relationship Id="rId105" Type="http://schemas.openxmlformats.org/officeDocument/2006/relationships/slide" Target="slides/slide112.xml"/><Relationship Id="rId126" Type="http://schemas.openxmlformats.org/officeDocument/2006/relationships/slide" Target="slides/slide136.xml"/><Relationship Id="rId8" Type="http://schemas.openxmlformats.org/officeDocument/2006/relationships/slide" Target="slides/slide11.xml"/><Relationship Id="rId51" Type="http://schemas.openxmlformats.org/officeDocument/2006/relationships/slide" Target="slides/slide55.xml"/><Relationship Id="rId72" Type="http://schemas.openxmlformats.org/officeDocument/2006/relationships/slide" Target="slides/slide78.xml"/><Relationship Id="rId93" Type="http://schemas.openxmlformats.org/officeDocument/2006/relationships/slide" Target="slides/slide99.xml"/><Relationship Id="rId98" Type="http://schemas.openxmlformats.org/officeDocument/2006/relationships/slide" Target="slides/slide104.xml"/><Relationship Id="rId121" Type="http://schemas.openxmlformats.org/officeDocument/2006/relationships/slide" Target="slides/slide130.xml"/><Relationship Id="rId3" Type="http://schemas.openxmlformats.org/officeDocument/2006/relationships/slide" Target="slides/slide6.xml"/><Relationship Id="rId25" Type="http://schemas.openxmlformats.org/officeDocument/2006/relationships/slide" Target="slides/slide28.xml"/><Relationship Id="rId46" Type="http://schemas.openxmlformats.org/officeDocument/2006/relationships/slide" Target="slides/slide50.xml"/><Relationship Id="rId67" Type="http://schemas.openxmlformats.org/officeDocument/2006/relationships/slide" Target="slides/slide73.xml"/><Relationship Id="rId116" Type="http://schemas.openxmlformats.org/officeDocument/2006/relationships/slide" Target="slides/slide125.xml"/><Relationship Id="rId20" Type="http://schemas.openxmlformats.org/officeDocument/2006/relationships/slide" Target="slides/slide23.xml"/><Relationship Id="rId41" Type="http://schemas.openxmlformats.org/officeDocument/2006/relationships/slide" Target="slides/slide44.xml"/><Relationship Id="rId62" Type="http://schemas.openxmlformats.org/officeDocument/2006/relationships/slide" Target="slides/slide68.xml"/><Relationship Id="rId83" Type="http://schemas.openxmlformats.org/officeDocument/2006/relationships/slide" Target="slides/slide89.xml"/><Relationship Id="rId88" Type="http://schemas.openxmlformats.org/officeDocument/2006/relationships/slide" Target="slides/slide94.xml"/><Relationship Id="rId111" Type="http://schemas.openxmlformats.org/officeDocument/2006/relationships/slide" Target="slides/slide118.xml"/><Relationship Id="rId15" Type="http://schemas.openxmlformats.org/officeDocument/2006/relationships/slide" Target="slides/slide18.xml"/><Relationship Id="rId36" Type="http://schemas.openxmlformats.org/officeDocument/2006/relationships/slide" Target="slides/slide39.xml"/><Relationship Id="rId57" Type="http://schemas.openxmlformats.org/officeDocument/2006/relationships/slide" Target="slides/slide63.xml"/><Relationship Id="rId106" Type="http://schemas.openxmlformats.org/officeDocument/2006/relationships/slide" Target="slides/slide113.xml"/><Relationship Id="rId127" Type="http://schemas.openxmlformats.org/officeDocument/2006/relationships/slide" Target="slides/slide138.xml"/><Relationship Id="rId10" Type="http://schemas.openxmlformats.org/officeDocument/2006/relationships/slide" Target="slides/slide13.xml"/><Relationship Id="rId31" Type="http://schemas.openxmlformats.org/officeDocument/2006/relationships/slide" Target="slides/slide34.xml"/><Relationship Id="rId52" Type="http://schemas.openxmlformats.org/officeDocument/2006/relationships/slide" Target="slides/slide56.xml"/><Relationship Id="rId73" Type="http://schemas.openxmlformats.org/officeDocument/2006/relationships/slide" Target="slides/slide79.xml"/><Relationship Id="rId78" Type="http://schemas.openxmlformats.org/officeDocument/2006/relationships/slide" Target="slides/slide84.xml"/><Relationship Id="rId94" Type="http://schemas.openxmlformats.org/officeDocument/2006/relationships/slide" Target="slides/slide100.xml"/><Relationship Id="rId99" Type="http://schemas.openxmlformats.org/officeDocument/2006/relationships/slide" Target="slides/slide105.xml"/><Relationship Id="rId101" Type="http://schemas.openxmlformats.org/officeDocument/2006/relationships/slide" Target="slides/slide108.xml"/><Relationship Id="rId122" Type="http://schemas.openxmlformats.org/officeDocument/2006/relationships/slide" Target="slides/slide131.xml"/><Relationship Id="rId4" Type="http://schemas.openxmlformats.org/officeDocument/2006/relationships/slide" Target="slides/slide7.xml"/><Relationship Id="rId9"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aragi Kie　( 伊原木　希枝 )" userId="S::kie.ibaragi.xm@kyocera.jp::5d299946-6a1a-44ca-8186-323707139219" providerId="AD" clId="Web-{66F9A757-A93E-4DF4-849C-E3575968C13B}"/>
    <pc:docChg chg="addSld">
      <pc:chgData name="Ibaragi Kie　( 伊原木　希枝 )" userId="S::kie.ibaragi.xm@kyocera.jp::5d299946-6a1a-44ca-8186-323707139219" providerId="AD" clId="Web-{66F9A757-A93E-4DF4-849C-E3575968C13B}" dt="2020-07-17T08:34:42.846" v="0"/>
      <pc:docMkLst>
        <pc:docMk/>
      </pc:docMkLst>
      <pc:sldChg chg="new">
        <pc:chgData name="Ibaragi Kie　( 伊原木　希枝 )" userId="S::kie.ibaragi.xm@kyocera.jp::5d299946-6a1a-44ca-8186-323707139219" providerId="AD" clId="Web-{66F9A757-A93E-4DF4-849C-E3575968C13B}" dt="2020-07-17T08:34:42.846" v="0"/>
        <pc:sldMkLst>
          <pc:docMk/>
          <pc:sldMk cId="3279280957" sldId="1024"/>
        </pc:sldMkLst>
      </pc:sldChg>
    </pc:docChg>
  </pc:docChgLst>
  <pc:docChgLst>
    <pc:chgData name="岩下　幸弘" userId="S::yoshihiro.iwashita.xm@kyocera.jp::78575d41-2ff0-4cda-826d-1354ab295b81" providerId="AD" clId="Web-{3528B0E4-F029-438C-9379-C9BBB4335F72}"/>
    <pc:docChg chg="modSld">
      <pc:chgData name="岩下　幸弘" userId="S::yoshihiro.iwashita.xm@kyocera.jp::78575d41-2ff0-4cda-826d-1354ab295b81" providerId="AD" clId="Web-{3528B0E4-F029-438C-9379-C9BBB4335F72}" dt="2020-07-16T08:19:16.301" v="2" actId="1076"/>
      <pc:docMkLst>
        <pc:docMk/>
      </pc:docMkLst>
      <pc:sldChg chg="modSp">
        <pc:chgData name="岩下　幸弘" userId="S::yoshihiro.iwashita.xm@kyocera.jp::78575d41-2ff0-4cda-826d-1354ab295b81" providerId="AD" clId="Web-{3528B0E4-F029-438C-9379-C9BBB4335F72}" dt="2020-07-16T08:19:16.301" v="2" actId="1076"/>
        <pc:sldMkLst>
          <pc:docMk/>
          <pc:sldMk cId="3337720450" sldId="998"/>
        </pc:sldMkLst>
        <pc:spChg chg="mod">
          <ac:chgData name="岩下　幸弘" userId="S::yoshihiro.iwashita.xm@kyocera.jp::78575d41-2ff0-4cda-826d-1354ab295b81" providerId="AD" clId="Web-{3528B0E4-F029-438C-9379-C9BBB4335F72}" dt="2020-07-16T08:19:09.332" v="0" actId="20577"/>
          <ac:spMkLst>
            <pc:docMk/>
            <pc:sldMk cId="3337720450" sldId="998"/>
            <ac:spMk id="2" creationId="{00000000-0000-0000-0000-000000000000}"/>
          </ac:spMkLst>
        </pc:spChg>
        <pc:grpChg chg="mod">
          <ac:chgData name="岩下　幸弘" userId="S::yoshihiro.iwashita.xm@kyocera.jp::78575d41-2ff0-4cda-826d-1354ab295b81" providerId="AD" clId="Web-{3528B0E4-F029-438C-9379-C9BBB4335F72}" dt="2020-07-16T08:19:16.301" v="2" actId="1076"/>
          <ac:grpSpMkLst>
            <pc:docMk/>
            <pc:sldMk cId="3337720450" sldId="998"/>
            <ac:grpSpMk id="25" creationId="{00000000-0000-0000-0000-000000000000}"/>
          </ac:grpSpMkLst>
        </pc:grpChg>
      </pc:sldChg>
    </pc:docChg>
  </pc:docChgLst>
  <pc:docChgLst>
    <pc:chgData name="三木　伸一" userId="S::shinichi.miki.xm@kyocera.jp::54ca90bf-673f-49da-a663-8325838ec85a" providerId="AD" clId="Web-{C0F40D1F-81A4-488C-958B-A98A43F35805}"/>
    <pc:docChg chg="modSld">
      <pc:chgData name="三木　伸一" userId="S::shinichi.miki.xm@kyocera.jp::54ca90bf-673f-49da-a663-8325838ec85a" providerId="AD" clId="Web-{C0F40D1F-81A4-488C-958B-A98A43F35805}" dt="2020-06-09T15:18:37.873" v="265" actId="14100"/>
      <pc:docMkLst>
        <pc:docMk/>
      </pc:docMkLst>
      <pc:sldChg chg="addSp modSp">
        <pc:chgData name="三木　伸一" userId="S::shinichi.miki.xm@kyocera.jp::54ca90bf-673f-49da-a663-8325838ec85a" providerId="AD" clId="Web-{C0F40D1F-81A4-488C-958B-A98A43F35805}" dt="2020-06-09T15:18:37.873" v="265" actId="14100"/>
        <pc:sldMkLst>
          <pc:docMk/>
          <pc:sldMk cId="1117064734" sldId="872"/>
        </pc:sldMkLst>
        <pc:spChg chg="add mod">
          <ac:chgData name="三木　伸一" userId="S::shinichi.miki.xm@kyocera.jp::54ca90bf-673f-49da-a663-8325838ec85a" providerId="AD" clId="Web-{C0F40D1F-81A4-488C-958B-A98A43F35805}" dt="2020-06-09T15:18:08.451" v="251" actId="20577"/>
          <ac:spMkLst>
            <pc:docMk/>
            <pc:sldMk cId="1117064734" sldId="872"/>
            <ac:spMk id="2" creationId="{9CCB41A8-E010-46A4-AB2A-A034811BB0D7}"/>
          </ac:spMkLst>
        </pc:spChg>
        <pc:spChg chg="add mod">
          <ac:chgData name="三木　伸一" userId="S::shinichi.miki.xm@kyocera.jp::54ca90bf-673f-49da-a663-8325838ec85a" providerId="AD" clId="Web-{C0F40D1F-81A4-488C-958B-A98A43F35805}" dt="2020-06-09T15:16:53.591" v="205" actId="1076"/>
          <ac:spMkLst>
            <pc:docMk/>
            <pc:sldMk cId="1117064734" sldId="872"/>
            <ac:spMk id="20" creationId="{6455CAB6-17CF-4A63-8E12-D7DA964E85D0}"/>
          </ac:spMkLst>
        </pc:spChg>
        <pc:spChg chg="add mod">
          <ac:chgData name="三木　伸一" userId="S::shinichi.miki.xm@kyocera.jp::54ca90bf-673f-49da-a663-8325838ec85a" providerId="AD" clId="Web-{C0F40D1F-81A4-488C-958B-A98A43F35805}" dt="2020-06-09T15:18:37.873" v="265" actId="14100"/>
          <ac:spMkLst>
            <pc:docMk/>
            <pc:sldMk cId="1117064734" sldId="872"/>
            <ac:spMk id="22" creationId="{94D7B118-7AD5-46BA-8D1D-55DD82C89B8C}"/>
          </ac:spMkLst>
        </pc:spChg>
      </pc:sldChg>
      <pc:sldChg chg="addSp modSp">
        <pc:chgData name="三木　伸一" userId="S::shinichi.miki.xm@kyocera.jp::54ca90bf-673f-49da-a663-8325838ec85a" providerId="AD" clId="Web-{C0F40D1F-81A4-488C-958B-A98A43F35805}" dt="2020-06-09T15:06:58.666" v="76" actId="14100"/>
        <pc:sldMkLst>
          <pc:docMk/>
          <pc:sldMk cId="122048817" sldId="873"/>
        </pc:sldMkLst>
        <pc:spChg chg="add mod">
          <ac:chgData name="三木　伸一" userId="S::shinichi.miki.xm@kyocera.jp::54ca90bf-673f-49da-a663-8325838ec85a" providerId="AD" clId="Web-{C0F40D1F-81A4-488C-958B-A98A43F35805}" dt="2020-06-09T15:06:58.666" v="76" actId="14100"/>
          <ac:spMkLst>
            <pc:docMk/>
            <pc:sldMk cId="122048817" sldId="873"/>
            <ac:spMk id="3" creationId="{CAA51B21-B9E6-4FEA-B73A-76264776A645}"/>
          </ac:spMkLst>
        </pc:spChg>
        <pc:spChg chg="add mod">
          <ac:chgData name="三木　伸一" userId="S::shinichi.miki.xm@kyocera.jp::54ca90bf-673f-49da-a663-8325838ec85a" providerId="AD" clId="Web-{C0F40D1F-81A4-488C-958B-A98A43F35805}" dt="2020-06-09T15:06:35.166" v="59" actId="1076"/>
          <ac:spMkLst>
            <pc:docMk/>
            <pc:sldMk cId="122048817" sldId="873"/>
            <ac:spMk id="23" creationId="{668A6146-38BD-4C7B-A4B8-E2E6264AC321}"/>
          </ac:spMkLst>
        </pc:spChg>
      </pc:sldChg>
      <pc:sldChg chg="addSp modSp">
        <pc:chgData name="三木　伸一" userId="S::shinichi.miki.xm@kyocera.jp::54ca90bf-673f-49da-a663-8325838ec85a" providerId="AD" clId="Web-{C0F40D1F-81A4-488C-958B-A98A43F35805}" dt="2020-06-09T15:10:19.651" v="153" actId="14100"/>
        <pc:sldMkLst>
          <pc:docMk/>
          <pc:sldMk cId="154338872" sldId="885"/>
        </pc:sldMkLst>
        <pc:spChg chg="add mod">
          <ac:chgData name="三木　伸一" userId="S::shinichi.miki.xm@kyocera.jp::54ca90bf-673f-49da-a663-8325838ec85a" providerId="AD" clId="Web-{C0F40D1F-81A4-488C-958B-A98A43F35805}" dt="2020-06-09T15:10:19.651" v="153" actId="14100"/>
          <ac:spMkLst>
            <pc:docMk/>
            <pc:sldMk cId="154338872" sldId="885"/>
            <ac:spMk id="3" creationId="{8047E5FB-FC5D-4532-8715-3DB93FA36B02}"/>
          </ac:spMkLst>
        </pc:spChg>
      </pc:sldChg>
      <pc:sldChg chg="addSp modSp">
        <pc:chgData name="三木　伸一" userId="S::shinichi.miki.xm@kyocera.jp::54ca90bf-673f-49da-a663-8325838ec85a" providerId="AD" clId="Web-{C0F40D1F-81A4-488C-958B-A98A43F35805}" dt="2020-06-09T15:11:50.449" v="198" actId="20577"/>
        <pc:sldMkLst>
          <pc:docMk/>
          <pc:sldMk cId="3702998155" sldId="886"/>
        </pc:sldMkLst>
        <pc:spChg chg="add mod">
          <ac:chgData name="三木　伸一" userId="S::shinichi.miki.xm@kyocera.jp::54ca90bf-673f-49da-a663-8325838ec85a" providerId="AD" clId="Web-{C0F40D1F-81A4-488C-958B-A98A43F35805}" dt="2020-06-09T15:11:50.449" v="198" actId="20577"/>
          <ac:spMkLst>
            <pc:docMk/>
            <pc:sldMk cId="3702998155" sldId="886"/>
            <ac:spMk id="3" creationId="{B31DF3F8-2883-48BE-9F07-85419207CA82}"/>
          </ac:spMkLst>
        </pc:spChg>
      </pc:sldChg>
    </pc:docChg>
  </pc:docChgLst>
  <pc:docChgLst>
    <pc:chgData name="三木　伸一" userId="S::shinichi.miki.xm@kyocera.jp::54ca90bf-673f-49da-a663-8325838ec85a" providerId="AD" clId="Web-{15650D6E-19D8-4323-8B76-6525561B16D1}"/>
    <pc:docChg chg="addSld modSld">
      <pc:chgData name="三木　伸一" userId="S::shinichi.miki.xm@kyocera.jp::54ca90bf-673f-49da-a663-8325838ec85a" providerId="AD" clId="Web-{15650D6E-19D8-4323-8B76-6525561B16D1}" dt="2020-05-07T01:04:05.590" v="68" actId="14100"/>
      <pc:docMkLst>
        <pc:docMk/>
      </pc:docMkLst>
      <pc:sldChg chg="addSp modSp new">
        <pc:chgData name="三木　伸一" userId="S::shinichi.miki.xm@kyocera.jp::54ca90bf-673f-49da-a663-8325838ec85a" providerId="AD" clId="Web-{15650D6E-19D8-4323-8B76-6525561B16D1}" dt="2020-05-07T01:04:05.590" v="68" actId="14100"/>
        <pc:sldMkLst>
          <pc:docMk/>
          <pc:sldMk cId="3786016356" sldId="893"/>
        </pc:sldMkLst>
        <pc:spChg chg="mod">
          <ac:chgData name="三木　伸一" userId="S::shinichi.miki.xm@kyocera.jp::54ca90bf-673f-49da-a663-8325838ec85a" providerId="AD" clId="Web-{15650D6E-19D8-4323-8B76-6525561B16D1}" dt="2020-05-07T01:03:26.496" v="11" actId="20577"/>
          <ac:spMkLst>
            <pc:docMk/>
            <pc:sldMk cId="3786016356" sldId="893"/>
            <ac:spMk id="2" creationId="{68321776-F215-4EB4-97BD-B47556E7EB5A}"/>
          </ac:spMkLst>
        </pc:spChg>
        <pc:spChg chg="add mod">
          <ac:chgData name="三木　伸一" userId="S::shinichi.miki.xm@kyocera.jp::54ca90bf-673f-49da-a663-8325838ec85a" providerId="AD" clId="Web-{15650D6E-19D8-4323-8B76-6525561B16D1}" dt="2020-05-07T01:04:05.590" v="68" actId="14100"/>
          <ac:spMkLst>
            <pc:docMk/>
            <pc:sldMk cId="3786016356" sldId="893"/>
            <ac:spMk id="3" creationId="{B1B72FF4-440B-4DA6-923F-8C6FD96668E1}"/>
          </ac:spMkLst>
        </pc:spChg>
      </pc:sldChg>
    </pc:docChg>
  </pc:docChgLst>
  <pc:docChgLst>
    <pc:chgData name="三木　伸一" userId="S::shinichi.miki.xm@kyocera.jp::54ca90bf-673f-49da-a663-8325838ec85a" providerId="AD" clId="Web-{46EB6010-3687-4009-B3AF-95BD82771DFE}"/>
    <pc:docChg chg="modSld">
      <pc:chgData name="三木　伸一" userId="S::shinichi.miki.xm@kyocera.jp::54ca90bf-673f-49da-a663-8325838ec85a" providerId="AD" clId="Web-{46EB6010-3687-4009-B3AF-95BD82771DFE}" dt="2020-05-06T01:45:04.885" v="91" actId="14100"/>
      <pc:docMkLst>
        <pc:docMk/>
      </pc:docMkLst>
      <pc:sldChg chg="delSp">
        <pc:chgData name="三木　伸一" userId="S::shinichi.miki.xm@kyocera.jp::54ca90bf-673f-49da-a663-8325838ec85a" providerId="AD" clId="Web-{46EB6010-3687-4009-B3AF-95BD82771DFE}" dt="2020-05-06T01:41:41.690" v="0"/>
        <pc:sldMkLst>
          <pc:docMk/>
          <pc:sldMk cId="957687521" sldId="856"/>
        </pc:sldMkLst>
        <pc:spChg chg="del">
          <ac:chgData name="三木　伸一" userId="S::shinichi.miki.xm@kyocera.jp::54ca90bf-673f-49da-a663-8325838ec85a" providerId="AD" clId="Web-{46EB6010-3687-4009-B3AF-95BD82771DFE}" dt="2020-05-06T01:41:41.690" v="0"/>
          <ac:spMkLst>
            <pc:docMk/>
            <pc:sldMk cId="957687521" sldId="856"/>
            <ac:spMk id="7" creationId="{00000000-0000-0000-0000-000000000000}"/>
          </ac:spMkLst>
        </pc:spChg>
      </pc:sldChg>
      <pc:sldChg chg="addSp delSp modSp">
        <pc:chgData name="三木　伸一" userId="S::shinichi.miki.xm@kyocera.jp::54ca90bf-673f-49da-a663-8325838ec85a" providerId="AD" clId="Web-{46EB6010-3687-4009-B3AF-95BD82771DFE}" dt="2020-05-06T01:45:04.885" v="91" actId="14100"/>
        <pc:sldMkLst>
          <pc:docMk/>
          <pc:sldMk cId="4041811387" sldId="861"/>
        </pc:sldMkLst>
        <pc:spChg chg="mod">
          <ac:chgData name="三木　伸一" userId="S::shinichi.miki.xm@kyocera.jp::54ca90bf-673f-49da-a663-8325838ec85a" providerId="AD" clId="Web-{46EB6010-3687-4009-B3AF-95BD82771DFE}" dt="2020-05-06T01:43:26.113" v="12" actId="1076"/>
          <ac:spMkLst>
            <pc:docMk/>
            <pc:sldMk cId="4041811387" sldId="861"/>
            <ac:spMk id="2" creationId="{00000000-0000-0000-0000-000000000000}"/>
          </ac:spMkLst>
        </pc:spChg>
        <pc:spChg chg="add mod">
          <ac:chgData name="三木　伸一" userId="S::shinichi.miki.xm@kyocera.jp::54ca90bf-673f-49da-a663-8325838ec85a" providerId="AD" clId="Web-{46EB6010-3687-4009-B3AF-95BD82771DFE}" dt="2020-05-06T01:45:04.885" v="91" actId="14100"/>
          <ac:spMkLst>
            <pc:docMk/>
            <pc:sldMk cId="4041811387" sldId="861"/>
            <ac:spMk id="3" creationId="{B7CE395C-0DC9-4C8D-A05D-28AC44B946A2}"/>
          </ac:spMkLst>
        </pc:spChg>
        <pc:spChg chg="add del mod">
          <ac:chgData name="三木　伸一" userId="S::shinichi.miki.xm@kyocera.jp::54ca90bf-673f-49da-a663-8325838ec85a" providerId="AD" clId="Web-{46EB6010-3687-4009-B3AF-95BD82771DFE}" dt="2020-05-06T01:43:30.269" v="13"/>
          <ac:spMkLst>
            <pc:docMk/>
            <pc:sldMk cId="4041811387" sldId="861"/>
            <ac:spMk id="4" creationId="{C93637A7-BC9C-4232-B01C-18D6A999CE0D}"/>
          </ac:spMkLst>
        </pc:spChg>
      </pc:sldChg>
    </pc:docChg>
  </pc:docChgLst>
  <pc:docChgLst>
    <pc:chgData name="Fukuma Hiroaki　( 福間　広明 )" userId="S::hiroaki.fukuma.sd@kyocera.jp::68e39131-5dce-4ec2-b463-1ba611ed905d" providerId="AD" clId="Web-{6A4EFCDF-491A-407B-A34B-E8770793F87F}"/>
    <pc:docChg chg="modSld">
      <pc:chgData name="Fukuma Hiroaki　( 福間　広明 )" userId="S::hiroaki.fukuma.sd@kyocera.jp::68e39131-5dce-4ec2-b463-1ba611ed905d" providerId="AD" clId="Web-{6A4EFCDF-491A-407B-A34B-E8770793F87F}" dt="2020-07-21T02:41:52.047" v="1" actId="1076"/>
      <pc:docMkLst>
        <pc:docMk/>
      </pc:docMkLst>
      <pc:sldChg chg="modSp">
        <pc:chgData name="Fukuma Hiroaki　( 福間　広明 )" userId="S::hiroaki.fukuma.sd@kyocera.jp::68e39131-5dce-4ec2-b463-1ba611ed905d" providerId="AD" clId="Web-{6A4EFCDF-491A-407B-A34B-E8770793F87F}" dt="2020-07-21T02:41:52.047" v="1" actId="1076"/>
        <pc:sldMkLst>
          <pc:docMk/>
          <pc:sldMk cId="3804597357" sldId="1003"/>
        </pc:sldMkLst>
        <pc:graphicFrameChg chg="mod">
          <ac:chgData name="Fukuma Hiroaki　( 福間　広明 )" userId="S::hiroaki.fukuma.sd@kyocera.jp::68e39131-5dce-4ec2-b463-1ba611ed905d" providerId="AD" clId="Web-{6A4EFCDF-491A-407B-A34B-E8770793F87F}" dt="2020-07-21T02:41:52.047" v="1" actId="1076"/>
          <ac:graphicFrameMkLst>
            <pc:docMk/>
            <pc:sldMk cId="3804597357" sldId="1003"/>
            <ac:graphicFrameMk id="49" creationId="{00000000-0000-0000-0000-000000000000}"/>
          </ac:graphicFrameMkLst>
        </pc:graphicFrameChg>
      </pc:sldChg>
    </pc:docChg>
  </pc:docChgLst>
  <pc:docChgLst>
    <pc:chgData name="岩下　幸弘" userId="S::yoshihiro.iwashita.xm@kyocera.jp::78575d41-2ff0-4cda-826d-1354ab295b81" providerId="AD" clId="Web-{7D73B5A3-9E1C-4FD6-BEBB-92EE0BF9EC7B}"/>
    <pc:docChg chg="modSld">
      <pc:chgData name="岩下　幸弘" userId="S::yoshihiro.iwashita.xm@kyocera.jp::78575d41-2ff0-4cda-826d-1354ab295b81" providerId="AD" clId="Web-{7D73B5A3-9E1C-4FD6-BEBB-92EE0BF9EC7B}" dt="2020-06-08T10:56:23.670" v="623" actId="20577"/>
      <pc:docMkLst>
        <pc:docMk/>
      </pc:docMkLst>
      <pc:sldChg chg="modSp">
        <pc:chgData name="岩下　幸弘" userId="S::yoshihiro.iwashita.xm@kyocera.jp::78575d41-2ff0-4cda-826d-1354ab295b81" providerId="AD" clId="Web-{7D73B5A3-9E1C-4FD6-BEBB-92EE0BF9EC7B}" dt="2020-06-08T10:56:23.670" v="623" actId="20577"/>
        <pc:sldMkLst>
          <pc:docMk/>
          <pc:sldMk cId="1117064734" sldId="872"/>
        </pc:sldMkLst>
        <pc:spChg chg="mod">
          <ac:chgData name="岩下　幸弘" userId="S::yoshihiro.iwashita.xm@kyocera.jp::78575d41-2ff0-4cda-826d-1354ab295b81" providerId="AD" clId="Web-{7D73B5A3-9E1C-4FD6-BEBB-92EE0BF9EC7B}" dt="2020-06-08T10:56:23.670" v="623" actId="20577"/>
          <ac:spMkLst>
            <pc:docMk/>
            <pc:sldMk cId="1117064734" sldId="872"/>
            <ac:spMk id="23" creationId="{00000000-0000-0000-0000-000000000000}"/>
          </ac:spMkLst>
        </pc:spChg>
      </pc:sldChg>
      <pc:sldChg chg="addSp delSp modSp">
        <pc:chgData name="岩下　幸弘" userId="S::yoshihiro.iwashita.xm@kyocera.jp::78575d41-2ff0-4cda-826d-1354ab295b81" providerId="AD" clId="Web-{7D73B5A3-9E1C-4FD6-BEBB-92EE0BF9EC7B}" dt="2020-06-08T09:54:05.373" v="250" actId="20577"/>
        <pc:sldMkLst>
          <pc:docMk/>
          <pc:sldMk cId="122048817" sldId="873"/>
        </pc:sldMkLst>
        <pc:spChg chg="add del">
          <ac:chgData name="岩下　幸弘" userId="S::yoshihiro.iwashita.xm@kyocera.jp::78575d41-2ff0-4cda-826d-1354ab295b81" providerId="AD" clId="Web-{7D73B5A3-9E1C-4FD6-BEBB-92EE0BF9EC7B}" dt="2020-06-08T09:23:18.289" v="1"/>
          <ac:spMkLst>
            <pc:docMk/>
            <pc:sldMk cId="122048817" sldId="873"/>
            <ac:spMk id="3" creationId="{CE7B4C65-B332-4955-8721-FC398C3868BD}"/>
          </ac:spMkLst>
        </pc:spChg>
        <pc:spChg chg="add mod">
          <ac:chgData name="岩下　幸弘" userId="S::yoshihiro.iwashita.xm@kyocera.jp::78575d41-2ff0-4cda-826d-1354ab295b81" providerId="AD" clId="Web-{7D73B5A3-9E1C-4FD6-BEBB-92EE0BF9EC7B}" dt="2020-06-08T09:54:05.373" v="250" actId="20577"/>
          <ac:spMkLst>
            <pc:docMk/>
            <pc:sldMk cId="122048817" sldId="873"/>
            <ac:spMk id="4" creationId="{17BD7E50-EBD0-4B35-89BA-61235ADB0A5F}"/>
          </ac:spMkLst>
        </pc:spChg>
      </pc:sldChg>
    </pc:docChg>
  </pc:docChgLst>
  <pc:docChgLst>
    <pc:chgData name="三木　伸一" userId="S::shinichi.miki.xm@kyocera.jp::54ca90bf-673f-49da-a663-8325838ec85a" providerId="AD" clId="Web-{7FD65BFE-F049-4396-9F41-41E7F4EDBDCF}"/>
    <pc:docChg chg="modSld">
      <pc:chgData name="三木　伸一" userId="S::shinichi.miki.xm@kyocera.jp::54ca90bf-673f-49da-a663-8325838ec85a" providerId="AD" clId="Web-{7FD65BFE-F049-4396-9F41-41E7F4EDBDCF}" dt="2020-05-06T01:46:45.817" v="13" actId="20577"/>
      <pc:docMkLst>
        <pc:docMk/>
      </pc:docMkLst>
      <pc:sldChg chg="modSp">
        <pc:chgData name="三木　伸一" userId="S::shinichi.miki.xm@kyocera.jp::54ca90bf-673f-49da-a663-8325838ec85a" providerId="AD" clId="Web-{7FD65BFE-F049-4396-9F41-41E7F4EDBDCF}" dt="2020-05-06T01:46:45.817" v="13" actId="20577"/>
        <pc:sldMkLst>
          <pc:docMk/>
          <pc:sldMk cId="4041811387" sldId="861"/>
        </pc:sldMkLst>
        <pc:spChg chg="mod">
          <ac:chgData name="三木　伸一" userId="S::shinichi.miki.xm@kyocera.jp::54ca90bf-673f-49da-a663-8325838ec85a" providerId="AD" clId="Web-{7FD65BFE-F049-4396-9F41-41E7F4EDBDCF}" dt="2020-05-06T01:46:45.817" v="13" actId="20577"/>
          <ac:spMkLst>
            <pc:docMk/>
            <pc:sldMk cId="4041811387" sldId="861"/>
            <ac:spMk id="3" creationId="{B7CE395C-0DC9-4C8D-A05D-28AC44B946A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xfrm>
            <a:off x="0" y="12"/>
            <a:ext cx="2945862" cy="495793"/>
          </a:xfrm>
          <a:prstGeom prst="rect">
            <a:avLst/>
          </a:prstGeom>
          <a:noFill/>
          <a:ln w="9525">
            <a:noFill/>
            <a:miter lim="800000"/>
            <a:headEnd/>
            <a:tailEnd/>
          </a:ln>
          <a:effectLst/>
        </p:spPr>
        <p:txBody>
          <a:bodyPr vert="horz" wrap="square" lIns="91706" tIns="45852" rIns="91706" bIns="45852" numCol="1" anchor="t" anchorCtr="0" compatLnSpc="1">
            <a:prstTxWarp prst="textNoShape">
              <a:avLst/>
            </a:prstTxWarp>
          </a:bodyPr>
          <a:lstStyle>
            <a:lvl1pPr algn="l" defTabSz="917293">
              <a:lnSpc>
                <a:spcPct val="100000"/>
              </a:lnSpc>
              <a:spcBef>
                <a:spcPct val="0"/>
              </a:spcBef>
              <a:defRPr>
                <a:latin typeface="Arial" charset="0"/>
                <a:ea typeface="ＭＳ Ｐゴシック" pitchFamily="50" charset="-128"/>
              </a:defRPr>
            </a:lvl1pPr>
          </a:lstStyle>
          <a:p>
            <a:pPr>
              <a:defRPr/>
            </a:pPr>
            <a:endParaRPr lang="en-US" altLang="ja-JP" dirty="0"/>
          </a:p>
        </p:txBody>
      </p:sp>
      <p:sp>
        <p:nvSpPr>
          <p:cNvPr id="136195" name="Rectangle 3"/>
          <p:cNvSpPr>
            <a:spLocks noGrp="1" noChangeArrowheads="1"/>
          </p:cNvSpPr>
          <p:nvPr>
            <p:ph type="dt" sz="quarter" idx="1"/>
          </p:nvPr>
        </p:nvSpPr>
        <p:spPr bwMode="auto">
          <a:xfrm>
            <a:off x="3850295" y="12"/>
            <a:ext cx="2945862" cy="495793"/>
          </a:xfrm>
          <a:prstGeom prst="rect">
            <a:avLst/>
          </a:prstGeom>
          <a:noFill/>
          <a:ln w="9525">
            <a:noFill/>
            <a:miter lim="800000"/>
            <a:headEnd/>
            <a:tailEnd/>
          </a:ln>
          <a:effectLst/>
        </p:spPr>
        <p:txBody>
          <a:bodyPr vert="horz" wrap="square" lIns="91706" tIns="45852" rIns="91706" bIns="45852" numCol="1" anchor="t" anchorCtr="0" compatLnSpc="1">
            <a:prstTxWarp prst="textNoShape">
              <a:avLst/>
            </a:prstTxWarp>
          </a:bodyPr>
          <a:lstStyle>
            <a:lvl1pPr algn="r" defTabSz="917293">
              <a:lnSpc>
                <a:spcPct val="100000"/>
              </a:lnSpc>
              <a:spcBef>
                <a:spcPct val="0"/>
              </a:spcBef>
              <a:defRPr>
                <a:latin typeface="Arial" charset="0"/>
                <a:ea typeface="ＭＳ Ｐゴシック" pitchFamily="50" charset="-128"/>
              </a:defRPr>
            </a:lvl1pPr>
          </a:lstStyle>
          <a:p>
            <a:pPr>
              <a:defRPr/>
            </a:pPr>
            <a:endParaRPr lang="en-US" altLang="ja-JP" dirty="0"/>
          </a:p>
        </p:txBody>
      </p:sp>
      <p:sp>
        <p:nvSpPr>
          <p:cNvPr id="136196" name="Rectangle 4"/>
          <p:cNvSpPr>
            <a:spLocks noGrp="1" noChangeArrowheads="1"/>
          </p:cNvSpPr>
          <p:nvPr>
            <p:ph type="ftr" sz="quarter" idx="2"/>
          </p:nvPr>
        </p:nvSpPr>
        <p:spPr bwMode="auto">
          <a:xfrm>
            <a:off x="0" y="9429317"/>
            <a:ext cx="2945862" cy="495793"/>
          </a:xfrm>
          <a:prstGeom prst="rect">
            <a:avLst/>
          </a:prstGeom>
          <a:noFill/>
          <a:ln w="9525">
            <a:noFill/>
            <a:miter lim="800000"/>
            <a:headEnd/>
            <a:tailEnd/>
          </a:ln>
          <a:effectLst/>
        </p:spPr>
        <p:txBody>
          <a:bodyPr vert="horz" wrap="square" lIns="91706" tIns="45852" rIns="91706" bIns="45852" numCol="1" anchor="b" anchorCtr="0" compatLnSpc="1">
            <a:prstTxWarp prst="textNoShape">
              <a:avLst/>
            </a:prstTxWarp>
          </a:bodyPr>
          <a:lstStyle>
            <a:lvl1pPr algn="l" defTabSz="917293">
              <a:lnSpc>
                <a:spcPct val="100000"/>
              </a:lnSpc>
              <a:spcBef>
                <a:spcPct val="0"/>
              </a:spcBef>
              <a:defRPr>
                <a:latin typeface="Arial" charset="0"/>
                <a:ea typeface="ＭＳ Ｐゴシック" pitchFamily="50" charset="-128"/>
              </a:defRPr>
            </a:lvl1pPr>
          </a:lstStyle>
          <a:p>
            <a:pPr>
              <a:defRPr/>
            </a:pPr>
            <a:endParaRPr lang="en-US" altLang="ja-JP" dirty="0"/>
          </a:p>
        </p:txBody>
      </p:sp>
      <p:sp>
        <p:nvSpPr>
          <p:cNvPr id="136197" name="Rectangle 5"/>
          <p:cNvSpPr>
            <a:spLocks noGrp="1" noChangeArrowheads="1"/>
          </p:cNvSpPr>
          <p:nvPr>
            <p:ph type="sldNum" sz="quarter" idx="3"/>
          </p:nvPr>
        </p:nvSpPr>
        <p:spPr bwMode="auto">
          <a:xfrm>
            <a:off x="3850295" y="9429317"/>
            <a:ext cx="2945862" cy="495793"/>
          </a:xfrm>
          <a:prstGeom prst="rect">
            <a:avLst/>
          </a:prstGeom>
          <a:noFill/>
          <a:ln w="9525">
            <a:noFill/>
            <a:miter lim="800000"/>
            <a:headEnd/>
            <a:tailEnd/>
          </a:ln>
          <a:effectLst/>
        </p:spPr>
        <p:txBody>
          <a:bodyPr vert="horz" wrap="square" lIns="91706" tIns="45852" rIns="91706" bIns="45852" numCol="1" anchor="b" anchorCtr="0" compatLnSpc="1">
            <a:prstTxWarp prst="textNoShape">
              <a:avLst/>
            </a:prstTxWarp>
          </a:bodyPr>
          <a:lstStyle>
            <a:lvl1pPr algn="r" defTabSz="917293">
              <a:lnSpc>
                <a:spcPct val="100000"/>
              </a:lnSpc>
              <a:spcBef>
                <a:spcPct val="0"/>
              </a:spcBef>
              <a:defRPr>
                <a:latin typeface="Arial" charset="0"/>
                <a:ea typeface="ＭＳ Ｐゴシック" pitchFamily="50" charset="-128"/>
              </a:defRPr>
            </a:lvl1pPr>
          </a:lstStyle>
          <a:p>
            <a:pPr>
              <a:defRPr/>
            </a:pPr>
            <a:fld id="{248A9AC9-E869-421C-B28A-7DA5F6E48427}" type="slidenum">
              <a:rPr lang="en-US" altLang="ja-JP"/>
              <a:pPr>
                <a:defRPr/>
              </a:pPr>
              <a:t>‹#›</a:t>
            </a:fld>
            <a:endParaRPr lang="en-US" altLang="ja-JP" dirty="0"/>
          </a:p>
        </p:txBody>
      </p:sp>
    </p:spTree>
    <p:extLst>
      <p:ext uri="{BB962C8B-B14F-4D97-AF65-F5344CB8AC3E}">
        <p14:creationId xmlns:p14="http://schemas.microsoft.com/office/powerpoint/2010/main" val="2617065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12"/>
            <a:ext cx="2945862" cy="495793"/>
          </a:xfrm>
          <a:prstGeom prst="rect">
            <a:avLst/>
          </a:prstGeom>
          <a:noFill/>
          <a:ln w="9525">
            <a:noFill/>
            <a:miter lim="800000"/>
            <a:headEnd/>
            <a:tailEnd/>
          </a:ln>
          <a:effectLst/>
        </p:spPr>
        <p:txBody>
          <a:bodyPr vert="horz" wrap="square" lIns="88180" tIns="44091" rIns="88180" bIns="44091" numCol="1" anchor="t" anchorCtr="0" compatLnSpc="1">
            <a:prstTxWarp prst="textNoShape">
              <a:avLst/>
            </a:prstTxWarp>
          </a:bodyPr>
          <a:lstStyle>
            <a:lvl1pPr algn="l" defTabSz="882379">
              <a:lnSpc>
                <a:spcPct val="100000"/>
              </a:lnSpc>
              <a:spcBef>
                <a:spcPct val="0"/>
              </a:spcBef>
              <a:defRPr>
                <a:latin typeface="Arial" charset="0"/>
                <a:ea typeface="ＭＳ Ｐゴシック" pitchFamily="50" charset="-128"/>
              </a:defRPr>
            </a:lvl1pPr>
          </a:lstStyle>
          <a:p>
            <a:pPr>
              <a:defRPr/>
            </a:pPr>
            <a:endParaRPr lang="en-US" altLang="ja-JP" dirty="0"/>
          </a:p>
        </p:txBody>
      </p:sp>
      <p:sp>
        <p:nvSpPr>
          <p:cNvPr id="20483" name="Rectangle 4"/>
          <p:cNvSpPr>
            <a:spLocks noGrp="1" noRot="1" noChangeAspect="1" noChangeArrowheads="1" noTextEdit="1"/>
          </p:cNvSpPr>
          <p:nvPr>
            <p:ph type="sldImg" idx="2"/>
          </p:nvPr>
        </p:nvSpPr>
        <p:spPr bwMode="auto">
          <a:xfrm>
            <a:off x="596900" y="207963"/>
            <a:ext cx="2146300" cy="1609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5" name="Rectangle 5"/>
          <p:cNvSpPr>
            <a:spLocks noGrp="1" noChangeArrowheads="1"/>
          </p:cNvSpPr>
          <p:nvPr>
            <p:ph type="body" sz="quarter" idx="3"/>
          </p:nvPr>
        </p:nvSpPr>
        <p:spPr bwMode="auto">
          <a:xfrm>
            <a:off x="302495" y="1990883"/>
            <a:ext cx="6255017" cy="7935767"/>
          </a:xfrm>
          <a:prstGeom prst="rect">
            <a:avLst/>
          </a:prstGeom>
          <a:noFill/>
          <a:ln w="9525">
            <a:noFill/>
            <a:miter lim="800000"/>
            <a:headEnd/>
            <a:tailEnd/>
          </a:ln>
          <a:effectLst/>
        </p:spPr>
        <p:txBody>
          <a:bodyPr vert="horz" wrap="square" lIns="88180" tIns="44091" rIns="88180" bIns="44091"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44040" name="Text Box 8"/>
          <p:cNvSpPr txBox="1">
            <a:spLocks noChangeArrowheads="1"/>
          </p:cNvSpPr>
          <p:nvPr/>
        </p:nvSpPr>
        <p:spPr bwMode="auto">
          <a:xfrm>
            <a:off x="6168379" y="13"/>
            <a:ext cx="629302" cy="243277"/>
          </a:xfrm>
          <a:prstGeom prst="rect">
            <a:avLst/>
          </a:prstGeom>
          <a:noFill/>
          <a:ln>
            <a:noFill/>
          </a:ln>
          <a:effectLst/>
          <a:extLst>
            <a:ext uri="{909E8E84-426E-40DD-AFC4-6F175D3DCCD1}">
              <a14:hiddenFill xmlns:a14="http://schemas.microsoft.com/office/drawing/2010/main">
                <a:gradFill rotWithShape="1">
                  <a:gsLst>
                    <a:gs pos="0">
                      <a:srgbClr val="FFFF99"/>
                    </a:gs>
                    <a:gs pos="50000">
                      <a:srgbClr val="FFFF99">
                        <a:gamma/>
                        <a:tint val="10196"/>
                        <a:invGamma/>
                      </a:srgbClr>
                    </a:gs>
                    <a:gs pos="100000">
                      <a:srgbClr val="FFFF99"/>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72" tIns="46786" rIns="89972" bIns="46786">
            <a:spAutoFit/>
          </a:bodyPr>
          <a:lstStyle>
            <a:lvl1pPr marL="342900" indent="-342900" eaLnBrk="0" hangingPunct="0">
              <a:defRPr kumimoji="1" sz="1200">
                <a:solidFill>
                  <a:schemeClr val="tx1"/>
                </a:solidFill>
                <a:latin typeface="HGS創英角ｺﾞｼｯｸUB" pitchFamily="50" charset="-128"/>
                <a:ea typeface="HGS創英角ｺﾞｼｯｸUB" pitchFamily="50" charset="-128"/>
              </a:defRPr>
            </a:lvl1pPr>
            <a:lvl2pPr eaLnBrk="0" hangingPunct="0">
              <a:defRPr kumimoji="1" sz="1200">
                <a:solidFill>
                  <a:schemeClr val="tx1"/>
                </a:solidFill>
                <a:latin typeface="HGS創英角ｺﾞｼｯｸUB" pitchFamily="50" charset="-128"/>
                <a:ea typeface="HGS創英角ｺﾞｼｯｸUB" pitchFamily="50" charset="-128"/>
              </a:defRPr>
            </a:lvl2pPr>
            <a:lvl3pPr eaLnBrk="0" hangingPunct="0">
              <a:defRPr kumimoji="1" sz="1200">
                <a:solidFill>
                  <a:schemeClr val="tx1"/>
                </a:solidFill>
                <a:latin typeface="HGS創英角ｺﾞｼｯｸUB" pitchFamily="50" charset="-128"/>
                <a:ea typeface="HGS創英角ｺﾞｼｯｸUB" pitchFamily="50" charset="-128"/>
              </a:defRPr>
            </a:lvl3pPr>
            <a:lvl4pPr eaLnBrk="0" hangingPunct="0">
              <a:defRPr kumimoji="1" sz="1200">
                <a:solidFill>
                  <a:schemeClr val="tx1"/>
                </a:solidFill>
                <a:latin typeface="HGS創英角ｺﾞｼｯｸUB" pitchFamily="50" charset="-128"/>
                <a:ea typeface="HGS創英角ｺﾞｼｯｸUB" pitchFamily="50" charset="-128"/>
              </a:defRPr>
            </a:lvl4pPr>
            <a:lvl5pPr eaLnBrk="0" hangingPunct="0">
              <a:defRPr kumimoji="1" sz="1200">
                <a:solidFill>
                  <a:schemeClr val="tx1"/>
                </a:solidFill>
                <a:latin typeface="HGS創英角ｺﾞｼｯｸUB" pitchFamily="50" charset="-128"/>
                <a:ea typeface="HGS創英角ｺﾞｼｯｸUB" pitchFamily="50" charset="-128"/>
              </a:defRPr>
            </a:lvl5pPr>
            <a:lvl6pPr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6pPr>
            <a:lvl7pPr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7pPr>
            <a:lvl8pPr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8pPr>
            <a:lvl9pPr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9pPr>
          </a:lstStyle>
          <a:p>
            <a:pPr algn="ctr" eaLnBrk="1" hangingPunct="1">
              <a:lnSpc>
                <a:spcPct val="80000"/>
              </a:lnSpc>
              <a:spcBef>
                <a:spcPct val="50000"/>
              </a:spcBef>
              <a:defRPr/>
            </a:pPr>
            <a:fld id="{8BDCF9AA-A731-48BF-92E4-67FA552CDA6A}" type="slidenum">
              <a:rPr lang="ja-JP" altLang="en-US" smtClean="0"/>
              <a:pPr algn="ctr" eaLnBrk="1" hangingPunct="1">
                <a:lnSpc>
                  <a:spcPct val="80000"/>
                </a:lnSpc>
                <a:spcBef>
                  <a:spcPct val="50000"/>
                </a:spcBef>
                <a:defRPr/>
              </a:pPr>
              <a:t>‹#›</a:t>
            </a:fld>
            <a:endParaRPr lang="en-US" altLang="ja-JP" dirty="0"/>
          </a:p>
        </p:txBody>
      </p:sp>
    </p:spTree>
    <p:extLst>
      <p:ext uri="{BB962C8B-B14F-4D97-AF65-F5344CB8AC3E}">
        <p14:creationId xmlns:p14="http://schemas.microsoft.com/office/powerpoint/2010/main" val="626406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6576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1409F04-DBB5-46F4-8F0C-9372A04F502B}" type="slidenum">
              <a:rPr lang="en-US" altLang="ja-JP" smtClean="0"/>
              <a:pPr/>
              <a:t>142</a:t>
            </a:fld>
            <a:endParaRPr lang="en-US" altLang="ja-JP"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ja-JP" altLang="en-US" dirty="0">
              <a:latin typeface="Times" pitchFamily="18" charset="0"/>
              <a:ea typeface="ＭＳ Ｐ明朝" pitchFamily="18" charset="-128"/>
            </a:endParaRPr>
          </a:p>
        </p:txBody>
      </p:sp>
    </p:spTree>
    <p:extLst>
      <p:ext uri="{BB962C8B-B14F-4D97-AF65-F5344CB8AC3E}">
        <p14:creationId xmlns:p14="http://schemas.microsoft.com/office/powerpoint/2010/main" val="1184093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白紙">
    <p:spTree>
      <p:nvGrpSpPr>
        <p:cNvPr id="1" name=""/>
        <p:cNvGrpSpPr/>
        <p:nvPr/>
      </p:nvGrpSpPr>
      <p:grpSpPr>
        <a:xfrm>
          <a:off x="0" y="0"/>
          <a:ext cx="0" cy="0"/>
          <a:chOff x="0" y="0"/>
          <a:chExt cx="0" cy="0"/>
        </a:xfrm>
      </p:grpSpPr>
      <p:sp>
        <p:nvSpPr>
          <p:cNvPr id="4" name="タイトル プレースホルダー 8"/>
          <p:cNvSpPr>
            <a:spLocks noGrp="1"/>
          </p:cNvSpPr>
          <p:nvPr>
            <p:ph type="title"/>
          </p:nvPr>
        </p:nvSpPr>
        <p:spPr>
          <a:xfrm>
            <a:off x="237075" y="21964"/>
            <a:ext cx="6716175" cy="713884"/>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dirty="0"/>
          </a:p>
        </p:txBody>
      </p:sp>
    </p:spTree>
    <p:extLst>
      <p:ext uri="{BB962C8B-B14F-4D97-AF65-F5344CB8AC3E}">
        <p14:creationId xmlns:p14="http://schemas.microsoft.com/office/powerpoint/2010/main" val="18925254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3" name="Rectangle 9"/>
          <p:cNvSpPr>
            <a:spLocks noChangeArrowheads="1"/>
          </p:cNvSpPr>
          <p:nvPr/>
        </p:nvSpPr>
        <p:spPr bwMode="auto">
          <a:xfrm>
            <a:off x="0" y="-1"/>
            <a:ext cx="9144000" cy="766800"/>
          </a:xfrm>
          <a:prstGeom prst="rect">
            <a:avLst/>
          </a:prstGeom>
          <a:solidFill>
            <a:schemeClr val="bg1"/>
          </a:solidFill>
          <a:ln w="9525">
            <a:noFill/>
            <a:miter lim="800000"/>
            <a:headEnd/>
            <a:tailEnd/>
          </a:ln>
          <a:effectLst>
            <a:outerShdw dist="12700" dir="5400000" algn="t" rotWithShape="0">
              <a:schemeClr val="bg1">
                <a:lumMod val="85000"/>
              </a:schemeClr>
            </a:outerShdw>
          </a:effectLst>
        </p:spPr>
        <p:txBody>
          <a:bodyPr wrap="none" anchor="ctr"/>
          <a:lstStyle/>
          <a:p>
            <a:pPr algn="ctr">
              <a:lnSpc>
                <a:spcPct val="80000"/>
              </a:lnSpc>
              <a:spcBef>
                <a:spcPct val="50000"/>
              </a:spcBef>
              <a:defRPr/>
            </a:pPr>
            <a:endParaRPr lang="ja-JP" altLang="en-US">
              <a:ea typeface="HGS創英角ｺﾞｼｯｸUB" pitchFamily="50" charset="-128"/>
            </a:endParaRPr>
          </a:p>
        </p:txBody>
      </p:sp>
      <p:sp>
        <p:nvSpPr>
          <p:cNvPr id="3" name="Rectangle 10"/>
          <p:cNvSpPr>
            <a:spLocks noChangeArrowheads="1"/>
          </p:cNvSpPr>
          <p:nvPr/>
        </p:nvSpPr>
        <p:spPr bwMode="auto">
          <a:xfrm rot="10800000" flipH="1">
            <a:off x="0" y="6624638"/>
            <a:ext cx="9144000" cy="233362"/>
          </a:xfrm>
          <a:prstGeom prst="rect">
            <a:avLst/>
          </a:prstGeom>
          <a:solidFill>
            <a:schemeClr val="bg1">
              <a:lumMod val="95000"/>
            </a:schemeClr>
          </a:solidFill>
          <a:ln>
            <a:noFill/>
          </a:ln>
          <a:extLst/>
        </p:spPr>
        <p:txBody>
          <a:bodyPr rot="10800000" wrap="none" anchor="ctr"/>
          <a:lstStyle>
            <a:lvl1pPr eaLnBrk="0" hangingPunct="0">
              <a:defRPr kumimoji="1" sz="1200">
                <a:solidFill>
                  <a:schemeClr val="tx1"/>
                </a:solidFill>
                <a:latin typeface="HGS創英角ｺﾞｼｯｸUB" pitchFamily="50" charset="-128"/>
                <a:ea typeface="ＭＳ Ｐゴシック" charset="-128"/>
              </a:defRPr>
            </a:lvl1pPr>
            <a:lvl2pPr marL="742950" indent="-285750" eaLnBrk="0" hangingPunct="0">
              <a:defRPr kumimoji="1" sz="1200">
                <a:solidFill>
                  <a:schemeClr val="tx1"/>
                </a:solidFill>
                <a:latin typeface="HGS創英角ｺﾞｼｯｸUB" pitchFamily="50" charset="-128"/>
                <a:ea typeface="ＭＳ Ｐゴシック" charset="-128"/>
              </a:defRPr>
            </a:lvl2pPr>
            <a:lvl3pPr marL="1143000" indent="-228600" eaLnBrk="0" hangingPunct="0">
              <a:defRPr kumimoji="1" sz="1200">
                <a:solidFill>
                  <a:schemeClr val="tx1"/>
                </a:solidFill>
                <a:latin typeface="HGS創英角ｺﾞｼｯｸUB" pitchFamily="50" charset="-128"/>
                <a:ea typeface="ＭＳ Ｐゴシック" charset="-128"/>
              </a:defRPr>
            </a:lvl3pPr>
            <a:lvl4pPr marL="1600200" indent="-228600" eaLnBrk="0" hangingPunct="0">
              <a:defRPr kumimoji="1" sz="1200">
                <a:solidFill>
                  <a:schemeClr val="tx1"/>
                </a:solidFill>
                <a:latin typeface="HGS創英角ｺﾞｼｯｸUB" pitchFamily="50" charset="-128"/>
                <a:ea typeface="ＭＳ Ｐゴシック" charset="-128"/>
              </a:defRPr>
            </a:lvl4pPr>
            <a:lvl5pPr marL="2057400" indent="-228600" eaLnBrk="0" hangingPunct="0">
              <a:defRPr kumimoji="1" sz="1200">
                <a:solidFill>
                  <a:schemeClr val="tx1"/>
                </a:solidFill>
                <a:latin typeface="HGS創英角ｺﾞｼｯｸUB" pitchFamily="50" charset="-128"/>
                <a:ea typeface="ＭＳ Ｐゴシック" charset="-128"/>
              </a:defRPr>
            </a:lvl5pPr>
            <a:lvl6pPr marL="25146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6pPr>
            <a:lvl7pPr marL="29718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7pPr>
            <a:lvl8pPr marL="34290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8pPr>
            <a:lvl9pPr marL="38862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9pPr>
          </a:lstStyle>
          <a:p>
            <a:pPr algn="r" eaLnBrk="1" hangingPunct="1">
              <a:defRPr/>
            </a:pPr>
            <a:endParaRPr lang="ja-JP" altLang="ja-JP" sz="1400" b="1" smtClean="0">
              <a:solidFill>
                <a:schemeClr val="bg1"/>
              </a:solidFill>
              <a:latin typeface="Arial" charset="0"/>
            </a:endParaRPr>
          </a:p>
        </p:txBody>
      </p:sp>
      <p:sp>
        <p:nvSpPr>
          <p:cNvPr id="1035" name="Rectangle 13"/>
          <p:cNvSpPr>
            <a:spLocks noChangeArrowheads="1"/>
          </p:cNvSpPr>
          <p:nvPr/>
        </p:nvSpPr>
        <p:spPr bwMode="auto">
          <a:xfrm>
            <a:off x="7846142" y="6638926"/>
            <a:ext cx="1293321" cy="205200"/>
          </a:xfrm>
          <a:prstGeom prst="rect">
            <a:avLst/>
          </a:prstGeom>
          <a:solidFill>
            <a:schemeClr val="accent1"/>
          </a:solidFill>
          <a:ln w="25400">
            <a:solidFill>
              <a:schemeClr val="accent1"/>
            </a:solidFill>
            <a:miter lim="800000"/>
            <a:headEnd/>
            <a:tailEnd/>
          </a:ln>
        </p:spPr>
        <p:txBody>
          <a:bodyPr wrap="none" anchor="ctr"/>
          <a:lstStyle>
            <a:lvl1pPr eaLnBrk="0" hangingPunct="0">
              <a:defRPr kumimoji="1" sz="1200">
                <a:solidFill>
                  <a:schemeClr val="tx1"/>
                </a:solidFill>
                <a:latin typeface="HGS創英角ｺﾞｼｯｸUB" pitchFamily="50" charset="-128"/>
                <a:ea typeface="ＭＳ Ｐゴシック" charset="-128"/>
              </a:defRPr>
            </a:lvl1pPr>
            <a:lvl2pPr marL="742950" indent="-285750" eaLnBrk="0" hangingPunct="0">
              <a:defRPr kumimoji="1" sz="1200">
                <a:solidFill>
                  <a:schemeClr val="tx1"/>
                </a:solidFill>
                <a:latin typeface="HGS創英角ｺﾞｼｯｸUB" pitchFamily="50" charset="-128"/>
                <a:ea typeface="ＭＳ Ｐゴシック" charset="-128"/>
              </a:defRPr>
            </a:lvl2pPr>
            <a:lvl3pPr marL="1143000" indent="-228600" eaLnBrk="0" hangingPunct="0">
              <a:defRPr kumimoji="1" sz="1200">
                <a:solidFill>
                  <a:schemeClr val="tx1"/>
                </a:solidFill>
                <a:latin typeface="HGS創英角ｺﾞｼｯｸUB" pitchFamily="50" charset="-128"/>
                <a:ea typeface="ＭＳ Ｐゴシック" charset="-128"/>
              </a:defRPr>
            </a:lvl3pPr>
            <a:lvl4pPr marL="1600200" indent="-228600" eaLnBrk="0" hangingPunct="0">
              <a:defRPr kumimoji="1" sz="1200">
                <a:solidFill>
                  <a:schemeClr val="tx1"/>
                </a:solidFill>
                <a:latin typeface="HGS創英角ｺﾞｼｯｸUB" pitchFamily="50" charset="-128"/>
                <a:ea typeface="ＭＳ Ｐゴシック" charset="-128"/>
              </a:defRPr>
            </a:lvl4pPr>
            <a:lvl5pPr marL="2057400" indent="-228600" eaLnBrk="0" hangingPunct="0">
              <a:defRPr kumimoji="1" sz="1200">
                <a:solidFill>
                  <a:schemeClr val="tx1"/>
                </a:solidFill>
                <a:latin typeface="HGS創英角ｺﾞｼｯｸUB" pitchFamily="50" charset="-128"/>
                <a:ea typeface="ＭＳ Ｐゴシック" charset="-128"/>
              </a:defRPr>
            </a:lvl5pPr>
            <a:lvl6pPr marL="25146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6pPr>
            <a:lvl7pPr marL="29718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7pPr>
            <a:lvl8pPr marL="34290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8pPr>
            <a:lvl9pPr marL="38862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9pPr>
          </a:lstStyle>
          <a:p>
            <a:pPr algn="ctr" eaLnBrk="1" hangingPunct="1">
              <a:defRPr/>
            </a:pPr>
            <a:r>
              <a:rPr lang="en-US" altLang="ja-JP" sz="900" b="1" i="0" dirty="0" smtClean="0">
                <a:solidFill>
                  <a:schemeClr val="bg1"/>
                </a:solidFill>
                <a:latin typeface="Yu Gothic UI Semibold" panose="020B0700000000000000" pitchFamily="50" charset="-128"/>
                <a:ea typeface="Yu Gothic UI Semibold" panose="020B0700000000000000" pitchFamily="50" charset="-128"/>
              </a:rPr>
              <a:t>CONFIDENTIAL</a:t>
            </a:r>
          </a:p>
        </p:txBody>
      </p:sp>
      <p:sp>
        <p:nvSpPr>
          <p:cNvPr id="1037" name="Text Box 15"/>
          <p:cNvSpPr txBox="1">
            <a:spLocks noChangeArrowheads="1"/>
          </p:cNvSpPr>
          <p:nvPr/>
        </p:nvSpPr>
        <p:spPr bwMode="auto">
          <a:xfrm>
            <a:off x="956705" y="6631200"/>
            <a:ext cx="5511160" cy="261610"/>
          </a:xfrm>
          <a:prstGeom prst="rect">
            <a:avLst/>
          </a:prstGeom>
          <a:noFill/>
          <a:ln>
            <a:noFill/>
          </a:ln>
          <a:extLst/>
        </p:spPr>
        <p:txBody>
          <a:bodyPr wrap="square">
            <a:spAutoFit/>
          </a:bodyPr>
          <a:lstStyle>
            <a:lvl1pPr eaLnBrk="0" hangingPunct="0">
              <a:defRPr kumimoji="1" sz="1200">
                <a:solidFill>
                  <a:schemeClr val="tx1"/>
                </a:solidFill>
                <a:latin typeface="HGS創英角ｺﾞｼｯｸUB" pitchFamily="50" charset="-128"/>
                <a:ea typeface="HGS創英角ｺﾞｼｯｸUB" pitchFamily="50" charset="-128"/>
              </a:defRPr>
            </a:lvl1pPr>
            <a:lvl2pPr marL="742950" indent="-285750" eaLnBrk="0" hangingPunct="0">
              <a:defRPr kumimoji="1" sz="1200">
                <a:solidFill>
                  <a:schemeClr val="tx1"/>
                </a:solidFill>
                <a:latin typeface="HGS創英角ｺﾞｼｯｸUB" pitchFamily="50" charset="-128"/>
                <a:ea typeface="HGS創英角ｺﾞｼｯｸUB" pitchFamily="50" charset="-128"/>
              </a:defRPr>
            </a:lvl2pPr>
            <a:lvl3pPr marL="1143000" indent="-228600" eaLnBrk="0" hangingPunct="0">
              <a:defRPr kumimoji="1" sz="1200">
                <a:solidFill>
                  <a:schemeClr val="tx1"/>
                </a:solidFill>
                <a:latin typeface="HGS創英角ｺﾞｼｯｸUB" pitchFamily="50" charset="-128"/>
                <a:ea typeface="HGS創英角ｺﾞｼｯｸUB" pitchFamily="50" charset="-128"/>
              </a:defRPr>
            </a:lvl3pPr>
            <a:lvl4pPr marL="1600200" indent="-228600" eaLnBrk="0" hangingPunct="0">
              <a:defRPr kumimoji="1" sz="1200">
                <a:solidFill>
                  <a:schemeClr val="tx1"/>
                </a:solidFill>
                <a:latin typeface="HGS創英角ｺﾞｼｯｸUB" pitchFamily="50" charset="-128"/>
                <a:ea typeface="HGS創英角ｺﾞｼｯｸUB" pitchFamily="50" charset="-128"/>
              </a:defRPr>
            </a:lvl4pPr>
            <a:lvl5pPr marL="2057400" indent="-228600" eaLnBrk="0" hangingPunct="0">
              <a:defRPr kumimoji="1" sz="1200">
                <a:solidFill>
                  <a:schemeClr val="tx1"/>
                </a:solidFill>
                <a:latin typeface="HGS創英角ｺﾞｼｯｸUB" pitchFamily="50" charset="-128"/>
                <a:ea typeface="HGS創英角ｺﾞｼｯｸUB" pitchFamily="50" charset="-128"/>
              </a:defRPr>
            </a:lvl5pPr>
            <a:lvl6pPr marL="25146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6pPr>
            <a:lvl7pPr marL="29718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7pPr>
            <a:lvl8pPr marL="34290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8pPr>
            <a:lvl9pPr marL="38862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9pPr>
          </a:lstStyle>
          <a:p>
            <a:pPr eaLnBrk="1" hangingPunct="1">
              <a:defRPr/>
            </a:pPr>
            <a:r>
              <a:rPr lang="ja-JP" altLang="en-US" sz="1050" b="0" dirty="0" smtClean="0">
                <a:solidFill>
                  <a:schemeClr val="tx1"/>
                </a:solidFill>
                <a:latin typeface="+mn-ea"/>
                <a:ea typeface="+mn-ea"/>
              </a:rPr>
              <a:t>デジタルビジネス推進本部</a:t>
            </a:r>
            <a:r>
              <a:rPr lang="ja-JP" altLang="en-US" sz="1050" b="0" baseline="0" dirty="0" smtClean="0">
                <a:solidFill>
                  <a:schemeClr val="tx1"/>
                </a:solidFill>
                <a:latin typeface="+mn-ea"/>
                <a:ea typeface="+mn-ea"/>
              </a:rPr>
              <a:t> </a:t>
            </a:r>
            <a:r>
              <a:rPr lang="en-US" altLang="ja-JP" sz="1050" b="0" dirty="0" smtClean="0">
                <a:solidFill>
                  <a:schemeClr val="tx1"/>
                </a:solidFill>
                <a:latin typeface="+mn-ea"/>
                <a:ea typeface="+mn-ea"/>
              </a:rPr>
              <a:t>Dx</a:t>
            </a:r>
            <a:r>
              <a:rPr lang="ja-JP" altLang="en-US" sz="1050" b="0" dirty="0" smtClean="0">
                <a:solidFill>
                  <a:schemeClr val="tx1"/>
                </a:solidFill>
                <a:latin typeface="+mn-ea"/>
                <a:ea typeface="+mn-ea"/>
              </a:rPr>
              <a:t>推進センター</a:t>
            </a:r>
          </a:p>
        </p:txBody>
      </p:sp>
      <p:sp>
        <p:nvSpPr>
          <p:cNvPr id="1038" name="Rectangle 18"/>
          <p:cNvSpPr>
            <a:spLocks noChangeArrowheads="1"/>
          </p:cNvSpPr>
          <p:nvPr/>
        </p:nvSpPr>
        <p:spPr bwMode="auto">
          <a:xfrm>
            <a:off x="4093368" y="6605963"/>
            <a:ext cx="95726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200">
                <a:solidFill>
                  <a:schemeClr val="tx1"/>
                </a:solidFill>
                <a:latin typeface="HGS創英角ｺﾞｼｯｸUB" pitchFamily="50" charset="-128"/>
                <a:ea typeface="ＭＳ Ｐゴシック" charset="-128"/>
              </a:defRPr>
            </a:lvl1pPr>
            <a:lvl2pPr marL="742950" indent="-285750" eaLnBrk="0" hangingPunct="0">
              <a:defRPr kumimoji="1" sz="1200">
                <a:solidFill>
                  <a:schemeClr val="tx1"/>
                </a:solidFill>
                <a:latin typeface="HGS創英角ｺﾞｼｯｸUB" pitchFamily="50" charset="-128"/>
                <a:ea typeface="ＭＳ Ｐゴシック" charset="-128"/>
              </a:defRPr>
            </a:lvl2pPr>
            <a:lvl3pPr marL="1143000" indent="-228600" eaLnBrk="0" hangingPunct="0">
              <a:defRPr kumimoji="1" sz="1200">
                <a:solidFill>
                  <a:schemeClr val="tx1"/>
                </a:solidFill>
                <a:latin typeface="HGS創英角ｺﾞｼｯｸUB" pitchFamily="50" charset="-128"/>
                <a:ea typeface="ＭＳ Ｐゴシック" charset="-128"/>
              </a:defRPr>
            </a:lvl3pPr>
            <a:lvl4pPr marL="1600200" indent="-228600" eaLnBrk="0" hangingPunct="0">
              <a:defRPr kumimoji="1" sz="1200">
                <a:solidFill>
                  <a:schemeClr val="tx1"/>
                </a:solidFill>
                <a:latin typeface="HGS創英角ｺﾞｼｯｸUB" pitchFamily="50" charset="-128"/>
                <a:ea typeface="ＭＳ Ｐゴシック" charset="-128"/>
              </a:defRPr>
            </a:lvl4pPr>
            <a:lvl5pPr marL="2057400" indent="-228600" eaLnBrk="0" hangingPunct="0">
              <a:defRPr kumimoji="1" sz="1200">
                <a:solidFill>
                  <a:schemeClr val="tx1"/>
                </a:solidFill>
                <a:latin typeface="HGS創英角ｺﾞｼｯｸUB" pitchFamily="50" charset="-128"/>
                <a:ea typeface="ＭＳ Ｐゴシック" charset="-128"/>
              </a:defRPr>
            </a:lvl5pPr>
            <a:lvl6pPr marL="25146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6pPr>
            <a:lvl7pPr marL="29718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7pPr>
            <a:lvl8pPr marL="34290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8pPr>
            <a:lvl9pPr marL="38862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9pPr>
          </a:lstStyle>
          <a:p>
            <a:pPr algn="ctr" eaLnBrk="1" hangingPunct="1">
              <a:defRPr/>
            </a:pPr>
            <a:fld id="{8C708F6D-30A5-4A63-A1B0-19C6956770B7}" type="slidenum">
              <a:rPr lang="en-US" altLang="ja-JP" b="0" smtClean="0">
                <a:solidFill>
                  <a:schemeClr val="tx1"/>
                </a:solidFill>
                <a:latin typeface="Arial" charset="0"/>
              </a:rPr>
              <a:pPr algn="ctr" eaLnBrk="1" hangingPunct="1">
                <a:defRPr/>
              </a:pPr>
              <a:t>‹#›</a:t>
            </a:fld>
            <a:endParaRPr lang="en-US" altLang="ja-JP" b="0" dirty="0" smtClean="0">
              <a:solidFill>
                <a:schemeClr val="tx1"/>
              </a:solidFill>
              <a:latin typeface="Arial" charset="0"/>
            </a:endParaRPr>
          </a:p>
        </p:txBody>
      </p:sp>
      <p:pic>
        <p:nvPicPr>
          <p:cNvPr id="4" name="図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9567"/>
          <a:stretch/>
        </p:blipFill>
        <p:spPr>
          <a:xfrm>
            <a:off x="66220" y="6657682"/>
            <a:ext cx="862732" cy="219075"/>
          </a:xfrm>
          <a:prstGeom prst="rect">
            <a:avLst/>
          </a:prstGeom>
        </p:spPr>
      </p:pic>
      <p:sp>
        <p:nvSpPr>
          <p:cNvPr id="6" name="正方形/長方形 5"/>
          <p:cNvSpPr/>
          <p:nvPr/>
        </p:nvSpPr>
        <p:spPr bwMode="auto">
          <a:xfrm>
            <a:off x="-1" y="-1"/>
            <a:ext cx="45719" cy="766800"/>
          </a:xfrm>
          <a:prstGeom prst="rect">
            <a:avLst/>
          </a:prstGeom>
          <a:solidFill>
            <a:schemeClr val="accent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DF0523"/>
              </a:solidFill>
              <a:effectLst>
                <a:glow rad="127000">
                  <a:srgbClr val="FFFFFF"/>
                </a:glow>
              </a:effectLst>
              <a:latin typeface="Arial Black" panose="020B0A04020102020204" pitchFamily="34" charset="0"/>
              <a:ea typeface="HGS創英角ｺﾞｼｯｸUB" pitchFamily="50" charset="-128"/>
            </a:endParaRPr>
          </a:p>
        </p:txBody>
      </p:sp>
      <p:sp>
        <p:nvSpPr>
          <p:cNvPr id="9" name="タイトル プレースホルダー 8"/>
          <p:cNvSpPr>
            <a:spLocks noGrp="1"/>
          </p:cNvSpPr>
          <p:nvPr>
            <p:ph type="title"/>
          </p:nvPr>
        </p:nvSpPr>
        <p:spPr>
          <a:xfrm>
            <a:off x="237075" y="21964"/>
            <a:ext cx="6716175" cy="713884"/>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grpSp>
        <p:nvGrpSpPr>
          <p:cNvPr id="5" name="グループ化 4"/>
          <p:cNvGrpSpPr/>
          <p:nvPr/>
        </p:nvGrpSpPr>
        <p:grpSpPr>
          <a:xfrm>
            <a:off x="8284057" y="59220"/>
            <a:ext cx="1035747" cy="576489"/>
            <a:chOff x="8078317" y="59220"/>
            <a:chExt cx="1035747" cy="576489"/>
          </a:xfrm>
        </p:grpSpPr>
        <p:sp>
          <p:nvSpPr>
            <p:cNvPr id="1036" name="Rectangle 12"/>
            <p:cNvSpPr>
              <a:spLocks noChangeArrowheads="1"/>
            </p:cNvSpPr>
            <p:nvPr/>
          </p:nvSpPr>
          <p:spPr bwMode="auto">
            <a:xfrm>
              <a:off x="8081038" y="59220"/>
              <a:ext cx="1033026" cy="530225"/>
            </a:xfrm>
            <a:prstGeom prst="rect">
              <a:avLst/>
            </a:prstGeom>
            <a:noFill/>
            <a:ln w="9525">
              <a:noFill/>
              <a:miter lim="800000"/>
              <a:headEnd/>
              <a:tailEnd/>
            </a:ln>
            <a:effectLst/>
          </p:spPr>
          <p:txBody>
            <a:bodyPr wrap="none" anchor="ctr"/>
            <a:lstStyle/>
            <a:p>
              <a:pPr algn="l">
                <a:lnSpc>
                  <a:spcPct val="130000"/>
                </a:lnSpc>
                <a:defRPr/>
              </a:pPr>
              <a:r>
                <a:rPr lang="en-US" altLang="ja-JP" sz="800" b="0" spc="50" dirty="0" smtClean="0">
                  <a:solidFill>
                    <a:schemeClr val="tx1">
                      <a:lumMod val="75000"/>
                      <a:lumOff val="25000"/>
                    </a:schemeClr>
                  </a:solidFill>
                  <a:effectLst/>
                  <a:latin typeface="Arial" charset="0"/>
                  <a:ea typeface="ＭＳ Ｐゴシック" pitchFamily="50" charset="-128"/>
                </a:rPr>
                <a:t>Dx</a:t>
              </a:r>
            </a:p>
            <a:p>
              <a:pPr algn="l">
                <a:lnSpc>
                  <a:spcPct val="130000"/>
                </a:lnSpc>
                <a:defRPr/>
              </a:pPr>
              <a:r>
                <a:rPr lang="en-US" altLang="ja-JP" sz="800" b="0" spc="50" dirty="0" smtClean="0">
                  <a:solidFill>
                    <a:schemeClr val="tx1">
                      <a:lumMod val="75000"/>
                      <a:lumOff val="25000"/>
                    </a:schemeClr>
                  </a:solidFill>
                  <a:effectLst/>
                  <a:latin typeface="Arial" charset="0"/>
                  <a:ea typeface="ＭＳ Ｐゴシック" pitchFamily="50" charset="-128"/>
                </a:rPr>
                <a:t>Promotion</a:t>
              </a:r>
            </a:p>
          </p:txBody>
        </p:sp>
        <p:cxnSp>
          <p:nvCxnSpPr>
            <p:cNvPr id="7" name="直線コネクタ 6"/>
            <p:cNvCxnSpPr/>
            <p:nvPr/>
          </p:nvCxnSpPr>
          <p:spPr bwMode="auto">
            <a:xfrm>
              <a:off x="8105775" y="195262"/>
              <a:ext cx="0" cy="385763"/>
            </a:xfrm>
            <a:prstGeom prst="line">
              <a:avLst/>
            </a:prstGeom>
            <a:gradFill rotWithShape="1">
              <a:gsLst>
                <a:gs pos="0">
                  <a:srgbClr val="FFFF99"/>
                </a:gs>
                <a:gs pos="50000">
                  <a:srgbClr val="FFFF99">
                    <a:gamma/>
                    <a:tint val="10196"/>
                    <a:invGamma/>
                  </a:srgbClr>
                </a:gs>
                <a:gs pos="100000">
                  <a:srgbClr val="FFFF99"/>
                </a:gs>
              </a:gsLst>
              <a:lin ang="2700000" scaled="1"/>
            </a:gradFill>
            <a:ln w="9525" cap="flat" cmpd="sng" algn="ctr">
              <a:solidFill>
                <a:schemeClr val="bg1">
                  <a:lumMod val="75000"/>
                </a:schemeClr>
              </a:solidFill>
              <a:prstDash val="solid"/>
              <a:round/>
              <a:headEnd type="none" w="med" len="med"/>
              <a:tailEnd type="none" w="med" len="med"/>
            </a:ln>
            <a:effectLst/>
          </p:spPr>
        </p:cxnSp>
        <p:sp>
          <p:nvSpPr>
            <p:cNvPr id="17" name="Rectangle 12"/>
            <p:cNvSpPr>
              <a:spLocks noChangeArrowheads="1"/>
            </p:cNvSpPr>
            <p:nvPr/>
          </p:nvSpPr>
          <p:spPr bwMode="auto">
            <a:xfrm>
              <a:off x="8078317" y="450401"/>
              <a:ext cx="1033026" cy="185308"/>
            </a:xfrm>
            <a:prstGeom prst="rect">
              <a:avLst/>
            </a:prstGeom>
            <a:noFill/>
            <a:ln w="9525">
              <a:noFill/>
              <a:miter lim="800000"/>
              <a:headEnd/>
              <a:tailEnd/>
            </a:ln>
            <a:effectLst/>
          </p:spPr>
          <p:txBody>
            <a:bodyPr wrap="none" anchor="ctr"/>
            <a:lstStyle/>
            <a:p>
              <a:pPr algn="l">
                <a:lnSpc>
                  <a:spcPct val="120000"/>
                </a:lnSpc>
                <a:defRPr/>
              </a:pPr>
              <a:r>
                <a:rPr lang="en-US" altLang="ja-JP" sz="800" b="0" spc="50" dirty="0" smtClean="0">
                  <a:solidFill>
                    <a:schemeClr val="tx1">
                      <a:lumMod val="75000"/>
                      <a:lumOff val="25000"/>
                    </a:schemeClr>
                  </a:solidFill>
                  <a:effectLst/>
                  <a:latin typeface="Arial" charset="0"/>
                  <a:ea typeface="ＭＳ Ｐゴシック" pitchFamily="50" charset="-128"/>
                </a:rPr>
                <a:t>Center</a:t>
              </a:r>
            </a:p>
          </p:txBody>
        </p:sp>
      </p:gr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7882" y="184612"/>
            <a:ext cx="862130" cy="431065"/>
          </a:xfrm>
          <a:prstGeom prst="rect">
            <a:avLst/>
          </a:prstGeom>
          <a:effectLst/>
        </p:spPr>
      </p:pic>
      <p:sp>
        <p:nvSpPr>
          <p:cNvPr id="15" name="Rectangle 18"/>
          <p:cNvSpPr>
            <a:spLocks noChangeArrowheads="1"/>
          </p:cNvSpPr>
          <p:nvPr userDrawn="1"/>
        </p:nvSpPr>
        <p:spPr bwMode="auto">
          <a:xfrm>
            <a:off x="4093368" y="6605963"/>
            <a:ext cx="95726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200">
                <a:solidFill>
                  <a:schemeClr val="tx1"/>
                </a:solidFill>
                <a:latin typeface="HGS創英角ｺﾞｼｯｸUB" pitchFamily="50" charset="-128"/>
                <a:ea typeface="ＭＳ Ｐゴシック" charset="-128"/>
              </a:defRPr>
            </a:lvl1pPr>
            <a:lvl2pPr marL="742950" indent="-285750" eaLnBrk="0" hangingPunct="0">
              <a:defRPr kumimoji="1" sz="1200">
                <a:solidFill>
                  <a:schemeClr val="tx1"/>
                </a:solidFill>
                <a:latin typeface="HGS創英角ｺﾞｼｯｸUB" pitchFamily="50" charset="-128"/>
                <a:ea typeface="ＭＳ Ｐゴシック" charset="-128"/>
              </a:defRPr>
            </a:lvl2pPr>
            <a:lvl3pPr marL="1143000" indent="-228600" eaLnBrk="0" hangingPunct="0">
              <a:defRPr kumimoji="1" sz="1200">
                <a:solidFill>
                  <a:schemeClr val="tx1"/>
                </a:solidFill>
                <a:latin typeface="HGS創英角ｺﾞｼｯｸUB" pitchFamily="50" charset="-128"/>
                <a:ea typeface="ＭＳ Ｐゴシック" charset="-128"/>
              </a:defRPr>
            </a:lvl3pPr>
            <a:lvl4pPr marL="1600200" indent="-228600" eaLnBrk="0" hangingPunct="0">
              <a:defRPr kumimoji="1" sz="1200">
                <a:solidFill>
                  <a:schemeClr val="tx1"/>
                </a:solidFill>
                <a:latin typeface="HGS創英角ｺﾞｼｯｸUB" pitchFamily="50" charset="-128"/>
                <a:ea typeface="ＭＳ Ｐゴシック" charset="-128"/>
              </a:defRPr>
            </a:lvl4pPr>
            <a:lvl5pPr marL="2057400" indent="-228600" eaLnBrk="0" hangingPunct="0">
              <a:defRPr kumimoji="1" sz="1200">
                <a:solidFill>
                  <a:schemeClr val="tx1"/>
                </a:solidFill>
                <a:latin typeface="HGS創英角ｺﾞｼｯｸUB" pitchFamily="50" charset="-128"/>
                <a:ea typeface="ＭＳ Ｐゴシック" charset="-128"/>
              </a:defRPr>
            </a:lvl5pPr>
            <a:lvl6pPr marL="25146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6pPr>
            <a:lvl7pPr marL="29718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7pPr>
            <a:lvl8pPr marL="34290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8pPr>
            <a:lvl9pPr marL="3886200" indent="-228600" eaLnBrk="0" fontAlgn="base" hangingPunct="0">
              <a:spcBef>
                <a:spcPct val="0"/>
              </a:spcBef>
              <a:spcAft>
                <a:spcPct val="0"/>
              </a:spcAft>
              <a:defRPr kumimoji="1" sz="1200">
                <a:solidFill>
                  <a:schemeClr val="tx1"/>
                </a:solidFill>
                <a:latin typeface="HGS創英角ｺﾞｼｯｸUB" pitchFamily="50" charset="-128"/>
                <a:ea typeface="ＭＳ Ｐゴシック" charset="-128"/>
              </a:defRPr>
            </a:lvl9pPr>
          </a:lstStyle>
          <a:p>
            <a:pPr algn="ctr" eaLnBrk="1" hangingPunct="1">
              <a:defRPr/>
            </a:pPr>
            <a:fld id="{8C708F6D-30A5-4A63-A1B0-19C6956770B7}" type="slidenum">
              <a:rPr lang="en-US" altLang="ja-JP" b="0" smtClean="0">
                <a:solidFill>
                  <a:schemeClr val="tx1"/>
                </a:solidFill>
                <a:latin typeface="Arial" charset="0"/>
              </a:rPr>
              <a:pPr algn="ctr" eaLnBrk="1" hangingPunct="1">
                <a:defRPr/>
              </a:pPr>
              <a:t>‹#›</a:t>
            </a:fld>
            <a:endParaRPr lang="en-US" altLang="ja-JP" b="0" dirty="0">
              <a:solidFill>
                <a:schemeClr val="tx1"/>
              </a:solidFill>
              <a:latin typeface="Arial" charset="0"/>
            </a:endParaRPr>
          </a:p>
        </p:txBody>
      </p:sp>
      <p:pic>
        <p:nvPicPr>
          <p:cNvPr id="16" name="図 15"/>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9567"/>
          <a:stretch/>
        </p:blipFill>
        <p:spPr>
          <a:xfrm>
            <a:off x="66220" y="6657682"/>
            <a:ext cx="862732" cy="219075"/>
          </a:xfrm>
          <a:prstGeom prst="rect">
            <a:avLst/>
          </a:prstGeom>
        </p:spPr>
      </p:pic>
      <p:sp>
        <p:nvSpPr>
          <p:cNvPr id="18" name="正方形/長方形 17"/>
          <p:cNvSpPr/>
          <p:nvPr userDrawn="1"/>
        </p:nvSpPr>
        <p:spPr bwMode="auto">
          <a:xfrm>
            <a:off x="-1" y="-1"/>
            <a:ext cx="45719" cy="766800"/>
          </a:xfrm>
          <a:prstGeom prst="rect">
            <a:avLst/>
          </a:prstGeom>
          <a:solidFill>
            <a:schemeClr val="accent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DF0523"/>
              </a:solidFill>
              <a:effectLst>
                <a:glow rad="127000">
                  <a:srgbClr val="FFFFFF"/>
                </a:glow>
              </a:effectLst>
              <a:latin typeface="Arial Black" panose="020B0A04020102020204" pitchFamily="34" charset="0"/>
              <a:ea typeface="HGS創英角ｺﾞｼｯｸUB" pitchFamily="50" charset="-128"/>
            </a:endParaRPr>
          </a:p>
        </p:txBody>
      </p:sp>
      <p:grpSp>
        <p:nvGrpSpPr>
          <p:cNvPr id="19" name="グループ化 18"/>
          <p:cNvGrpSpPr/>
          <p:nvPr userDrawn="1"/>
        </p:nvGrpSpPr>
        <p:grpSpPr>
          <a:xfrm>
            <a:off x="6884125" y="59220"/>
            <a:ext cx="2435679" cy="603649"/>
            <a:chOff x="6678385" y="59220"/>
            <a:chExt cx="2435679" cy="603649"/>
          </a:xfrm>
        </p:grpSpPr>
        <p:sp>
          <p:nvSpPr>
            <p:cNvPr id="20" name="Rectangle 12"/>
            <p:cNvSpPr>
              <a:spLocks noChangeArrowheads="1"/>
            </p:cNvSpPr>
            <p:nvPr/>
          </p:nvSpPr>
          <p:spPr bwMode="auto">
            <a:xfrm>
              <a:off x="8081038" y="59220"/>
              <a:ext cx="1033026" cy="530225"/>
            </a:xfrm>
            <a:prstGeom prst="rect">
              <a:avLst/>
            </a:prstGeom>
            <a:noFill/>
            <a:ln w="9525">
              <a:noFill/>
              <a:miter lim="800000"/>
              <a:headEnd/>
              <a:tailEnd/>
            </a:ln>
            <a:effectLst/>
          </p:spPr>
          <p:txBody>
            <a:bodyPr wrap="none" anchor="ctr"/>
            <a:lstStyle/>
            <a:p>
              <a:pPr algn="l">
                <a:lnSpc>
                  <a:spcPct val="130000"/>
                </a:lnSpc>
                <a:defRPr/>
              </a:pPr>
              <a:r>
                <a:rPr lang="en-US" altLang="ja-JP" sz="800" b="0" spc="50" dirty="0">
                  <a:solidFill>
                    <a:schemeClr val="tx1">
                      <a:lumMod val="75000"/>
                      <a:lumOff val="25000"/>
                    </a:schemeClr>
                  </a:solidFill>
                  <a:effectLst/>
                  <a:latin typeface="Arial" charset="0"/>
                  <a:ea typeface="ＭＳ Ｐゴシック" pitchFamily="50" charset="-128"/>
                </a:rPr>
                <a:t>Dx</a:t>
              </a:r>
            </a:p>
            <a:p>
              <a:pPr algn="l">
                <a:lnSpc>
                  <a:spcPct val="130000"/>
                </a:lnSpc>
                <a:defRPr/>
              </a:pPr>
              <a:r>
                <a:rPr lang="en-US" altLang="ja-JP" sz="800" b="0" spc="50" dirty="0">
                  <a:solidFill>
                    <a:schemeClr val="tx1">
                      <a:lumMod val="75000"/>
                      <a:lumOff val="25000"/>
                    </a:schemeClr>
                  </a:solidFill>
                  <a:effectLst/>
                  <a:latin typeface="Arial" charset="0"/>
                  <a:ea typeface="ＭＳ Ｐゴシック" pitchFamily="50" charset="-128"/>
                </a:rPr>
                <a:t>Promotion</a:t>
              </a:r>
            </a:p>
          </p:txBody>
        </p:sp>
        <p:cxnSp>
          <p:nvCxnSpPr>
            <p:cNvPr id="21" name="直線コネクタ 20"/>
            <p:cNvCxnSpPr/>
            <p:nvPr userDrawn="1"/>
          </p:nvCxnSpPr>
          <p:spPr bwMode="auto">
            <a:xfrm>
              <a:off x="8105775" y="195262"/>
              <a:ext cx="0" cy="385763"/>
            </a:xfrm>
            <a:prstGeom prst="line">
              <a:avLst/>
            </a:prstGeom>
            <a:gradFill rotWithShape="1">
              <a:gsLst>
                <a:gs pos="0">
                  <a:srgbClr val="FFFF99"/>
                </a:gs>
                <a:gs pos="50000">
                  <a:srgbClr val="FFFF99">
                    <a:gamma/>
                    <a:tint val="10196"/>
                    <a:invGamma/>
                  </a:srgbClr>
                </a:gs>
                <a:gs pos="100000">
                  <a:srgbClr val="FFFF99"/>
                </a:gs>
              </a:gsLst>
              <a:lin ang="2700000" scaled="1"/>
            </a:gradFill>
            <a:ln w="9525" cap="flat" cmpd="sng" algn="ctr">
              <a:solidFill>
                <a:schemeClr val="bg1">
                  <a:lumMod val="75000"/>
                </a:schemeClr>
              </a:solidFill>
              <a:prstDash val="solid"/>
              <a:round/>
              <a:headEnd type="none" w="med" len="med"/>
              <a:tailEnd type="none" w="med" len="med"/>
            </a:ln>
            <a:effectLst/>
          </p:spPr>
        </p:cxnSp>
        <p:sp>
          <p:nvSpPr>
            <p:cNvPr id="22" name="Text Box 15"/>
            <p:cNvSpPr txBox="1">
              <a:spLocks noChangeArrowheads="1"/>
            </p:cNvSpPr>
            <p:nvPr userDrawn="1"/>
          </p:nvSpPr>
          <p:spPr bwMode="auto">
            <a:xfrm>
              <a:off x="6678385" y="78094"/>
              <a:ext cx="14042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chemeClr val="tx1"/>
                  </a:solidFill>
                  <a:latin typeface="HGS創英角ｺﾞｼｯｸUB" pitchFamily="50" charset="-128"/>
                  <a:ea typeface="HGS創英角ｺﾞｼｯｸUB" pitchFamily="50" charset="-128"/>
                </a:defRPr>
              </a:lvl1pPr>
              <a:lvl2pPr marL="742950" indent="-285750" eaLnBrk="0" hangingPunct="0">
                <a:defRPr kumimoji="1" sz="1200">
                  <a:solidFill>
                    <a:schemeClr val="tx1"/>
                  </a:solidFill>
                  <a:latin typeface="HGS創英角ｺﾞｼｯｸUB" pitchFamily="50" charset="-128"/>
                  <a:ea typeface="HGS創英角ｺﾞｼｯｸUB" pitchFamily="50" charset="-128"/>
                </a:defRPr>
              </a:lvl2pPr>
              <a:lvl3pPr marL="1143000" indent="-228600" eaLnBrk="0" hangingPunct="0">
                <a:defRPr kumimoji="1" sz="1200">
                  <a:solidFill>
                    <a:schemeClr val="tx1"/>
                  </a:solidFill>
                  <a:latin typeface="HGS創英角ｺﾞｼｯｸUB" pitchFamily="50" charset="-128"/>
                  <a:ea typeface="HGS創英角ｺﾞｼｯｸUB" pitchFamily="50" charset="-128"/>
                </a:defRPr>
              </a:lvl3pPr>
              <a:lvl4pPr marL="1600200" indent="-228600" eaLnBrk="0" hangingPunct="0">
                <a:defRPr kumimoji="1" sz="1200">
                  <a:solidFill>
                    <a:schemeClr val="tx1"/>
                  </a:solidFill>
                  <a:latin typeface="HGS創英角ｺﾞｼｯｸUB" pitchFamily="50" charset="-128"/>
                  <a:ea typeface="HGS創英角ｺﾞｼｯｸUB" pitchFamily="50" charset="-128"/>
                </a:defRPr>
              </a:lvl4pPr>
              <a:lvl5pPr marL="2057400" indent="-228600" eaLnBrk="0" hangingPunct="0">
                <a:defRPr kumimoji="1" sz="1200">
                  <a:solidFill>
                    <a:schemeClr val="tx1"/>
                  </a:solidFill>
                  <a:latin typeface="HGS創英角ｺﾞｼｯｸUB" pitchFamily="50" charset="-128"/>
                  <a:ea typeface="HGS創英角ｺﾞｼｯｸUB" pitchFamily="50" charset="-128"/>
                </a:defRPr>
              </a:lvl5pPr>
              <a:lvl6pPr marL="25146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6pPr>
              <a:lvl7pPr marL="29718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7pPr>
              <a:lvl8pPr marL="34290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8pPr>
              <a:lvl9pPr marL="3886200" indent="-228600" algn="ctr" eaLnBrk="0" fontAlgn="base" hangingPunct="0">
                <a:lnSpc>
                  <a:spcPct val="80000"/>
                </a:lnSpc>
                <a:spcBef>
                  <a:spcPct val="50000"/>
                </a:spcBef>
                <a:spcAft>
                  <a:spcPct val="0"/>
                </a:spcAft>
                <a:defRPr kumimoji="1" sz="1200">
                  <a:solidFill>
                    <a:schemeClr val="tx1"/>
                  </a:solidFill>
                  <a:latin typeface="HGS創英角ｺﾞｼｯｸUB" pitchFamily="50" charset="-128"/>
                  <a:ea typeface="HGS創英角ｺﾞｼｯｸUB" pitchFamily="50" charset="-128"/>
                </a:defRPr>
              </a:lvl9pPr>
            </a:lstStyle>
            <a:p>
              <a:pPr algn="r" eaLnBrk="1" hangingPunct="1">
                <a:defRPr/>
              </a:pPr>
              <a:r>
                <a:rPr lang="ja-JP" altLang="en-US" sz="3200" b="1" dirty="0">
                  <a:solidFill>
                    <a:srgbClr val="DF0523"/>
                  </a:solidFill>
                  <a:latin typeface="HGP行書体" panose="03000600000000000000" pitchFamily="66" charset="-128"/>
                  <a:ea typeface="HGP行書体" panose="03000600000000000000" pitchFamily="66" charset="-128"/>
                </a:rPr>
                <a:t>挑戦</a:t>
              </a:r>
            </a:p>
          </p:txBody>
        </p:sp>
        <p:sp>
          <p:nvSpPr>
            <p:cNvPr id="23" name="Rectangle 12"/>
            <p:cNvSpPr>
              <a:spLocks noChangeArrowheads="1"/>
            </p:cNvSpPr>
            <p:nvPr userDrawn="1"/>
          </p:nvSpPr>
          <p:spPr bwMode="auto">
            <a:xfrm>
              <a:off x="8078317" y="450401"/>
              <a:ext cx="1033026" cy="185308"/>
            </a:xfrm>
            <a:prstGeom prst="rect">
              <a:avLst/>
            </a:prstGeom>
            <a:noFill/>
            <a:ln w="9525">
              <a:noFill/>
              <a:miter lim="800000"/>
              <a:headEnd/>
              <a:tailEnd/>
            </a:ln>
            <a:effectLst/>
          </p:spPr>
          <p:txBody>
            <a:bodyPr wrap="none" anchor="ctr"/>
            <a:lstStyle/>
            <a:p>
              <a:pPr algn="l">
                <a:lnSpc>
                  <a:spcPct val="120000"/>
                </a:lnSpc>
                <a:defRPr/>
              </a:pPr>
              <a:r>
                <a:rPr lang="en-US" altLang="ja-JP" sz="800" b="0" spc="50" dirty="0">
                  <a:solidFill>
                    <a:schemeClr val="tx1">
                      <a:lumMod val="75000"/>
                      <a:lumOff val="25000"/>
                    </a:schemeClr>
                  </a:solidFill>
                  <a:effectLst/>
                  <a:latin typeface="Arial" charset="0"/>
                  <a:ea typeface="ＭＳ Ｐゴシック" pitchFamily="50" charset="-128"/>
                </a:rPr>
                <a:t>Center</a:t>
              </a:r>
            </a:p>
          </p:txBody>
        </p:sp>
      </p:grpSp>
    </p:spTree>
    <p:extLst>
      <p:ext uri="{BB962C8B-B14F-4D97-AF65-F5344CB8AC3E}">
        <p14:creationId xmlns:p14="http://schemas.microsoft.com/office/powerpoint/2010/main" val="3267556138"/>
      </p:ext>
    </p:extLst>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txStyles>
    <p:titleStyle>
      <a:lvl1pPr algn="l" rtl="0" eaLnBrk="1" fontAlgn="base" hangingPunct="1">
        <a:spcBef>
          <a:spcPct val="0"/>
        </a:spcBef>
        <a:spcAft>
          <a:spcPct val="0"/>
        </a:spcAft>
        <a:defRPr kumimoji="1" sz="20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pitchFamily="50" charset="-128"/>
        </a:defRPr>
      </a:lvl2pPr>
      <a:lvl3pPr algn="ctr" rtl="0" eaLnBrk="1" fontAlgn="base" hangingPunct="1">
        <a:spcBef>
          <a:spcPct val="0"/>
        </a:spcBef>
        <a:spcAft>
          <a:spcPct val="0"/>
        </a:spcAft>
        <a:defRPr kumimoji="1" sz="4400">
          <a:solidFill>
            <a:schemeClr val="tx2"/>
          </a:solidFill>
          <a:latin typeface="Arial" charset="0"/>
          <a:ea typeface="ＭＳ Ｐゴシック" pitchFamily="50" charset="-128"/>
        </a:defRPr>
      </a:lvl3pPr>
      <a:lvl4pPr algn="ctr" rtl="0" eaLnBrk="1" fontAlgn="base" hangingPunct="1">
        <a:spcBef>
          <a:spcPct val="0"/>
        </a:spcBef>
        <a:spcAft>
          <a:spcPct val="0"/>
        </a:spcAft>
        <a:defRPr kumimoji="1" sz="4400">
          <a:solidFill>
            <a:schemeClr val="tx2"/>
          </a:solidFill>
          <a:latin typeface="Arial" charset="0"/>
          <a:ea typeface="ＭＳ Ｐゴシック" pitchFamily="50" charset="-128"/>
        </a:defRPr>
      </a:lvl4pPr>
      <a:lvl5pPr algn="ctr" rtl="0" eaLnBrk="1" fontAlgn="base" hangingPunct="1">
        <a:spcBef>
          <a:spcPct val="0"/>
        </a:spcBef>
        <a:spcAft>
          <a:spcPct val="0"/>
        </a:spcAft>
        <a:defRPr kumimoji="1" sz="4400">
          <a:solidFill>
            <a:schemeClr val="tx2"/>
          </a:solidFill>
          <a:latin typeface="Arial" charset="0"/>
          <a:ea typeface="ＭＳ Ｐゴシック" pitchFamily="50"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pitchFamily="50"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pitchFamily="50"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pitchFamily="50"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pitchFamily="50" charset="-128"/>
        </a:defRPr>
      </a:lvl9pPr>
    </p:titleStyle>
    <p:bodyStyle>
      <a:lvl1pPr marL="0" indent="0" algn="l" rtl="0" eaLnBrk="1" fontAlgn="base" hangingPunct="1">
        <a:spcBef>
          <a:spcPct val="20000"/>
        </a:spcBef>
        <a:spcAft>
          <a:spcPct val="0"/>
        </a:spcAft>
        <a:buNone/>
        <a:defRPr kumimoji="1" sz="1400">
          <a:solidFill>
            <a:schemeClr val="tx1"/>
          </a:solidFill>
          <a:latin typeface="+mn-lt"/>
          <a:ea typeface="+mn-ea"/>
          <a:cs typeface="+mn-cs"/>
        </a:defRPr>
      </a:lvl1pPr>
      <a:lvl2pPr marL="457200" indent="0" algn="l" rtl="0" eaLnBrk="1" fontAlgn="base" hangingPunct="1">
        <a:spcBef>
          <a:spcPct val="20000"/>
        </a:spcBef>
        <a:spcAft>
          <a:spcPct val="0"/>
        </a:spcAft>
        <a:buNone/>
        <a:defRPr kumimoji="1" sz="1400">
          <a:solidFill>
            <a:schemeClr val="tx1"/>
          </a:solidFill>
          <a:latin typeface="+mn-lt"/>
          <a:ea typeface="+mn-ea"/>
        </a:defRPr>
      </a:lvl2pPr>
      <a:lvl3pPr marL="914400" indent="0" algn="l" rtl="0" eaLnBrk="1" fontAlgn="base" hangingPunct="1">
        <a:spcBef>
          <a:spcPct val="20000"/>
        </a:spcBef>
        <a:spcAft>
          <a:spcPct val="0"/>
        </a:spcAft>
        <a:buNone/>
        <a:defRPr kumimoji="1" sz="1400">
          <a:solidFill>
            <a:schemeClr val="tx1"/>
          </a:solidFill>
          <a:latin typeface="+mn-lt"/>
          <a:ea typeface="+mn-ea"/>
        </a:defRPr>
      </a:lvl3pPr>
      <a:lvl4pPr marL="1371600" indent="0" algn="l" rtl="0" eaLnBrk="1" fontAlgn="base" hangingPunct="1">
        <a:spcBef>
          <a:spcPct val="20000"/>
        </a:spcBef>
        <a:spcAft>
          <a:spcPct val="0"/>
        </a:spcAft>
        <a:buNone/>
        <a:defRPr kumimoji="1" sz="1400">
          <a:solidFill>
            <a:schemeClr val="tx1"/>
          </a:solidFill>
          <a:latin typeface="+mn-lt"/>
          <a:ea typeface="+mn-ea"/>
        </a:defRPr>
      </a:lvl4pPr>
      <a:lvl5pPr marL="1828800" indent="0" algn="l" rtl="0" eaLnBrk="1" fontAlgn="base" hangingPunct="1">
        <a:spcBef>
          <a:spcPct val="20000"/>
        </a:spcBef>
        <a:spcAft>
          <a:spcPct val="0"/>
        </a:spcAft>
        <a:buNone/>
        <a:defRPr kumimoji="1" sz="14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orient="horz" pos="2160" userDrawn="1">
          <p15:clr>
            <a:srgbClr val="F26B43"/>
          </p15:clr>
        </p15:guide>
        <p15:guide id="6" pos="2880" userDrawn="1">
          <p15:clr>
            <a:srgbClr val="F26B43"/>
          </p15:clr>
        </p15:guide>
        <p15:guide id="7" pos="5602" userDrawn="1">
          <p15:clr>
            <a:srgbClr val="F26B43"/>
          </p15:clr>
        </p15:guide>
        <p15:guide id="8" orient="horz" pos="42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95.xml"/><Relationship Id="rId3" Type="http://schemas.openxmlformats.org/officeDocument/2006/relationships/slide" Target="slide21.xml"/><Relationship Id="rId7" Type="http://schemas.openxmlformats.org/officeDocument/2006/relationships/slide" Target="slide57.xml"/><Relationship Id="rId12" Type="http://schemas.openxmlformats.org/officeDocument/2006/relationships/slide" Target="slide88.xm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39.xml"/><Relationship Id="rId11" Type="http://schemas.openxmlformats.org/officeDocument/2006/relationships/slide" Target="slide83.xml"/><Relationship Id="rId5" Type="http://schemas.openxmlformats.org/officeDocument/2006/relationships/slide" Target="slide35.xml"/><Relationship Id="rId15" Type="http://schemas.openxmlformats.org/officeDocument/2006/relationships/slide" Target="slide134.xml"/><Relationship Id="rId10" Type="http://schemas.openxmlformats.org/officeDocument/2006/relationships/slide" Target="slide79.xml"/><Relationship Id="rId4" Type="http://schemas.openxmlformats.org/officeDocument/2006/relationships/slide" Target="slide27.xml"/><Relationship Id="rId9" Type="http://schemas.openxmlformats.org/officeDocument/2006/relationships/slide" Target="slide68.xml"/><Relationship Id="rId14" Type="http://schemas.openxmlformats.org/officeDocument/2006/relationships/slide" Target="slide10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0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xml"/><Relationship Id="rId4" Type="http://schemas.openxmlformats.org/officeDocument/2006/relationships/image" Target="../media/image2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s://wa3.i-3-i.info/word133.html" TargetMode="External"/><Relationship Id="rId2" Type="http://schemas.openxmlformats.org/officeDocument/2006/relationships/hyperlink" Target="https://it-trend.jp/database/article/89-0065" TargetMode="External"/><Relationship Id="rId1" Type="http://schemas.openxmlformats.org/officeDocument/2006/relationships/slideLayout" Target="../slideLayouts/slideLayout1.xml"/><Relationship Id="rId4" Type="http://schemas.openxmlformats.org/officeDocument/2006/relationships/hyperlink" Target="https://wa3.i-3-i.info/word11770.html"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docs.sqlalchemy.org/en/14/core/connections.html" TargetMode="External"/><Relationship Id="rId2" Type="http://schemas.openxmlformats.org/officeDocument/2006/relationships/hyperlink" Target="https://wa3.i-3-i.info/word11570.html"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hyperlink" Target="https://www.engilaboo.com/insert-on-duplicate-key-update/" TargetMode="External"/><Relationship Id="rId2" Type="http://schemas.openxmlformats.org/officeDocument/2006/relationships/hyperlink" Target="https://www.dbonline.jp/mysql/insert/index1.html" TargetMode="External"/><Relationship Id="rId1" Type="http://schemas.openxmlformats.org/officeDocument/2006/relationships/slideLayout" Target="../slideLayouts/slideLayout1.xml"/><Relationship Id="rId4" Type="http://schemas.openxmlformats.org/officeDocument/2006/relationships/hyperlink" Target="https://e-words.jp/w/%E3%83%97%E3%83%AC%E3%83%BC%E3%82%B9%E3%83%9B%E3%83%AB%E3%83%80.html"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8.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2.png"/></Relationships>
</file>

<file path=ppt/slides/_rels/slide123.xml.rels><?xml version="1.0" encoding="UTF-8" standalone="yes"?>
<Relationships xmlns="http://schemas.openxmlformats.org/package/2006/relationships"><Relationship Id="rId2" Type="http://schemas.openxmlformats.org/officeDocument/2006/relationships/hyperlink" Target="https://kyoceragp.sharepoint.com/sites/Pythonista580/SitePages/%E3%82%B3%E3%83%BC%E3%83%89%E5%85%B1%E6%9C%89%E3%81%8A%E8%A9%A6%E3%81%97.aspx#%E2%80%8B%E2%80%8B%E2%80%8Bmysql%E3%81%AB%E6%9B%B4%E6%96%B0%E3%81%97%E3%81%A6%E6%8C%BF%E5%85%A5%E3%81%99%E3%82%8B%E9%9A%9B%E3%81%AEsql%E6%96%87%E3%82%92%E7%94%9F%E6%88%90%E3%81%99%E3%82%8B" TargetMode="Externa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atmarkit.itmedia.co.jp/ait/articles/1210/23/news008_2.html" TargetMode="Externa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hyperlink" Target="https://dev.classmethod.jp/articles/postgresql-9-5-new-function-upsert-use/" TargetMode="External"/><Relationship Id="rId7" Type="http://schemas.openxmlformats.org/officeDocument/2006/relationships/image" Target="../media/image237.png"/><Relationship Id="rId2" Type="http://schemas.openxmlformats.org/officeDocument/2006/relationships/hyperlink" Target="https://qiita.com/TodoONada/items/cf280bfbb513f4c00437" TargetMode="External"/><Relationship Id="rId1" Type="http://schemas.openxmlformats.org/officeDocument/2006/relationships/slideLayout" Target="../slideLayouts/slideLayout1.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9" Type="http://schemas.openxmlformats.org/officeDocument/2006/relationships/image" Target="../media/image239.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hyperlink" Target="https://www.dbonline.jp/postgresql/table/index6.html" TargetMode="External"/><Relationship Id="rId2" Type="http://schemas.openxmlformats.org/officeDocument/2006/relationships/hyperlink" Target="https://www.postgresql.jp/document/9.6/html/sql-insert.html" TargetMode="External"/><Relationship Id="rId1" Type="http://schemas.openxmlformats.org/officeDocument/2006/relationships/slideLayout" Target="../slideLayouts/slideLayout1.xml"/><Relationship Id="rId5" Type="http://schemas.openxmlformats.org/officeDocument/2006/relationships/hyperlink" Target="https://ichinari.work/postgresql_20200201" TargetMode="External"/><Relationship Id="rId4" Type="http://schemas.openxmlformats.org/officeDocument/2006/relationships/hyperlink" Target="https://dev.classmethod.jp/articles/postgresql-9-5-new-function-upsert-use/"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hyperlink" Target="https://kyoceragp.sharepoint.com/sites/Pythonista580/SitePages/%E3%82%B3%E3%83%BC%E3%83%89%E5%85%B1%E6%9C%89%E3%81%8A%E8%A9%A6%E3%81%97.aspx#postgresql%E3%81%AB%E6%9B%B4%E6%96%B0%E3%81%97%E3%81%A6%E6%8C%BF%E5%85%A5%E3%81%99%E3%82%8B%E9%9A%9B%E3%81%AEsql%E6%96%87%E3%82%92%E7%94%9F%E6%88%90%E3%81%99%E3%82%8B" TargetMode="Externa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hyperlink" Target="https://teratail.com/questions/97557" TargetMode="External"/><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s://pystyle.info/pandas-dt-accessor/" TargetMode="Externa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kyoceragp.sharepoint.com/:f:/s/Pythonista580/EiLf2ZGxfaZBplugY9m8rRgBKQlSfLfUMW75xcbBXhoPXg?e=KJZ5a2"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hyperlink" Target="https://ai-inter1.com/markdow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hyperlink" Target="https://kyoceragp.sharepoint.com/:f:/s/dx_learn/data_engineer/Eg00hT6oFd1Dpk5hjaosnH8BM0HLXBwYJ_IIGV_eOp78lg?e=IJcQU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2Ov-e9OPpDw&amp;t=0s" TargetMode="External"/><Relationship Id="rId2" Type="http://schemas.openxmlformats.org/officeDocument/2006/relationships/hyperlink" Target="https://zenn.dev/nekoallergy/articles/py-basic-var01" TargetMode="External"/><Relationship Id="rId1" Type="http://schemas.openxmlformats.org/officeDocument/2006/relationships/slideLayout" Target="../slideLayouts/slideLayout1.xml"/><Relationship Id="rId4" Type="http://schemas.openxmlformats.org/officeDocument/2006/relationships/hyperlink" Target="https://www.youtube.com/watch?v=EaY9iYWzR8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hyperlink" Target="https://wa3.i-3-i.info/index.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www.javadrive.jp/python/function/index4.html" TargetMode="External"/><Relationship Id="rId7" Type="http://schemas.openxmlformats.org/officeDocument/2006/relationships/image" Target="../media/image83.png"/><Relationship Id="rId2" Type="http://schemas.openxmlformats.org/officeDocument/2006/relationships/hyperlink" Target="https://note.nkmk.me/python-print-basic/" TargetMode="Externa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hyperlink" Target="https://wa3.i-3-i.info/word1190.html" TargetMode="External"/><Relationship Id="rId2" Type="http://schemas.openxmlformats.org/officeDocument/2006/relationships/hyperlink" Target="https://note.nkmk.me/python-str-replace-translate-re-sub/" TargetMode="Externa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hibiki-press.tech/python/slice/1" TargetMode="Externa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hyperlink" Target="https://docs.python.org/ja/3/tutorial/introduction.html#strings" TargetMode="External"/><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hyperlink" Target="https://atmarkit.itmedia.co.jp/ait/articles/2012/25/news023.html"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e-words.jp/w/%E3%82%A4%E3%83%B3%E3%83%87%E3%83%B3%E3%83%88.html"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www.javadrive.jp/python/function/index6.html" TargetMode="Externa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tOULTwsiSN4" TargetMode="External"/><Relationship Id="rId2" Type="http://schemas.openxmlformats.org/officeDocument/2006/relationships/hyperlink" Target="https://obgynai.com/python-for-iteration-statement/" TargetMode="External"/><Relationship Id="rId1" Type="http://schemas.openxmlformats.org/officeDocument/2006/relationships/slideLayout" Target="../slideLayouts/slideLayout1.xml"/><Relationship Id="rId4" Type="http://schemas.openxmlformats.org/officeDocument/2006/relationships/hyperlink" Target="https://www.youtube.com/watch?v=tEVccqpss2w"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nE5DTxksjHw" TargetMode="External"/><Relationship Id="rId2" Type="http://schemas.openxmlformats.org/officeDocument/2006/relationships/hyperlink" Target="https://youtu.be/yutXz217ttQ" TargetMode="External"/><Relationship Id="rId1" Type="http://schemas.openxmlformats.org/officeDocument/2006/relationships/slideLayout" Target="../slideLayouts/slideLayout1.xml"/><Relationship Id="rId4" Type="http://schemas.openxmlformats.org/officeDocument/2006/relationships/hyperlink" Target="https://youtu.be/AT6mn-JxAT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microsoft.com/office/2007/relationships/hdphoto" Target="../media/hdphoto1.wdp"/><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hyperlink" Target="https://zenn.dev/whitecat_22/articles/b42fdf5deaa7bc" TargetMode="External"/><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hyperlink" Target="https://docs.python.org/ja/3/library/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pg-chain.com/python-module-class-method" TargetMode="External"/><Relationship Id="rId3" Type="http://schemas.openxmlformats.org/officeDocument/2006/relationships/image" Target="../media/image118.png"/><Relationship Id="rId7" Type="http://schemas.openxmlformats.org/officeDocument/2006/relationships/hyperlink" Target="https://qiita.com/m-naoki/items/b57b3a4b42412e14d3cd" TargetMode="External"/><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hyperlink" Target="https://ai-inter1.com/python-module_package_library/" TargetMode="External"/><Relationship Id="rId5" Type="http://schemas.openxmlformats.org/officeDocument/2006/relationships/hyperlink" Target="https://netdekagaku.com/module-package-lybrary/" TargetMode="External"/><Relationship Id="rId10" Type="http://schemas.openxmlformats.org/officeDocument/2006/relationships/image" Target="../media/image121.jpeg"/><Relationship Id="rId4" Type="http://schemas.openxmlformats.org/officeDocument/2006/relationships/image" Target="../media/image119.jpeg"/><Relationship Id="rId9" Type="http://schemas.openxmlformats.org/officeDocument/2006/relationships/image" Target="../media/image1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hyperlink" Target="https://wa3.i-3-i.info/index.htm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hyperlink" Target="https://www.python.jp/train/string/method.html" TargetMode="External"/><Relationship Id="rId2" Type="http://schemas.openxmlformats.org/officeDocument/2006/relationships/image" Target="../media/image122.png"/><Relationship Id="rId1" Type="http://schemas.openxmlformats.org/officeDocument/2006/relationships/slideLayout" Target="../slideLayouts/slideLayout1.xml"/><Relationship Id="rId5" Type="http://schemas.openxmlformats.org/officeDocument/2006/relationships/hyperlink" Target="https://himibrog.com/python-builtinfunction/" TargetMode="External"/><Relationship Id="rId4" Type="http://schemas.openxmlformats.org/officeDocument/2006/relationships/hyperlink" Target="https://wa3.i-3-i.info/word1906.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8.png"/><Relationship Id="rId7" Type="http://schemas.openxmlformats.org/officeDocument/2006/relationships/image" Target="../media/image145.png"/><Relationship Id="rId2" Type="http://schemas.openxmlformats.org/officeDocument/2006/relationships/image" Target="../media/image137.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37.png"/><Relationship Id="rId7"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38.png"/><Relationship Id="rId9"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54.png"/><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64.png"/><Relationship Id="rId7" Type="http://schemas.openxmlformats.org/officeDocument/2006/relationships/image" Target="../media/image137.png"/><Relationship Id="rId2"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38.png"/><Relationship Id="rId2" Type="http://schemas.openxmlformats.org/officeDocument/2006/relationships/image" Target="../media/image168.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71.png"/><Relationship Id="rId4" Type="http://schemas.openxmlformats.org/officeDocument/2006/relationships/image" Target="../media/image1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hyperlink" Target="https://ichi.pro/yori-kosoku-na-panda-dataframe-o-subayaku-issho-ni-tsuikasuru-201667404502242"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note.nkmk.me/python-lambda-usage/" TargetMode="External"/><Relationship Id="rId2"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hyperlink" Target="https://note.nkmk.me/python-pandas-map-applymap-apply/"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yamanjo.net/knowledge/file/file_05.html" TargetMode="External"/><Relationship Id="rId1" Type="http://schemas.openxmlformats.org/officeDocument/2006/relationships/slideLayout" Target="../slideLayouts/slideLayout1.xml"/><Relationship Id="rId5" Type="http://schemas.openxmlformats.org/officeDocument/2006/relationships/image" Target="../media/image179.png"/><Relationship Id="rId4" Type="http://schemas.openxmlformats.org/officeDocument/2006/relationships/image" Target="../media/image178.png"/></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may46onez.hatenablog.com/entry/2018/09/18/233606"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techacademy.jp/magazine/18842" TargetMode="External"/><Relationship Id="rId2" Type="http://schemas.openxmlformats.org/officeDocument/2006/relationships/hyperlink" Target="https://www.tech-teacher.jp/blog/python-glob/#:~:text=glob%E3%81%AF%E3%80%81python%E3%81%AE%E3%83%A2%E3%82%B8%E3%83%A5%E3%83%BC%E3%83%AB%E3%81%AE1%E3%81%A4%E3%81%A7%E3%81%99%E3%80%82&amp;text=glob%E3%81%A8%E3%81%AF%E8%8B%B1%E8%AA%9E%E3%81%A7,%E8%A6%9A%E3%81%88%E3%81%A6%E3%81%8A%E3%81%8D%E3%81%BE%E3%81%97%E3%82%87%E3%81%86%E3%80%82" TargetMode="Externa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4.png"/><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atmarkit.itmedia.co.jp/ait/articles/1703/01/news186.html" TargetMode="External"/><Relationship Id="rId2" Type="http://schemas.openxmlformats.org/officeDocument/2006/relationships/image" Target="../media/image186.png"/><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note.nkmk.me/python-pandas-merge-join/"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8" Type="http://schemas.openxmlformats.org/officeDocument/2006/relationships/hyperlink" Target="https://note.com/kohaku935/n/ne89fcbdb6670" TargetMode="External"/><Relationship Id="rId3" Type="http://schemas.openxmlformats.org/officeDocument/2006/relationships/hyperlink" Target="https://biotech-lab.org/articles/1335" TargetMode="External"/><Relationship Id="rId7" Type="http://schemas.openxmlformats.org/officeDocument/2006/relationships/image" Target="../media/image193.png"/><Relationship Id="rId2" Type="http://schemas.openxmlformats.org/officeDocument/2006/relationships/hyperlink" Target="https://note.nkmk.me/python-pandas-assign-append/" TargetMode="External"/><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hyperlink" Target="https://www.delftstack.com/ja/api/python-pandas/pandas-dataframe-dataframe.append-function/" TargetMode="External"/><Relationship Id="rId9" Type="http://schemas.openxmlformats.org/officeDocument/2006/relationships/hyperlink" Target="https://qiita.com/yamasaki1ma/items/1a76b2ca454aa4acf516#:~:text=2022%E5%B9%B41%E6%9C%88%E3%80%81Pandas,%E9%9D%9E%E6%8E%A8%E5%A5%A8%E3%81%A8%E3%81%AA%E3%81%A3%E3%81%9F%E3%80%82"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note.nkmk.me/python-pandas-concat/" TargetMode="External"/><Relationship Id="rId7" Type="http://schemas.openxmlformats.org/officeDocument/2006/relationships/image" Target="../media/image196.png"/><Relationship Id="rId2" Type="http://schemas.openxmlformats.org/officeDocument/2006/relationships/hyperlink" Target="https://engineer-lifestyle-blog.com/code/python/pandas-dataframe-concat-usage/#axis1_or_axis8217columns8217" TargetMode="External"/><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hyperlink" Target="https://note.com/creation_samurai/n/nc94115ce6aee"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note.nkmk.me/python-pandas-multiindex-set-reset-sort-swap/" TargetMode="External"/><Relationship Id="rId7" Type="http://schemas.openxmlformats.org/officeDocument/2006/relationships/image" Target="../media/image200.png"/><Relationship Id="rId2" Type="http://schemas.openxmlformats.org/officeDocument/2006/relationships/hyperlink" Target="https://note.nkmk.me/python-pandas-reset-index/" TargetMode="Externa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manamina.valuesccg.com/articles/740" TargetMode="External"/><Relationship Id="rId2" Type="http://schemas.openxmlformats.org/officeDocument/2006/relationships/image" Target="../media/image201.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www.salesanalytics.co.jp/datascience/datascience021/" TargetMode="External"/><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Index</a:t>
            </a:r>
            <a:endParaRPr kumimoji="1" lang="ja-JP" altLang="en-US" dirty="0"/>
          </a:p>
        </p:txBody>
      </p:sp>
      <p:sp>
        <p:nvSpPr>
          <p:cNvPr id="4" name="正方形/長方形 3"/>
          <p:cNvSpPr/>
          <p:nvPr/>
        </p:nvSpPr>
        <p:spPr>
          <a:xfrm>
            <a:off x="974690" y="1019908"/>
            <a:ext cx="7506119" cy="5370843"/>
          </a:xfrm>
          <a:prstGeom prst="rect">
            <a:avLst/>
          </a:prstGeom>
          <a:noFill/>
        </p:spPr>
        <p:txBody>
          <a:bodyPr wrap="square" numCol="2" rtlCol="0">
            <a:noAutofit/>
          </a:bodyPr>
          <a:lstStyle/>
          <a:p>
            <a:pPr marL="342900" indent="-342900">
              <a:lnSpc>
                <a:spcPct val="150000"/>
              </a:lnSpc>
              <a:buFont typeface="+mj-lt"/>
              <a:buAutoNum type="arabicPeriod"/>
            </a:pPr>
            <a:r>
              <a:rPr lang="en-US" altLang="ja-JP" sz="1400" dirty="0" err="1">
                <a:latin typeface="+mn-ea"/>
                <a:ea typeface="+mn-ea"/>
                <a:hlinkClick r:id="rId2" action="ppaction://hlinksldjump"/>
              </a:rPr>
              <a:t>Jupyterlab</a:t>
            </a:r>
            <a:r>
              <a:rPr lang="ja-JP" altLang="en-US" sz="1400" dirty="0">
                <a:latin typeface="+mn-ea"/>
                <a:ea typeface="+mn-ea"/>
                <a:hlinkClick r:id="rId2" action="ppaction://hlinksldjump"/>
              </a:rPr>
              <a:t>の使い方</a:t>
            </a:r>
            <a:r>
              <a:rPr lang="en-US" altLang="ja-JP" sz="1400" dirty="0">
                <a:latin typeface="+mn-ea"/>
                <a:ea typeface="+mn-ea"/>
              </a:rPr>
              <a:t/>
            </a:r>
            <a:br>
              <a:rPr lang="en-US" altLang="ja-JP" sz="1400" dirty="0">
                <a:latin typeface="+mn-ea"/>
                <a:ea typeface="+mn-ea"/>
              </a:rPr>
            </a:br>
            <a:r>
              <a:rPr lang="en-US" altLang="ja-JP" sz="1400" dirty="0">
                <a:latin typeface="+mn-ea"/>
                <a:ea typeface="+mn-ea"/>
              </a:rPr>
              <a:t>How</a:t>
            </a:r>
            <a:r>
              <a:rPr lang="ja-JP" altLang="en-US" sz="1400" dirty="0">
                <a:latin typeface="+mn-ea"/>
                <a:ea typeface="+mn-ea"/>
              </a:rPr>
              <a:t> </a:t>
            </a:r>
            <a:r>
              <a:rPr lang="en-US" altLang="ja-JP" sz="1400" dirty="0">
                <a:latin typeface="+mn-ea"/>
                <a:ea typeface="+mn-ea"/>
              </a:rPr>
              <a:t>to</a:t>
            </a:r>
            <a:r>
              <a:rPr lang="ja-JP" altLang="en-US" sz="1400" dirty="0">
                <a:latin typeface="+mn-ea"/>
                <a:ea typeface="+mn-ea"/>
              </a:rPr>
              <a:t> </a:t>
            </a:r>
            <a:r>
              <a:rPr lang="en-US" altLang="ja-JP" sz="1400" dirty="0">
                <a:latin typeface="+mn-ea"/>
                <a:ea typeface="+mn-ea"/>
              </a:rPr>
              <a:t>use</a:t>
            </a:r>
            <a:r>
              <a:rPr lang="ja-JP" altLang="en-US" sz="1400" dirty="0">
                <a:latin typeface="+mn-ea"/>
                <a:ea typeface="+mn-ea"/>
              </a:rPr>
              <a:t> </a:t>
            </a:r>
            <a:r>
              <a:rPr lang="en-US" altLang="ja-JP" sz="1400" dirty="0" err="1">
                <a:latin typeface="+mn-ea"/>
                <a:ea typeface="+mn-ea"/>
              </a:rPr>
              <a:t>Jupyter</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3" action="ppaction://hlinksldjump"/>
              </a:rPr>
              <a:t>エラー対応</a:t>
            </a:r>
            <a:r>
              <a:rPr lang="en-US" altLang="ja-JP" sz="1400" dirty="0">
                <a:latin typeface="+mn-ea"/>
                <a:ea typeface="+mn-ea"/>
              </a:rPr>
              <a:t/>
            </a:r>
            <a:br>
              <a:rPr lang="en-US" altLang="ja-JP" sz="1400" dirty="0">
                <a:latin typeface="+mn-ea"/>
                <a:ea typeface="+mn-ea"/>
              </a:rPr>
            </a:br>
            <a:r>
              <a:rPr lang="en-US" altLang="ja-JP" sz="1400" dirty="0">
                <a:latin typeface="+mn-ea"/>
                <a:ea typeface="+mn-ea"/>
              </a:rPr>
              <a:t>Error handling</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4" action="ppaction://hlinksldjump"/>
              </a:rPr>
              <a:t>変数</a:t>
            </a:r>
            <a:r>
              <a:rPr lang="en-US" altLang="ja-JP" sz="1400" dirty="0">
                <a:latin typeface="+mn-ea"/>
                <a:ea typeface="+mn-ea"/>
              </a:rPr>
              <a:t/>
            </a:r>
            <a:br>
              <a:rPr lang="en-US" altLang="ja-JP" sz="1400" dirty="0">
                <a:latin typeface="+mn-ea"/>
                <a:ea typeface="+mn-ea"/>
              </a:rPr>
            </a:br>
            <a:r>
              <a:rPr lang="en-US" altLang="ja-JP" sz="1400" dirty="0">
                <a:latin typeface="+mn-ea"/>
                <a:ea typeface="+mn-ea"/>
              </a:rPr>
              <a:t>Variable</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5" action="ppaction://hlinksldjump"/>
              </a:rPr>
              <a:t>関数 その１</a:t>
            </a:r>
            <a:r>
              <a:rPr lang="en-US" altLang="ja-JP" sz="1400" dirty="0">
                <a:latin typeface="+mn-ea"/>
                <a:ea typeface="+mn-ea"/>
              </a:rPr>
              <a:t/>
            </a:r>
            <a:br>
              <a:rPr lang="en-US" altLang="ja-JP" sz="1400" dirty="0">
                <a:latin typeface="+mn-ea"/>
                <a:ea typeface="+mn-ea"/>
              </a:rPr>
            </a:br>
            <a:r>
              <a:rPr lang="en-US" altLang="ja-JP" sz="1400" dirty="0">
                <a:latin typeface="+mn-ea"/>
                <a:ea typeface="+mn-ea"/>
              </a:rPr>
              <a:t>Function</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6" action="ppaction://hlinksldjump"/>
              </a:rPr>
              <a:t>リスト</a:t>
            </a:r>
            <a:r>
              <a:rPr lang="en-US" altLang="ja-JP" sz="1400" dirty="0">
                <a:latin typeface="+mn-ea"/>
                <a:ea typeface="+mn-ea"/>
              </a:rPr>
              <a:t/>
            </a:r>
            <a:br>
              <a:rPr lang="en-US" altLang="ja-JP" sz="1400" dirty="0">
                <a:latin typeface="+mn-ea"/>
                <a:ea typeface="+mn-ea"/>
              </a:rPr>
            </a:br>
            <a:r>
              <a:rPr lang="en-US" altLang="ja-JP" sz="1400" dirty="0">
                <a:latin typeface="+mn-ea"/>
                <a:ea typeface="+mn-ea"/>
              </a:rPr>
              <a:t>List</a:t>
            </a:r>
            <a:endParaRPr lang="ja-JP" altLang="en-US" sz="1400" dirty="0">
              <a:latin typeface="+mn-ea"/>
              <a:ea typeface="+mn-ea"/>
            </a:endParaRPr>
          </a:p>
          <a:p>
            <a:pPr marL="342900" indent="-342900">
              <a:lnSpc>
                <a:spcPct val="150000"/>
              </a:lnSpc>
              <a:buFont typeface="+mj-lt"/>
              <a:buAutoNum type="arabicPeriod"/>
            </a:pPr>
            <a:r>
              <a:rPr lang="en-US" altLang="ja-JP" sz="1400" dirty="0">
                <a:latin typeface="+mn-ea"/>
                <a:ea typeface="+mn-ea"/>
                <a:hlinkClick r:id="rId6" action="ppaction://hlinksldjump"/>
              </a:rPr>
              <a:t>for</a:t>
            </a:r>
            <a:r>
              <a:rPr lang="ja-JP" altLang="en-US" sz="1400" dirty="0">
                <a:latin typeface="+mn-ea"/>
                <a:ea typeface="+mn-ea"/>
                <a:hlinkClick r:id="rId6" action="ppaction://hlinksldjump"/>
              </a:rPr>
              <a:t>文</a:t>
            </a:r>
            <a:r>
              <a:rPr lang="en-US" altLang="ja-JP" sz="1400" dirty="0">
                <a:latin typeface="+mn-ea"/>
                <a:ea typeface="+mn-ea"/>
              </a:rPr>
              <a:t/>
            </a:r>
            <a:br>
              <a:rPr lang="en-US" altLang="ja-JP" sz="1400" dirty="0">
                <a:latin typeface="+mn-ea"/>
                <a:ea typeface="+mn-ea"/>
              </a:rPr>
            </a:br>
            <a:r>
              <a:rPr lang="en-US" altLang="ja-JP" sz="1400" dirty="0">
                <a:latin typeface="+mn-ea"/>
                <a:ea typeface="+mn-ea"/>
              </a:rPr>
              <a:t>for</a:t>
            </a:r>
            <a:r>
              <a:rPr lang="ja-JP" altLang="en-US" sz="1400" dirty="0">
                <a:latin typeface="+mn-ea"/>
                <a:ea typeface="+mn-ea"/>
              </a:rPr>
              <a:t> </a:t>
            </a:r>
            <a:r>
              <a:rPr lang="en-US" altLang="ja-JP" sz="1400" dirty="0">
                <a:latin typeface="+mn-ea"/>
                <a:ea typeface="+mn-ea"/>
              </a:rPr>
              <a:t>loop statement</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7" action="ppaction://hlinksldjump"/>
              </a:rPr>
              <a:t>ライブラリ</a:t>
            </a:r>
            <a:r>
              <a:rPr lang="en-US" altLang="ja-JP" sz="1400" dirty="0">
                <a:latin typeface="+mn-ea"/>
                <a:ea typeface="+mn-ea"/>
              </a:rPr>
              <a:t/>
            </a:r>
            <a:br>
              <a:rPr lang="en-US" altLang="ja-JP" sz="1400" dirty="0">
                <a:latin typeface="+mn-ea"/>
                <a:ea typeface="+mn-ea"/>
              </a:rPr>
            </a:br>
            <a:r>
              <a:rPr lang="en-US" altLang="ja-JP" sz="1400" dirty="0">
                <a:latin typeface="+mn-ea"/>
                <a:ea typeface="+mn-ea"/>
              </a:rPr>
              <a:t>Library</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8" action="ppaction://hlinksldjump"/>
              </a:rPr>
              <a:t>関数 その２</a:t>
            </a:r>
            <a:r>
              <a:rPr lang="en-US" altLang="ja-JP" sz="1400" dirty="0">
                <a:latin typeface="+mn-ea"/>
                <a:ea typeface="+mn-ea"/>
              </a:rPr>
              <a:t/>
            </a:r>
            <a:br>
              <a:rPr lang="en-US" altLang="ja-JP" sz="1400" dirty="0">
                <a:latin typeface="+mn-ea"/>
                <a:ea typeface="+mn-ea"/>
              </a:rPr>
            </a:br>
            <a:r>
              <a:rPr lang="en-US" altLang="ja-JP" sz="1400" dirty="0">
                <a:latin typeface="+mn-ea"/>
                <a:ea typeface="+mn-ea"/>
              </a:rPr>
              <a:t>Function</a:t>
            </a:r>
            <a:endParaRPr lang="ja-JP" altLang="en-US" sz="1400" dirty="0">
              <a:latin typeface="+mn-ea"/>
              <a:ea typeface="+mn-ea"/>
            </a:endParaRPr>
          </a:p>
          <a:p>
            <a:pPr marL="342900" indent="-342900">
              <a:lnSpc>
                <a:spcPct val="150000"/>
              </a:lnSpc>
              <a:buFont typeface="+mj-lt"/>
              <a:buAutoNum type="arabicPeriod"/>
            </a:pPr>
            <a:r>
              <a:rPr lang="en-US" altLang="ja-JP" sz="1400" dirty="0" smtClean="0">
                <a:latin typeface="+mn-ea"/>
                <a:ea typeface="+mn-ea"/>
                <a:hlinkClick r:id="rId9" action="ppaction://hlinksldjump"/>
              </a:rPr>
              <a:t>Pandas</a:t>
            </a:r>
            <a:endParaRPr lang="ja-JP" altLang="en-US" sz="1400" dirty="0" smtClean="0">
              <a:latin typeface="+mn-ea"/>
              <a:ea typeface="+mn-ea"/>
            </a:endParaRPr>
          </a:p>
          <a:p>
            <a:pPr marL="342900" indent="-342900">
              <a:lnSpc>
                <a:spcPct val="150000"/>
              </a:lnSpc>
              <a:buFont typeface="+mj-lt"/>
              <a:buAutoNum type="arabicPeriod"/>
            </a:pPr>
            <a:r>
              <a:rPr lang="ja-JP" altLang="en-US" sz="1400" dirty="0" smtClean="0">
                <a:latin typeface="+mn-ea"/>
                <a:ea typeface="+mn-ea"/>
                <a:hlinkClick r:id="rId10" action="ppaction://hlinksldjump"/>
              </a:rPr>
              <a:t>関数 その３応用編</a:t>
            </a:r>
            <a:r>
              <a:rPr lang="en-US" altLang="ja-JP" sz="1400" dirty="0" smtClean="0">
                <a:latin typeface="+mn-ea"/>
                <a:ea typeface="+mn-ea"/>
              </a:rPr>
              <a:t/>
            </a:r>
            <a:br>
              <a:rPr lang="en-US" altLang="ja-JP" sz="1400" dirty="0" smtClean="0">
                <a:latin typeface="+mn-ea"/>
                <a:ea typeface="+mn-ea"/>
              </a:rPr>
            </a:br>
            <a:r>
              <a:rPr lang="en-US" altLang="ja-JP" sz="1400" dirty="0" smtClean="0">
                <a:latin typeface="+mn-ea"/>
                <a:ea typeface="+mn-ea"/>
              </a:rPr>
              <a:t>Advanced</a:t>
            </a:r>
            <a:endParaRPr lang="ja-JP" altLang="en-US" sz="1400" dirty="0" smtClean="0">
              <a:latin typeface="+mn-ea"/>
              <a:ea typeface="+mn-ea"/>
            </a:endParaRPr>
          </a:p>
          <a:p>
            <a:pPr marL="342900" indent="-342900">
              <a:lnSpc>
                <a:spcPct val="150000"/>
              </a:lnSpc>
              <a:buFont typeface="+mj-lt"/>
              <a:buAutoNum type="arabicPeriod"/>
            </a:pPr>
            <a:r>
              <a:rPr lang="en-US" altLang="ja-JP" sz="1400" dirty="0" smtClean="0">
                <a:latin typeface="+mn-ea"/>
                <a:ea typeface="+mn-ea"/>
                <a:hlinkClick r:id="rId11" action="ppaction://hlinksldjump"/>
              </a:rPr>
              <a:t>Pathlib</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12" action="ppaction://hlinksldjump"/>
              </a:rPr>
              <a:t>データの結合・連結</a:t>
            </a:r>
            <a:r>
              <a:rPr lang="en-US" altLang="ja-JP" sz="1400" dirty="0">
                <a:latin typeface="+mn-ea"/>
                <a:ea typeface="+mn-ea"/>
              </a:rPr>
              <a:t/>
            </a:r>
            <a:br>
              <a:rPr lang="en-US" altLang="ja-JP" sz="1400" dirty="0">
                <a:latin typeface="+mn-ea"/>
                <a:ea typeface="+mn-ea"/>
              </a:rPr>
            </a:br>
            <a:r>
              <a:rPr lang="en-US" altLang="ja-JP" sz="1400" dirty="0">
                <a:latin typeface="+mn-ea"/>
                <a:ea typeface="+mn-ea"/>
              </a:rPr>
              <a:t>Data Coupling/Concatenation</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13" action="ppaction://hlinksldjump"/>
              </a:rPr>
              <a:t>データの縦持ち・横持ち</a:t>
            </a:r>
            <a:r>
              <a:rPr lang="en-US" altLang="ja-JP" sz="1400" dirty="0">
                <a:latin typeface="+mn-ea"/>
                <a:ea typeface="+mn-ea"/>
              </a:rPr>
              <a:t/>
            </a:r>
            <a:br>
              <a:rPr lang="en-US" altLang="ja-JP" sz="1400" dirty="0">
                <a:latin typeface="+mn-ea"/>
                <a:ea typeface="+mn-ea"/>
              </a:rPr>
            </a:br>
            <a:r>
              <a:rPr lang="en-US" altLang="ja-JP" sz="1400" dirty="0">
                <a:latin typeface="+mn-ea"/>
                <a:ea typeface="+mn-ea"/>
              </a:rPr>
              <a:t>Vertical/Horizontal data</a:t>
            </a:r>
            <a:endParaRPr lang="ja-JP" altLang="en-US" sz="1400" dirty="0">
              <a:latin typeface="+mn-ea"/>
              <a:ea typeface="+mn-ea"/>
            </a:endParaRPr>
          </a:p>
          <a:p>
            <a:pPr marL="342900" indent="-342900">
              <a:lnSpc>
                <a:spcPct val="150000"/>
              </a:lnSpc>
              <a:buFont typeface="+mj-lt"/>
              <a:buAutoNum type="arabicPeriod"/>
            </a:pPr>
            <a:r>
              <a:rPr lang="en-US" altLang="ja-JP" sz="1400" dirty="0">
                <a:latin typeface="+mn-ea"/>
                <a:ea typeface="+mn-ea"/>
                <a:hlinkClick r:id="rId14" action="ppaction://hlinksldjump"/>
              </a:rPr>
              <a:t>SQL</a:t>
            </a:r>
            <a:r>
              <a:rPr lang="ja-JP" altLang="en-US" sz="1400" dirty="0">
                <a:latin typeface="+mn-ea"/>
                <a:ea typeface="+mn-ea"/>
                <a:hlinkClick r:id="rId14" action="ppaction://hlinksldjump"/>
              </a:rPr>
              <a:t>との組み合わせ</a:t>
            </a:r>
            <a:r>
              <a:rPr lang="en-US" altLang="ja-JP" sz="1400" dirty="0">
                <a:latin typeface="+mn-ea"/>
                <a:ea typeface="+mn-ea"/>
              </a:rPr>
              <a:t/>
            </a:r>
            <a:br>
              <a:rPr lang="en-US" altLang="ja-JP" sz="1400" dirty="0">
                <a:latin typeface="+mn-ea"/>
                <a:ea typeface="+mn-ea"/>
              </a:rPr>
            </a:br>
            <a:r>
              <a:rPr lang="en-US" altLang="ja-JP" sz="1400" dirty="0">
                <a:latin typeface="+mn-ea"/>
                <a:ea typeface="+mn-ea"/>
              </a:rPr>
              <a:t>Combination with</a:t>
            </a:r>
            <a:r>
              <a:rPr lang="ja-JP" altLang="en-US" sz="1400" dirty="0">
                <a:latin typeface="+mn-ea"/>
                <a:ea typeface="+mn-ea"/>
              </a:rPr>
              <a:t> </a:t>
            </a:r>
            <a:r>
              <a:rPr lang="en-US" altLang="ja-JP" sz="1400" dirty="0">
                <a:latin typeface="+mn-ea"/>
                <a:ea typeface="+mn-ea"/>
              </a:rPr>
              <a:t>SQL</a:t>
            </a:r>
            <a:endParaRPr lang="ja-JP" altLang="en-US" sz="1400" dirty="0">
              <a:latin typeface="+mn-ea"/>
              <a:ea typeface="+mn-ea"/>
            </a:endParaRPr>
          </a:p>
          <a:p>
            <a:pPr marL="342900" indent="-342900">
              <a:lnSpc>
                <a:spcPct val="150000"/>
              </a:lnSpc>
              <a:buFont typeface="+mj-lt"/>
              <a:buAutoNum type="arabicPeriod"/>
            </a:pPr>
            <a:r>
              <a:rPr lang="ja-JP" altLang="en-US" sz="1400" dirty="0">
                <a:latin typeface="+mn-ea"/>
                <a:ea typeface="+mn-ea"/>
                <a:hlinkClick r:id="rId15" action="ppaction://hlinksldjump"/>
              </a:rPr>
              <a:t>時間</a:t>
            </a:r>
            <a:r>
              <a:rPr lang="en-US" altLang="ja-JP" sz="1400" dirty="0">
                <a:latin typeface="+mn-ea"/>
                <a:ea typeface="+mn-ea"/>
              </a:rPr>
              <a:t/>
            </a:r>
            <a:br>
              <a:rPr lang="en-US" altLang="ja-JP" sz="1400" dirty="0">
                <a:latin typeface="+mn-ea"/>
                <a:ea typeface="+mn-ea"/>
              </a:rPr>
            </a:br>
            <a:r>
              <a:rPr lang="en-US" altLang="ja-JP" sz="1400" dirty="0">
                <a:latin typeface="+mn-ea"/>
                <a:ea typeface="+mn-ea"/>
              </a:rPr>
              <a:t>Time</a:t>
            </a:r>
            <a:endParaRPr lang="ja-JP" altLang="en-US" sz="1400" dirty="0">
              <a:latin typeface="+mn-ea"/>
              <a:ea typeface="+mn-ea"/>
            </a:endParaRPr>
          </a:p>
        </p:txBody>
      </p:sp>
      <p:sp>
        <p:nvSpPr>
          <p:cNvPr id="5" name="テキスト ボックス 4"/>
          <p:cNvSpPr txBox="1"/>
          <p:nvPr/>
        </p:nvSpPr>
        <p:spPr>
          <a:xfrm>
            <a:off x="4429297" y="5256319"/>
            <a:ext cx="4051512" cy="954107"/>
          </a:xfrm>
          <a:prstGeom prst="rect">
            <a:avLst/>
          </a:prstGeom>
          <a:noFill/>
        </p:spPr>
        <p:txBody>
          <a:bodyPr wrap="square" rtlCol="0">
            <a:spAutoFit/>
          </a:bodyPr>
          <a:lstStyle/>
          <a:p>
            <a:r>
              <a:rPr lang="ja-JP" altLang="en-US" sz="1400" dirty="0" smtClean="0">
                <a:latin typeface="+mn-ea"/>
                <a:ea typeface="+mn-ea"/>
              </a:rPr>
              <a:t>★このテキストには</a:t>
            </a:r>
            <a:r>
              <a:rPr lang="en-US" altLang="ja-JP" sz="1400" dirty="0" smtClean="0">
                <a:latin typeface="+mn-ea"/>
                <a:ea typeface="+mn-ea"/>
              </a:rPr>
              <a:t>Web</a:t>
            </a:r>
            <a:r>
              <a:rPr lang="ja-JP" altLang="en-US" sz="1400" dirty="0" smtClean="0">
                <a:latin typeface="+mn-ea"/>
                <a:ea typeface="+mn-ea"/>
              </a:rPr>
              <a:t>のリンクをたくさん貼っています。</a:t>
            </a:r>
            <a:endParaRPr lang="en-US" altLang="ja-JP" sz="1400" dirty="0" smtClean="0">
              <a:latin typeface="+mn-ea"/>
              <a:ea typeface="+mn-ea"/>
            </a:endParaRPr>
          </a:p>
          <a:p>
            <a:r>
              <a:rPr kumimoji="1" lang="ja-JP" altLang="en-US" sz="1400" smtClean="0">
                <a:latin typeface="+mn-ea"/>
                <a:ea typeface="+mn-ea"/>
              </a:rPr>
              <a:t>うまく開けない人</a:t>
            </a:r>
            <a:r>
              <a:rPr kumimoji="1" lang="ja-JP" altLang="en-US" sz="1400" dirty="0" smtClean="0">
                <a:latin typeface="+mn-ea"/>
                <a:ea typeface="+mn-ea"/>
              </a:rPr>
              <a:t>は「ハイパーリンクのコピー」</a:t>
            </a:r>
            <a:r>
              <a:rPr kumimoji="1" lang="en-US" altLang="ja-JP" sz="1400" dirty="0" smtClean="0">
                <a:latin typeface="+mn-ea"/>
                <a:ea typeface="+mn-ea"/>
              </a:rPr>
              <a:t>or</a:t>
            </a:r>
            <a:r>
              <a:rPr kumimoji="1" lang="ja-JP" altLang="en-US" sz="1400" dirty="0" smtClean="0">
                <a:latin typeface="+mn-ea"/>
                <a:ea typeface="+mn-ea"/>
              </a:rPr>
              <a:t>「ハイパーリンクの編集→直接リンクをコピー」して、</a:t>
            </a:r>
            <a:r>
              <a:rPr lang="ja-JP" altLang="en-US" sz="1400" dirty="0" smtClean="0">
                <a:latin typeface="+mn-ea"/>
                <a:ea typeface="+mn-ea"/>
              </a:rPr>
              <a:t>ブラウザのアドレスバーに貼り付けてください。</a:t>
            </a:r>
            <a:endParaRPr kumimoji="1" lang="en-US" altLang="ja-JP" sz="1400" dirty="0" smtClean="0">
              <a:latin typeface="+mn-ea"/>
              <a:ea typeface="+mn-ea"/>
            </a:endParaRPr>
          </a:p>
        </p:txBody>
      </p:sp>
    </p:spTree>
    <p:extLst>
      <p:ext uri="{BB962C8B-B14F-4D97-AF65-F5344CB8AC3E}">
        <p14:creationId xmlns:p14="http://schemas.microsoft.com/office/powerpoint/2010/main" val="2161559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セルの使い方（というか、コードの書き方というか）</a:t>
            </a:r>
            <a:endParaRPr kumimoji="1" lang="ja-JP" altLang="en-US" dirty="0"/>
          </a:p>
        </p:txBody>
      </p:sp>
      <p:pic>
        <p:nvPicPr>
          <p:cNvPr id="5" name="図 4"/>
          <p:cNvPicPr>
            <a:picLocks noChangeAspect="1"/>
          </p:cNvPicPr>
          <p:nvPr/>
        </p:nvPicPr>
        <p:blipFill>
          <a:blip r:embed="rId2"/>
          <a:stretch>
            <a:fillRect/>
          </a:stretch>
        </p:blipFill>
        <p:spPr>
          <a:xfrm>
            <a:off x="344006" y="992532"/>
            <a:ext cx="3588867" cy="4986856"/>
          </a:xfrm>
          <a:prstGeom prst="rect">
            <a:avLst/>
          </a:prstGeom>
        </p:spPr>
      </p:pic>
      <p:sp>
        <p:nvSpPr>
          <p:cNvPr id="6" name="テキスト ボックス 5"/>
          <p:cNvSpPr txBox="1"/>
          <p:nvPr/>
        </p:nvSpPr>
        <p:spPr>
          <a:xfrm>
            <a:off x="3693901" y="735848"/>
            <a:ext cx="5276045" cy="5586145"/>
          </a:xfrm>
          <a:prstGeom prst="rect">
            <a:avLst/>
          </a:prstGeom>
          <a:noFill/>
        </p:spPr>
        <p:txBody>
          <a:bodyPr wrap="square" rtlCol="0">
            <a:spAutoFit/>
          </a:bodyPr>
          <a:lstStyle/>
          <a:p>
            <a:r>
              <a:rPr lang="ja-JP" altLang="en-US" dirty="0" smtClean="0">
                <a:solidFill>
                  <a:schemeClr val="accent5">
                    <a:lumMod val="75000"/>
                  </a:schemeClr>
                </a:solidFill>
                <a:effectLst>
                  <a:glow rad="127000">
                    <a:schemeClr val="bg1">
                      <a:alpha val="90000"/>
                    </a:schemeClr>
                  </a:glow>
                </a:effectLst>
                <a:latin typeface="+mn-ea"/>
                <a:ea typeface="+mn-ea"/>
              </a:rPr>
              <a:t>以下は過去の受講生や先輩がやってきた、ありがたくない書き方です。</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b="1" dirty="0" smtClean="0">
                <a:solidFill>
                  <a:schemeClr val="accent5">
                    <a:lumMod val="75000"/>
                  </a:schemeClr>
                </a:solidFill>
                <a:effectLst>
                  <a:glow rad="127000">
                    <a:schemeClr val="bg1">
                      <a:alpha val="90000"/>
                    </a:schemeClr>
                  </a:glow>
                </a:effectLst>
                <a:latin typeface="+mn-ea"/>
                <a:ea typeface="+mn-ea"/>
              </a:rPr>
              <a:t>①コード検討中は、</a:t>
            </a:r>
            <a:r>
              <a:rPr lang="en-US" altLang="ja-JP" b="1" dirty="0" smtClean="0">
                <a:solidFill>
                  <a:schemeClr val="accent5">
                    <a:lumMod val="75000"/>
                  </a:schemeClr>
                </a:solidFill>
                <a:effectLst>
                  <a:glow rad="127000">
                    <a:schemeClr val="bg1">
                      <a:alpha val="90000"/>
                    </a:schemeClr>
                  </a:glow>
                </a:effectLst>
                <a:latin typeface="+mn-ea"/>
                <a:ea typeface="+mn-ea"/>
              </a:rPr>
              <a:t>1</a:t>
            </a:r>
            <a:r>
              <a:rPr lang="ja-JP" altLang="en-US" b="1" dirty="0" err="1" smtClean="0">
                <a:solidFill>
                  <a:schemeClr val="accent5">
                    <a:lumMod val="75000"/>
                  </a:schemeClr>
                </a:solidFill>
                <a:effectLst>
                  <a:glow rad="127000">
                    <a:schemeClr val="bg1">
                      <a:alpha val="90000"/>
                    </a:schemeClr>
                  </a:glow>
                </a:effectLst>
                <a:latin typeface="+mn-ea"/>
                <a:ea typeface="+mn-ea"/>
              </a:rPr>
              <a:t>つの</a:t>
            </a:r>
            <a:r>
              <a:rPr lang="ja-JP" altLang="en-US" b="1" dirty="0" smtClean="0">
                <a:solidFill>
                  <a:schemeClr val="accent5">
                    <a:lumMod val="75000"/>
                  </a:schemeClr>
                </a:solidFill>
                <a:effectLst>
                  <a:glow rad="127000">
                    <a:schemeClr val="bg1">
                      <a:alpha val="90000"/>
                    </a:schemeClr>
                  </a:glow>
                </a:effectLst>
                <a:latin typeface="+mn-ea"/>
                <a:ea typeface="+mn-ea"/>
              </a:rPr>
              <a:t>セルにこんなに長いコードは書いたらダメ</a:t>
            </a:r>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dirty="0">
                <a:solidFill>
                  <a:schemeClr val="accent5">
                    <a:lumMod val="75000"/>
                  </a:schemeClr>
                </a:solidFill>
                <a:effectLst>
                  <a:glow rad="127000">
                    <a:schemeClr val="bg1">
                      <a:alpha val="90000"/>
                    </a:schemeClr>
                  </a:glow>
                </a:effectLst>
                <a:latin typeface="+mn-ea"/>
                <a:ea typeface="+mn-ea"/>
              </a:rPr>
              <a:t>　</a:t>
            </a:r>
            <a:r>
              <a:rPr lang="ja-JP" altLang="en-US" dirty="0" smtClean="0">
                <a:solidFill>
                  <a:schemeClr val="accent5">
                    <a:lumMod val="75000"/>
                  </a:schemeClr>
                </a:solidFill>
                <a:effectLst>
                  <a:glow rad="127000">
                    <a:schemeClr val="bg1">
                      <a:alpha val="90000"/>
                    </a:schemeClr>
                  </a:glow>
                </a:effectLst>
                <a:latin typeface="+mn-ea"/>
                <a:ea typeface="+mn-ea"/>
              </a:rPr>
              <a:t>すべてのコードを繋げるのは、コードが完成して定期実行する時になってからです</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dirty="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・長いと実行に時間がかかる　→待っている間に考えが中断される</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sz="300" dirty="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・途中の出力が確認できない</a:t>
            </a:r>
            <a:endParaRPr lang="en-US" altLang="ja-JP" sz="300" dirty="0">
              <a:solidFill>
                <a:schemeClr val="accent5">
                  <a:lumMod val="75000"/>
                </a:schemeClr>
              </a:solidFill>
              <a:effectLst>
                <a:glow rad="127000">
                  <a:schemeClr val="bg1">
                    <a:alpha val="90000"/>
                  </a:schemeClr>
                </a:glow>
              </a:effectLst>
              <a:latin typeface="+mn-ea"/>
              <a:ea typeface="+mn-ea"/>
            </a:endParaRPr>
          </a:p>
          <a:p>
            <a:endParaRPr lang="en-US" altLang="ja-JP" sz="300"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・「試しに実行」がものすごく大変</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dirty="0">
              <a:solidFill>
                <a:schemeClr val="accent5">
                  <a:lumMod val="75000"/>
                </a:schemeClr>
              </a:solidFill>
              <a:effectLst>
                <a:glow rad="127000">
                  <a:schemeClr val="bg1">
                    <a:alpha val="90000"/>
                  </a:schemeClr>
                </a:glow>
              </a:effectLst>
              <a:latin typeface="+mn-ea"/>
              <a:ea typeface="+mn-ea"/>
            </a:endParaRPr>
          </a:p>
          <a:p>
            <a:r>
              <a:rPr lang="ja-JP" altLang="en-US" b="1" dirty="0" smtClean="0">
                <a:solidFill>
                  <a:schemeClr val="accent5">
                    <a:lumMod val="75000"/>
                  </a:schemeClr>
                </a:solidFill>
                <a:effectLst>
                  <a:glow rad="127000">
                    <a:schemeClr val="bg1">
                      <a:alpha val="90000"/>
                    </a:schemeClr>
                  </a:glow>
                </a:effectLst>
                <a:latin typeface="+mn-ea"/>
                <a:ea typeface="+mn-ea"/>
              </a:rPr>
              <a:t>②いきなり</a:t>
            </a:r>
            <a:r>
              <a:rPr lang="en-US" altLang="ja-JP" b="1" dirty="0" smtClean="0">
                <a:solidFill>
                  <a:schemeClr val="accent5">
                    <a:lumMod val="75000"/>
                  </a:schemeClr>
                </a:solidFill>
                <a:effectLst>
                  <a:glow rad="127000">
                    <a:schemeClr val="bg1">
                      <a:alpha val="90000"/>
                    </a:schemeClr>
                  </a:glow>
                </a:effectLst>
                <a:latin typeface="+mn-ea"/>
                <a:ea typeface="+mn-ea"/>
              </a:rPr>
              <a:t>For</a:t>
            </a:r>
            <a:r>
              <a:rPr lang="ja-JP" altLang="en-US" b="1" dirty="0" smtClean="0">
                <a:solidFill>
                  <a:schemeClr val="accent5">
                    <a:lumMod val="75000"/>
                  </a:schemeClr>
                </a:solidFill>
                <a:effectLst>
                  <a:glow rad="127000">
                    <a:schemeClr val="bg1">
                      <a:alpha val="90000"/>
                    </a:schemeClr>
                  </a:glow>
                </a:effectLst>
                <a:latin typeface="+mn-ea"/>
                <a:ea typeface="+mn-ea"/>
              </a:rPr>
              <a:t>文に突っ込んだらダメ</a:t>
            </a:r>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・「試しに実行」がものすごく大変</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a:solidFill>
                  <a:schemeClr val="accent5">
                    <a:lumMod val="75000"/>
                  </a:schemeClr>
                </a:solidFill>
                <a:effectLst>
                  <a:glow rad="127000">
                    <a:schemeClr val="bg1">
                      <a:alpha val="90000"/>
                    </a:schemeClr>
                  </a:glow>
                </a:effectLst>
                <a:latin typeface="+mn-ea"/>
                <a:ea typeface="+mn-ea"/>
              </a:rPr>
              <a:t>　</a:t>
            </a:r>
            <a:r>
              <a:rPr lang="ja-JP" altLang="en-US" dirty="0" smtClean="0">
                <a:solidFill>
                  <a:schemeClr val="accent5">
                    <a:lumMod val="75000"/>
                  </a:schemeClr>
                </a:solidFill>
                <a:effectLst>
                  <a:glow rad="127000">
                    <a:schemeClr val="bg1">
                      <a:alpha val="90000"/>
                    </a:schemeClr>
                  </a:glow>
                </a:effectLst>
                <a:latin typeface="+mn-ea"/>
                <a:ea typeface="+mn-ea"/>
              </a:rPr>
              <a:t>→</a:t>
            </a:r>
            <a:r>
              <a:rPr lang="en-US" altLang="ja-JP" dirty="0" smtClean="0">
                <a:solidFill>
                  <a:schemeClr val="accent5">
                    <a:lumMod val="75000"/>
                  </a:schemeClr>
                </a:solidFill>
                <a:effectLst>
                  <a:glow rad="127000">
                    <a:schemeClr val="bg1">
                      <a:alpha val="90000"/>
                    </a:schemeClr>
                  </a:glow>
                </a:effectLst>
                <a:latin typeface="+mn-ea"/>
                <a:ea typeface="+mn-ea"/>
              </a:rPr>
              <a:t>1</a:t>
            </a:r>
            <a:r>
              <a:rPr lang="ja-JP" altLang="en-US" dirty="0" smtClean="0">
                <a:solidFill>
                  <a:schemeClr val="accent5">
                    <a:lumMod val="75000"/>
                  </a:schemeClr>
                </a:solidFill>
                <a:effectLst>
                  <a:glow rad="127000">
                    <a:schemeClr val="bg1">
                      <a:alpha val="90000"/>
                    </a:schemeClr>
                  </a:glow>
                </a:effectLst>
                <a:latin typeface="+mn-ea"/>
                <a:ea typeface="+mn-ea"/>
              </a:rPr>
              <a:t>ファイル読みこんで問題ないコードを書けるようになってから、</a:t>
            </a:r>
            <a:r>
              <a:rPr lang="en-US" altLang="ja-JP" dirty="0" smtClean="0">
                <a:solidFill>
                  <a:schemeClr val="accent5">
                    <a:lumMod val="75000"/>
                  </a:schemeClr>
                </a:solidFill>
                <a:effectLst>
                  <a:glow rad="127000">
                    <a:schemeClr val="bg1">
                      <a:alpha val="90000"/>
                    </a:schemeClr>
                  </a:glow>
                </a:effectLst>
                <a:latin typeface="+mn-ea"/>
                <a:ea typeface="+mn-ea"/>
              </a:rPr>
              <a:t>For</a:t>
            </a:r>
            <a:r>
              <a:rPr lang="ja-JP" altLang="en-US" dirty="0" smtClean="0">
                <a:solidFill>
                  <a:schemeClr val="accent5">
                    <a:lumMod val="75000"/>
                  </a:schemeClr>
                </a:solidFill>
                <a:effectLst>
                  <a:glow rad="127000">
                    <a:schemeClr val="bg1">
                      <a:alpha val="90000"/>
                    </a:schemeClr>
                  </a:glow>
                </a:effectLst>
                <a:latin typeface="+mn-ea"/>
                <a:ea typeface="+mn-ea"/>
              </a:rPr>
              <a:t>文で回すように</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b="1" dirty="0" smtClean="0">
                <a:solidFill>
                  <a:schemeClr val="accent5">
                    <a:lumMod val="75000"/>
                  </a:schemeClr>
                </a:solidFill>
                <a:effectLst>
                  <a:glow rad="127000">
                    <a:schemeClr val="bg1">
                      <a:alpha val="90000"/>
                    </a:schemeClr>
                  </a:glow>
                </a:effectLst>
                <a:latin typeface="+mn-ea"/>
                <a:ea typeface="+mn-ea"/>
              </a:rPr>
              <a:t>③難しいコード書いたらダメ</a:t>
            </a:r>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dirty="0">
                <a:solidFill>
                  <a:schemeClr val="accent5">
                    <a:lumMod val="75000"/>
                  </a:schemeClr>
                </a:solidFill>
                <a:effectLst>
                  <a:glow rad="127000">
                    <a:schemeClr val="bg1">
                      <a:alpha val="90000"/>
                    </a:schemeClr>
                  </a:glow>
                </a:effectLst>
                <a:latin typeface="+mn-ea"/>
                <a:ea typeface="+mn-ea"/>
              </a:rPr>
              <a:t>・講師や引き継ぎ先の後輩が見たときに、何をしているのか</a:t>
            </a:r>
            <a:r>
              <a:rPr lang="ja-JP" altLang="en-US" dirty="0" smtClean="0">
                <a:solidFill>
                  <a:schemeClr val="accent5">
                    <a:lumMod val="75000"/>
                  </a:schemeClr>
                </a:solidFill>
                <a:effectLst>
                  <a:glow rad="127000">
                    <a:schemeClr val="bg1">
                      <a:alpha val="90000"/>
                    </a:schemeClr>
                  </a:glow>
                </a:effectLst>
                <a:latin typeface="+mn-ea"/>
                <a:ea typeface="+mn-ea"/>
              </a:rPr>
              <a:t>わからない</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a:t>
            </a:r>
            <a:r>
              <a:rPr lang="en-US" altLang="ja-JP" dirty="0" smtClean="0">
                <a:solidFill>
                  <a:schemeClr val="accent5">
                    <a:lumMod val="75000"/>
                  </a:schemeClr>
                </a:solidFill>
                <a:effectLst>
                  <a:glow rad="127000">
                    <a:schemeClr val="bg1">
                      <a:alpha val="90000"/>
                    </a:schemeClr>
                  </a:glow>
                </a:effectLst>
                <a:latin typeface="+mn-ea"/>
                <a:ea typeface="+mn-ea"/>
              </a:rPr>
              <a:t>1</a:t>
            </a:r>
            <a:r>
              <a:rPr lang="ja-JP" altLang="en-US" dirty="0" smtClean="0">
                <a:solidFill>
                  <a:schemeClr val="accent5">
                    <a:lumMod val="75000"/>
                  </a:schemeClr>
                </a:solidFill>
                <a:effectLst>
                  <a:glow rad="127000">
                    <a:schemeClr val="bg1">
                      <a:alpha val="90000"/>
                    </a:schemeClr>
                  </a:glow>
                </a:effectLst>
                <a:latin typeface="+mn-ea"/>
                <a:ea typeface="+mn-ea"/>
              </a:rPr>
              <a:t>年後の自分も分からない</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・変数を駆使して</a:t>
            </a:r>
            <a:r>
              <a:rPr lang="en-US" altLang="ja-JP" dirty="0" smtClean="0">
                <a:solidFill>
                  <a:schemeClr val="accent5">
                    <a:lumMod val="75000"/>
                  </a:schemeClr>
                </a:solidFill>
                <a:effectLst>
                  <a:glow rad="127000">
                    <a:schemeClr val="bg1">
                      <a:alpha val="90000"/>
                    </a:schemeClr>
                  </a:glow>
                </a:effectLst>
                <a:latin typeface="+mn-ea"/>
                <a:ea typeface="+mn-ea"/>
              </a:rPr>
              <a:t>1</a:t>
            </a:r>
            <a:r>
              <a:rPr lang="ja-JP" altLang="en-US" dirty="0" smtClean="0">
                <a:solidFill>
                  <a:schemeClr val="accent5">
                    <a:lumMod val="75000"/>
                  </a:schemeClr>
                </a:solidFill>
                <a:effectLst>
                  <a:glow rad="127000">
                    <a:schemeClr val="bg1">
                      <a:alpha val="90000"/>
                    </a:schemeClr>
                  </a:glow>
                </a:effectLst>
                <a:latin typeface="+mn-ea"/>
                <a:ea typeface="+mn-ea"/>
              </a:rPr>
              <a:t>行が短いコードを書くようにする方が、たいてい可読性が良い</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dirty="0">
              <a:solidFill>
                <a:schemeClr val="accent5">
                  <a:lumMod val="75000"/>
                </a:schemeClr>
              </a:solidFill>
              <a:effectLst>
                <a:glow rad="127000">
                  <a:schemeClr val="bg1">
                    <a:alpha val="90000"/>
                  </a:schemeClr>
                </a:glow>
              </a:effectLst>
              <a:latin typeface="+mn-ea"/>
              <a:ea typeface="+mn-ea"/>
            </a:endParaRPr>
          </a:p>
          <a:p>
            <a:r>
              <a:rPr lang="ja-JP" altLang="en-US" b="1" dirty="0" smtClean="0">
                <a:solidFill>
                  <a:schemeClr val="accent5">
                    <a:lumMod val="75000"/>
                  </a:schemeClr>
                </a:solidFill>
                <a:effectLst>
                  <a:glow rad="127000">
                    <a:schemeClr val="bg1">
                      <a:alpha val="90000"/>
                    </a:schemeClr>
                  </a:glow>
                </a:effectLst>
                <a:latin typeface="+mn-ea"/>
                <a:ea typeface="+mn-ea"/>
              </a:rPr>
              <a:t>④前のコード消したらダメ</a:t>
            </a:r>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・コードの書き直しをするときは、今の</a:t>
            </a:r>
            <a:r>
              <a:rPr lang="en-US" altLang="ja-JP" dirty="0" err="1" smtClean="0">
                <a:solidFill>
                  <a:schemeClr val="accent5">
                    <a:lumMod val="75000"/>
                  </a:schemeClr>
                </a:solidFill>
                <a:effectLst>
                  <a:glow rad="127000">
                    <a:schemeClr val="bg1">
                      <a:alpha val="90000"/>
                    </a:schemeClr>
                  </a:glow>
                </a:effectLst>
                <a:latin typeface="+mn-ea"/>
                <a:ea typeface="+mn-ea"/>
              </a:rPr>
              <a:t>ipynb</a:t>
            </a:r>
            <a:r>
              <a:rPr lang="ja-JP" altLang="en-US" dirty="0" smtClean="0">
                <a:solidFill>
                  <a:schemeClr val="accent5">
                    <a:lumMod val="75000"/>
                  </a:schemeClr>
                </a:solidFill>
                <a:effectLst>
                  <a:glow rad="127000">
                    <a:schemeClr val="bg1">
                      <a:alpha val="90000"/>
                    </a:schemeClr>
                  </a:glow>
                </a:effectLst>
                <a:latin typeface="+mn-ea"/>
                <a:ea typeface="+mn-ea"/>
              </a:rPr>
              <a:t>ファイルをコピーしてから変更するように</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・前のコードが残っていない状態で失敗すると、現状復帰ができなくなります。</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en-US" altLang="ja-JP" dirty="0">
                <a:solidFill>
                  <a:schemeClr val="accent5">
                    <a:lumMod val="75000"/>
                  </a:schemeClr>
                </a:solidFill>
                <a:effectLst>
                  <a:glow rad="127000">
                    <a:schemeClr val="bg1">
                      <a:alpha val="90000"/>
                    </a:schemeClr>
                  </a:glow>
                </a:effectLst>
                <a:latin typeface="+mn-ea"/>
                <a:ea typeface="+mn-ea"/>
              </a:rPr>
              <a:t> </a:t>
            </a:r>
            <a:r>
              <a:rPr lang="en-US" altLang="ja-JP" dirty="0" smtClean="0">
                <a:solidFill>
                  <a:schemeClr val="accent5">
                    <a:lumMod val="75000"/>
                  </a:schemeClr>
                </a:solidFill>
                <a:effectLst>
                  <a:glow rad="127000">
                    <a:schemeClr val="bg1">
                      <a:alpha val="90000"/>
                    </a:schemeClr>
                  </a:glow>
                </a:effectLst>
                <a:latin typeface="+mn-ea"/>
                <a:ea typeface="+mn-ea"/>
              </a:rPr>
              <a:t>Excel</a:t>
            </a:r>
            <a:r>
              <a:rPr lang="ja-JP" altLang="en-US" dirty="0" smtClean="0">
                <a:solidFill>
                  <a:schemeClr val="accent5">
                    <a:lumMod val="75000"/>
                  </a:schemeClr>
                </a:solidFill>
                <a:effectLst>
                  <a:glow rad="127000">
                    <a:schemeClr val="bg1">
                      <a:alpha val="90000"/>
                    </a:schemeClr>
                  </a:glow>
                </a:effectLst>
                <a:latin typeface="+mn-ea"/>
                <a:ea typeface="+mn-ea"/>
              </a:rPr>
              <a:t>ファイルが</a:t>
            </a:r>
            <a:r>
              <a:rPr lang="en-US" altLang="ja-JP" dirty="0" err="1" smtClean="0">
                <a:solidFill>
                  <a:schemeClr val="accent5">
                    <a:lumMod val="75000"/>
                  </a:schemeClr>
                </a:solidFill>
                <a:effectLst>
                  <a:glow rad="127000">
                    <a:schemeClr val="bg1">
                      <a:alpha val="90000"/>
                    </a:schemeClr>
                  </a:glow>
                </a:effectLst>
                <a:latin typeface="+mn-ea"/>
                <a:ea typeface="+mn-ea"/>
              </a:rPr>
              <a:t>Ctrl+Z</a:t>
            </a:r>
            <a:r>
              <a:rPr lang="ja-JP" altLang="en-US" dirty="0" smtClean="0">
                <a:solidFill>
                  <a:schemeClr val="accent5">
                    <a:lumMod val="75000"/>
                  </a:schemeClr>
                </a:solidFill>
                <a:effectLst>
                  <a:glow rad="127000">
                    <a:schemeClr val="bg1">
                      <a:alpha val="90000"/>
                    </a:schemeClr>
                  </a:glow>
                </a:effectLst>
                <a:latin typeface="+mn-ea"/>
                <a:ea typeface="+mn-ea"/>
              </a:rPr>
              <a:t>で戻るのに限界があるのと同じです。</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dirty="0">
              <a:solidFill>
                <a:schemeClr val="accent5">
                  <a:lumMod val="75000"/>
                </a:schemeClr>
              </a:solidFill>
              <a:effectLst>
                <a:glow rad="127000">
                  <a:schemeClr val="bg1">
                    <a:alpha val="90000"/>
                  </a:schemeClr>
                </a:glow>
              </a:effectLst>
              <a:latin typeface="+mn-ea"/>
              <a:ea typeface="+mn-ea"/>
            </a:endParaRPr>
          </a:p>
          <a:p>
            <a:r>
              <a:rPr lang="ja-JP" altLang="en-US" b="1" dirty="0" smtClean="0">
                <a:solidFill>
                  <a:schemeClr val="accent5">
                    <a:lumMod val="75000"/>
                  </a:schemeClr>
                </a:solidFill>
                <a:effectLst>
                  <a:glow rad="127000">
                    <a:schemeClr val="bg1">
                      <a:alpha val="90000"/>
                    </a:schemeClr>
                  </a:glow>
                </a:effectLst>
                <a:latin typeface="+mn-ea"/>
                <a:ea typeface="+mn-ea"/>
              </a:rPr>
              <a:t>⑤１つのコード（セル、</a:t>
            </a:r>
            <a:r>
              <a:rPr lang="en-US" altLang="ja-JP" b="1" dirty="0" err="1" smtClean="0">
                <a:solidFill>
                  <a:schemeClr val="accent5">
                    <a:lumMod val="75000"/>
                  </a:schemeClr>
                </a:solidFill>
                <a:effectLst>
                  <a:glow rad="127000">
                    <a:schemeClr val="bg1">
                      <a:alpha val="90000"/>
                    </a:schemeClr>
                  </a:glow>
                </a:effectLst>
                <a:latin typeface="+mn-ea"/>
                <a:ea typeface="+mn-ea"/>
              </a:rPr>
              <a:t>ipynb</a:t>
            </a:r>
            <a:r>
              <a:rPr lang="ja-JP" altLang="en-US" b="1" dirty="0" smtClean="0">
                <a:solidFill>
                  <a:schemeClr val="accent5">
                    <a:lumMod val="75000"/>
                  </a:schemeClr>
                </a:solidFill>
                <a:effectLst>
                  <a:glow rad="127000">
                    <a:schemeClr val="bg1">
                      <a:alpha val="90000"/>
                    </a:schemeClr>
                  </a:glow>
                </a:effectLst>
                <a:latin typeface="+mn-ea"/>
                <a:ea typeface="+mn-ea"/>
              </a:rPr>
              <a:t>ファイル、</a:t>
            </a:r>
            <a:r>
              <a:rPr lang="en-US" altLang="ja-JP" b="1" dirty="0" smtClean="0">
                <a:solidFill>
                  <a:schemeClr val="accent5">
                    <a:lumMod val="75000"/>
                  </a:schemeClr>
                </a:solidFill>
                <a:effectLst>
                  <a:glow rad="127000">
                    <a:schemeClr val="bg1">
                      <a:alpha val="90000"/>
                    </a:schemeClr>
                  </a:glow>
                </a:effectLst>
                <a:latin typeface="+mn-ea"/>
                <a:ea typeface="+mn-ea"/>
              </a:rPr>
              <a:t> </a:t>
            </a:r>
            <a:r>
              <a:rPr lang="en-US" altLang="ja-JP" b="1" dirty="0" err="1" smtClean="0">
                <a:solidFill>
                  <a:schemeClr val="accent5">
                    <a:lumMod val="75000"/>
                  </a:schemeClr>
                </a:solidFill>
                <a:effectLst>
                  <a:glow rad="127000">
                    <a:schemeClr val="bg1">
                      <a:alpha val="90000"/>
                    </a:schemeClr>
                  </a:glow>
                </a:effectLst>
                <a:latin typeface="+mn-ea"/>
                <a:ea typeface="+mn-ea"/>
              </a:rPr>
              <a:t>py</a:t>
            </a:r>
            <a:r>
              <a:rPr lang="ja-JP" altLang="en-US" b="1" dirty="0" smtClean="0">
                <a:solidFill>
                  <a:schemeClr val="accent5">
                    <a:lumMod val="75000"/>
                  </a:schemeClr>
                </a:solidFill>
                <a:effectLst>
                  <a:glow rad="127000">
                    <a:schemeClr val="bg1">
                      <a:alpha val="90000"/>
                    </a:schemeClr>
                  </a:glow>
                </a:effectLst>
                <a:latin typeface="+mn-ea"/>
                <a:ea typeface="+mn-ea"/>
              </a:rPr>
              <a:t>ファイル）で完結させようとしたらダメ</a:t>
            </a:r>
            <a:endParaRPr lang="en-US" altLang="ja-JP" b="1"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・例えば、「</a:t>
            </a:r>
            <a:r>
              <a:rPr lang="en-US" altLang="ja-JP" dirty="0" smtClean="0">
                <a:solidFill>
                  <a:schemeClr val="accent5">
                    <a:lumMod val="75000"/>
                  </a:schemeClr>
                </a:solidFill>
                <a:effectLst>
                  <a:glow rad="127000">
                    <a:schemeClr val="bg1">
                      <a:alpha val="90000"/>
                    </a:schemeClr>
                  </a:glow>
                </a:effectLst>
                <a:latin typeface="+mn-ea"/>
                <a:ea typeface="+mn-ea"/>
              </a:rPr>
              <a:t>01_</a:t>
            </a:r>
            <a:r>
              <a:rPr lang="ja-JP" altLang="en-US" dirty="0" smtClean="0">
                <a:solidFill>
                  <a:schemeClr val="accent5">
                    <a:lumMod val="75000"/>
                  </a:schemeClr>
                </a:solidFill>
                <a:effectLst>
                  <a:glow rad="127000">
                    <a:schemeClr val="bg1">
                      <a:alpha val="90000"/>
                    </a:schemeClr>
                  </a:glow>
                </a:effectLst>
                <a:latin typeface="+mn-ea"/>
                <a:ea typeface="+mn-ea"/>
              </a:rPr>
              <a:t>マスタ」フォルダに入っている</a:t>
            </a:r>
            <a:r>
              <a:rPr lang="en-US" altLang="ja-JP" dirty="0" smtClean="0">
                <a:solidFill>
                  <a:schemeClr val="accent5">
                    <a:lumMod val="75000"/>
                  </a:schemeClr>
                </a:solidFill>
                <a:effectLst>
                  <a:glow rad="127000">
                    <a:schemeClr val="bg1">
                      <a:alpha val="90000"/>
                    </a:schemeClr>
                  </a:glow>
                </a:effectLst>
                <a:latin typeface="+mn-ea"/>
                <a:ea typeface="+mn-ea"/>
              </a:rPr>
              <a:t>Excel</a:t>
            </a:r>
            <a:r>
              <a:rPr lang="ja-JP" altLang="en-US" dirty="0" smtClean="0">
                <a:solidFill>
                  <a:schemeClr val="accent5">
                    <a:lumMod val="75000"/>
                  </a:schemeClr>
                </a:solidFill>
                <a:effectLst>
                  <a:glow rad="127000">
                    <a:schemeClr val="bg1">
                      <a:alpha val="90000"/>
                    </a:schemeClr>
                  </a:glow>
                </a:effectLst>
                <a:latin typeface="+mn-ea"/>
                <a:ea typeface="+mn-ea"/>
              </a:rPr>
              <a:t>ファイルの仕様だけが他のフォルダの</a:t>
            </a:r>
            <a:r>
              <a:rPr lang="en-US" altLang="ja-JP" dirty="0" smtClean="0">
                <a:solidFill>
                  <a:schemeClr val="accent5">
                    <a:lumMod val="75000"/>
                  </a:schemeClr>
                </a:solidFill>
                <a:effectLst>
                  <a:glow rad="127000">
                    <a:schemeClr val="bg1">
                      <a:alpha val="90000"/>
                    </a:schemeClr>
                  </a:glow>
                </a:effectLst>
                <a:latin typeface="+mn-ea"/>
                <a:ea typeface="+mn-ea"/>
              </a:rPr>
              <a:t>Excel</a:t>
            </a:r>
            <a:r>
              <a:rPr lang="ja-JP" altLang="en-US" dirty="0" smtClean="0">
                <a:solidFill>
                  <a:schemeClr val="accent5">
                    <a:lumMod val="75000"/>
                  </a:schemeClr>
                </a:solidFill>
                <a:effectLst>
                  <a:glow rad="127000">
                    <a:schemeClr val="bg1">
                      <a:alpha val="90000"/>
                    </a:schemeClr>
                  </a:glow>
                </a:effectLst>
                <a:latin typeface="+mn-ea"/>
                <a:ea typeface="+mn-ea"/>
              </a:rPr>
              <a:t>ファイルと違う</a:t>
            </a:r>
            <a:r>
              <a:rPr lang="ja-JP" altLang="en-US" dirty="0">
                <a:solidFill>
                  <a:schemeClr val="accent5">
                    <a:lumMod val="75000"/>
                  </a:schemeClr>
                </a:solidFill>
                <a:effectLst>
                  <a:glow rad="127000">
                    <a:schemeClr val="bg1">
                      <a:alpha val="90000"/>
                    </a:schemeClr>
                  </a:glow>
                </a:effectLst>
                <a:latin typeface="+mn-ea"/>
                <a:ea typeface="+mn-ea"/>
              </a:rPr>
              <a:t>なら</a:t>
            </a:r>
            <a:r>
              <a:rPr lang="ja-JP" altLang="en-US" dirty="0" smtClean="0">
                <a:solidFill>
                  <a:schemeClr val="accent5">
                    <a:lumMod val="75000"/>
                  </a:schemeClr>
                </a:solidFill>
                <a:effectLst>
                  <a:glow rad="127000">
                    <a:schemeClr val="bg1">
                      <a:alpha val="90000"/>
                    </a:schemeClr>
                  </a:glow>
                </a:effectLst>
                <a:latin typeface="+mn-ea"/>
                <a:ea typeface="+mn-ea"/>
              </a:rPr>
              <a:t>、「</a:t>
            </a:r>
            <a:r>
              <a:rPr lang="en-US" altLang="ja-JP" dirty="0">
                <a:solidFill>
                  <a:schemeClr val="accent5">
                    <a:lumMod val="75000"/>
                  </a:schemeClr>
                </a:solidFill>
                <a:effectLst>
                  <a:glow rad="127000">
                    <a:schemeClr val="bg1">
                      <a:alpha val="90000"/>
                    </a:schemeClr>
                  </a:glow>
                </a:effectLst>
                <a:latin typeface="+mn-ea"/>
                <a:ea typeface="+mn-ea"/>
              </a:rPr>
              <a:t>01_</a:t>
            </a:r>
            <a:r>
              <a:rPr lang="ja-JP" altLang="en-US" dirty="0">
                <a:solidFill>
                  <a:schemeClr val="accent5">
                    <a:lumMod val="75000"/>
                  </a:schemeClr>
                </a:solidFill>
                <a:effectLst>
                  <a:glow rad="127000">
                    <a:schemeClr val="bg1">
                      <a:alpha val="90000"/>
                    </a:schemeClr>
                  </a:glow>
                </a:effectLst>
                <a:latin typeface="+mn-ea"/>
                <a:ea typeface="+mn-ea"/>
              </a:rPr>
              <a:t>マスタ」</a:t>
            </a:r>
            <a:r>
              <a:rPr lang="ja-JP" altLang="en-US" dirty="0" smtClean="0">
                <a:solidFill>
                  <a:schemeClr val="accent5">
                    <a:lumMod val="75000"/>
                  </a:schemeClr>
                </a:solidFill>
                <a:effectLst>
                  <a:glow rad="127000">
                    <a:schemeClr val="bg1">
                      <a:alpha val="90000"/>
                    </a:schemeClr>
                  </a:glow>
                </a:effectLst>
                <a:latin typeface="+mn-ea"/>
                <a:ea typeface="+mn-ea"/>
              </a:rPr>
              <a:t>フォルダ</a:t>
            </a:r>
            <a:r>
              <a:rPr lang="ja-JP" altLang="en-US" dirty="0">
                <a:solidFill>
                  <a:schemeClr val="accent5">
                    <a:lumMod val="75000"/>
                  </a:schemeClr>
                </a:solidFill>
                <a:effectLst>
                  <a:glow rad="127000">
                    <a:schemeClr val="bg1">
                      <a:alpha val="90000"/>
                    </a:schemeClr>
                  </a:glow>
                </a:effectLst>
                <a:latin typeface="+mn-ea"/>
                <a:ea typeface="+mn-ea"/>
              </a:rPr>
              <a:t>の</a:t>
            </a:r>
            <a:r>
              <a:rPr lang="en-US" altLang="ja-JP" dirty="0" smtClean="0">
                <a:solidFill>
                  <a:schemeClr val="accent5">
                    <a:lumMod val="75000"/>
                  </a:schemeClr>
                </a:solidFill>
                <a:effectLst>
                  <a:glow rad="127000">
                    <a:schemeClr val="bg1">
                      <a:alpha val="90000"/>
                    </a:schemeClr>
                  </a:glow>
                </a:effectLst>
                <a:latin typeface="+mn-ea"/>
                <a:ea typeface="+mn-ea"/>
              </a:rPr>
              <a:t>Excel</a:t>
            </a:r>
            <a:r>
              <a:rPr lang="ja-JP" altLang="en-US" dirty="0" smtClean="0">
                <a:solidFill>
                  <a:schemeClr val="accent5">
                    <a:lumMod val="75000"/>
                  </a:schemeClr>
                </a:solidFill>
                <a:effectLst>
                  <a:glow rad="127000">
                    <a:schemeClr val="bg1">
                      <a:alpha val="90000"/>
                    </a:schemeClr>
                  </a:glow>
                </a:effectLst>
                <a:latin typeface="+mn-ea"/>
                <a:ea typeface="+mn-ea"/>
              </a:rPr>
              <a:t>加工専用のプログラムを書く。</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en-US" altLang="ja-JP" dirty="0" smtClean="0">
                <a:solidFill>
                  <a:schemeClr val="accent5">
                    <a:lumMod val="75000"/>
                  </a:schemeClr>
                </a:solidFill>
                <a:effectLst>
                  <a:glow rad="127000">
                    <a:schemeClr val="bg1">
                      <a:alpha val="90000"/>
                    </a:schemeClr>
                  </a:glow>
                </a:effectLst>
                <a:latin typeface="+mn-ea"/>
                <a:ea typeface="+mn-ea"/>
              </a:rPr>
              <a:t>01</a:t>
            </a:r>
            <a:r>
              <a:rPr lang="ja-JP" altLang="en-US" dirty="0" smtClean="0">
                <a:solidFill>
                  <a:schemeClr val="accent5">
                    <a:lumMod val="75000"/>
                  </a:schemeClr>
                </a:solidFill>
                <a:effectLst>
                  <a:glow rad="127000">
                    <a:schemeClr val="bg1">
                      <a:alpha val="90000"/>
                    </a:schemeClr>
                  </a:glow>
                </a:effectLst>
                <a:latin typeface="+mn-ea"/>
                <a:ea typeface="+mn-ea"/>
              </a:rPr>
              <a:t>フォルダ以外のフォルダは、それ以外用のプログラムを書く。</a:t>
            </a:r>
            <a:endParaRPr lang="en-US" altLang="ja-JP" dirty="0" smtClean="0">
              <a:solidFill>
                <a:schemeClr val="accent5">
                  <a:lumMod val="75000"/>
                </a:schemeClr>
              </a:solidFill>
              <a:effectLst>
                <a:glow rad="127000">
                  <a:schemeClr val="bg1">
                    <a:alpha val="90000"/>
                  </a:schemeClr>
                </a:glow>
              </a:effectLst>
              <a:latin typeface="+mn-ea"/>
              <a:ea typeface="+mn-ea"/>
            </a:endParaRPr>
          </a:p>
          <a:p>
            <a:endParaRPr lang="en-US" altLang="ja-JP" sz="300"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・無理に</a:t>
            </a:r>
            <a:r>
              <a:rPr lang="en-US" altLang="ja-JP" dirty="0" smtClean="0">
                <a:solidFill>
                  <a:schemeClr val="accent5">
                    <a:lumMod val="75000"/>
                  </a:schemeClr>
                </a:solidFill>
                <a:effectLst>
                  <a:glow rad="127000">
                    <a:schemeClr val="bg1">
                      <a:alpha val="90000"/>
                    </a:schemeClr>
                  </a:glow>
                </a:effectLst>
                <a:latin typeface="+mn-ea"/>
                <a:ea typeface="+mn-ea"/>
              </a:rPr>
              <a:t>1</a:t>
            </a:r>
            <a:r>
              <a:rPr lang="ja-JP" altLang="en-US" dirty="0" err="1" smtClean="0">
                <a:solidFill>
                  <a:schemeClr val="accent5">
                    <a:lumMod val="75000"/>
                  </a:schemeClr>
                </a:solidFill>
                <a:effectLst>
                  <a:glow rad="127000">
                    <a:schemeClr val="bg1">
                      <a:alpha val="90000"/>
                    </a:schemeClr>
                  </a:glow>
                </a:effectLst>
                <a:latin typeface="+mn-ea"/>
                <a:ea typeface="+mn-ea"/>
              </a:rPr>
              <a:t>つの</a:t>
            </a:r>
            <a:r>
              <a:rPr lang="ja-JP" altLang="en-US" dirty="0">
                <a:solidFill>
                  <a:schemeClr val="accent5">
                    <a:lumMod val="75000"/>
                  </a:schemeClr>
                </a:solidFill>
                <a:effectLst>
                  <a:glow rad="127000">
                    <a:schemeClr val="bg1">
                      <a:alpha val="90000"/>
                    </a:schemeClr>
                  </a:glow>
                </a:effectLst>
                <a:latin typeface="+mn-ea"/>
                <a:ea typeface="+mn-ea"/>
              </a:rPr>
              <a:t>ファイル</a:t>
            </a:r>
            <a:r>
              <a:rPr lang="ja-JP" altLang="en-US" dirty="0" smtClean="0">
                <a:solidFill>
                  <a:schemeClr val="accent5">
                    <a:lumMod val="75000"/>
                  </a:schemeClr>
                </a:solidFill>
                <a:effectLst>
                  <a:glow rad="127000">
                    <a:schemeClr val="bg1">
                      <a:alpha val="90000"/>
                    </a:schemeClr>
                  </a:glow>
                </a:effectLst>
                <a:latin typeface="+mn-ea"/>
                <a:ea typeface="+mn-ea"/>
              </a:rPr>
              <a:t>で完結させようと思うと、</a:t>
            </a:r>
            <a:r>
              <a:rPr lang="en-US" altLang="ja-JP" dirty="0" smtClean="0">
                <a:solidFill>
                  <a:schemeClr val="accent5">
                    <a:lumMod val="75000"/>
                  </a:schemeClr>
                </a:solidFill>
                <a:effectLst>
                  <a:glow rad="127000">
                    <a:schemeClr val="bg1">
                      <a:alpha val="90000"/>
                    </a:schemeClr>
                  </a:glow>
                </a:effectLst>
                <a:latin typeface="+mn-ea"/>
                <a:ea typeface="+mn-ea"/>
              </a:rPr>
              <a:t>if</a:t>
            </a:r>
            <a:r>
              <a:rPr lang="ja-JP" altLang="en-US" dirty="0" smtClean="0">
                <a:solidFill>
                  <a:schemeClr val="accent5">
                    <a:lumMod val="75000"/>
                  </a:schemeClr>
                </a:solidFill>
                <a:effectLst>
                  <a:glow rad="127000">
                    <a:schemeClr val="bg1">
                      <a:alpha val="90000"/>
                    </a:schemeClr>
                  </a:glow>
                </a:effectLst>
                <a:latin typeface="+mn-ea"/>
                <a:ea typeface="+mn-ea"/>
              </a:rPr>
              <a:t>や</a:t>
            </a:r>
            <a:r>
              <a:rPr lang="en-US" altLang="ja-JP" dirty="0" smtClean="0">
                <a:solidFill>
                  <a:schemeClr val="accent5">
                    <a:lumMod val="75000"/>
                  </a:schemeClr>
                </a:solidFill>
                <a:effectLst>
                  <a:glow rad="127000">
                    <a:schemeClr val="bg1">
                      <a:alpha val="90000"/>
                    </a:schemeClr>
                  </a:glow>
                </a:effectLst>
                <a:latin typeface="+mn-ea"/>
                <a:ea typeface="+mn-ea"/>
              </a:rPr>
              <a:t>for</a:t>
            </a:r>
            <a:r>
              <a:rPr lang="ja-JP" altLang="en-US" dirty="0" smtClean="0">
                <a:solidFill>
                  <a:schemeClr val="accent5">
                    <a:lumMod val="75000"/>
                  </a:schemeClr>
                </a:solidFill>
                <a:effectLst>
                  <a:glow rad="127000">
                    <a:schemeClr val="bg1">
                      <a:alpha val="90000"/>
                    </a:schemeClr>
                  </a:glow>
                </a:effectLst>
                <a:latin typeface="+mn-ea"/>
                <a:ea typeface="+mn-ea"/>
              </a:rPr>
              <a:t>を付けまくってインデントがどこか分からなくなったり、コードがめちゃ長くなって訳が分からなくなる</a:t>
            </a:r>
            <a:endParaRPr lang="ja-JP" altLang="en-US" dirty="0">
              <a:solidFill>
                <a:schemeClr val="accent5">
                  <a:lumMod val="75000"/>
                </a:schemeClr>
              </a:solidFill>
              <a:effectLst>
                <a:glow rad="127000">
                  <a:schemeClr val="bg1">
                    <a:alpha val="90000"/>
                  </a:schemeClr>
                </a:glow>
              </a:effectLst>
              <a:latin typeface="+mn-ea"/>
              <a:ea typeface="+mn-ea"/>
            </a:endParaRPr>
          </a:p>
        </p:txBody>
      </p:sp>
      <p:sp>
        <p:nvSpPr>
          <p:cNvPr id="7" name="テキスト ボックス 6"/>
          <p:cNvSpPr txBox="1"/>
          <p:nvPr/>
        </p:nvSpPr>
        <p:spPr>
          <a:xfrm>
            <a:off x="267126" y="6005239"/>
            <a:ext cx="3192998"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↑定期実行用の</a:t>
            </a:r>
            <a:r>
              <a:rPr lang="en-US" altLang="ja-JP" dirty="0" err="1" smtClean="0">
                <a:solidFill>
                  <a:schemeClr val="accent1"/>
                </a:solidFill>
                <a:effectLst>
                  <a:glow rad="127000">
                    <a:schemeClr val="bg1">
                      <a:alpha val="90000"/>
                    </a:schemeClr>
                  </a:glow>
                </a:effectLst>
                <a:latin typeface="+mn-ea"/>
                <a:ea typeface="+mn-ea"/>
              </a:rPr>
              <a:t>py</a:t>
            </a:r>
            <a:r>
              <a:rPr lang="ja-JP" altLang="en-US" dirty="0" smtClean="0">
                <a:solidFill>
                  <a:schemeClr val="accent1"/>
                </a:solidFill>
                <a:effectLst>
                  <a:glow rad="127000">
                    <a:schemeClr val="bg1">
                      <a:alpha val="90000"/>
                    </a:schemeClr>
                  </a:glow>
                </a:effectLst>
                <a:latin typeface="+mn-ea"/>
                <a:ea typeface="+mn-ea"/>
              </a:rPr>
              <a:t>ファイル作成のために纏める時以外は、一つのセルにこんな長いコード書いたら</a:t>
            </a:r>
            <a:r>
              <a:rPr lang="ja-JP" altLang="en-US" dirty="0">
                <a:solidFill>
                  <a:schemeClr val="accent1"/>
                </a:solidFill>
                <a:effectLst>
                  <a:glow rad="127000">
                    <a:schemeClr val="bg1">
                      <a:alpha val="90000"/>
                    </a:schemeClr>
                  </a:glow>
                </a:effectLst>
                <a:latin typeface="+mn-ea"/>
                <a:ea typeface="+mn-ea"/>
              </a:rPr>
              <a:t>ダメ</a:t>
            </a:r>
          </a:p>
        </p:txBody>
      </p:sp>
    </p:spTree>
    <p:extLst>
      <p:ext uri="{BB962C8B-B14F-4D97-AF65-F5344CB8AC3E}">
        <p14:creationId xmlns:p14="http://schemas.microsoft.com/office/powerpoint/2010/main" val="35620066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36104" y="735848"/>
            <a:ext cx="5641288" cy="5747727"/>
          </a:xfrm>
          <a:prstGeom prst="rect">
            <a:avLst/>
          </a:prstGeom>
        </p:spPr>
        <p:txBody>
          <a:bodyPr wrap="none">
            <a:spAutoFit/>
          </a:bodyPr>
          <a:lstStyle/>
          <a:p>
            <a:pPr>
              <a:lnSpc>
                <a:spcPct val="150000"/>
              </a:lnSpc>
            </a:pPr>
            <a:r>
              <a:rPr lang="ja-JP" altLang="en-US" dirty="0" smtClean="0">
                <a:solidFill>
                  <a:srgbClr val="000000"/>
                </a:solidFill>
                <a:latin typeface="+mn-ea"/>
                <a:ea typeface="+mn-ea"/>
              </a:rPr>
              <a:t>１）検査工程違いの不良内容</a:t>
            </a:r>
            <a:r>
              <a:rPr lang="en-US" altLang="ja-JP" dirty="0" smtClean="0">
                <a:solidFill>
                  <a:srgbClr val="000000"/>
                </a:solidFill>
                <a:latin typeface="+mn-ea"/>
                <a:ea typeface="+mn-ea"/>
              </a:rPr>
              <a:t>Excel</a:t>
            </a:r>
            <a:r>
              <a:rPr lang="ja-JP" altLang="en-US" dirty="0" smtClean="0">
                <a:solidFill>
                  <a:srgbClr val="000000"/>
                </a:solidFill>
                <a:latin typeface="+mn-ea"/>
                <a:ea typeface="+mn-ea"/>
              </a:rPr>
              <a:t>ファイルがある。まず</a:t>
            </a:r>
            <a:r>
              <a:rPr lang="ja-JP" altLang="en-US" dirty="0">
                <a:solidFill>
                  <a:srgbClr val="000000"/>
                </a:solidFill>
                <a:latin typeface="+mn-ea"/>
                <a:ea typeface="+mn-ea"/>
              </a:rPr>
              <a:t>は</a:t>
            </a:r>
            <a:r>
              <a:rPr lang="ja-JP" altLang="en-US" dirty="0" smtClean="0">
                <a:solidFill>
                  <a:srgbClr val="000000"/>
                </a:solidFill>
                <a:latin typeface="+mn-ea"/>
                <a:ea typeface="+mn-ea"/>
              </a:rPr>
              <a:t>このまま</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に読み込み</a:t>
            </a:r>
            <a:endParaRPr lang="en-US" altLang="ja-JP" dirty="0" smtClean="0">
              <a:solidFill>
                <a:srgbClr val="000000"/>
              </a:solidFill>
              <a:latin typeface="+mn-ea"/>
              <a:ea typeface="+mn-ea"/>
            </a:endParaRPr>
          </a:p>
          <a:p>
            <a:pPr>
              <a:lnSpc>
                <a:spcPct val="150000"/>
              </a:lnSpc>
            </a:pPr>
            <a:r>
              <a:rPr lang="en-US" altLang="ja-JP" dirty="0" smtClean="0">
                <a:solidFill>
                  <a:srgbClr val="000000"/>
                </a:solidFill>
                <a:latin typeface="+mn-ea"/>
                <a:ea typeface="+mn-ea"/>
              </a:rPr>
              <a:t> </a:t>
            </a:r>
            <a:r>
              <a:rPr lang="ja-JP" altLang="en-US" dirty="0" smtClean="0">
                <a:solidFill>
                  <a:srgbClr val="000000"/>
                </a:solidFill>
                <a:latin typeface="+mn-ea"/>
                <a:ea typeface="+mn-ea"/>
              </a:rPr>
              <a:t>　①外観検査の不良データ</a:t>
            </a: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　②特性検査の不良データ</a:t>
            </a: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２）キー（</a:t>
            </a:r>
            <a:r>
              <a:rPr lang="en-US" altLang="ja-JP" dirty="0" smtClean="0">
                <a:solidFill>
                  <a:srgbClr val="000000"/>
                </a:solidFill>
                <a:latin typeface="+mn-ea"/>
                <a:ea typeface="+mn-ea"/>
              </a:rPr>
              <a:t>LOTNO</a:t>
            </a:r>
            <a:r>
              <a:rPr lang="ja-JP" altLang="en-US" dirty="0" smtClean="0">
                <a:solidFill>
                  <a:srgbClr val="000000"/>
                </a:solidFill>
                <a:latin typeface="+mn-ea"/>
                <a:ea typeface="+mn-ea"/>
              </a:rPr>
              <a:t>）で①②のファイルを</a:t>
            </a:r>
            <a:r>
              <a:rPr lang="en-US" altLang="ja-JP" dirty="0" smtClean="0">
                <a:solidFill>
                  <a:srgbClr val="000000"/>
                </a:solidFill>
                <a:latin typeface="+mn-ea"/>
                <a:ea typeface="+mn-ea"/>
              </a:rPr>
              <a:t>inner</a:t>
            </a:r>
            <a:r>
              <a:rPr lang="ja-JP" altLang="en-US" dirty="0" smtClean="0">
                <a:solidFill>
                  <a:srgbClr val="000000"/>
                </a:solidFill>
                <a:latin typeface="+mn-ea"/>
                <a:ea typeface="+mn-ea"/>
              </a:rPr>
              <a:t>結合する</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３）そのまま</a:t>
            </a:r>
            <a:r>
              <a:rPr lang="en-US" altLang="ja-JP" dirty="0" smtClean="0">
                <a:solidFill>
                  <a:srgbClr val="000000"/>
                </a:solidFill>
                <a:latin typeface="+mn-ea"/>
                <a:ea typeface="+mn-ea"/>
              </a:rPr>
              <a:t>DB</a:t>
            </a:r>
            <a:r>
              <a:rPr lang="ja-JP" altLang="en-US" dirty="0" smtClean="0">
                <a:solidFill>
                  <a:srgbClr val="000000"/>
                </a:solidFill>
                <a:latin typeface="+mn-ea"/>
                <a:ea typeface="+mn-ea"/>
              </a:rPr>
              <a:t>に突っ込んでしまう</a:t>
            </a:r>
            <a:endParaRPr lang="ja-JP" altLang="en-US" sz="1400" b="1" dirty="0">
              <a:latin typeface="+mn-ea"/>
              <a:ea typeface="+mn-ea"/>
            </a:endParaRPr>
          </a:p>
        </p:txBody>
      </p:sp>
      <p:sp>
        <p:nvSpPr>
          <p:cNvPr id="2" name="タイトル 1"/>
          <p:cNvSpPr>
            <a:spLocks noGrp="1"/>
          </p:cNvSpPr>
          <p:nvPr>
            <p:ph type="title"/>
          </p:nvPr>
        </p:nvSpPr>
        <p:spPr/>
        <p:txBody>
          <a:bodyPr/>
          <a:lstStyle/>
          <a:p>
            <a:r>
              <a:rPr lang="ja-JP" altLang="en-US" dirty="0" smtClean="0"/>
              <a:t>やりがちな</a:t>
            </a:r>
            <a:r>
              <a:rPr lang="en-US" altLang="ja-JP" dirty="0" smtClean="0"/>
              <a:t>NG</a:t>
            </a:r>
            <a:r>
              <a:rPr lang="ja-JP" altLang="en-US" dirty="0" smtClean="0"/>
              <a:t>例（</a:t>
            </a:r>
            <a:r>
              <a:rPr lang="en-US" altLang="ja-JP" dirty="0" smtClean="0"/>
              <a:t>Excel</a:t>
            </a:r>
            <a:r>
              <a:rPr lang="ja-JP" altLang="en-US" dirty="0" smtClean="0"/>
              <a:t>ができる人に多い）</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907139166"/>
              </p:ext>
            </p:extLst>
          </p:nvPr>
        </p:nvGraphicFramePr>
        <p:xfrm>
          <a:off x="789906" y="1322726"/>
          <a:ext cx="7868990" cy="1371600"/>
        </p:xfrm>
        <a:graphic>
          <a:graphicData uri="http://schemas.openxmlformats.org/drawingml/2006/table">
            <a:tbl>
              <a:tblPr firstRow="1">
                <a:tableStyleId>{F5AB1C69-6EDB-4FF4-983F-18BD219EF322}</a:tableStyleId>
              </a:tblPr>
              <a:tblGrid>
                <a:gridCol w="749755">
                  <a:extLst>
                    <a:ext uri="{9D8B030D-6E8A-4147-A177-3AD203B41FA5}">
                      <a16:colId xmlns:a16="http://schemas.microsoft.com/office/drawing/2014/main" val="1277901338"/>
                    </a:ext>
                  </a:extLst>
                </a:gridCol>
                <a:gridCol w="749755">
                  <a:extLst>
                    <a:ext uri="{9D8B030D-6E8A-4147-A177-3AD203B41FA5}">
                      <a16:colId xmlns:a16="http://schemas.microsoft.com/office/drawing/2014/main" val="4061533863"/>
                    </a:ext>
                  </a:extLst>
                </a:gridCol>
                <a:gridCol w="749755">
                  <a:extLst>
                    <a:ext uri="{9D8B030D-6E8A-4147-A177-3AD203B41FA5}">
                      <a16:colId xmlns:a16="http://schemas.microsoft.com/office/drawing/2014/main" val="3348411490"/>
                    </a:ext>
                  </a:extLst>
                </a:gridCol>
                <a:gridCol w="749755">
                  <a:extLst>
                    <a:ext uri="{9D8B030D-6E8A-4147-A177-3AD203B41FA5}">
                      <a16:colId xmlns:a16="http://schemas.microsoft.com/office/drawing/2014/main" val="780375866"/>
                    </a:ext>
                  </a:extLst>
                </a:gridCol>
                <a:gridCol w="749755">
                  <a:extLst>
                    <a:ext uri="{9D8B030D-6E8A-4147-A177-3AD203B41FA5}">
                      <a16:colId xmlns:a16="http://schemas.microsoft.com/office/drawing/2014/main" val="402612676"/>
                    </a:ext>
                  </a:extLst>
                </a:gridCol>
                <a:gridCol w="749755">
                  <a:extLst>
                    <a:ext uri="{9D8B030D-6E8A-4147-A177-3AD203B41FA5}">
                      <a16:colId xmlns:a16="http://schemas.microsoft.com/office/drawing/2014/main" val="3741781291"/>
                    </a:ext>
                  </a:extLst>
                </a:gridCol>
                <a:gridCol w="749755">
                  <a:extLst>
                    <a:ext uri="{9D8B030D-6E8A-4147-A177-3AD203B41FA5}">
                      <a16:colId xmlns:a16="http://schemas.microsoft.com/office/drawing/2014/main" val="1515839921"/>
                    </a:ext>
                  </a:extLst>
                </a:gridCol>
                <a:gridCol w="749755">
                  <a:extLst>
                    <a:ext uri="{9D8B030D-6E8A-4147-A177-3AD203B41FA5}">
                      <a16:colId xmlns:a16="http://schemas.microsoft.com/office/drawing/2014/main" val="2847329028"/>
                    </a:ext>
                  </a:extLst>
                </a:gridCol>
                <a:gridCol w="749755">
                  <a:extLst>
                    <a:ext uri="{9D8B030D-6E8A-4147-A177-3AD203B41FA5}">
                      <a16:colId xmlns:a16="http://schemas.microsoft.com/office/drawing/2014/main" val="1047690206"/>
                    </a:ext>
                  </a:extLst>
                </a:gridCol>
                <a:gridCol w="749755">
                  <a:extLst>
                    <a:ext uri="{9D8B030D-6E8A-4147-A177-3AD203B41FA5}">
                      <a16:colId xmlns:a16="http://schemas.microsoft.com/office/drawing/2014/main" val="3953417727"/>
                    </a:ext>
                  </a:extLst>
                </a:gridCol>
                <a:gridCol w="371440">
                  <a:extLst>
                    <a:ext uri="{9D8B030D-6E8A-4147-A177-3AD203B41FA5}">
                      <a16:colId xmlns:a16="http://schemas.microsoft.com/office/drawing/2014/main" val="3642790341"/>
                    </a:ext>
                  </a:extLst>
                </a:gridCol>
              </a:tblGrid>
              <a:tr h="274320">
                <a:tc>
                  <a:txBody>
                    <a:bodyPr/>
                    <a:lstStyle/>
                    <a:p>
                      <a:r>
                        <a:rPr kumimoji="1" lang="ja-JP" altLang="en-US" sz="1100" dirty="0" smtClean="0"/>
                        <a:t>検査日</a:t>
                      </a:r>
                      <a:endParaRPr kumimoji="1" lang="ja-JP" altLang="en-US" sz="1100" dirty="0"/>
                    </a:p>
                  </a:txBody>
                  <a:tcPr/>
                </a:tc>
                <a:tc>
                  <a:txBody>
                    <a:bodyPr/>
                    <a:lstStyle/>
                    <a:p>
                      <a:r>
                        <a:rPr kumimoji="1" lang="ja-JP" altLang="en-US" sz="1100" dirty="0" smtClean="0"/>
                        <a:t>型式</a:t>
                      </a:r>
                      <a:endParaRPr kumimoji="1" lang="ja-JP" altLang="en-US" sz="1100" dirty="0"/>
                    </a:p>
                  </a:txBody>
                  <a:tcPr/>
                </a:tc>
                <a:tc>
                  <a:txBody>
                    <a:bodyPr/>
                    <a:lstStyle/>
                    <a:p>
                      <a:r>
                        <a:rPr kumimoji="1" lang="en-US" altLang="ja-JP" sz="1100" dirty="0" err="1" smtClean="0"/>
                        <a:t>LotNo</a:t>
                      </a:r>
                      <a:endParaRPr kumimoji="1" lang="ja-JP" altLang="en-US" sz="1100" dirty="0"/>
                    </a:p>
                  </a:txBody>
                  <a:tcPr/>
                </a:tc>
                <a:tc>
                  <a:txBody>
                    <a:bodyPr/>
                    <a:lstStyle/>
                    <a:p>
                      <a:r>
                        <a:rPr kumimoji="1" lang="ja-JP" altLang="en-US" sz="1100" dirty="0" smtClean="0"/>
                        <a:t>検査者</a:t>
                      </a:r>
                      <a:endParaRPr kumimoji="1" lang="ja-JP" altLang="en-US" sz="1100" dirty="0"/>
                    </a:p>
                  </a:txBody>
                  <a:tcPr/>
                </a:tc>
                <a:tc>
                  <a:txBody>
                    <a:bodyPr/>
                    <a:lstStyle/>
                    <a:p>
                      <a:r>
                        <a:rPr kumimoji="1" lang="ja-JP" altLang="en-US" sz="1100" dirty="0" smtClean="0"/>
                        <a:t>割れ</a:t>
                      </a:r>
                      <a:endParaRPr kumimoji="1" lang="ja-JP" altLang="en-US" sz="1100" dirty="0"/>
                    </a:p>
                  </a:txBody>
                  <a:tcPr/>
                </a:tc>
                <a:tc>
                  <a:txBody>
                    <a:bodyPr/>
                    <a:lstStyle/>
                    <a:p>
                      <a:r>
                        <a:rPr kumimoji="1" lang="ja-JP" altLang="en-US" sz="1100" dirty="0" smtClean="0"/>
                        <a:t>欠け</a:t>
                      </a:r>
                      <a:endParaRPr kumimoji="1" lang="ja-JP" altLang="en-US" sz="1100" dirty="0"/>
                    </a:p>
                  </a:txBody>
                  <a:tcPr/>
                </a:tc>
                <a:tc>
                  <a:txBody>
                    <a:bodyPr/>
                    <a:lstStyle/>
                    <a:p>
                      <a:r>
                        <a:rPr kumimoji="1" lang="ja-JP" altLang="en-US" sz="1100" dirty="0" smtClean="0"/>
                        <a:t>クラック</a:t>
                      </a:r>
                      <a:endParaRPr kumimoji="1" lang="ja-JP" altLang="en-US" sz="1100" dirty="0"/>
                    </a:p>
                  </a:txBody>
                  <a:tcPr/>
                </a:tc>
                <a:tc>
                  <a:txBody>
                    <a:bodyPr/>
                    <a:lstStyle/>
                    <a:p>
                      <a:r>
                        <a:rPr kumimoji="1" lang="ja-JP" altLang="en-US" sz="1100" dirty="0" smtClean="0"/>
                        <a:t>洗浄痕</a:t>
                      </a:r>
                      <a:endParaRPr kumimoji="1" lang="ja-JP" altLang="en-US" sz="1100" dirty="0"/>
                    </a:p>
                  </a:txBody>
                  <a:tcPr/>
                </a:tc>
                <a:tc>
                  <a:txBody>
                    <a:bodyPr/>
                    <a:lstStyle/>
                    <a:p>
                      <a:r>
                        <a:rPr kumimoji="1" lang="ja-JP" altLang="en-US" sz="1100" dirty="0" smtClean="0"/>
                        <a:t>特性不良</a:t>
                      </a:r>
                      <a:endParaRPr kumimoji="1" lang="ja-JP" altLang="en-US" sz="1100" dirty="0"/>
                    </a:p>
                  </a:txBody>
                  <a:tcPr/>
                </a:tc>
                <a:tc>
                  <a:txBody>
                    <a:bodyPr/>
                    <a:lstStyle/>
                    <a:p>
                      <a:r>
                        <a:rPr kumimoji="1" lang="ja-JP" altLang="en-US" sz="1100" dirty="0" smtClean="0"/>
                        <a:t>その他</a:t>
                      </a:r>
                      <a:endParaRPr kumimoji="1" lang="ja-JP" altLang="en-US" sz="1100" dirty="0"/>
                    </a:p>
                  </a:txBody>
                  <a:tcPr/>
                </a:tc>
                <a:tc>
                  <a:txBody>
                    <a:bodyPr/>
                    <a:lstStyle/>
                    <a:p>
                      <a:pPr algn="l" rtl="0" fontAlgn="ctr"/>
                      <a:r>
                        <a:rPr lang="ja-JP" altLang="en-US" sz="1100" b="1" i="0" u="none" strike="noStrike">
                          <a:solidFill>
                            <a:srgbClr val="FFFFFF"/>
                          </a:solidFill>
                          <a:effectLst/>
                          <a:latin typeface="Yu Gothic UI" panose="020B0500000000000000" pitchFamily="50" charset="-128"/>
                          <a:ea typeface="Yu Gothic UI" panose="020B0500000000000000" pitchFamily="50" charset="-128"/>
                        </a:rPr>
                        <a:t>合計</a:t>
                      </a:r>
                    </a:p>
                  </a:txBody>
                  <a:tcPr marL="4763" marR="4763" marT="4763" marB="0" anchor="ctr"/>
                </a:tc>
                <a:extLst>
                  <a:ext uri="{0D108BD9-81ED-4DB2-BD59-A6C34878D82A}">
                    <a16:rowId xmlns:a16="http://schemas.microsoft.com/office/drawing/2014/main" val="1624975254"/>
                  </a:ext>
                </a:extLst>
              </a:tr>
              <a:tr h="274320">
                <a:tc>
                  <a:txBody>
                    <a:bodyPr/>
                    <a:lstStyle/>
                    <a:p>
                      <a:r>
                        <a:rPr kumimoji="1" lang="en-US" altLang="ja-JP" sz="1100" dirty="0" smtClean="0"/>
                        <a:t>2022/2/1</a:t>
                      </a:r>
                      <a:endParaRPr kumimoji="1" lang="ja-JP" altLang="en-US" sz="1100" dirty="0"/>
                    </a:p>
                  </a:txBody>
                  <a:tcPr/>
                </a:tc>
                <a:tc>
                  <a:txBody>
                    <a:bodyPr/>
                    <a:lstStyle/>
                    <a:p>
                      <a:r>
                        <a:rPr kumimoji="1" lang="en-US" altLang="ja-JP" sz="1100" dirty="0" smtClean="0"/>
                        <a:t>ABC-DE</a:t>
                      </a:r>
                      <a:endParaRPr kumimoji="1" lang="ja-JP" altLang="en-US" sz="1100" dirty="0"/>
                    </a:p>
                  </a:txBody>
                  <a:tcPr/>
                </a:tc>
                <a:tc>
                  <a:txBody>
                    <a:bodyPr/>
                    <a:lstStyle/>
                    <a:p>
                      <a:r>
                        <a:rPr kumimoji="1" lang="en-US" altLang="ja-JP" sz="1100" dirty="0" smtClean="0"/>
                        <a:t>123456</a:t>
                      </a:r>
                      <a:endParaRPr kumimoji="1" lang="ja-JP" altLang="en-US" sz="1100" dirty="0"/>
                    </a:p>
                  </a:txBody>
                  <a:tcPr/>
                </a:tc>
                <a:tc>
                  <a:txBody>
                    <a:bodyPr/>
                    <a:lstStyle/>
                    <a:p>
                      <a:r>
                        <a:rPr kumimoji="1" lang="ja-JP" altLang="en-US" sz="1100" dirty="0" smtClean="0"/>
                        <a:t>三木</a:t>
                      </a:r>
                      <a:endParaRPr kumimoji="1" lang="ja-JP" altLang="en-US" sz="1100" dirty="0"/>
                    </a:p>
                  </a:txBody>
                  <a:tcPr/>
                </a:tc>
                <a:tc>
                  <a:txBody>
                    <a:bodyPr/>
                    <a:lstStyle/>
                    <a:p>
                      <a:r>
                        <a:rPr kumimoji="1" lang="en-US" altLang="ja-JP" sz="1100" dirty="0" smtClean="0"/>
                        <a:t>1</a:t>
                      </a:r>
                      <a:endParaRPr kumimoji="1" lang="ja-JP" altLang="en-US" sz="1100" dirty="0"/>
                    </a:p>
                  </a:txBody>
                  <a:tcPr/>
                </a:tc>
                <a:tc>
                  <a:txBody>
                    <a:bodyPr/>
                    <a:lstStyle/>
                    <a:p>
                      <a:endParaRPr kumimoji="1" lang="ja-JP" altLang="en-US" sz="1100"/>
                    </a:p>
                  </a:txBody>
                  <a:tcPr/>
                </a:tc>
                <a:tc>
                  <a:txBody>
                    <a:bodyPr/>
                    <a:lstStyle/>
                    <a:p>
                      <a:endParaRPr kumimoji="1" lang="ja-JP" altLang="en-US" sz="1100" dirty="0"/>
                    </a:p>
                  </a:txBody>
                  <a:tcPr/>
                </a:tc>
                <a:tc>
                  <a:txBody>
                    <a:bodyPr/>
                    <a:lstStyle/>
                    <a:p>
                      <a:endParaRPr kumimoji="1" lang="ja-JP" altLang="en-US" sz="1100"/>
                    </a:p>
                  </a:txBody>
                  <a:tcPr/>
                </a:tc>
                <a:tc>
                  <a:txBody>
                    <a:bodyPr/>
                    <a:lstStyle/>
                    <a:p>
                      <a:r>
                        <a:rPr kumimoji="1" lang="en-US" altLang="ja-JP" sz="1100" dirty="0" smtClean="0"/>
                        <a:t>1</a:t>
                      </a:r>
                      <a:endParaRPr kumimoji="1" lang="ja-JP" altLang="en-US" sz="1100" dirty="0"/>
                    </a:p>
                  </a:txBody>
                  <a:tcPr/>
                </a:tc>
                <a:tc>
                  <a:txBody>
                    <a:bodyPr/>
                    <a:lstStyle/>
                    <a:p>
                      <a:endParaRPr kumimoji="1" lang="ja-JP" altLang="en-US" sz="1100" dirty="0"/>
                    </a:p>
                  </a:txBody>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4763" marR="4763" marT="4763" marB="0" anchor="ctr"/>
                </a:tc>
                <a:extLst>
                  <a:ext uri="{0D108BD9-81ED-4DB2-BD59-A6C34878D82A}">
                    <a16:rowId xmlns:a16="http://schemas.microsoft.com/office/drawing/2014/main" val="3593728549"/>
                  </a:ext>
                </a:extLst>
              </a:tr>
              <a:tr h="274320">
                <a:tc>
                  <a:txBody>
                    <a:bodyPr/>
                    <a:lstStyle/>
                    <a:p>
                      <a:r>
                        <a:rPr kumimoji="1" lang="en-US" altLang="ja-JP" sz="1100" dirty="0" smtClean="0"/>
                        <a:t>2022/2/1</a:t>
                      </a:r>
                      <a:endParaRPr kumimoji="1" lang="ja-JP" altLang="en-US" sz="1100" dirty="0"/>
                    </a:p>
                  </a:txBody>
                  <a:tcPr/>
                </a:tc>
                <a:tc>
                  <a:txBody>
                    <a:bodyPr/>
                    <a:lstStyle/>
                    <a:p>
                      <a:r>
                        <a:rPr kumimoji="1" lang="en-US" altLang="ja-JP" sz="1100" dirty="0" smtClean="0"/>
                        <a:t>GH-IJ</a:t>
                      </a:r>
                      <a:endParaRPr kumimoji="1" lang="ja-JP" altLang="en-US" sz="1100" dirty="0"/>
                    </a:p>
                  </a:txBody>
                  <a:tcPr/>
                </a:tc>
                <a:tc>
                  <a:txBody>
                    <a:bodyPr/>
                    <a:lstStyle/>
                    <a:p>
                      <a:r>
                        <a:rPr kumimoji="1" lang="en-US" altLang="ja-JP" sz="1100" dirty="0" smtClean="0"/>
                        <a:t>123457</a:t>
                      </a:r>
                      <a:endParaRPr kumimoji="1" lang="ja-JP" altLang="en-US" sz="1100" dirty="0"/>
                    </a:p>
                  </a:txBody>
                  <a:tcPr/>
                </a:tc>
                <a:tc>
                  <a:txBody>
                    <a:bodyPr/>
                    <a:lstStyle/>
                    <a:p>
                      <a:r>
                        <a:rPr kumimoji="1" lang="ja-JP" altLang="en-US" sz="1100" dirty="0" smtClean="0"/>
                        <a:t>三木</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3</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4</a:t>
                      </a:r>
                      <a:endParaRPr kumimoji="1" lang="ja-JP" altLang="en-US" sz="1100" dirty="0"/>
                    </a:p>
                  </a:txBody>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4763" marR="4763" marT="4763" marB="0" anchor="ctr"/>
                </a:tc>
                <a:extLst>
                  <a:ext uri="{0D108BD9-81ED-4DB2-BD59-A6C34878D82A}">
                    <a16:rowId xmlns:a16="http://schemas.microsoft.com/office/drawing/2014/main" val="2490257960"/>
                  </a:ext>
                </a:extLst>
              </a:tr>
              <a:tr h="274320">
                <a:tc>
                  <a:txBody>
                    <a:bodyPr/>
                    <a:lstStyle/>
                    <a:p>
                      <a:r>
                        <a:rPr kumimoji="1" lang="en-US" altLang="ja-JP" sz="1100" dirty="0" smtClean="0"/>
                        <a:t>2022/2/2</a:t>
                      </a:r>
                      <a:endParaRPr kumimoji="1" lang="ja-JP" altLang="en-US" sz="1100" dirty="0"/>
                    </a:p>
                  </a:txBody>
                  <a:tcPr/>
                </a:tc>
                <a:tc>
                  <a:txBody>
                    <a:bodyPr/>
                    <a:lstStyle/>
                    <a:p>
                      <a:r>
                        <a:rPr kumimoji="1" lang="en-US" altLang="ja-JP" sz="1100" dirty="0" smtClean="0"/>
                        <a:t>ABC-DE</a:t>
                      </a:r>
                      <a:endParaRPr kumimoji="1" lang="ja-JP" altLang="en-US" sz="1100" dirty="0"/>
                    </a:p>
                  </a:txBody>
                  <a:tcPr/>
                </a:tc>
                <a:tc>
                  <a:txBody>
                    <a:bodyPr/>
                    <a:lstStyle/>
                    <a:p>
                      <a:r>
                        <a:rPr kumimoji="1" lang="en-US" altLang="ja-JP" sz="1100" dirty="0" smtClean="0"/>
                        <a:t>123458</a:t>
                      </a:r>
                      <a:endParaRPr kumimoji="1" lang="ja-JP" altLang="en-US" sz="1100" dirty="0"/>
                    </a:p>
                  </a:txBody>
                  <a:tcPr/>
                </a:tc>
                <a:tc>
                  <a:txBody>
                    <a:bodyPr/>
                    <a:lstStyle/>
                    <a:p>
                      <a:r>
                        <a:rPr kumimoji="1" lang="ja-JP" altLang="en-US" sz="1100" dirty="0" smtClean="0"/>
                        <a:t>岩下</a:t>
                      </a:r>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3</a:t>
                      </a:r>
                      <a:endParaRPr kumimoji="1" lang="ja-JP" altLang="en-US" sz="1100" dirty="0"/>
                    </a:p>
                  </a:txBody>
                  <a:tcPr/>
                </a:tc>
                <a:tc>
                  <a:txBody>
                    <a:bodyPr/>
                    <a:lstStyle/>
                    <a:p>
                      <a:r>
                        <a:rPr kumimoji="1" lang="en-US" altLang="ja-JP" sz="1100" dirty="0" smtClean="0"/>
                        <a:t>2</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4763" marR="4763" marT="4763" marB="0" anchor="ctr"/>
                </a:tc>
                <a:extLst>
                  <a:ext uri="{0D108BD9-81ED-4DB2-BD59-A6C34878D82A}">
                    <a16:rowId xmlns:a16="http://schemas.microsoft.com/office/drawing/2014/main" val="3839542053"/>
                  </a:ext>
                </a:extLst>
              </a:tr>
              <a:tr h="274320">
                <a:tc>
                  <a:txBody>
                    <a:bodyPr/>
                    <a:lstStyle/>
                    <a:p>
                      <a:r>
                        <a:rPr kumimoji="1" lang="en-US" altLang="ja-JP" sz="1100" dirty="0" smtClean="0"/>
                        <a:t>2022/2/4</a:t>
                      </a:r>
                      <a:endParaRPr kumimoji="1" lang="ja-JP" altLang="en-US" sz="1100" dirty="0"/>
                    </a:p>
                  </a:txBody>
                  <a:tcPr/>
                </a:tc>
                <a:tc>
                  <a:txBody>
                    <a:bodyPr/>
                    <a:lstStyle/>
                    <a:p>
                      <a:r>
                        <a:rPr kumimoji="1" lang="en-US" altLang="ja-JP" sz="1100" dirty="0" smtClean="0"/>
                        <a:t>GH-IJ</a:t>
                      </a:r>
                      <a:endParaRPr kumimoji="1" lang="ja-JP" altLang="en-US" sz="1100" dirty="0"/>
                    </a:p>
                  </a:txBody>
                  <a:tcPr/>
                </a:tc>
                <a:tc>
                  <a:txBody>
                    <a:bodyPr/>
                    <a:lstStyle/>
                    <a:p>
                      <a:r>
                        <a:rPr kumimoji="1" lang="en-US" altLang="ja-JP" sz="1100" dirty="0" smtClean="0"/>
                        <a:t>123459</a:t>
                      </a:r>
                      <a:endParaRPr kumimoji="1" lang="ja-JP" altLang="en-US" sz="1100" dirty="0"/>
                    </a:p>
                  </a:txBody>
                  <a:tcPr/>
                </a:tc>
                <a:tc>
                  <a:txBody>
                    <a:bodyPr/>
                    <a:lstStyle/>
                    <a:p>
                      <a:r>
                        <a:rPr kumimoji="1" lang="ja-JP" altLang="en-US" sz="1100" dirty="0" smtClean="0"/>
                        <a:t>福間</a:t>
                      </a:r>
                      <a:endParaRPr kumimoji="1" lang="ja-JP" altLang="en-US" sz="1100" dirty="0"/>
                    </a:p>
                  </a:txBody>
                  <a:tcPr/>
                </a:tc>
                <a:tc>
                  <a:txBody>
                    <a:bodyPr/>
                    <a:lstStyle/>
                    <a:p>
                      <a:endParaRPr kumimoji="1" lang="ja-JP" altLang="en-US" sz="1100" dirty="0"/>
                    </a:p>
                  </a:txBody>
                  <a:tcPr/>
                </a:tc>
                <a:tc>
                  <a:txBody>
                    <a:bodyPr/>
                    <a:lstStyle/>
                    <a:p>
                      <a:endParaRPr kumimoji="1" lang="ja-JP" altLang="en-US" sz="1100"/>
                    </a:p>
                  </a:txBody>
                  <a:tcPr/>
                </a:tc>
                <a:tc>
                  <a:txBody>
                    <a:bodyPr/>
                    <a:lstStyle/>
                    <a:p>
                      <a:r>
                        <a:rPr kumimoji="1" lang="en-US" altLang="ja-JP" sz="1100" dirty="0" smtClean="0"/>
                        <a:t>4</a:t>
                      </a:r>
                      <a:endParaRPr kumimoji="1" lang="ja-JP" altLang="en-US" sz="1100" dirty="0"/>
                    </a:p>
                  </a:txBody>
                  <a:tcPr/>
                </a:tc>
                <a:tc>
                  <a:txBody>
                    <a:bodyPr/>
                    <a:lstStyle/>
                    <a:p>
                      <a:r>
                        <a:rPr kumimoji="1" lang="en-US" altLang="ja-JP" sz="1100" dirty="0" smtClean="0"/>
                        <a:t>1</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4763" marR="4763" marT="4763" marB="0" anchor="ctr"/>
                </a:tc>
                <a:extLst>
                  <a:ext uri="{0D108BD9-81ED-4DB2-BD59-A6C34878D82A}">
                    <a16:rowId xmlns:a16="http://schemas.microsoft.com/office/drawing/2014/main" val="4017637282"/>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696461363"/>
              </p:ext>
            </p:extLst>
          </p:nvPr>
        </p:nvGraphicFramePr>
        <p:xfrm>
          <a:off x="789296" y="2995280"/>
          <a:ext cx="7869600" cy="1295400"/>
        </p:xfrm>
        <a:graphic>
          <a:graphicData uri="http://schemas.openxmlformats.org/drawingml/2006/table">
            <a:tbl>
              <a:tblPr firstRow="1">
                <a:tableStyleId>{7DF18680-E054-41AD-8BC1-D1AEF772440D}</a:tableStyleId>
              </a:tblPr>
              <a:tblGrid>
                <a:gridCol w="786960">
                  <a:extLst>
                    <a:ext uri="{9D8B030D-6E8A-4147-A177-3AD203B41FA5}">
                      <a16:colId xmlns:a16="http://schemas.microsoft.com/office/drawing/2014/main" val="1277901338"/>
                    </a:ext>
                  </a:extLst>
                </a:gridCol>
                <a:gridCol w="786960">
                  <a:extLst>
                    <a:ext uri="{9D8B030D-6E8A-4147-A177-3AD203B41FA5}">
                      <a16:colId xmlns:a16="http://schemas.microsoft.com/office/drawing/2014/main" val="4061533863"/>
                    </a:ext>
                  </a:extLst>
                </a:gridCol>
                <a:gridCol w="786960">
                  <a:extLst>
                    <a:ext uri="{9D8B030D-6E8A-4147-A177-3AD203B41FA5}">
                      <a16:colId xmlns:a16="http://schemas.microsoft.com/office/drawing/2014/main" val="3348411490"/>
                    </a:ext>
                  </a:extLst>
                </a:gridCol>
                <a:gridCol w="786960">
                  <a:extLst>
                    <a:ext uri="{9D8B030D-6E8A-4147-A177-3AD203B41FA5}">
                      <a16:colId xmlns:a16="http://schemas.microsoft.com/office/drawing/2014/main" val="780375866"/>
                    </a:ext>
                  </a:extLst>
                </a:gridCol>
                <a:gridCol w="786960">
                  <a:extLst>
                    <a:ext uri="{9D8B030D-6E8A-4147-A177-3AD203B41FA5}">
                      <a16:colId xmlns:a16="http://schemas.microsoft.com/office/drawing/2014/main" val="402612676"/>
                    </a:ext>
                  </a:extLst>
                </a:gridCol>
                <a:gridCol w="786960">
                  <a:extLst>
                    <a:ext uri="{9D8B030D-6E8A-4147-A177-3AD203B41FA5}">
                      <a16:colId xmlns:a16="http://schemas.microsoft.com/office/drawing/2014/main" val="3741781291"/>
                    </a:ext>
                  </a:extLst>
                </a:gridCol>
                <a:gridCol w="786960">
                  <a:extLst>
                    <a:ext uri="{9D8B030D-6E8A-4147-A177-3AD203B41FA5}">
                      <a16:colId xmlns:a16="http://schemas.microsoft.com/office/drawing/2014/main" val="1515839921"/>
                    </a:ext>
                  </a:extLst>
                </a:gridCol>
                <a:gridCol w="786960">
                  <a:extLst>
                    <a:ext uri="{9D8B030D-6E8A-4147-A177-3AD203B41FA5}">
                      <a16:colId xmlns:a16="http://schemas.microsoft.com/office/drawing/2014/main" val="2847329028"/>
                    </a:ext>
                  </a:extLst>
                </a:gridCol>
                <a:gridCol w="786960">
                  <a:extLst>
                    <a:ext uri="{9D8B030D-6E8A-4147-A177-3AD203B41FA5}">
                      <a16:colId xmlns:a16="http://schemas.microsoft.com/office/drawing/2014/main" val="3953417727"/>
                    </a:ext>
                  </a:extLst>
                </a:gridCol>
                <a:gridCol w="786960">
                  <a:extLst>
                    <a:ext uri="{9D8B030D-6E8A-4147-A177-3AD203B41FA5}">
                      <a16:colId xmlns:a16="http://schemas.microsoft.com/office/drawing/2014/main" val="2463765624"/>
                    </a:ext>
                  </a:extLst>
                </a:gridCol>
              </a:tblGrid>
              <a:tr h="242552">
                <a:tc>
                  <a:txBody>
                    <a:bodyPr/>
                    <a:lstStyle/>
                    <a:p>
                      <a:r>
                        <a:rPr kumimoji="1" lang="ja-JP" altLang="en-US" sz="1100" dirty="0" smtClean="0"/>
                        <a:t>検査日</a:t>
                      </a:r>
                      <a:endParaRPr kumimoji="1" lang="ja-JP" altLang="en-US" sz="1100" dirty="0"/>
                    </a:p>
                  </a:txBody>
                  <a:tcPr/>
                </a:tc>
                <a:tc>
                  <a:txBody>
                    <a:bodyPr/>
                    <a:lstStyle/>
                    <a:p>
                      <a:r>
                        <a:rPr kumimoji="1" lang="ja-JP" altLang="en-US" sz="1100" dirty="0" smtClean="0"/>
                        <a:t>型式</a:t>
                      </a:r>
                      <a:endParaRPr kumimoji="1" lang="ja-JP" altLang="en-US" sz="1100" dirty="0"/>
                    </a:p>
                  </a:txBody>
                  <a:tcPr/>
                </a:tc>
                <a:tc>
                  <a:txBody>
                    <a:bodyPr/>
                    <a:lstStyle/>
                    <a:p>
                      <a:r>
                        <a:rPr kumimoji="1" lang="en-US" altLang="ja-JP" sz="1100" dirty="0" err="1" smtClean="0"/>
                        <a:t>LotNo</a:t>
                      </a:r>
                      <a:endParaRPr kumimoji="1" lang="ja-JP" altLang="en-US" sz="1100" dirty="0"/>
                    </a:p>
                  </a:txBody>
                  <a:tcPr/>
                </a:tc>
                <a:tc>
                  <a:txBody>
                    <a:bodyPr/>
                    <a:lstStyle/>
                    <a:p>
                      <a:r>
                        <a:rPr kumimoji="1" lang="ja-JP" altLang="en-US" sz="1100" dirty="0" smtClean="0"/>
                        <a:t>検査者</a:t>
                      </a:r>
                      <a:endParaRPr kumimoji="1" lang="ja-JP" altLang="en-US" sz="1100" dirty="0"/>
                    </a:p>
                  </a:txBody>
                  <a:tcPr/>
                </a:tc>
                <a:tc>
                  <a:txBody>
                    <a:bodyPr/>
                    <a:lstStyle/>
                    <a:p>
                      <a:r>
                        <a:rPr kumimoji="1" lang="en-US" altLang="ja-JP" sz="1100" dirty="0" smtClean="0"/>
                        <a:t>Pm</a:t>
                      </a:r>
                      <a:r>
                        <a:rPr kumimoji="1" lang="ja-JP" altLang="en-US" sz="1100" dirty="0" smtClean="0"/>
                        <a:t>不良</a:t>
                      </a:r>
                      <a:endParaRPr kumimoji="1" lang="ja-JP" altLang="en-US" sz="1100" dirty="0"/>
                    </a:p>
                  </a:txBody>
                  <a:tcPr/>
                </a:tc>
                <a:tc>
                  <a:txBody>
                    <a:bodyPr/>
                    <a:lstStyle/>
                    <a:p>
                      <a:r>
                        <a:rPr kumimoji="1" lang="en-US" altLang="ja-JP" sz="1100" dirty="0" err="1" smtClean="0"/>
                        <a:t>Voc</a:t>
                      </a:r>
                      <a:r>
                        <a:rPr kumimoji="1" lang="ja-JP" altLang="en-US" sz="1100" dirty="0" smtClean="0"/>
                        <a:t>不良</a:t>
                      </a:r>
                      <a:endParaRPr kumimoji="1" lang="ja-JP" altLang="en-US" sz="1100" dirty="0"/>
                    </a:p>
                  </a:txBody>
                  <a:tcPr/>
                </a:tc>
                <a:tc>
                  <a:txBody>
                    <a:bodyPr/>
                    <a:lstStyle/>
                    <a:p>
                      <a:r>
                        <a:rPr kumimoji="1" lang="en-US" altLang="ja-JP" sz="1100" dirty="0" err="1" smtClean="0"/>
                        <a:t>Isc</a:t>
                      </a:r>
                      <a:r>
                        <a:rPr kumimoji="1" lang="ja-JP" altLang="en-US" sz="1100" dirty="0" smtClean="0"/>
                        <a:t>不良</a:t>
                      </a:r>
                      <a:endParaRPr kumimoji="1" lang="ja-JP" altLang="en-US" sz="1100" dirty="0"/>
                    </a:p>
                  </a:txBody>
                  <a:tcPr/>
                </a:tc>
                <a:tc>
                  <a:txBody>
                    <a:bodyPr/>
                    <a:lstStyle/>
                    <a:p>
                      <a:r>
                        <a:rPr kumimoji="1" lang="en-US" altLang="ja-JP" sz="1100" dirty="0" smtClean="0"/>
                        <a:t>FF</a:t>
                      </a:r>
                      <a:r>
                        <a:rPr kumimoji="1" lang="ja-JP" altLang="en-US" sz="1100" dirty="0" smtClean="0"/>
                        <a:t>不良</a:t>
                      </a:r>
                      <a:endParaRPr kumimoji="1" lang="ja-JP" altLang="en-US" sz="1100" dirty="0"/>
                    </a:p>
                  </a:txBody>
                  <a:tcPr/>
                </a:tc>
                <a:tc>
                  <a:txBody>
                    <a:bodyPr/>
                    <a:lstStyle/>
                    <a:p>
                      <a:r>
                        <a:rPr kumimoji="1" lang="ja-JP" altLang="en-US" sz="1100" dirty="0" smtClean="0"/>
                        <a:t>その他</a:t>
                      </a:r>
                      <a:endParaRPr kumimoji="1" lang="ja-JP" altLang="en-US" sz="1100" dirty="0"/>
                    </a:p>
                  </a:txBody>
                  <a:tcPr/>
                </a:tc>
                <a:tc>
                  <a:txBody>
                    <a:bodyPr/>
                    <a:lstStyle/>
                    <a:p>
                      <a:pPr algn="l" rtl="0"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合計</a:t>
                      </a:r>
                      <a:endParaRPr lang="ja-JP" altLang="en-US" sz="1100" b="1" i="0" u="none" strike="noStrike" dirty="0">
                        <a:solidFill>
                          <a:srgbClr val="FFFFFF"/>
                        </a:solidFill>
                        <a:effectLst/>
                        <a:latin typeface="Arial" panose="020B0604020202020204" pitchFamily="34" charset="0"/>
                        <a:ea typeface="游ゴシック" panose="020B0400000000000000" pitchFamily="50" charset="-128"/>
                      </a:endParaRPr>
                    </a:p>
                  </a:txBody>
                  <a:tcPr marL="4763" marR="4763" marT="4763" marB="0" anchor="ctr"/>
                </a:tc>
                <a:extLst>
                  <a:ext uri="{0D108BD9-81ED-4DB2-BD59-A6C34878D82A}">
                    <a16:rowId xmlns:a16="http://schemas.microsoft.com/office/drawing/2014/main" val="1624975254"/>
                  </a:ext>
                </a:extLst>
              </a:tr>
              <a:tr h="242552">
                <a:tc>
                  <a:txBody>
                    <a:bodyPr/>
                    <a:lstStyle/>
                    <a:p>
                      <a:r>
                        <a:rPr kumimoji="1" lang="en-US" altLang="ja-JP" sz="1100" dirty="0" smtClean="0"/>
                        <a:t>2022/2/2</a:t>
                      </a:r>
                      <a:endParaRPr kumimoji="1" lang="ja-JP" altLang="en-US" sz="1100" dirty="0"/>
                    </a:p>
                  </a:txBody>
                  <a:tcPr/>
                </a:tc>
                <a:tc>
                  <a:txBody>
                    <a:bodyPr/>
                    <a:lstStyle/>
                    <a:p>
                      <a:r>
                        <a:rPr kumimoji="1" lang="en-US" altLang="ja-JP" sz="1100" dirty="0" smtClean="0"/>
                        <a:t>GH-IJ</a:t>
                      </a:r>
                      <a:endParaRPr kumimoji="1" lang="ja-JP" altLang="en-US" sz="1100" dirty="0"/>
                    </a:p>
                  </a:txBody>
                  <a:tcPr/>
                </a:tc>
                <a:tc>
                  <a:txBody>
                    <a:bodyPr/>
                    <a:lstStyle/>
                    <a:p>
                      <a:r>
                        <a:rPr kumimoji="1" lang="en-US" altLang="ja-JP" sz="1100" dirty="0" smtClean="0"/>
                        <a:t>123457</a:t>
                      </a:r>
                      <a:endParaRPr kumimoji="1" lang="ja-JP" altLang="en-US" sz="1100" dirty="0"/>
                    </a:p>
                  </a:txBody>
                  <a:tcPr/>
                </a:tc>
                <a:tc>
                  <a:txBody>
                    <a:bodyPr/>
                    <a:lstStyle/>
                    <a:p>
                      <a:r>
                        <a:rPr kumimoji="1" lang="ja-JP" altLang="en-US" sz="1100" dirty="0" smtClean="0"/>
                        <a:t>立石</a:t>
                      </a:r>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2</a:t>
                      </a:r>
                      <a:endParaRPr kumimoji="1" lang="ja-JP" altLang="en-US" sz="1100" dirty="0"/>
                    </a:p>
                  </a:txBody>
                  <a:tcPr/>
                </a:tc>
                <a:tc>
                  <a:txBody>
                    <a:bodyPr/>
                    <a:lstStyle/>
                    <a:p>
                      <a:endParaRPr kumimoji="1" lang="ja-JP" altLang="en-US" sz="1100"/>
                    </a:p>
                  </a:txBody>
                  <a:tcPr/>
                </a:tc>
                <a:tc>
                  <a:txBody>
                    <a:bodyPr/>
                    <a:lstStyle/>
                    <a:p>
                      <a:endParaRPr kumimoji="1" lang="ja-JP" altLang="en-US" sz="1100"/>
                    </a:p>
                  </a:txBody>
                  <a:tcPr/>
                </a:tc>
                <a:tc>
                  <a:txBody>
                    <a:bodyPr/>
                    <a:lstStyle/>
                    <a:p>
                      <a:endParaRPr kumimoji="1" lang="ja-JP" altLang="en-US" sz="1100" dirty="0"/>
                    </a:p>
                  </a:txBody>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4763" marR="4763" marT="4763" marB="0" anchor="ctr"/>
                </a:tc>
                <a:extLst>
                  <a:ext uri="{0D108BD9-81ED-4DB2-BD59-A6C34878D82A}">
                    <a16:rowId xmlns:a16="http://schemas.microsoft.com/office/drawing/2014/main" val="3593728549"/>
                  </a:ext>
                </a:extLst>
              </a:tr>
              <a:tr h="242552">
                <a:tc>
                  <a:txBody>
                    <a:bodyPr/>
                    <a:lstStyle/>
                    <a:p>
                      <a:r>
                        <a:rPr kumimoji="1" lang="en-US" altLang="ja-JP" sz="1100" dirty="0" smtClean="0"/>
                        <a:t>2022/2/3</a:t>
                      </a:r>
                      <a:endParaRPr kumimoji="1" lang="ja-JP" altLang="en-US" sz="1100" dirty="0"/>
                    </a:p>
                  </a:txBody>
                  <a:tcPr/>
                </a:tc>
                <a:tc>
                  <a:txBody>
                    <a:bodyPr/>
                    <a:lstStyle/>
                    <a:p>
                      <a:r>
                        <a:rPr kumimoji="1" lang="en-US" altLang="ja-JP" sz="1100" dirty="0" smtClean="0"/>
                        <a:t>ABC-DE</a:t>
                      </a:r>
                      <a:endParaRPr kumimoji="1" lang="ja-JP" altLang="en-US" sz="1100" dirty="0"/>
                    </a:p>
                  </a:txBody>
                  <a:tcPr/>
                </a:tc>
                <a:tc>
                  <a:txBody>
                    <a:bodyPr/>
                    <a:lstStyle/>
                    <a:p>
                      <a:r>
                        <a:rPr kumimoji="1" lang="en-US" altLang="ja-JP" sz="1100" dirty="0" smtClean="0"/>
                        <a:t>123458</a:t>
                      </a:r>
                      <a:endParaRPr kumimoji="1" lang="ja-JP" altLang="en-US" sz="1100" dirty="0"/>
                    </a:p>
                  </a:txBody>
                  <a:tcPr/>
                </a:tc>
                <a:tc>
                  <a:txBody>
                    <a:bodyPr/>
                    <a:lstStyle/>
                    <a:p>
                      <a:r>
                        <a:rPr kumimoji="1" lang="ja-JP" altLang="en-US" sz="1100" dirty="0" smtClean="0"/>
                        <a:t>前田</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3</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4763" marR="4763" marT="4763" marB="0" anchor="ctr"/>
                </a:tc>
                <a:extLst>
                  <a:ext uri="{0D108BD9-81ED-4DB2-BD59-A6C34878D82A}">
                    <a16:rowId xmlns:a16="http://schemas.microsoft.com/office/drawing/2014/main" val="2490257960"/>
                  </a:ext>
                </a:extLst>
              </a:tr>
              <a:tr h="242552">
                <a:tc>
                  <a:txBody>
                    <a:bodyPr/>
                    <a:lstStyle/>
                    <a:p>
                      <a:r>
                        <a:rPr kumimoji="1" lang="en-US" altLang="ja-JP" sz="1100" dirty="0" smtClean="0"/>
                        <a:t>2022/2/5</a:t>
                      </a:r>
                      <a:endParaRPr kumimoji="1" lang="ja-JP" altLang="en-US" sz="1100" dirty="0"/>
                    </a:p>
                  </a:txBody>
                  <a:tcPr/>
                </a:tc>
                <a:tc>
                  <a:txBody>
                    <a:bodyPr/>
                    <a:lstStyle/>
                    <a:p>
                      <a:r>
                        <a:rPr kumimoji="1" lang="en-US" altLang="ja-JP" sz="1100" dirty="0" smtClean="0"/>
                        <a:t>GH-IJ</a:t>
                      </a:r>
                      <a:endParaRPr kumimoji="1" lang="ja-JP" altLang="en-US" sz="1100" dirty="0"/>
                    </a:p>
                  </a:txBody>
                  <a:tcPr/>
                </a:tc>
                <a:tc>
                  <a:txBody>
                    <a:bodyPr/>
                    <a:lstStyle/>
                    <a:p>
                      <a:r>
                        <a:rPr kumimoji="1" lang="en-US" altLang="ja-JP" sz="1100" dirty="0" smtClean="0"/>
                        <a:t>123459</a:t>
                      </a:r>
                      <a:endParaRPr kumimoji="1" lang="ja-JP" altLang="en-US" sz="1100" dirty="0"/>
                    </a:p>
                  </a:txBody>
                  <a:tcPr/>
                </a:tc>
                <a:tc>
                  <a:txBody>
                    <a:bodyPr/>
                    <a:lstStyle/>
                    <a:p>
                      <a:r>
                        <a:rPr kumimoji="1" lang="ja-JP" altLang="en-US" sz="1100" dirty="0" smtClean="0"/>
                        <a:t>森</a:t>
                      </a:r>
                      <a:endParaRPr kumimoji="1" lang="ja-JP" altLang="en-US" sz="1100" dirty="0"/>
                    </a:p>
                  </a:txBody>
                  <a:tcPr/>
                </a:tc>
                <a:tc>
                  <a:txBody>
                    <a:bodyPr/>
                    <a:lstStyle/>
                    <a:p>
                      <a:r>
                        <a:rPr kumimoji="1" lang="en-US" altLang="ja-JP" sz="1100" dirty="0" smtClean="0"/>
                        <a:t>9</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10</a:t>
                      </a:r>
                      <a:endParaRPr kumimoji="1" lang="ja-JP" altLang="en-US" sz="1100" dirty="0"/>
                    </a:p>
                  </a:txBody>
                  <a:tcPr/>
                </a:tc>
                <a:tc>
                  <a:txBody>
                    <a:bodyPr/>
                    <a:lstStyle/>
                    <a:p>
                      <a:endParaRPr kumimoji="1" lang="ja-JP" altLang="en-US" sz="1100" dirty="0"/>
                    </a:p>
                  </a:txBody>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4763" marR="4763" marT="4763" marB="0" anchor="ctr"/>
                </a:tc>
                <a:extLst>
                  <a:ext uri="{0D108BD9-81ED-4DB2-BD59-A6C34878D82A}">
                    <a16:rowId xmlns:a16="http://schemas.microsoft.com/office/drawing/2014/main" val="3839542053"/>
                  </a:ext>
                </a:extLst>
              </a:tr>
              <a:tr h="242552">
                <a:tc>
                  <a:txBody>
                    <a:bodyPr/>
                    <a:lstStyle/>
                    <a:p>
                      <a:r>
                        <a:rPr kumimoji="1" lang="en-US" altLang="ja-JP" sz="1100" dirty="0" smtClean="0"/>
                        <a:t>2022/2/6</a:t>
                      </a:r>
                      <a:endParaRPr kumimoji="1" lang="ja-JP" altLang="en-US" sz="1100" dirty="0"/>
                    </a:p>
                  </a:txBody>
                  <a:tcPr/>
                </a:tc>
                <a:tc>
                  <a:txBody>
                    <a:bodyPr/>
                    <a:lstStyle/>
                    <a:p>
                      <a:r>
                        <a:rPr kumimoji="1" lang="en-US" altLang="ja-JP" sz="1100" dirty="0" smtClean="0"/>
                        <a:t>GH-IJ</a:t>
                      </a:r>
                      <a:endParaRPr kumimoji="1" lang="ja-JP" altLang="en-US" sz="1100" dirty="0"/>
                    </a:p>
                  </a:txBody>
                  <a:tcPr/>
                </a:tc>
                <a:tc>
                  <a:txBody>
                    <a:bodyPr/>
                    <a:lstStyle/>
                    <a:p>
                      <a:r>
                        <a:rPr kumimoji="1" lang="en-US" altLang="ja-JP" sz="1100" dirty="0" smtClean="0"/>
                        <a:t>123460</a:t>
                      </a:r>
                      <a:endParaRPr kumimoji="1" lang="ja-JP" altLang="en-US" sz="1100" dirty="0"/>
                    </a:p>
                  </a:txBody>
                  <a:tcPr/>
                </a:tc>
                <a:tc>
                  <a:txBody>
                    <a:bodyPr/>
                    <a:lstStyle/>
                    <a:p>
                      <a:r>
                        <a:rPr kumimoji="1" lang="ja-JP" altLang="en-US" sz="1100" dirty="0" smtClean="0"/>
                        <a:t>森</a:t>
                      </a:r>
                      <a:endParaRPr kumimoji="1" lang="ja-JP" altLang="en-US" sz="1100" dirty="0"/>
                    </a:p>
                  </a:txBody>
                  <a:tcPr/>
                </a:tc>
                <a:tc>
                  <a:txBody>
                    <a:bodyPr/>
                    <a:lstStyle/>
                    <a:p>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4</a:t>
                      </a:r>
                      <a:endParaRPr kumimoji="1" lang="ja-JP" altLang="en-US" sz="1100" dirty="0"/>
                    </a:p>
                  </a:txBody>
                  <a:tcPr/>
                </a:tc>
                <a:tc>
                  <a:txBody>
                    <a:bodyPr/>
                    <a:lstStyle/>
                    <a:p>
                      <a:endParaRPr kumimoji="1" lang="ja-JP" altLang="en-US" sz="1100" dirty="0"/>
                    </a:p>
                  </a:txBody>
                  <a:tcPr/>
                </a:tc>
                <a:tc>
                  <a:txBody>
                    <a:bodyPr/>
                    <a:lstStyle/>
                    <a:p>
                      <a:r>
                        <a:rPr kumimoji="1" lang="en-US" altLang="ja-JP" sz="1100" dirty="0" smtClean="0"/>
                        <a:t>35</a:t>
                      </a:r>
                      <a:endParaRPr kumimoji="1" lang="ja-JP" altLang="en-US" sz="1100" dirty="0"/>
                    </a:p>
                  </a:txBody>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4763" marR="4763" marT="4763" marB="0" anchor="ctr"/>
                </a:tc>
                <a:extLst>
                  <a:ext uri="{0D108BD9-81ED-4DB2-BD59-A6C34878D82A}">
                    <a16:rowId xmlns:a16="http://schemas.microsoft.com/office/drawing/2014/main" val="4017637282"/>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771625395"/>
              </p:ext>
            </p:extLst>
          </p:nvPr>
        </p:nvGraphicFramePr>
        <p:xfrm>
          <a:off x="587824" y="4639080"/>
          <a:ext cx="8272543" cy="1432560"/>
        </p:xfrm>
        <a:graphic>
          <a:graphicData uri="http://schemas.openxmlformats.org/drawingml/2006/table">
            <a:tbl>
              <a:tblPr firstRow="1">
                <a:tableStyleId>{93296810-A885-4BE3-A3E7-6D5BEEA58F35}</a:tableStyleId>
              </a:tblPr>
              <a:tblGrid>
                <a:gridCol w="493696">
                  <a:extLst>
                    <a:ext uri="{9D8B030D-6E8A-4147-A177-3AD203B41FA5}">
                      <a16:colId xmlns:a16="http://schemas.microsoft.com/office/drawing/2014/main" val="3348411490"/>
                    </a:ext>
                  </a:extLst>
                </a:gridCol>
                <a:gridCol w="377098">
                  <a:extLst>
                    <a:ext uri="{9D8B030D-6E8A-4147-A177-3AD203B41FA5}">
                      <a16:colId xmlns:a16="http://schemas.microsoft.com/office/drawing/2014/main" val="3990222874"/>
                    </a:ext>
                  </a:extLst>
                </a:gridCol>
                <a:gridCol w="435397">
                  <a:extLst>
                    <a:ext uri="{9D8B030D-6E8A-4147-A177-3AD203B41FA5}">
                      <a16:colId xmlns:a16="http://schemas.microsoft.com/office/drawing/2014/main" val="2093223394"/>
                    </a:ext>
                  </a:extLst>
                </a:gridCol>
                <a:gridCol w="435397">
                  <a:extLst>
                    <a:ext uri="{9D8B030D-6E8A-4147-A177-3AD203B41FA5}">
                      <a16:colId xmlns:a16="http://schemas.microsoft.com/office/drawing/2014/main" val="780375866"/>
                    </a:ext>
                  </a:extLst>
                </a:gridCol>
                <a:gridCol w="435397">
                  <a:extLst>
                    <a:ext uri="{9D8B030D-6E8A-4147-A177-3AD203B41FA5}">
                      <a16:colId xmlns:a16="http://schemas.microsoft.com/office/drawing/2014/main" val="402612676"/>
                    </a:ext>
                  </a:extLst>
                </a:gridCol>
                <a:gridCol w="435397">
                  <a:extLst>
                    <a:ext uri="{9D8B030D-6E8A-4147-A177-3AD203B41FA5}">
                      <a16:colId xmlns:a16="http://schemas.microsoft.com/office/drawing/2014/main" val="3741781291"/>
                    </a:ext>
                  </a:extLst>
                </a:gridCol>
                <a:gridCol w="435397">
                  <a:extLst>
                    <a:ext uri="{9D8B030D-6E8A-4147-A177-3AD203B41FA5}">
                      <a16:colId xmlns:a16="http://schemas.microsoft.com/office/drawing/2014/main" val="1515839921"/>
                    </a:ext>
                  </a:extLst>
                </a:gridCol>
                <a:gridCol w="435397">
                  <a:extLst>
                    <a:ext uri="{9D8B030D-6E8A-4147-A177-3AD203B41FA5}">
                      <a16:colId xmlns:a16="http://schemas.microsoft.com/office/drawing/2014/main" val="2847329028"/>
                    </a:ext>
                  </a:extLst>
                </a:gridCol>
                <a:gridCol w="435397">
                  <a:extLst>
                    <a:ext uri="{9D8B030D-6E8A-4147-A177-3AD203B41FA5}">
                      <a16:colId xmlns:a16="http://schemas.microsoft.com/office/drawing/2014/main" val="1047690206"/>
                    </a:ext>
                  </a:extLst>
                </a:gridCol>
                <a:gridCol w="468836">
                  <a:extLst>
                    <a:ext uri="{9D8B030D-6E8A-4147-A177-3AD203B41FA5}">
                      <a16:colId xmlns:a16="http://schemas.microsoft.com/office/drawing/2014/main" val="3953417727"/>
                    </a:ext>
                  </a:extLst>
                </a:gridCol>
                <a:gridCol w="401958">
                  <a:extLst>
                    <a:ext uri="{9D8B030D-6E8A-4147-A177-3AD203B41FA5}">
                      <a16:colId xmlns:a16="http://schemas.microsoft.com/office/drawing/2014/main" val="4016239895"/>
                    </a:ext>
                  </a:extLst>
                </a:gridCol>
                <a:gridCol w="435397">
                  <a:extLst>
                    <a:ext uri="{9D8B030D-6E8A-4147-A177-3AD203B41FA5}">
                      <a16:colId xmlns:a16="http://schemas.microsoft.com/office/drawing/2014/main" val="3229803320"/>
                    </a:ext>
                  </a:extLst>
                </a:gridCol>
                <a:gridCol w="435397">
                  <a:extLst>
                    <a:ext uri="{9D8B030D-6E8A-4147-A177-3AD203B41FA5}">
                      <a16:colId xmlns:a16="http://schemas.microsoft.com/office/drawing/2014/main" val="3077070994"/>
                    </a:ext>
                  </a:extLst>
                </a:gridCol>
                <a:gridCol w="435397">
                  <a:extLst>
                    <a:ext uri="{9D8B030D-6E8A-4147-A177-3AD203B41FA5}">
                      <a16:colId xmlns:a16="http://schemas.microsoft.com/office/drawing/2014/main" val="3368765184"/>
                    </a:ext>
                  </a:extLst>
                </a:gridCol>
                <a:gridCol w="435397">
                  <a:extLst>
                    <a:ext uri="{9D8B030D-6E8A-4147-A177-3AD203B41FA5}">
                      <a16:colId xmlns:a16="http://schemas.microsoft.com/office/drawing/2014/main" val="1944851625"/>
                    </a:ext>
                  </a:extLst>
                </a:gridCol>
                <a:gridCol w="435397">
                  <a:extLst>
                    <a:ext uri="{9D8B030D-6E8A-4147-A177-3AD203B41FA5}">
                      <a16:colId xmlns:a16="http://schemas.microsoft.com/office/drawing/2014/main" val="549447240"/>
                    </a:ext>
                  </a:extLst>
                </a:gridCol>
                <a:gridCol w="435397">
                  <a:extLst>
                    <a:ext uri="{9D8B030D-6E8A-4147-A177-3AD203B41FA5}">
                      <a16:colId xmlns:a16="http://schemas.microsoft.com/office/drawing/2014/main" val="922429983"/>
                    </a:ext>
                  </a:extLst>
                </a:gridCol>
                <a:gridCol w="435397">
                  <a:extLst>
                    <a:ext uri="{9D8B030D-6E8A-4147-A177-3AD203B41FA5}">
                      <a16:colId xmlns:a16="http://schemas.microsoft.com/office/drawing/2014/main" val="3758477909"/>
                    </a:ext>
                  </a:extLst>
                </a:gridCol>
                <a:gridCol w="435397">
                  <a:extLst>
                    <a:ext uri="{9D8B030D-6E8A-4147-A177-3AD203B41FA5}">
                      <a16:colId xmlns:a16="http://schemas.microsoft.com/office/drawing/2014/main" val="3015360060"/>
                    </a:ext>
                  </a:extLst>
                </a:gridCol>
              </a:tblGrid>
              <a:tr h="274320">
                <a:tc>
                  <a:txBody>
                    <a:bodyPr/>
                    <a:lstStyle/>
                    <a:p>
                      <a:r>
                        <a:rPr kumimoji="1" lang="en-US" altLang="ja-JP" sz="700" dirty="0" err="1" smtClean="0"/>
                        <a:t>LotNo</a:t>
                      </a:r>
                      <a:endParaRPr kumimoji="1" lang="ja-JP" altLang="en-US" sz="700" dirty="0"/>
                    </a:p>
                  </a:txBody>
                  <a:tcPr/>
                </a:tc>
                <a:tc>
                  <a:txBody>
                    <a:bodyPr/>
                    <a:lstStyle/>
                    <a:p>
                      <a:r>
                        <a:rPr kumimoji="1" lang="ja-JP" altLang="en-US" sz="700" dirty="0" smtClean="0"/>
                        <a:t>型式</a:t>
                      </a:r>
                      <a:endParaRPr kumimoji="1" lang="ja-JP" altLang="en-US" sz="700" dirty="0"/>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検査日</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検査者</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割れ</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欠け</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クラック</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洗浄痕</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特性不良</a:t>
                      </a:r>
                      <a:endParaRPr kumimoji="1" lang="ja-JP" altLang="en-US" sz="700" dirty="0">
                        <a:solidFill>
                          <a:schemeClr val="accent3">
                            <a:lumMod val="20000"/>
                            <a:lumOff val="80000"/>
                          </a:schemeClr>
                        </a:solidFill>
                      </a:endParaRPr>
                    </a:p>
                  </a:txBody>
                  <a:tcPr/>
                </a:tc>
                <a:tc>
                  <a:txBody>
                    <a:bodyPr/>
                    <a:lstStyle/>
                    <a:p>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kumimoji="1" lang="ja-JP" altLang="en-US" sz="700" dirty="0" smtClean="0">
                          <a:solidFill>
                            <a:schemeClr val="accent3">
                              <a:lumMod val="20000"/>
                              <a:lumOff val="80000"/>
                            </a:schemeClr>
                          </a:solidFill>
                        </a:rPr>
                        <a:t>その他</a:t>
                      </a:r>
                      <a:endParaRPr kumimoji="1" lang="ja-JP" altLang="en-US" sz="700" dirty="0">
                        <a:solidFill>
                          <a:schemeClr val="accent3">
                            <a:lumMod val="20000"/>
                            <a:lumOff val="80000"/>
                          </a:schemeClr>
                        </a:solidFill>
                      </a:endParaRPr>
                    </a:p>
                  </a:txBody>
                  <a:tcPr/>
                </a:tc>
                <a:tc>
                  <a:txBody>
                    <a:bodyPr/>
                    <a:lstStyle/>
                    <a:p>
                      <a:pPr algn="l" rtl="0" fontAlgn="ctr"/>
                      <a:r>
                        <a:rPr kumimoji="1" lang="ja-JP" altLang="en-US" sz="700" dirty="0" smtClean="0">
                          <a:solidFill>
                            <a:schemeClr val="accent3">
                              <a:lumMod val="20000"/>
                              <a:lumOff val="80000"/>
                            </a:schemeClr>
                          </a:solidFill>
                        </a:rPr>
                        <a:t>外観不良</a:t>
                      </a:r>
                      <a:r>
                        <a:rPr kumimoji="1" lang="en-US" altLang="ja-JP" sz="700" dirty="0" smtClean="0">
                          <a:solidFill>
                            <a:schemeClr val="accent3">
                              <a:lumMod val="20000"/>
                              <a:lumOff val="80000"/>
                            </a:schemeClr>
                          </a:solidFill>
                        </a:rPr>
                        <a:t>_</a:t>
                      </a:r>
                      <a:r>
                        <a:rPr lang="ja-JP" altLang="en-US" sz="700" b="1" i="0" u="none" strike="noStrike" dirty="0" smtClean="0">
                          <a:solidFill>
                            <a:schemeClr val="accent3">
                              <a:lumMod val="20000"/>
                              <a:lumOff val="80000"/>
                            </a:schemeClr>
                          </a:solidFill>
                          <a:effectLst/>
                          <a:latin typeface="游ゴシック" panose="020B0400000000000000" pitchFamily="50" charset="-128"/>
                          <a:ea typeface="游ゴシック" panose="020B0400000000000000" pitchFamily="50" charset="-128"/>
                        </a:rPr>
                        <a:t>合計</a:t>
                      </a:r>
                      <a:endParaRPr lang="ja-JP" altLang="en-US" sz="700" b="1" i="0" u="none" strike="noStrike" dirty="0">
                        <a:solidFill>
                          <a:schemeClr val="accent3">
                            <a:lumMod val="20000"/>
                            <a:lumOff val="80000"/>
                          </a:schemeClr>
                        </a:solidFill>
                        <a:effectLst/>
                        <a:latin typeface="Arial" panose="020B0604020202020204" pitchFamily="34" charset="0"/>
                        <a:ea typeface="游ゴシック" panose="020B0400000000000000" pitchFamily="50" charset="-128"/>
                      </a:endParaRPr>
                    </a:p>
                  </a:txBody>
                  <a:tcPr marL="4763" marR="4763" marT="4763" marB="0" anchor="ct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kumimoji="1" lang="ja-JP" altLang="en-US" sz="700" dirty="0" smtClean="0">
                          <a:solidFill>
                            <a:schemeClr val="accent5">
                              <a:lumMod val="20000"/>
                              <a:lumOff val="80000"/>
                            </a:schemeClr>
                          </a:solidFill>
                        </a:rPr>
                        <a:t>検査日</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kumimoji="1" lang="ja-JP" altLang="en-US" sz="700" dirty="0" smtClean="0">
                          <a:solidFill>
                            <a:schemeClr val="accent5">
                              <a:lumMod val="20000"/>
                              <a:lumOff val="80000"/>
                            </a:schemeClr>
                          </a:solidFill>
                        </a:rPr>
                        <a:t>検査者</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_Pm</a:t>
                      </a:r>
                      <a:r>
                        <a:rPr kumimoji="1" lang="ja-JP" altLang="en-US" sz="700" dirty="0" smtClean="0">
                          <a:solidFill>
                            <a:schemeClr val="accent5">
                              <a:lumMod val="20000"/>
                              <a:lumOff val="80000"/>
                            </a:schemeClr>
                          </a:solidFill>
                        </a:rPr>
                        <a:t>不良</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kumimoji="1" lang="en-US" altLang="ja-JP" sz="700" dirty="0" err="1" smtClean="0">
                          <a:solidFill>
                            <a:schemeClr val="accent5">
                              <a:lumMod val="20000"/>
                              <a:lumOff val="80000"/>
                            </a:schemeClr>
                          </a:solidFill>
                        </a:rPr>
                        <a:t>Voc</a:t>
                      </a:r>
                      <a:r>
                        <a:rPr kumimoji="1" lang="ja-JP" altLang="en-US" sz="700" dirty="0" smtClean="0">
                          <a:solidFill>
                            <a:schemeClr val="accent5">
                              <a:lumMod val="20000"/>
                              <a:lumOff val="80000"/>
                            </a:schemeClr>
                          </a:solidFill>
                        </a:rPr>
                        <a:t>不良</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kumimoji="1" lang="en-US" altLang="ja-JP" sz="700" dirty="0" err="1" smtClean="0">
                          <a:solidFill>
                            <a:schemeClr val="accent5">
                              <a:lumMod val="20000"/>
                              <a:lumOff val="80000"/>
                            </a:schemeClr>
                          </a:solidFill>
                        </a:rPr>
                        <a:t>Isc</a:t>
                      </a:r>
                      <a:r>
                        <a:rPr kumimoji="1" lang="ja-JP" altLang="en-US" sz="700" dirty="0" smtClean="0">
                          <a:solidFill>
                            <a:schemeClr val="accent5">
                              <a:lumMod val="20000"/>
                              <a:lumOff val="80000"/>
                            </a:schemeClr>
                          </a:solidFill>
                        </a:rPr>
                        <a:t>不良</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_FF</a:t>
                      </a:r>
                      <a:r>
                        <a:rPr kumimoji="1" lang="ja-JP" altLang="en-US" sz="700" dirty="0" smtClean="0">
                          <a:solidFill>
                            <a:schemeClr val="accent5">
                              <a:lumMod val="20000"/>
                              <a:lumOff val="80000"/>
                            </a:schemeClr>
                          </a:solidFill>
                        </a:rPr>
                        <a:t>不良</a:t>
                      </a:r>
                      <a:endParaRPr kumimoji="1" lang="ja-JP" altLang="en-US" sz="700" dirty="0">
                        <a:solidFill>
                          <a:schemeClr val="accent5">
                            <a:lumMod val="20000"/>
                            <a:lumOff val="80000"/>
                          </a:schemeClr>
                        </a:solidFill>
                      </a:endParaRPr>
                    </a:p>
                  </a:txBody>
                  <a:tcPr/>
                </a:tc>
                <a:tc>
                  <a:txBody>
                    <a:bodyPr/>
                    <a:lstStyle/>
                    <a:p>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kumimoji="1" lang="ja-JP" altLang="en-US" sz="700" dirty="0" smtClean="0">
                          <a:solidFill>
                            <a:schemeClr val="accent5">
                              <a:lumMod val="20000"/>
                              <a:lumOff val="80000"/>
                            </a:schemeClr>
                          </a:solidFill>
                        </a:rPr>
                        <a:t>その他</a:t>
                      </a:r>
                      <a:endParaRPr kumimoji="1" lang="ja-JP" altLang="en-US" sz="700" dirty="0">
                        <a:solidFill>
                          <a:schemeClr val="accent5">
                            <a:lumMod val="20000"/>
                            <a:lumOff val="80000"/>
                          </a:schemeClr>
                        </a:solidFill>
                      </a:endParaRPr>
                    </a:p>
                  </a:txBody>
                  <a:tcPr/>
                </a:tc>
                <a:tc>
                  <a:txBody>
                    <a:bodyPr/>
                    <a:lstStyle/>
                    <a:p>
                      <a:pPr algn="l" rtl="0" fontAlgn="ctr"/>
                      <a:r>
                        <a:rPr kumimoji="1" lang="ja-JP" altLang="en-US" sz="700" dirty="0" smtClean="0">
                          <a:solidFill>
                            <a:schemeClr val="accent5">
                              <a:lumMod val="20000"/>
                              <a:lumOff val="80000"/>
                            </a:schemeClr>
                          </a:solidFill>
                        </a:rPr>
                        <a:t>特性不良</a:t>
                      </a:r>
                      <a:r>
                        <a:rPr kumimoji="1" lang="en-US" altLang="ja-JP" sz="700" dirty="0" smtClean="0">
                          <a:solidFill>
                            <a:schemeClr val="accent5">
                              <a:lumMod val="20000"/>
                              <a:lumOff val="80000"/>
                            </a:schemeClr>
                          </a:solidFill>
                        </a:rPr>
                        <a:t>_</a:t>
                      </a:r>
                      <a:r>
                        <a:rPr lang="ja-JP" altLang="en-US" sz="700" b="1" i="0" u="none" strike="noStrike" dirty="0" smtClean="0">
                          <a:solidFill>
                            <a:schemeClr val="accent5">
                              <a:lumMod val="20000"/>
                              <a:lumOff val="80000"/>
                            </a:schemeClr>
                          </a:solidFill>
                          <a:effectLst/>
                          <a:latin typeface="游ゴシック" panose="020B0400000000000000" pitchFamily="50" charset="-128"/>
                          <a:ea typeface="游ゴシック" panose="020B0400000000000000" pitchFamily="50" charset="-128"/>
                        </a:rPr>
                        <a:t>合計</a:t>
                      </a:r>
                      <a:endParaRPr lang="ja-JP" altLang="en-US" sz="700" b="1" i="0" u="none" strike="noStrike" dirty="0">
                        <a:solidFill>
                          <a:schemeClr val="accent5">
                            <a:lumMod val="20000"/>
                            <a:lumOff val="80000"/>
                          </a:schemeClr>
                        </a:solidFill>
                        <a:effectLst/>
                        <a:latin typeface="Arial" panose="020B0604020202020204" pitchFamily="34" charset="0"/>
                        <a:ea typeface="游ゴシック" panose="020B0400000000000000" pitchFamily="50" charset="-128"/>
                      </a:endParaRPr>
                    </a:p>
                  </a:txBody>
                  <a:tcPr marL="4763" marR="4763" marT="4763" marB="0" anchor="ctr"/>
                </a:tc>
                <a:extLst>
                  <a:ext uri="{0D108BD9-81ED-4DB2-BD59-A6C34878D82A}">
                    <a16:rowId xmlns:a16="http://schemas.microsoft.com/office/drawing/2014/main" val="1624975254"/>
                  </a:ext>
                </a:extLst>
              </a:tr>
              <a:tr h="274320">
                <a:tc>
                  <a:txBody>
                    <a:bodyPr/>
                    <a:lstStyle/>
                    <a:p>
                      <a:r>
                        <a:rPr kumimoji="1" lang="en-US" altLang="ja-JP" sz="700" dirty="0" smtClean="0"/>
                        <a:t>123457</a:t>
                      </a:r>
                      <a:endParaRPr kumimoji="1" lang="ja-JP" altLang="en-US" sz="700" dirty="0"/>
                    </a:p>
                  </a:txBody>
                  <a:tcPr/>
                </a:tc>
                <a:tc>
                  <a:txBody>
                    <a:bodyPr/>
                    <a:lstStyle/>
                    <a:p>
                      <a:r>
                        <a:rPr kumimoji="1" lang="en-US" altLang="ja-JP" sz="700" dirty="0" smtClean="0"/>
                        <a:t>GH-IJ</a:t>
                      </a:r>
                      <a:endParaRPr kumimoji="1" lang="ja-JP" altLang="en-US" sz="700" dirty="0"/>
                    </a:p>
                  </a:txBody>
                  <a:tcPr/>
                </a:tc>
                <a:tc>
                  <a:txBody>
                    <a:bodyPr/>
                    <a:lstStyle/>
                    <a:p>
                      <a:r>
                        <a:rPr kumimoji="1" lang="en-US" altLang="ja-JP" sz="700" dirty="0" smtClean="0"/>
                        <a:t>2022/2/1</a:t>
                      </a:r>
                      <a:endParaRPr kumimoji="1" lang="ja-JP" altLang="en-US" sz="700" dirty="0"/>
                    </a:p>
                  </a:txBody>
                  <a:tcPr/>
                </a:tc>
                <a:tc>
                  <a:txBody>
                    <a:bodyPr/>
                    <a:lstStyle/>
                    <a:p>
                      <a:r>
                        <a:rPr kumimoji="1" lang="ja-JP" altLang="en-US" sz="700" dirty="0" smtClean="0"/>
                        <a:t>三木</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3</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4</a:t>
                      </a:r>
                      <a:endParaRPr kumimoji="1" lang="ja-JP" altLang="en-US" sz="700" dirty="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4763" marR="4763" marT="4763" marB="0" anchor="ctr"/>
                </a:tc>
                <a:tc>
                  <a:txBody>
                    <a:bodyPr/>
                    <a:lstStyle/>
                    <a:p>
                      <a:r>
                        <a:rPr kumimoji="1" lang="en-US" altLang="ja-JP" sz="700" dirty="0" smtClean="0"/>
                        <a:t>2022/2/2</a:t>
                      </a:r>
                      <a:endParaRPr kumimoji="1" lang="ja-JP" altLang="en-US" sz="700" dirty="0"/>
                    </a:p>
                  </a:txBody>
                  <a:tcPr/>
                </a:tc>
                <a:tc>
                  <a:txBody>
                    <a:bodyPr/>
                    <a:lstStyle/>
                    <a:p>
                      <a:r>
                        <a:rPr kumimoji="1" lang="ja-JP" altLang="en-US" sz="700" dirty="0" smtClean="0"/>
                        <a:t>立石</a:t>
                      </a:r>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2</a:t>
                      </a:r>
                      <a:endParaRPr kumimoji="1" lang="ja-JP" altLang="en-US" sz="700" dirty="0"/>
                    </a:p>
                  </a:txBody>
                  <a:tcPr/>
                </a:tc>
                <a:tc>
                  <a:txBody>
                    <a:bodyPr/>
                    <a:lstStyle/>
                    <a:p>
                      <a:endParaRPr kumimoji="1" lang="ja-JP" altLang="en-US" sz="700" dirty="0"/>
                    </a:p>
                  </a:txBody>
                  <a:tcPr/>
                </a:tc>
                <a:tc>
                  <a:txBody>
                    <a:bodyPr/>
                    <a:lstStyle/>
                    <a:p>
                      <a:endParaRPr kumimoji="1" lang="ja-JP" altLang="en-US" sz="700"/>
                    </a:p>
                  </a:txBody>
                  <a:tcPr/>
                </a:tc>
                <a:tc>
                  <a:txBody>
                    <a:bodyPr/>
                    <a:lstStyle/>
                    <a:p>
                      <a:endParaRPr kumimoji="1" lang="ja-JP" altLang="en-US" sz="70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4763" marR="4763" marT="4763" marB="0" anchor="ctr"/>
                </a:tc>
                <a:extLst>
                  <a:ext uri="{0D108BD9-81ED-4DB2-BD59-A6C34878D82A}">
                    <a16:rowId xmlns:a16="http://schemas.microsoft.com/office/drawing/2014/main" val="2490257960"/>
                  </a:ext>
                </a:extLst>
              </a:tr>
              <a:tr h="274320">
                <a:tc>
                  <a:txBody>
                    <a:bodyPr/>
                    <a:lstStyle/>
                    <a:p>
                      <a:r>
                        <a:rPr kumimoji="1" lang="en-US" altLang="ja-JP" sz="700" dirty="0" smtClean="0"/>
                        <a:t>123458</a:t>
                      </a:r>
                      <a:endParaRPr kumimoji="1" lang="ja-JP" altLang="en-US" sz="700" dirty="0"/>
                    </a:p>
                  </a:txBody>
                  <a:tcPr/>
                </a:tc>
                <a:tc>
                  <a:txBody>
                    <a:bodyPr/>
                    <a:lstStyle/>
                    <a:p>
                      <a:r>
                        <a:rPr kumimoji="1" lang="en-US" altLang="ja-JP" sz="700" dirty="0" smtClean="0"/>
                        <a:t>ABC-DE</a:t>
                      </a:r>
                      <a:endParaRPr kumimoji="1" lang="ja-JP" altLang="en-US" sz="700" dirty="0"/>
                    </a:p>
                  </a:txBody>
                  <a:tcPr/>
                </a:tc>
                <a:tc>
                  <a:txBody>
                    <a:bodyPr/>
                    <a:lstStyle/>
                    <a:p>
                      <a:r>
                        <a:rPr kumimoji="1" lang="en-US" altLang="ja-JP" sz="700" dirty="0" smtClean="0"/>
                        <a:t>2022/2/2</a:t>
                      </a:r>
                      <a:endParaRPr kumimoji="1" lang="ja-JP" altLang="en-US" sz="700" dirty="0"/>
                    </a:p>
                  </a:txBody>
                  <a:tcPr/>
                </a:tc>
                <a:tc>
                  <a:txBody>
                    <a:bodyPr/>
                    <a:lstStyle/>
                    <a:p>
                      <a:r>
                        <a:rPr kumimoji="1" lang="ja-JP" altLang="en-US" sz="700" dirty="0" smtClean="0"/>
                        <a:t>岩下</a:t>
                      </a:r>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3</a:t>
                      </a:r>
                      <a:endParaRPr kumimoji="1" lang="ja-JP" altLang="en-US" sz="700" dirty="0"/>
                    </a:p>
                  </a:txBody>
                  <a:tcPr/>
                </a:tc>
                <a:tc>
                  <a:txBody>
                    <a:bodyPr/>
                    <a:lstStyle/>
                    <a:p>
                      <a:r>
                        <a:rPr kumimoji="1" lang="en-US" altLang="ja-JP" sz="700" dirty="0" smtClean="0"/>
                        <a:t>2</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4763" marR="4763" marT="4763" marB="0" anchor="ctr"/>
                </a:tc>
                <a:tc>
                  <a:txBody>
                    <a:bodyPr/>
                    <a:lstStyle/>
                    <a:p>
                      <a:r>
                        <a:rPr kumimoji="1" lang="en-US" altLang="ja-JP" sz="700" dirty="0" smtClean="0"/>
                        <a:t>2022/2/3</a:t>
                      </a:r>
                      <a:endParaRPr kumimoji="1" lang="ja-JP" altLang="en-US" sz="700" dirty="0"/>
                    </a:p>
                  </a:txBody>
                  <a:tcPr/>
                </a:tc>
                <a:tc>
                  <a:txBody>
                    <a:bodyPr/>
                    <a:lstStyle/>
                    <a:p>
                      <a:r>
                        <a:rPr kumimoji="1" lang="ja-JP" altLang="en-US" sz="700" dirty="0" smtClean="0"/>
                        <a:t>前田</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3</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4763" marR="4763" marT="4763" marB="0" anchor="ctr"/>
                </a:tc>
                <a:extLst>
                  <a:ext uri="{0D108BD9-81ED-4DB2-BD59-A6C34878D82A}">
                    <a16:rowId xmlns:a16="http://schemas.microsoft.com/office/drawing/2014/main" val="3839542053"/>
                  </a:ext>
                </a:extLst>
              </a:tr>
              <a:tr h="274320">
                <a:tc>
                  <a:txBody>
                    <a:bodyPr/>
                    <a:lstStyle/>
                    <a:p>
                      <a:r>
                        <a:rPr kumimoji="1" lang="en-US" altLang="ja-JP" sz="700" dirty="0" smtClean="0"/>
                        <a:t>123459</a:t>
                      </a:r>
                      <a:endParaRPr kumimoji="1" lang="ja-JP" altLang="en-US" sz="700" dirty="0"/>
                    </a:p>
                  </a:txBody>
                  <a:tcPr/>
                </a:tc>
                <a:tc>
                  <a:txBody>
                    <a:bodyPr/>
                    <a:lstStyle/>
                    <a:p>
                      <a:r>
                        <a:rPr kumimoji="1" lang="en-US" altLang="ja-JP" sz="700" dirty="0" smtClean="0"/>
                        <a:t>GH-IJ</a:t>
                      </a:r>
                      <a:endParaRPr kumimoji="1" lang="ja-JP" altLang="en-US" sz="700" dirty="0"/>
                    </a:p>
                  </a:txBody>
                  <a:tcPr/>
                </a:tc>
                <a:tc>
                  <a:txBody>
                    <a:bodyPr/>
                    <a:lstStyle/>
                    <a:p>
                      <a:r>
                        <a:rPr kumimoji="1" lang="en-US" altLang="ja-JP" sz="700" dirty="0" smtClean="0"/>
                        <a:t>2022/2/4</a:t>
                      </a:r>
                      <a:endParaRPr kumimoji="1" lang="ja-JP" altLang="en-US" sz="700" dirty="0"/>
                    </a:p>
                  </a:txBody>
                  <a:tcPr/>
                </a:tc>
                <a:tc>
                  <a:txBody>
                    <a:bodyPr/>
                    <a:lstStyle/>
                    <a:p>
                      <a:r>
                        <a:rPr kumimoji="1" lang="ja-JP" altLang="en-US" sz="700" dirty="0" smtClean="0"/>
                        <a:t>福間</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4</a:t>
                      </a:r>
                      <a:endParaRPr kumimoji="1" lang="ja-JP" altLang="en-US" sz="700" dirty="0"/>
                    </a:p>
                  </a:txBody>
                  <a:tcPr/>
                </a:tc>
                <a:tc>
                  <a:txBody>
                    <a:bodyPr/>
                    <a:lstStyle/>
                    <a:p>
                      <a:r>
                        <a:rPr kumimoji="1" lang="en-US" altLang="ja-JP" sz="700" dirty="0" smtClean="0"/>
                        <a:t>1</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4763" marR="4763" marT="4763" marB="0" anchor="ctr"/>
                </a:tc>
                <a:tc>
                  <a:txBody>
                    <a:bodyPr/>
                    <a:lstStyle/>
                    <a:p>
                      <a:r>
                        <a:rPr kumimoji="1" lang="en-US" altLang="ja-JP" sz="700" dirty="0" smtClean="0"/>
                        <a:t>2022/2/5</a:t>
                      </a:r>
                      <a:endParaRPr kumimoji="1" lang="ja-JP" altLang="en-US" sz="700" dirty="0"/>
                    </a:p>
                  </a:txBody>
                  <a:tcPr/>
                </a:tc>
                <a:tc>
                  <a:txBody>
                    <a:bodyPr/>
                    <a:lstStyle/>
                    <a:p>
                      <a:r>
                        <a:rPr kumimoji="1" lang="ja-JP" altLang="en-US" sz="700" dirty="0" smtClean="0"/>
                        <a:t>森</a:t>
                      </a:r>
                      <a:endParaRPr kumimoji="1" lang="ja-JP" altLang="en-US" sz="700" dirty="0"/>
                    </a:p>
                  </a:txBody>
                  <a:tcPr/>
                </a:tc>
                <a:tc>
                  <a:txBody>
                    <a:bodyPr/>
                    <a:lstStyle/>
                    <a:p>
                      <a:r>
                        <a:rPr kumimoji="1" lang="en-US" altLang="ja-JP" sz="700" dirty="0" smtClean="0"/>
                        <a:t>9</a:t>
                      </a:r>
                      <a:endParaRPr kumimoji="1" lang="ja-JP" altLang="en-US" sz="700" dirty="0"/>
                    </a:p>
                  </a:txBody>
                  <a:tcPr/>
                </a:tc>
                <a:tc>
                  <a:txBody>
                    <a:bodyPr/>
                    <a:lstStyle/>
                    <a:p>
                      <a:endParaRPr kumimoji="1" lang="ja-JP" altLang="en-US" sz="700" dirty="0"/>
                    </a:p>
                  </a:txBody>
                  <a:tcPr/>
                </a:tc>
                <a:tc>
                  <a:txBody>
                    <a:bodyPr/>
                    <a:lstStyle/>
                    <a:p>
                      <a:endParaRPr kumimoji="1" lang="ja-JP" altLang="en-US" sz="700" dirty="0"/>
                    </a:p>
                  </a:txBody>
                  <a:tcPr/>
                </a:tc>
                <a:tc>
                  <a:txBody>
                    <a:bodyPr/>
                    <a:lstStyle/>
                    <a:p>
                      <a:r>
                        <a:rPr kumimoji="1" lang="en-US" altLang="ja-JP" sz="700" dirty="0" smtClean="0"/>
                        <a:t>10</a:t>
                      </a:r>
                      <a:endParaRPr kumimoji="1" lang="ja-JP" altLang="en-US" sz="700" dirty="0"/>
                    </a:p>
                  </a:txBody>
                  <a:tcPr/>
                </a:tc>
                <a:tc>
                  <a:txBody>
                    <a:bodyPr/>
                    <a:lstStyle/>
                    <a:p>
                      <a:endParaRPr kumimoji="1" lang="ja-JP" altLang="en-US" sz="700" dirty="0"/>
                    </a:p>
                  </a:txBody>
                  <a:tcPr/>
                </a:tc>
                <a:tc>
                  <a:txBody>
                    <a:bodyPr/>
                    <a:lstStyle/>
                    <a:p>
                      <a:pPr algn="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4763" marR="4763" marT="4763" marB="0" anchor="ctr"/>
                </a:tc>
                <a:extLst>
                  <a:ext uri="{0D108BD9-81ED-4DB2-BD59-A6C34878D82A}">
                    <a16:rowId xmlns:a16="http://schemas.microsoft.com/office/drawing/2014/main" val="4017637282"/>
                  </a:ext>
                </a:extLst>
              </a:tr>
            </a:tbl>
          </a:graphicData>
        </a:graphic>
      </p:graphicFrame>
      <p:sp>
        <p:nvSpPr>
          <p:cNvPr id="9" name="正方形/長方形 8"/>
          <p:cNvSpPr/>
          <p:nvPr/>
        </p:nvSpPr>
        <p:spPr>
          <a:xfrm>
            <a:off x="2734614" y="6074650"/>
            <a:ext cx="6332112" cy="523220"/>
          </a:xfrm>
          <a:prstGeom prst="rect">
            <a:avLst/>
          </a:prstGeom>
          <a:noFill/>
        </p:spPr>
        <p:txBody>
          <a:bodyPr wrap="square" rtlCol="0">
            <a:spAutoFit/>
          </a:bodyPr>
          <a:lstStyle/>
          <a:p>
            <a:r>
              <a:rPr lang="ja-JP" altLang="en-US" sz="1400" b="1" dirty="0" smtClean="0">
                <a:solidFill>
                  <a:schemeClr val="accent1"/>
                </a:solidFill>
                <a:effectLst>
                  <a:glow rad="127000">
                    <a:schemeClr val="bg1">
                      <a:alpha val="90000"/>
                    </a:schemeClr>
                  </a:glow>
                </a:effectLst>
                <a:latin typeface="+mn-ea"/>
                <a:ea typeface="+mn-ea"/>
              </a:rPr>
              <a:t>←縦</a:t>
            </a:r>
            <a:r>
              <a:rPr lang="ja-JP" altLang="en-US" sz="1400" b="1" dirty="0">
                <a:solidFill>
                  <a:schemeClr val="accent1"/>
                </a:solidFill>
                <a:effectLst>
                  <a:glow rad="127000">
                    <a:schemeClr val="bg1">
                      <a:alpha val="90000"/>
                    </a:schemeClr>
                  </a:glow>
                </a:effectLst>
                <a:latin typeface="+mn-ea"/>
                <a:ea typeface="+mn-ea"/>
              </a:rPr>
              <a:t>持ちに直して！（この状態だと、</a:t>
            </a:r>
            <a:r>
              <a:rPr lang="ja-JP" altLang="en-US" sz="1400" b="1" dirty="0" smtClean="0">
                <a:solidFill>
                  <a:schemeClr val="accent1"/>
                </a:solidFill>
                <a:effectLst>
                  <a:glow rad="127000">
                    <a:schemeClr val="bg1">
                      <a:alpha val="90000"/>
                    </a:schemeClr>
                  </a:glow>
                </a:effectLst>
                <a:latin typeface="+mn-ea"/>
                <a:ea typeface="+mn-ea"/>
              </a:rPr>
              <a:t>不良項目が</a:t>
            </a:r>
            <a:r>
              <a:rPr lang="ja-JP" altLang="en-US" sz="1400" b="1" dirty="0">
                <a:solidFill>
                  <a:schemeClr val="accent1"/>
                </a:solidFill>
                <a:effectLst>
                  <a:glow rad="127000">
                    <a:schemeClr val="bg1">
                      <a:alpha val="90000"/>
                    </a:schemeClr>
                  </a:glow>
                </a:effectLst>
                <a:latin typeface="+mn-ea"/>
                <a:ea typeface="+mn-ea"/>
              </a:rPr>
              <a:t>増えるとカラムが無限増殖します</a:t>
            </a:r>
            <a:r>
              <a:rPr lang="ja-JP" altLang="en-US" sz="1400" b="1" dirty="0" smtClean="0">
                <a:solidFill>
                  <a:schemeClr val="accent1"/>
                </a:solidFill>
                <a:effectLst>
                  <a:glow rad="127000">
                    <a:schemeClr val="bg1">
                      <a:alpha val="90000"/>
                    </a:schemeClr>
                  </a:glow>
                </a:effectLst>
                <a:latin typeface="+mn-ea"/>
                <a:ea typeface="+mn-ea"/>
              </a:rPr>
              <a:t>）</a:t>
            </a:r>
            <a:endParaRPr lang="en-US" altLang="ja-JP" sz="1400" b="1" dirty="0" smtClean="0">
              <a:solidFill>
                <a:schemeClr val="accent1"/>
              </a:solidFill>
              <a:effectLst>
                <a:glow rad="127000">
                  <a:schemeClr val="bg1">
                    <a:alpha val="90000"/>
                  </a:schemeClr>
                </a:glow>
              </a:effectLst>
              <a:latin typeface="+mn-ea"/>
              <a:ea typeface="+mn-ea"/>
            </a:endParaRPr>
          </a:p>
          <a:p>
            <a:r>
              <a:rPr lang="ja-JP" altLang="en-US" sz="1400" b="1" dirty="0" smtClean="0">
                <a:solidFill>
                  <a:schemeClr val="accent1"/>
                </a:solidFill>
                <a:effectLst>
                  <a:glow rad="127000">
                    <a:schemeClr val="bg1">
                      <a:alpha val="90000"/>
                    </a:schemeClr>
                  </a:glow>
                </a:effectLst>
                <a:latin typeface="+mn-ea"/>
                <a:ea typeface="+mn-ea"/>
              </a:rPr>
              <a:t>　</a:t>
            </a:r>
            <a:r>
              <a:rPr lang="ja-JP" altLang="en-US" sz="1100" b="1" dirty="0" smtClean="0">
                <a:solidFill>
                  <a:schemeClr val="accent1"/>
                </a:solidFill>
                <a:effectLst>
                  <a:glow rad="127000">
                    <a:schemeClr val="bg1">
                      <a:alpha val="90000"/>
                    </a:schemeClr>
                  </a:glow>
                </a:effectLst>
                <a:latin typeface="+mn-ea"/>
                <a:ea typeface="+mn-ea"/>
              </a:rPr>
              <a:t>（あとカラムが横に長すぎると、</a:t>
            </a:r>
            <a:r>
              <a:rPr lang="en-US" altLang="ja-JP" sz="1100" b="1" dirty="0" smtClean="0">
                <a:solidFill>
                  <a:schemeClr val="accent1"/>
                </a:solidFill>
                <a:effectLst>
                  <a:glow rad="127000">
                    <a:schemeClr val="bg1">
                      <a:alpha val="90000"/>
                    </a:schemeClr>
                  </a:glow>
                </a:effectLst>
                <a:latin typeface="+mn-ea"/>
                <a:ea typeface="+mn-ea"/>
              </a:rPr>
              <a:t>DB</a:t>
            </a:r>
            <a:r>
              <a:rPr lang="ja-JP" altLang="en-US" sz="1100" b="1" dirty="0" smtClean="0">
                <a:solidFill>
                  <a:schemeClr val="accent1"/>
                </a:solidFill>
                <a:effectLst>
                  <a:glow rad="127000">
                    <a:schemeClr val="bg1">
                      <a:alpha val="90000"/>
                    </a:schemeClr>
                  </a:glow>
                </a:effectLst>
                <a:latin typeface="+mn-ea"/>
                <a:ea typeface="+mn-ea"/>
              </a:rPr>
              <a:t>に入らない）</a:t>
            </a:r>
            <a:endParaRPr lang="ja-JP" altLang="en-US" sz="1100" b="1" dirty="0">
              <a:solidFill>
                <a:schemeClr val="accent1"/>
              </a:solidFill>
              <a:effectLst>
                <a:glow rad="127000">
                  <a:schemeClr val="bg1">
                    <a:alpha val="90000"/>
                  </a:schemeClr>
                </a:glow>
              </a:effectLst>
              <a:latin typeface="+mn-ea"/>
              <a:ea typeface="+mn-ea"/>
            </a:endParaRPr>
          </a:p>
        </p:txBody>
      </p:sp>
      <p:sp>
        <p:nvSpPr>
          <p:cNvPr id="10" name="正方形/長方形 9"/>
          <p:cNvSpPr/>
          <p:nvPr/>
        </p:nvSpPr>
        <p:spPr>
          <a:xfrm>
            <a:off x="3906592" y="4391848"/>
            <a:ext cx="5048518" cy="261610"/>
          </a:xfrm>
          <a:prstGeom prst="rect">
            <a:avLst/>
          </a:prstGeom>
          <a:noFill/>
        </p:spPr>
        <p:txBody>
          <a:bodyPr wrap="square" rtlCol="0">
            <a:spAutoFit/>
          </a:bodyPr>
          <a:lstStyle/>
          <a:p>
            <a:r>
              <a:rPr lang="ja-JP" altLang="en-US" sz="1050" dirty="0" smtClean="0">
                <a:effectLst>
                  <a:glow rad="127000">
                    <a:schemeClr val="bg1">
                      <a:alpha val="90000"/>
                    </a:schemeClr>
                  </a:glow>
                </a:effectLst>
                <a:latin typeface="+mn-ea"/>
                <a:ea typeface="+mn-ea"/>
              </a:rPr>
              <a:t>↓測定日・測定者、不良項目がかぶると嫌なので、ちゃんとカラムに工程の名前を付けている</a:t>
            </a:r>
            <a:endParaRPr lang="ja-JP" altLang="en-US" sz="1050" dirty="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1639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446520" y="735848"/>
            <a:ext cx="1027845" cy="854080"/>
          </a:xfrm>
          <a:prstGeom prst="rect">
            <a:avLst/>
          </a:prstGeom>
        </p:spPr>
        <p:txBody>
          <a:bodyPr wrap="none">
            <a:spAutoFit/>
          </a:bodyPr>
          <a:lstStyle/>
          <a:p>
            <a:pPr>
              <a:lnSpc>
                <a:spcPct val="150000"/>
              </a:lnSpc>
            </a:pPr>
            <a:r>
              <a:rPr lang="ja-JP" altLang="en-US" sz="1100" dirty="0" smtClean="0">
                <a:solidFill>
                  <a:srgbClr val="000000"/>
                </a:solidFill>
                <a:latin typeface="+mn-ea"/>
                <a:ea typeface="+mn-ea"/>
              </a:rPr>
              <a:t>①縦持ちにして</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p:txBody>
      </p:sp>
      <p:sp>
        <p:nvSpPr>
          <p:cNvPr id="2" name="タイトル 1"/>
          <p:cNvSpPr>
            <a:spLocks noGrp="1"/>
          </p:cNvSpPr>
          <p:nvPr>
            <p:ph type="title"/>
          </p:nvPr>
        </p:nvSpPr>
        <p:spPr/>
        <p:txBody>
          <a:bodyPr/>
          <a:lstStyle/>
          <a:p>
            <a:r>
              <a:rPr kumimoji="1" lang="ja-JP" altLang="en-US" dirty="0" smtClean="0"/>
              <a:t>データベースに入れるなら</a:t>
            </a:r>
            <a:endParaRPr kumimoji="1" lang="ja-JP" altLang="en-US" dirty="0"/>
          </a:p>
        </p:txBody>
      </p:sp>
      <p:pic>
        <p:nvPicPr>
          <p:cNvPr id="8" name="図 7"/>
          <p:cNvPicPr>
            <a:picLocks noChangeAspect="1"/>
          </p:cNvPicPr>
          <p:nvPr/>
        </p:nvPicPr>
        <p:blipFill>
          <a:blip r:embed="rId2"/>
          <a:stretch>
            <a:fillRect/>
          </a:stretch>
        </p:blipFill>
        <p:spPr>
          <a:xfrm>
            <a:off x="769420" y="1125496"/>
            <a:ext cx="2036974" cy="1111590"/>
          </a:xfrm>
          <a:prstGeom prst="rect">
            <a:avLst/>
          </a:prstGeom>
        </p:spPr>
      </p:pic>
      <p:pic>
        <p:nvPicPr>
          <p:cNvPr id="9" name="図 8"/>
          <p:cNvPicPr>
            <a:picLocks noChangeAspect="1"/>
          </p:cNvPicPr>
          <p:nvPr/>
        </p:nvPicPr>
        <p:blipFill>
          <a:blip r:embed="rId3"/>
          <a:stretch>
            <a:fillRect/>
          </a:stretch>
        </p:blipFill>
        <p:spPr>
          <a:xfrm>
            <a:off x="792697" y="2544717"/>
            <a:ext cx="2754605" cy="1266335"/>
          </a:xfrm>
          <a:prstGeom prst="rect">
            <a:avLst/>
          </a:prstGeom>
        </p:spPr>
      </p:pic>
      <p:pic>
        <p:nvPicPr>
          <p:cNvPr id="10" name="図 9"/>
          <p:cNvPicPr>
            <a:picLocks noChangeAspect="1"/>
          </p:cNvPicPr>
          <p:nvPr/>
        </p:nvPicPr>
        <p:blipFill>
          <a:blip r:embed="rId4"/>
          <a:stretch>
            <a:fillRect/>
          </a:stretch>
        </p:blipFill>
        <p:spPr>
          <a:xfrm>
            <a:off x="3490008" y="1125497"/>
            <a:ext cx="2079933" cy="1111590"/>
          </a:xfrm>
          <a:prstGeom prst="rect">
            <a:avLst/>
          </a:prstGeom>
        </p:spPr>
      </p:pic>
      <p:pic>
        <p:nvPicPr>
          <p:cNvPr id="11" name="図 10"/>
          <p:cNvPicPr>
            <a:picLocks noChangeAspect="1"/>
          </p:cNvPicPr>
          <p:nvPr/>
        </p:nvPicPr>
        <p:blipFill>
          <a:blip r:embed="rId5"/>
          <a:stretch>
            <a:fillRect/>
          </a:stretch>
        </p:blipFill>
        <p:spPr>
          <a:xfrm>
            <a:off x="4294603" y="2544718"/>
            <a:ext cx="2791241" cy="1266334"/>
          </a:xfrm>
          <a:prstGeom prst="rect">
            <a:avLst/>
          </a:prstGeom>
        </p:spPr>
      </p:pic>
      <p:sp>
        <p:nvSpPr>
          <p:cNvPr id="15" name="正方形/長方形 14"/>
          <p:cNvSpPr/>
          <p:nvPr/>
        </p:nvSpPr>
        <p:spPr bwMode="auto">
          <a:xfrm>
            <a:off x="2216593" y="1125496"/>
            <a:ext cx="633910" cy="1184115"/>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bwMode="auto">
          <a:xfrm>
            <a:off x="4931844" y="1125496"/>
            <a:ext cx="638098" cy="1184115"/>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3123501" y="2504650"/>
            <a:ext cx="480729" cy="1365207"/>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8" name="正方形/長方形 17"/>
          <p:cNvSpPr/>
          <p:nvPr/>
        </p:nvSpPr>
        <p:spPr bwMode="auto">
          <a:xfrm>
            <a:off x="6713878" y="2509854"/>
            <a:ext cx="480729" cy="1360003"/>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9" name="角丸四角形 18"/>
          <p:cNvSpPr/>
          <p:nvPr/>
        </p:nvSpPr>
        <p:spPr bwMode="auto">
          <a:xfrm>
            <a:off x="4778061" y="4264005"/>
            <a:ext cx="3545983" cy="1702125"/>
          </a:xfrm>
          <a:prstGeom prst="roundRect">
            <a:avLst/>
          </a:prstGeom>
          <a:noFill/>
          <a:ln w="9525" cap="flat" cmpd="sng" algn="ctr">
            <a:solidFill>
              <a:schemeClr val="accent5">
                <a:lumMod val="75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pic>
        <p:nvPicPr>
          <p:cNvPr id="21" name="図 20"/>
          <p:cNvPicPr>
            <a:picLocks noChangeAspect="1"/>
          </p:cNvPicPr>
          <p:nvPr/>
        </p:nvPicPr>
        <p:blipFill>
          <a:blip r:embed="rId6"/>
          <a:stretch>
            <a:fillRect/>
          </a:stretch>
        </p:blipFill>
        <p:spPr>
          <a:xfrm>
            <a:off x="5102224" y="4424107"/>
            <a:ext cx="1548164" cy="1411961"/>
          </a:xfrm>
          <a:prstGeom prst="rect">
            <a:avLst/>
          </a:prstGeom>
        </p:spPr>
      </p:pic>
      <p:pic>
        <p:nvPicPr>
          <p:cNvPr id="22" name="図 21"/>
          <p:cNvPicPr>
            <a:picLocks noChangeAspect="1"/>
          </p:cNvPicPr>
          <p:nvPr/>
        </p:nvPicPr>
        <p:blipFill>
          <a:blip r:embed="rId7"/>
          <a:stretch>
            <a:fillRect/>
          </a:stretch>
        </p:blipFill>
        <p:spPr>
          <a:xfrm>
            <a:off x="6806531" y="4560197"/>
            <a:ext cx="1206028" cy="993809"/>
          </a:xfrm>
          <a:prstGeom prst="rect">
            <a:avLst/>
          </a:prstGeom>
        </p:spPr>
      </p:pic>
      <p:sp>
        <p:nvSpPr>
          <p:cNvPr id="23" name="右矢印 22"/>
          <p:cNvSpPr/>
          <p:nvPr/>
        </p:nvSpPr>
        <p:spPr bwMode="auto">
          <a:xfrm rot="16200000">
            <a:off x="5112222" y="5794984"/>
            <a:ext cx="416598" cy="245898"/>
          </a:xfrm>
          <a:prstGeom prst="rightArrow">
            <a:avLst>
              <a:gd name="adj1" fmla="val 39119"/>
              <a:gd name="adj2" fmla="val 4289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3" name="図 2"/>
          <p:cNvPicPr>
            <a:picLocks noChangeAspect="1"/>
          </p:cNvPicPr>
          <p:nvPr/>
        </p:nvPicPr>
        <p:blipFill>
          <a:blip r:embed="rId8"/>
          <a:stretch>
            <a:fillRect/>
          </a:stretch>
        </p:blipFill>
        <p:spPr>
          <a:xfrm>
            <a:off x="663901" y="4471148"/>
            <a:ext cx="2744228" cy="2130647"/>
          </a:xfrm>
          <a:prstGeom prst="rect">
            <a:avLst/>
          </a:prstGeom>
        </p:spPr>
      </p:pic>
      <p:sp>
        <p:nvSpPr>
          <p:cNvPr id="20" name="正方形/長方形 19"/>
          <p:cNvSpPr/>
          <p:nvPr/>
        </p:nvSpPr>
        <p:spPr>
          <a:xfrm>
            <a:off x="3845088" y="6054850"/>
            <a:ext cx="5268861" cy="577081"/>
          </a:xfrm>
          <a:prstGeom prst="rect">
            <a:avLst/>
          </a:prstGeom>
        </p:spPr>
        <p:txBody>
          <a:bodyPr wrap="square">
            <a:spAutoFit/>
          </a:bodyPr>
          <a:lstStyle/>
          <a:p>
            <a:pPr>
              <a:lnSpc>
                <a:spcPct val="150000"/>
              </a:lnSpc>
            </a:pPr>
            <a:r>
              <a:rPr lang="en-US" altLang="ja-JP" sz="1050" dirty="0" smtClean="0">
                <a:solidFill>
                  <a:srgbClr val="000000"/>
                </a:solidFill>
                <a:latin typeface="+mn-ea"/>
                <a:ea typeface="+mn-ea"/>
              </a:rPr>
              <a:t>※</a:t>
            </a:r>
            <a:r>
              <a:rPr lang="ja-JP" altLang="en-US" sz="1050" dirty="0" smtClean="0">
                <a:solidFill>
                  <a:srgbClr val="000000"/>
                </a:solidFill>
                <a:latin typeface="+mn-ea"/>
                <a:ea typeface="+mn-ea"/>
              </a:rPr>
              <a:t>集計（</a:t>
            </a:r>
            <a:r>
              <a:rPr lang="en-US" altLang="ja-JP" sz="1050" dirty="0" err="1" smtClean="0">
                <a:solidFill>
                  <a:srgbClr val="000000"/>
                </a:solidFill>
                <a:latin typeface="+mn-ea"/>
                <a:ea typeface="+mn-ea"/>
              </a:rPr>
              <a:t>Groupby</a:t>
            </a:r>
            <a:r>
              <a:rPr lang="ja-JP" altLang="en-US" sz="1050" dirty="0" smtClean="0">
                <a:solidFill>
                  <a:srgbClr val="000000"/>
                </a:solidFill>
                <a:latin typeface="+mn-ea"/>
                <a:ea typeface="+mn-ea"/>
              </a:rPr>
              <a:t>）は</a:t>
            </a:r>
            <a:r>
              <a:rPr lang="en-US" altLang="ja-JP" sz="1050" dirty="0" smtClean="0">
                <a:solidFill>
                  <a:srgbClr val="000000"/>
                </a:solidFill>
                <a:latin typeface="+mn-ea"/>
                <a:ea typeface="+mn-ea"/>
              </a:rPr>
              <a:t>Python</a:t>
            </a:r>
            <a:r>
              <a:rPr lang="ja-JP" altLang="en-US" sz="1050" dirty="0" smtClean="0">
                <a:solidFill>
                  <a:srgbClr val="000000"/>
                </a:solidFill>
                <a:latin typeface="+mn-ea"/>
                <a:ea typeface="+mn-ea"/>
              </a:rPr>
              <a:t>・</a:t>
            </a:r>
            <a:r>
              <a:rPr lang="en-US" altLang="ja-JP" sz="1050" dirty="0" smtClean="0">
                <a:solidFill>
                  <a:srgbClr val="000000"/>
                </a:solidFill>
                <a:latin typeface="+mn-ea"/>
                <a:ea typeface="+mn-ea"/>
              </a:rPr>
              <a:t>MB</a:t>
            </a:r>
            <a:r>
              <a:rPr lang="ja-JP" altLang="en-US" sz="1050" dirty="0" smtClean="0">
                <a:solidFill>
                  <a:srgbClr val="000000"/>
                </a:solidFill>
                <a:latin typeface="+mn-ea"/>
                <a:ea typeface="+mn-ea"/>
              </a:rPr>
              <a:t>とも得意で、</a:t>
            </a:r>
            <a:r>
              <a:rPr lang="ja-JP" altLang="en-US" sz="1050" dirty="0">
                <a:solidFill>
                  <a:srgbClr val="000000"/>
                </a:solidFill>
                <a:latin typeface="+mn-ea"/>
                <a:ea typeface="+mn-ea"/>
              </a:rPr>
              <a:t>　</a:t>
            </a:r>
            <a:r>
              <a:rPr lang="en-US" altLang="ja-JP" sz="1050" dirty="0" smtClean="0">
                <a:solidFill>
                  <a:srgbClr val="000000"/>
                </a:solidFill>
                <a:latin typeface="+mn-ea"/>
                <a:ea typeface="+mn-ea"/>
              </a:rPr>
              <a:t>MB</a:t>
            </a:r>
            <a:r>
              <a:rPr lang="ja-JP" altLang="en-US" sz="1050" dirty="0" smtClean="0">
                <a:solidFill>
                  <a:srgbClr val="000000"/>
                </a:solidFill>
                <a:latin typeface="+mn-ea"/>
                <a:ea typeface="+mn-ea"/>
              </a:rPr>
              <a:t>は縦持ちデータを横持ちで見せられる</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ので、</a:t>
            </a:r>
            <a:r>
              <a:rPr lang="en-US" altLang="ja-JP" sz="1050" dirty="0" smtClean="0">
                <a:solidFill>
                  <a:srgbClr val="000000"/>
                </a:solidFill>
                <a:latin typeface="+mn-ea"/>
                <a:ea typeface="+mn-ea"/>
              </a:rPr>
              <a:t>DB</a:t>
            </a:r>
            <a:r>
              <a:rPr lang="ja-JP" altLang="en-US" sz="1050" dirty="0" smtClean="0">
                <a:solidFill>
                  <a:srgbClr val="000000"/>
                </a:solidFill>
                <a:latin typeface="+mn-ea"/>
                <a:ea typeface="+mn-ea"/>
              </a:rPr>
              <a:t>に入れるときに</a:t>
            </a:r>
            <a:r>
              <a:rPr lang="en-US" altLang="ja-JP" sz="1050" dirty="0" err="1" smtClean="0">
                <a:solidFill>
                  <a:srgbClr val="000000"/>
                </a:solidFill>
                <a:latin typeface="+mn-ea"/>
                <a:ea typeface="+mn-ea"/>
              </a:rPr>
              <a:t>LotNo</a:t>
            </a:r>
            <a:r>
              <a:rPr lang="ja-JP" altLang="en-US" sz="1050" dirty="0" err="1" smtClean="0">
                <a:solidFill>
                  <a:srgbClr val="000000"/>
                </a:solidFill>
                <a:latin typeface="+mn-ea"/>
                <a:ea typeface="+mn-ea"/>
              </a:rPr>
              <a:t>で結</a:t>
            </a:r>
            <a:r>
              <a:rPr lang="ja-JP" altLang="en-US" sz="1050" dirty="0" smtClean="0">
                <a:solidFill>
                  <a:srgbClr val="000000"/>
                </a:solidFill>
                <a:latin typeface="+mn-ea"/>
                <a:ea typeface="+mn-ea"/>
              </a:rPr>
              <a:t>合してなくても問題ない</a:t>
            </a:r>
            <a:endParaRPr lang="ja-JP" altLang="en-US" sz="1050" dirty="0">
              <a:latin typeface="+mn-ea"/>
              <a:ea typeface="+mn-ea"/>
            </a:endParaRPr>
          </a:p>
        </p:txBody>
      </p:sp>
      <p:sp>
        <p:nvSpPr>
          <p:cNvPr id="24" name="正方形/長方形 23"/>
          <p:cNvSpPr/>
          <p:nvPr/>
        </p:nvSpPr>
        <p:spPr>
          <a:xfrm>
            <a:off x="452013" y="3879343"/>
            <a:ext cx="3079689" cy="600164"/>
          </a:xfrm>
          <a:prstGeom prst="rect">
            <a:avLst/>
          </a:prstGeom>
        </p:spPr>
        <p:txBody>
          <a:bodyPr wrap="none">
            <a:spAutoFit/>
          </a:bodyPr>
          <a:lstStyle/>
          <a:p>
            <a:pPr>
              <a:lnSpc>
                <a:spcPct val="150000"/>
              </a:lnSpc>
            </a:pPr>
            <a:r>
              <a:rPr lang="ja-JP" altLang="en-US" sz="1100" dirty="0" smtClean="0">
                <a:solidFill>
                  <a:srgbClr val="000000"/>
                </a:solidFill>
                <a:latin typeface="+mn-ea"/>
                <a:ea typeface="+mn-ea"/>
              </a:rPr>
              <a:t>③</a:t>
            </a:r>
            <a:r>
              <a:rPr lang="ja-JP" altLang="en-US" sz="1100" u="sng" dirty="0" smtClean="0">
                <a:solidFill>
                  <a:srgbClr val="000000"/>
                </a:solidFill>
                <a:latin typeface="+mn-ea"/>
                <a:ea typeface="+mn-ea"/>
              </a:rPr>
              <a:t>この状態で工程別の</a:t>
            </a:r>
            <a:r>
              <a:rPr lang="en-US" altLang="ja-JP" sz="1100" u="sng" dirty="0" smtClean="0">
                <a:solidFill>
                  <a:srgbClr val="000000"/>
                </a:solidFill>
                <a:latin typeface="+mn-ea"/>
                <a:ea typeface="+mn-ea"/>
              </a:rPr>
              <a:t>DF</a:t>
            </a:r>
            <a:r>
              <a:rPr lang="ja-JP" altLang="en-US" sz="1100" u="sng" dirty="0" smtClean="0">
                <a:solidFill>
                  <a:srgbClr val="000000"/>
                </a:solidFill>
                <a:latin typeface="+mn-ea"/>
                <a:ea typeface="+mn-ea"/>
              </a:rPr>
              <a:t>を</a:t>
            </a:r>
            <a:r>
              <a:rPr lang="en-US" altLang="ja-JP" sz="1100" u="sng" dirty="0" smtClean="0">
                <a:solidFill>
                  <a:srgbClr val="000000"/>
                </a:solidFill>
                <a:latin typeface="+mn-ea"/>
                <a:ea typeface="+mn-ea"/>
              </a:rPr>
              <a:t>DB</a:t>
            </a:r>
            <a:r>
              <a:rPr lang="ja-JP" altLang="en-US" sz="1100" u="sng" dirty="0" smtClean="0">
                <a:solidFill>
                  <a:srgbClr val="000000"/>
                </a:solidFill>
                <a:latin typeface="+mn-ea"/>
                <a:ea typeface="+mn-ea"/>
              </a:rPr>
              <a:t>に</a:t>
            </a:r>
            <a:r>
              <a:rPr lang="en-US" altLang="ja-JP" sz="1100" u="sng" dirty="0" smtClean="0">
                <a:solidFill>
                  <a:srgbClr val="000000"/>
                </a:solidFill>
                <a:latin typeface="+mn-ea"/>
                <a:ea typeface="+mn-ea"/>
              </a:rPr>
              <a:t>append</a:t>
            </a:r>
            <a:r>
              <a:rPr lang="ja-JP" altLang="en-US" sz="1100" dirty="0" smtClean="0">
                <a:solidFill>
                  <a:srgbClr val="000000"/>
                </a:solidFill>
                <a:latin typeface="+mn-ea"/>
                <a:ea typeface="+mn-ea"/>
              </a:rPr>
              <a:t>していく</a:t>
            </a:r>
            <a:endParaRPr lang="en-US" altLang="ja-JP" sz="1100" dirty="0" smtClean="0">
              <a:solidFill>
                <a:srgbClr val="000000"/>
              </a:solidFill>
              <a:latin typeface="+mn-ea"/>
              <a:ea typeface="+mn-ea"/>
            </a:endParaRPr>
          </a:p>
          <a:p>
            <a:pPr>
              <a:lnSpc>
                <a:spcPct val="150000"/>
              </a:lnSpc>
            </a:pPr>
            <a:r>
              <a:rPr lang="ja-JP" altLang="en-US" sz="1100" b="1" dirty="0" smtClean="0">
                <a:solidFill>
                  <a:srgbClr val="000000"/>
                </a:solidFill>
                <a:latin typeface="+mn-ea"/>
                <a:ea typeface="+mn-ea"/>
              </a:rPr>
              <a:t>（</a:t>
            </a:r>
            <a:r>
              <a:rPr lang="en-US" altLang="ja-JP" sz="1100" b="1" dirty="0" smtClean="0">
                <a:solidFill>
                  <a:srgbClr val="000000"/>
                </a:solidFill>
                <a:latin typeface="+mn-ea"/>
                <a:ea typeface="+mn-ea"/>
              </a:rPr>
              <a:t>DB</a:t>
            </a:r>
            <a:r>
              <a:rPr lang="ja-JP" altLang="en-US" sz="1100" b="1" dirty="0" smtClean="0">
                <a:solidFill>
                  <a:srgbClr val="000000"/>
                </a:solidFill>
                <a:latin typeface="+mn-ea"/>
                <a:ea typeface="+mn-ea"/>
              </a:rPr>
              <a:t>に入れる段階では、</a:t>
            </a:r>
            <a:r>
              <a:rPr lang="en-US" altLang="ja-JP" sz="1100" b="1" dirty="0" err="1" smtClean="0">
                <a:solidFill>
                  <a:srgbClr val="000000"/>
                </a:solidFill>
                <a:latin typeface="+mn-ea"/>
                <a:ea typeface="+mn-ea"/>
              </a:rPr>
              <a:t>LotNo</a:t>
            </a:r>
            <a:r>
              <a:rPr lang="ja-JP" altLang="en-US" sz="1100" b="1" dirty="0" err="1" smtClean="0">
                <a:solidFill>
                  <a:srgbClr val="000000"/>
                </a:solidFill>
                <a:latin typeface="+mn-ea"/>
                <a:ea typeface="+mn-ea"/>
              </a:rPr>
              <a:t>での</a:t>
            </a:r>
            <a:r>
              <a:rPr lang="ja-JP" altLang="en-US" sz="1100" b="1" dirty="0" smtClean="0">
                <a:solidFill>
                  <a:srgbClr val="000000"/>
                </a:solidFill>
                <a:latin typeface="+mn-ea"/>
                <a:ea typeface="+mn-ea"/>
              </a:rPr>
              <a:t>結合は不要）</a:t>
            </a:r>
            <a:endParaRPr lang="en-US" altLang="ja-JP" sz="1100" b="1" dirty="0" smtClean="0">
              <a:solidFill>
                <a:srgbClr val="000000"/>
              </a:solidFill>
              <a:latin typeface="+mn-ea"/>
              <a:ea typeface="+mn-ea"/>
            </a:endParaRPr>
          </a:p>
        </p:txBody>
      </p:sp>
      <p:sp>
        <p:nvSpPr>
          <p:cNvPr id="25" name="正方形/長方形 24"/>
          <p:cNvSpPr/>
          <p:nvPr/>
        </p:nvSpPr>
        <p:spPr>
          <a:xfrm>
            <a:off x="453006" y="2256008"/>
            <a:ext cx="1587294" cy="314702"/>
          </a:xfrm>
          <a:prstGeom prst="rect">
            <a:avLst/>
          </a:prstGeom>
        </p:spPr>
        <p:txBody>
          <a:bodyPr wrap="none">
            <a:spAutoFit/>
          </a:bodyPr>
          <a:lstStyle/>
          <a:p>
            <a:pPr>
              <a:lnSpc>
                <a:spcPct val="150000"/>
              </a:lnSpc>
            </a:pPr>
            <a:r>
              <a:rPr lang="ja-JP" altLang="en-US" sz="1100" dirty="0" smtClean="0">
                <a:solidFill>
                  <a:srgbClr val="000000"/>
                </a:solidFill>
                <a:latin typeface="+mn-ea"/>
                <a:ea typeface="+mn-ea"/>
              </a:rPr>
              <a:t>②「工程」の項目を作って</a:t>
            </a:r>
            <a:endParaRPr lang="en-US" altLang="ja-JP" sz="1100" dirty="0">
              <a:solidFill>
                <a:srgbClr val="000000"/>
              </a:solidFill>
              <a:latin typeface="+mn-ea"/>
              <a:ea typeface="+mn-ea"/>
            </a:endParaRPr>
          </a:p>
        </p:txBody>
      </p:sp>
    </p:spTree>
    <p:extLst>
      <p:ext uri="{BB962C8B-B14F-4D97-AF65-F5344CB8AC3E}">
        <p14:creationId xmlns:p14="http://schemas.microsoft.com/office/powerpoint/2010/main" val="229406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70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7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3" grpId="0" animBg="1"/>
      <p:bldP spid="20" grpId="0"/>
      <p:bldP spid="24" grpId="0"/>
      <p:bldP spid="2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（おまけ）「合計」に注意</a:t>
            </a:r>
            <a:endParaRPr kumimoji="1" lang="ja-JP" altLang="en-US" dirty="0"/>
          </a:p>
        </p:txBody>
      </p:sp>
      <p:sp>
        <p:nvSpPr>
          <p:cNvPr id="3" name="正方形/長方形 2"/>
          <p:cNvSpPr/>
          <p:nvPr/>
        </p:nvSpPr>
        <p:spPr>
          <a:xfrm>
            <a:off x="494943" y="973881"/>
            <a:ext cx="2257349" cy="334900"/>
          </a:xfrm>
          <a:prstGeom prst="rect">
            <a:avLst/>
          </a:prstGeom>
        </p:spPr>
        <p:txBody>
          <a:bodyPr wrap="none">
            <a:spAutoFit/>
          </a:bodyPr>
          <a:lstStyle/>
          <a:p>
            <a:pPr>
              <a:lnSpc>
                <a:spcPct val="150000"/>
              </a:lnSpc>
            </a:pPr>
            <a:r>
              <a:rPr lang="ja-JP" altLang="en-US" dirty="0" smtClean="0">
                <a:solidFill>
                  <a:srgbClr val="000000"/>
                </a:solidFill>
                <a:latin typeface="+mn-ea"/>
                <a:ea typeface="+mn-ea"/>
              </a:rPr>
              <a:t>①「合計」までを</a:t>
            </a:r>
            <a:r>
              <a:rPr lang="en-US" altLang="ja-JP" dirty="0" err="1" smtClean="0">
                <a:solidFill>
                  <a:srgbClr val="000000"/>
                </a:solidFill>
                <a:latin typeface="+mn-ea"/>
                <a:ea typeface="+mn-ea"/>
              </a:rPr>
              <a:t>id_vers</a:t>
            </a:r>
            <a:r>
              <a:rPr lang="ja-JP" altLang="en-US" dirty="0" smtClean="0">
                <a:solidFill>
                  <a:srgbClr val="000000"/>
                </a:solidFill>
                <a:latin typeface="+mn-ea"/>
                <a:ea typeface="+mn-ea"/>
              </a:rPr>
              <a:t>に入れると</a:t>
            </a:r>
            <a:endParaRPr lang="ja-JP" altLang="en-US" dirty="0">
              <a:latin typeface="+mn-ea"/>
              <a:ea typeface="+mn-ea"/>
            </a:endParaRPr>
          </a:p>
        </p:txBody>
      </p:sp>
      <p:pic>
        <p:nvPicPr>
          <p:cNvPr id="4" name="図 3"/>
          <p:cNvPicPr>
            <a:picLocks noChangeAspect="1"/>
          </p:cNvPicPr>
          <p:nvPr/>
        </p:nvPicPr>
        <p:blipFill>
          <a:blip r:embed="rId2"/>
          <a:stretch>
            <a:fillRect/>
          </a:stretch>
        </p:blipFill>
        <p:spPr>
          <a:xfrm>
            <a:off x="588942" y="1407519"/>
            <a:ext cx="3328594" cy="2954127"/>
          </a:xfrm>
          <a:prstGeom prst="rect">
            <a:avLst/>
          </a:prstGeom>
        </p:spPr>
      </p:pic>
      <p:pic>
        <p:nvPicPr>
          <p:cNvPr id="5" name="図 4"/>
          <p:cNvPicPr>
            <a:picLocks noChangeAspect="1"/>
          </p:cNvPicPr>
          <p:nvPr/>
        </p:nvPicPr>
        <p:blipFill>
          <a:blip r:embed="rId3"/>
          <a:stretch>
            <a:fillRect/>
          </a:stretch>
        </p:blipFill>
        <p:spPr>
          <a:xfrm>
            <a:off x="4657481" y="1407519"/>
            <a:ext cx="2936761" cy="1292813"/>
          </a:xfrm>
          <a:prstGeom prst="rect">
            <a:avLst/>
          </a:prstGeom>
        </p:spPr>
      </p:pic>
      <p:pic>
        <p:nvPicPr>
          <p:cNvPr id="6" name="図 5"/>
          <p:cNvPicPr>
            <a:picLocks noChangeAspect="1"/>
          </p:cNvPicPr>
          <p:nvPr/>
        </p:nvPicPr>
        <p:blipFill>
          <a:blip r:embed="rId4"/>
          <a:stretch>
            <a:fillRect/>
          </a:stretch>
        </p:blipFill>
        <p:spPr>
          <a:xfrm>
            <a:off x="4671064" y="2824969"/>
            <a:ext cx="2936761" cy="1448375"/>
          </a:xfrm>
          <a:prstGeom prst="rect">
            <a:avLst/>
          </a:prstGeom>
        </p:spPr>
      </p:pic>
      <p:grpSp>
        <p:nvGrpSpPr>
          <p:cNvPr id="10" name="グループ化 9"/>
          <p:cNvGrpSpPr/>
          <p:nvPr/>
        </p:nvGrpSpPr>
        <p:grpSpPr>
          <a:xfrm>
            <a:off x="4512324" y="2552800"/>
            <a:ext cx="3310890" cy="410246"/>
            <a:chOff x="4469130" y="2461260"/>
            <a:chExt cx="3313463" cy="612176"/>
          </a:xfrm>
        </p:grpSpPr>
        <p:sp>
          <p:nvSpPr>
            <p:cNvPr id="7" name="小波 6"/>
            <p:cNvSpPr/>
            <p:nvPr/>
          </p:nvSpPr>
          <p:spPr bwMode="auto">
            <a:xfrm>
              <a:off x="4584715" y="2472690"/>
              <a:ext cx="3082291" cy="600746"/>
            </a:xfrm>
            <a:prstGeom prst="doubleWave">
              <a:avLst>
                <a:gd name="adj1" fmla="val 11996"/>
                <a:gd name="adj2" fmla="val 0"/>
              </a:avLst>
            </a:prstGeom>
            <a:solidFill>
              <a:schemeClr val="bg1"/>
            </a:solidFill>
            <a:ln w="19050" cap="flat" cmpd="sng" algn="ctr">
              <a:solidFill>
                <a:schemeClr val="tx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正方形/長方形 7"/>
            <p:cNvSpPr/>
            <p:nvPr/>
          </p:nvSpPr>
          <p:spPr bwMode="auto">
            <a:xfrm>
              <a:off x="4469130" y="2461260"/>
              <a:ext cx="160020" cy="56769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bwMode="auto">
            <a:xfrm>
              <a:off x="7622573" y="2465482"/>
              <a:ext cx="160020" cy="567690"/>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sp>
        <p:nvSpPr>
          <p:cNvPr id="15" name="正方形/長方形 14"/>
          <p:cNvSpPr/>
          <p:nvPr/>
        </p:nvSpPr>
        <p:spPr>
          <a:xfrm>
            <a:off x="4657481" y="968402"/>
            <a:ext cx="2172390" cy="369332"/>
          </a:xfrm>
          <a:prstGeom prst="rect">
            <a:avLst/>
          </a:prstGeom>
        </p:spPr>
        <p:txBody>
          <a:bodyPr wrap="none">
            <a:spAutoFit/>
          </a:bodyPr>
          <a:lstStyle/>
          <a:p>
            <a:pPr>
              <a:lnSpc>
                <a:spcPct val="150000"/>
              </a:lnSpc>
            </a:pPr>
            <a:r>
              <a:rPr lang="ja-JP" altLang="en-US" dirty="0" smtClean="0">
                <a:solidFill>
                  <a:srgbClr val="000000"/>
                </a:solidFill>
                <a:latin typeface="+mn-ea"/>
                <a:ea typeface="+mn-ea"/>
              </a:rPr>
              <a:t>②「合計」を</a:t>
            </a:r>
            <a:r>
              <a:rPr lang="en-US" altLang="ja-JP" dirty="0" err="1" smtClean="0">
                <a:solidFill>
                  <a:srgbClr val="000000"/>
                </a:solidFill>
                <a:latin typeface="+mn-ea"/>
                <a:ea typeface="+mn-ea"/>
              </a:rPr>
              <a:t>id_vers</a:t>
            </a:r>
            <a:r>
              <a:rPr lang="ja-JP" altLang="en-US" dirty="0" smtClean="0">
                <a:solidFill>
                  <a:srgbClr val="000000"/>
                </a:solidFill>
                <a:latin typeface="+mn-ea"/>
                <a:ea typeface="+mn-ea"/>
              </a:rPr>
              <a:t>に入れないと</a:t>
            </a:r>
            <a:endParaRPr lang="ja-JP" altLang="en-US" dirty="0">
              <a:latin typeface="+mn-ea"/>
              <a:ea typeface="+mn-ea"/>
            </a:endParaRPr>
          </a:p>
        </p:txBody>
      </p:sp>
      <p:sp>
        <p:nvSpPr>
          <p:cNvPr id="16" name="正方形/長方形 15"/>
          <p:cNvSpPr/>
          <p:nvPr/>
        </p:nvSpPr>
        <p:spPr bwMode="auto">
          <a:xfrm>
            <a:off x="2721735" y="1381651"/>
            <a:ext cx="302027" cy="3040095"/>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a:xfrm>
            <a:off x="927279" y="4464681"/>
            <a:ext cx="3985254" cy="923330"/>
          </a:xfrm>
          <a:prstGeom prst="rect">
            <a:avLst/>
          </a:prstGeom>
        </p:spPr>
        <p:txBody>
          <a:bodyPr wrap="square">
            <a:spAutoFit/>
          </a:bodyPr>
          <a:lstStyle/>
          <a:p>
            <a:pPr>
              <a:lnSpc>
                <a:spcPct val="150000"/>
              </a:lnSpc>
            </a:pPr>
            <a:r>
              <a:rPr lang="ja-JP" altLang="en-US" dirty="0" smtClean="0">
                <a:solidFill>
                  <a:schemeClr val="accent1">
                    <a:lumMod val="60000"/>
                    <a:lumOff val="40000"/>
                  </a:schemeClr>
                </a:solidFill>
                <a:latin typeface="+mn-ea"/>
                <a:ea typeface="+mn-ea"/>
              </a:rPr>
              <a:t>不良項目</a:t>
            </a:r>
            <a:r>
              <a:rPr lang="en-US" altLang="ja-JP" dirty="0" smtClean="0">
                <a:solidFill>
                  <a:schemeClr val="accent1">
                    <a:lumMod val="60000"/>
                    <a:lumOff val="40000"/>
                  </a:schemeClr>
                </a:solidFill>
                <a:latin typeface="+mn-ea"/>
                <a:ea typeface="+mn-ea"/>
              </a:rPr>
              <a:t>1</a:t>
            </a:r>
            <a:r>
              <a:rPr lang="ja-JP" altLang="en-US" dirty="0" smtClean="0">
                <a:solidFill>
                  <a:schemeClr val="accent1">
                    <a:lumMod val="60000"/>
                    <a:lumOff val="40000"/>
                  </a:schemeClr>
                </a:solidFill>
                <a:latin typeface="+mn-ea"/>
                <a:ea typeface="+mn-ea"/>
              </a:rPr>
              <a:t>つごとに合計値がひっつく</a:t>
            </a:r>
            <a:endParaRPr lang="en-US" altLang="ja-JP" dirty="0" smtClean="0">
              <a:solidFill>
                <a:schemeClr val="accent1">
                  <a:lumMod val="60000"/>
                  <a:lumOff val="40000"/>
                </a:schemeClr>
              </a:solidFill>
              <a:latin typeface="+mn-ea"/>
              <a:ea typeface="+mn-ea"/>
            </a:endParaRPr>
          </a:p>
          <a:p>
            <a:pPr>
              <a:lnSpc>
                <a:spcPct val="150000"/>
              </a:lnSpc>
            </a:pPr>
            <a:r>
              <a:rPr lang="ja-JP" altLang="en-US" dirty="0" smtClean="0">
                <a:solidFill>
                  <a:schemeClr val="accent1">
                    <a:lumMod val="60000"/>
                    <a:lumOff val="40000"/>
                  </a:schemeClr>
                </a:solidFill>
                <a:latin typeface="+mn-ea"/>
                <a:ea typeface="+mn-ea"/>
              </a:rPr>
              <a:t>（結果、</a:t>
            </a:r>
            <a:r>
              <a:rPr lang="en-US" altLang="ja-JP" dirty="0" err="1" smtClean="0">
                <a:solidFill>
                  <a:schemeClr val="accent1">
                    <a:lumMod val="60000"/>
                    <a:lumOff val="40000"/>
                  </a:schemeClr>
                </a:solidFill>
                <a:latin typeface="+mn-ea"/>
                <a:ea typeface="+mn-ea"/>
              </a:rPr>
              <a:t>LotNo</a:t>
            </a:r>
            <a:r>
              <a:rPr lang="ja-JP" altLang="en-US" dirty="0" smtClean="0">
                <a:solidFill>
                  <a:schemeClr val="accent1">
                    <a:lumMod val="60000"/>
                    <a:lumOff val="40000"/>
                  </a:schemeClr>
                </a:solidFill>
                <a:latin typeface="+mn-ea"/>
                <a:ea typeface="+mn-ea"/>
              </a:rPr>
              <a:t>「</a:t>
            </a:r>
            <a:r>
              <a:rPr lang="en-US" altLang="ja-JP" dirty="0" smtClean="0">
                <a:solidFill>
                  <a:schemeClr val="accent1">
                    <a:lumMod val="60000"/>
                    <a:lumOff val="40000"/>
                  </a:schemeClr>
                </a:solidFill>
                <a:latin typeface="+mn-ea"/>
                <a:ea typeface="+mn-ea"/>
              </a:rPr>
              <a:t>123456</a:t>
            </a:r>
            <a:r>
              <a:rPr lang="ja-JP" altLang="en-US" dirty="0" smtClean="0">
                <a:solidFill>
                  <a:schemeClr val="accent1">
                    <a:lumMod val="60000"/>
                    <a:lumOff val="40000"/>
                  </a:schemeClr>
                </a:solidFill>
                <a:latin typeface="+mn-ea"/>
                <a:ea typeface="+mn-ea"/>
              </a:rPr>
              <a:t>」の不良を集計すると</a:t>
            </a:r>
            <a:endParaRPr lang="en-US" altLang="ja-JP" dirty="0" smtClean="0">
              <a:solidFill>
                <a:schemeClr val="accent1">
                  <a:lumMod val="60000"/>
                  <a:lumOff val="40000"/>
                </a:schemeClr>
              </a:solidFill>
              <a:latin typeface="+mn-ea"/>
              <a:ea typeface="+mn-ea"/>
            </a:endParaRPr>
          </a:p>
          <a:p>
            <a:pPr>
              <a:lnSpc>
                <a:spcPct val="150000"/>
              </a:lnSpc>
            </a:pPr>
            <a:r>
              <a:rPr lang="ja-JP" altLang="en-US" dirty="0" smtClean="0">
                <a:solidFill>
                  <a:schemeClr val="accent1">
                    <a:lumMod val="60000"/>
                    <a:lumOff val="40000"/>
                  </a:schemeClr>
                </a:solidFill>
                <a:latin typeface="+mn-ea"/>
                <a:ea typeface="+mn-ea"/>
              </a:rPr>
              <a:t>「合計」の総数は本来の合計の数倍になってしまう）</a:t>
            </a:r>
            <a:endParaRPr lang="ja-JP" altLang="en-US" dirty="0">
              <a:solidFill>
                <a:schemeClr val="accent1">
                  <a:lumMod val="60000"/>
                  <a:lumOff val="40000"/>
                </a:schemeClr>
              </a:solidFill>
              <a:latin typeface="+mn-ea"/>
              <a:ea typeface="+mn-ea"/>
            </a:endParaRPr>
          </a:p>
        </p:txBody>
      </p:sp>
      <p:sp>
        <p:nvSpPr>
          <p:cNvPr id="18" name="正方形/長方形 17"/>
          <p:cNvSpPr/>
          <p:nvPr/>
        </p:nvSpPr>
        <p:spPr bwMode="auto">
          <a:xfrm>
            <a:off x="6886610" y="3266941"/>
            <a:ext cx="342732" cy="1038896"/>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9" name="正方形/長方形 18"/>
          <p:cNvSpPr/>
          <p:nvPr/>
        </p:nvSpPr>
        <p:spPr>
          <a:xfrm>
            <a:off x="5552909" y="4351871"/>
            <a:ext cx="2728632" cy="923330"/>
          </a:xfrm>
          <a:prstGeom prst="rect">
            <a:avLst/>
          </a:prstGeom>
        </p:spPr>
        <p:txBody>
          <a:bodyPr wrap="none">
            <a:spAutoFit/>
          </a:bodyPr>
          <a:lstStyle/>
          <a:p>
            <a:pPr>
              <a:lnSpc>
                <a:spcPct val="150000"/>
              </a:lnSpc>
            </a:pPr>
            <a:r>
              <a:rPr lang="ja-JP" altLang="en-US" dirty="0" smtClean="0">
                <a:solidFill>
                  <a:schemeClr val="accent1">
                    <a:lumMod val="60000"/>
                    <a:lumOff val="40000"/>
                  </a:schemeClr>
                </a:solidFill>
                <a:latin typeface="+mn-ea"/>
                <a:ea typeface="+mn-ea"/>
              </a:rPr>
              <a:t>集計すると「合計」という不良項目ができ、</a:t>
            </a:r>
            <a:endParaRPr lang="en-US" altLang="ja-JP" dirty="0" smtClean="0">
              <a:solidFill>
                <a:schemeClr val="accent1">
                  <a:lumMod val="60000"/>
                  <a:lumOff val="40000"/>
                </a:schemeClr>
              </a:solidFill>
              <a:latin typeface="+mn-ea"/>
              <a:ea typeface="+mn-ea"/>
            </a:endParaRPr>
          </a:p>
          <a:p>
            <a:pPr>
              <a:lnSpc>
                <a:spcPct val="150000"/>
              </a:lnSpc>
            </a:pPr>
            <a:r>
              <a:rPr lang="ja-JP" altLang="en-US" dirty="0" smtClean="0">
                <a:solidFill>
                  <a:schemeClr val="accent1">
                    <a:lumMod val="60000"/>
                    <a:lumOff val="40000"/>
                  </a:schemeClr>
                </a:solidFill>
                <a:latin typeface="+mn-ea"/>
                <a:ea typeface="+mn-ea"/>
              </a:rPr>
              <a:t>「合計」込みで不良数がカウントされる</a:t>
            </a:r>
            <a:endParaRPr lang="en-US" altLang="ja-JP" dirty="0" smtClean="0">
              <a:solidFill>
                <a:schemeClr val="accent1">
                  <a:lumMod val="60000"/>
                  <a:lumOff val="40000"/>
                </a:schemeClr>
              </a:solidFill>
              <a:latin typeface="+mn-ea"/>
              <a:ea typeface="+mn-ea"/>
            </a:endParaRPr>
          </a:p>
          <a:p>
            <a:pPr>
              <a:lnSpc>
                <a:spcPct val="150000"/>
              </a:lnSpc>
            </a:pPr>
            <a:r>
              <a:rPr lang="ja-JP" altLang="en-US" dirty="0" smtClean="0">
                <a:solidFill>
                  <a:schemeClr val="accent1">
                    <a:lumMod val="60000"/>
                    <a:lumOff val="40000"/>
                  </a:schemeClr>
                </a:solidFill>
                <a:latin typeface="+mn-ea"/>
                <a:ea typeface="+mn-ea"/>
              </a:rPr>
              <a:t>（結果、集計時の合計数が</a:t>
            </a:r>
            <a:r>
              <a:rPr lang="en-US" altLang="ja-JP" dirty="0" smtClean="0">
                <a:solidFill>
                  <a:schemeClr val="accent1">
                    <a:lumMod val="60000"/>
                    <a:lumOff val="40000"/>
                  </a:schemeClr>
                </a:solidFill>
                <a:latin typeface="+mn-ea"/>
                <a:ea typeface="+mn-ea"/>
              </a:rPr>
              <a:t>2</a:t>
            </a:r>
            <a:r>
              <a:rPr lang="ja-JP" altLang="en-US" dirty="0" smtClean="0">
                <a:solidFill>
                  <a:schemeClr val="accent1">
                    <a:lumMod val="60000"/>
                    <a:lumOff val="40000"/>
                  </a:schemeClr>
                </a:solidFill>
                <a:latin typeface="+mn-ea"/>
                <a:ea typeface="+mn-ea"/>
              </a:rPr>
              <a:t>倍に）</a:t>
            </a:r>
            <a:endParaRPr lang="ja-JP" altLang="en-US" dirty="0">
              <a:solidFill>
                <a:schemeClr val="accent1">
                  <a:lumMod val="60000"/>
                  <a:lumOff val="40000"/>
                </a:schemeClr>
              </a:solidFill>
              <a:latin typeface="+mn-ea"/>
              <a:ea typeface="+mn-ea"/>
            </a:endParaRPr>
          </a:p>
        </p:txBody>
      </p:sp>
      <p:sp>
        <p:nvSpPr>
          <p:cNvPr id="20" name="正方形/長方形 19"/>
          <p:cNvSpPr/>
          <p:nvPr/>
        </p:nvSpPr>
        <p:spPr>
          <a:xfrm>
            <a:off x="494943" y="5696641"/>
            <a:ext cx="5232523" cy="738664"/>
          </a:xfrm>
          <a:prstGeom prst="rect">
            <a:avLst/>
          </a:prstGeom>
        </p:spPr>
        <p:txBody>
          <a:bodyPr wrap="none">
            <a:spAutoFit/>
          </a:bodyPr>
          <a:lstStyle/>
          <a:p>
            <a:pPr>
              <a:lnSpc>
                <a:spcPct val="150000"/>
              </a:lnSpc>
            </a:pPr>
            <a:r>
              <a:rPr lang="en-US" altLang="ja-JP" sz="1400" dirty="0" err="1" smtClean="0">
                <a:solidFill>
                  <a:srgbClr val="000000"/>
                </a:solidFill>
                <a:latin typeface="+mn-ea"/>
                <a:ea typeface="+mn-ea"/>
              </a:rPr>
              <a:t>Groupby</a:t>
            </a:r>
            <a:r>
              <a:rPr lang="ja-JP" altLang="en-US" sz="1400" dirty="0" smtClean="0">
                <a:solidFill>
                  <a:srgbClr val="000000"/>
                </a:solidFill>
                <a:latin typeface="+mn-ea"/>
                <a:ea typeface="+mn-ea"/>
              </a:rPr>
              <a:t>で合計値を出すことができ、</a:t>
            </a:r>
            <a:r>
              <a:rPr lang="en-US" altLang="ja-JP" sz="1400" dirty="0" smtClean="0">
                <a:solidFill>
                  <a:srgbClr val="000000"/>
                </a:solidFill>
                <a:latin typeface="+mn-ea"/>
                <a:ea typeface="+mn-ea"/>
              </a:rPr>
              <a:t>MB</a:t>
            </a:r>
            <a:r>
              <a:rPr lang="ja-JP" altLang="en-US" sz="1400" dirty="0" smtClean="0">
                <a:solidFill>
                  <a:srgbClr val="000000"/>
                </a:solidFill>
                <a:latin typeface="+mn-ea"/>
                <a:ea typeface="+mn-ea"/>
              </a:rPr>
              <a:t>でも合計値は集計できるので、</a:t>
            </a:r>
            <a:endParaRPr lang="en-US" altLang="ja-JP" sz="1400" dirty="0" smtClean="0">
              <a:solidFill>
                <a:srgbClr val="000000"/>
              </a:solidFill>
              <a:latin typeface="+mn-ea"/>
              <a:ea typeface="+mn-ea"/>
            </a:endParaRPr>
          </a:p>
          <a:p>
            <a:pPr>
              <a:lnSpc>
                <a:spcPct val="150000"/>
              </a:lnSpc>
            </a:pPr>
            <a:r>
              <a:rPr lang="ja-JP" altLang="en-US" sz="1400" b="1" dirty="0" smtClean="0">
                <a:solidFill>
                  <a:srgbClr val="000000"/>
                </a:solidFill>
                <a:latin typeface="+mn-ea"/>
                <a:ea typeface="+mn-ea"/>
              </a:rPr>
              <a:t>縦持ちの</a:t>
            </a:r>
            <a:r>
              <a:rPr lang="en-US" altLang="ja-JP" sz="1400" b="1" dirty="0" smtClean="0">
                <a:solidFill>
                  <a:srgbClr val="000000"/>
                </a:solidFill>
                <a:latin typeface="+mn-ea"/>
                <a:ea typeface="+mn-ea"/>
              </a:rPr>
              <a:t>DB</a:t>
            </a:r>
            <a:r>
              <a:rPr lang="ja-JP" altLang="en-US" sz="1400" b="1" dirty="0" smtClean="0">
                <a:solidFill>
                  <a:srgbClr val="000000"/>
                </a:solidFill>
                <a:latin typeface="+mn-ea"/>
                <a:ea typeface="+mn-ea"/>
              </a:rPr>
              <a:t>では「合計」カラムは消して良いです</a:t>
            </a:r>
            <a:endParaRPr lang="ja-JP" altLang="en-US" sz="1400" b="1" dirty="0">
              <a:latin typeface="+mn-ea"/>
              <a:ea typeface="+mn-ea"/>
            </a:endParaRPr>
          </a:p>
        </p:txBody>
      </p:sp>
    </p:spTree>
    <p:extLst>
      <p:ext uri="{BB962C8B-B14F-4D97-AF65-F5344CB8AC3E}">
        <p14:creationId xmlns:p14="http://schemas.microsoft.com/office/powerpoint/2010/main" val="34886933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890" y="2127453"/>
            <a:ext cx="8731876" cy="2603094"/>
          </a:xfrm>
        </p:spPr>
        <p:txBody>
          <a:bodyPr>
            <a:noAutofit/>
          </a:bodyPr>
          <a:lstStyle/>
          <a:p>
            <a:pPr algn="ctr"/>
            <a:r>
              <a:rPr lang="en-US" altLang="ja-JP" sz="6600" dirty="0" smtClean="0"/>
              <a:t>SQL</a:t>
            </a:r>
            <a:r>
              <a:rPr lang="ja-JP" altLang="en-US" sz="6600" dirty="0" smtClean="0"/>
              <a:t>との組み合わせ</a:t>
            </a:r>
            <a:r>
              <a:rPr lang="en-US" altLang="ja-JP" sz="6600" dirty="0" smtClean="0"/>
              <a:t/>
            </a:r>
            <a:br>
              <a:rPr lang="en-US" altLang="ja-JP" sz="6600" dirty="0" smtClean="0"/>
            </a:br>
            <a:r>
              <a:rPr lang="en-US" altLang="ja-JP" sz="6600" dirty="0"/>
              <a:t>Combination </a:t>
            </a:r>
            <a:r>
              <a:rPr lang="en-US" altLang="ja-JP" sz="6600" dirty="0" smtClean="0"/>
              <a:t>with</a:t>
            </a:r>
            <a:r>
              <a:rPr lang="ja-JP" altLang="en-US" sz="6600" dirty="0"/>
              <a:t> </a:t>
            </a:r>
            <a:r>
              <a:rPr lang="en-US" altLang="ja-JP" sz="6600" dirty="0" smtClean="0"/>
              <a:t>SQL</a:t>
            </a:r>
            <a:endParaRPr kumimoji="1" lang="ja-JP" altLang="en-US" sz="6600" dirty="0"/>
          </a:p>
        </p:txBody>
      </p:sp>
    </p:spTree>
    <p:extLst>
      <p:ext uri="{BB962C8B-B14F-4D97-AF65-F5344CB8AC3E}">
        <p14:creationId xmlns:p14="http://schemas.microsoft.com/office/powerpoint/2010/main" val="4525541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トランザクション</a:t>
            </a:r>
            <a:endParaRPr kumimoji="1" lang="ja-JP" altLang="en-US" dirty="0"/>
          </a:p>
        </p:txBody>
      </p:sp>
      <p:sp>
        <p:nvSpPr>
          <p:cNvPr id="3" name="テキスト ボックス 2"/>
          <p:cNvSpPr txBox="1"/>
          <p:nvPr/>
        </p:nvSpPr>
        <p:spPr>
          <a:xfrm>
            <a:off x="377780" y="822540"/>
            <a:ext cx="8482885" cy="5770811"/>
          </a:xfrm>
          <a:prstGeom prst="rect">
            <a:avLst/>
          </a:prstGeom>
          <a:noFill/>
        </p:spPr>
        <p:txBody>
          <a:bodyPr wrap="square" rtlCol="0">
            <a:spAutoFit/>
          </a:bodyPr>
          <a:lstStyle/>
          <a:p>
            <a:pPr>
              <a:lnSpc>
                <a:spcPct val="150000"/>
              </a:lnSpc>
            </a:pPr>
            <a:r>
              <a:rPr kumimoji="1" lang="ja-JP" altLang="en-US" sz="1400" dirty="0" smtClean="0">
                <a:latin typeface="+mn-ea"/>
                <a:ea typeface="+mn-ea"/>
              </a:rPr>
              <a:t>・講義で説明はしましたが、</a:t>
            </a:r>
            <a:r>
              <a:rPr kumimoji="1" lang="ja-JP" altLang="en-US" sz="1600" b="1" dirty="0" smtClean="0">
                <a:latin typeface="+mn-ea"/>
                <a:ea typeface="+mn-ea"/>
              </a:rPr>
              <a:t>トランザクションが必要になるような</a:t>
            </a:r>
            <a:r>
              <a:rPr lang="ja-JP" altLang="en-US" sz="1600" b="1" dirty="0">
                <a:latin typeface="+mn-ea"/>
                <a:ea typeface="+mn-ea"/>
              </a:rPr>
              <a:t>システム</a:t>
            </a:r>
            <a:r>
              <a:rPr kumimoji="1" lang="ja-JP" altLang="en-US" sz="1600" b="1" dirty="0" smtClean="0">
                <a:latin typeface="+mn-ea"/>
                <a:ea typeface="+mn-ea"/>
              </a:rPr>
              <a:t>は、初心者は</a:t>
            </a:r>
            <a:r>
              <a:rPr lang="ja-JP" altLang="en-US" sz="1600" b="1" dirty="0" smtClean="0">
                <a:latin typeface="+mn-ea"/>
                <a:ea typeface="+mn-ea"/>
              </a:rPr>
              <a:t>作らない</a:t>
            </a:r>
            <a:r>
              <a:rPr lang="ja-JP" altLang="en-US" sz="1400" dirty="0">
                <a:latin typeface="+mn-ea"/>
                <a:ea typeface="+mn-ea"/>
              </a:rPr>
              <a:t>方</a:t>
            </a:r>
            <a:r>
              <a:rPr lang="ja-JP" altLang="en-US" sz="1400" dirty="0" smtClean="0">
                <a:latin typeface="+mn-ea"/>
                <a:ea typeface="+mn-ea"/>
              </a:rPr>
              <a:t>が良いです。</a:t>
            </a:r>
            <a:endParaRPr lang="en-US" altLang="ja-JP" sz="1400" dirty="0" smtClean="0">
              <a:latin typeface="+mn-ea"/>
              <a:ea typeface="+mn-ea"/>
            </a:endParaRPr>
          </a:p>
          <a:p>
            <a:pPr>
              <a:lnSpc>
                <a:spcPct val="150000"/>
              </a:lnSpc>
            </a:pPr>
            <a:r>
              <a:rPr lang="ja-JP" altLang="en-US" sz="1400" dirty="0" smtClean="0">
                <a:latin typeface="+mn-ea"/>
                <a:ea typeface="+mn-ea"/>
              </a:rPr>
              <a:t>　夜中や休日にエラーが発生しても、自分に電話がかかってこないようなシステムにとどめておいてください。</a:t>
            </a:r>
            <a:endParaRPr kumimoji="1" lang="en-US" altLang="ja-JP" sz="1400" dirty="0" smtClean="0">
              <a:latin typeface="+mn-ea"/>
              <a:ea typeface="+mn-ea"/>
            </a:endParaRPr>
          </a:p>
          <a:p>
            <a:pPr>
              <a:lnSpc>
                <a:spcPct val="150000"/>
              </a:lnSpc>
            </a:pPr>
            <a:endParaRPr lang="en-US" altLang="ja-JP" sz="500" dirty="0">
              <a:latin typeface="+mn-ea"/>
              <a:ea typeface="+mn-ea"/>
            </a:endParaRPr>
          </a:p>
          <a:p>
            <a:pPr>
              <a:lnSpc>
                <a:spcPct val="150000"/>
              </a:lnSpc>
            </a:pPr>
            <a:r>
              <a:rPr kumimoji="1" lang="en-US" altLang="ja-JP" sz="1400" b="1" dirty="0" smtClean="0">
                <a:latin typeface="+mn-ea"/>
                <a:ea typeface="+mn-ea"/>
              </a:rPr>
              <a:t>【</a:t>
            </a:r>
            <a:r>
              <a:rPr kumimoji="1" lang="ja-JP" altLang="en-US" sz="1400" b="1" dirty="0" smtClean="0">
                <a:latin typeface="+mn-ea"/>
                <a:ea typeface="+mn-ea"/>
              </a:rPr>
              <a:t>トランザクションが必要になる操作≒もとに戻せない</a:t>
            </a:r>
            <a:r>
              <a:rPr kumimoji="1" lang="en-US" altLang="ja-JP" sz="1400" b="1" dirty="0" smtClean="0">
                <a:latin typeface="+mn-ea"/>
                <a:ea typeface="+mn-ea"/>
              </a:rPr>
              <a:t>/</a:t>
            </a:r>
            <a:r>
              <a:rPr kumimoji="1" lang="ja-JP" altLang="en-US" sz="1400" b="1" dirty="0" smtClean="0">
                <a:latin typeface="+mn-ea"/>
                <a:ea typeface="+mn-ea"/>
              </a:rPr>
              <a:t>システムが</a:t>
            </a:r>
            <a:r>
              <a:rPr lang="ja-JP" altLang="en-US" sz="1400" b="1" dirty="0" smtClean="0">
                <a:latin typeface="+mn-ea"/>
                <a:ea typeface="+mn-ea"/>
              </a:rPr>
              <a:t>落ちると深夜に担当者を呼び出すレベル</a:t>
            </a:r>
            <a:r>
              <a:rPr kumimoji="1" lang="en-US" altLang="ja-JP" sz="1400" b="1" dirty="0" smtClean="0">
                <a:latin typeface="+mn-ea"/>
                <a:ea typeface="+mn-ea"/>
              </a:rPr>
              <a:t>】</a:t>
            </a:r>
          </a:p>
          <a:p>
            <a:pPr>
              <a:lnSpc>
                <a:spcPct val="150000"/>
              </a:lnSpc>
            </a:pPr>
            <a:r>
              <a:rPr lang="ja-JP" altLang="en-US" sz="1400" dirty="0" smtClean="0">
                <a:latin typeface="+mn-ea"/>
                <a:ea typeface="+mn-ea"/>
              </a:rPr>
              <a:t>・データを消去する操作をする場合（消したデータが復元できない場合）</a:t>
            </a:r>
            <a:endParaRPr lang="en-US" altLang="ja-JP" sz="1400" dirty="0" smtClean="0">
              <a:latin typeface="+mn-ea"/>
              <a:ea typeface="+mn-ea"/>
            </a:endParaRPr>
          </a:p>
          <a:p>
            <a:pPr>
              <a:lnSpc>
                <a:spcPct val="150000"/>
              </a:lnSpc>
            </a:pPr>
            <a:r>
              <a:rPr lang="ja-JP" altLang="en-US" sz="1400" dirty="0" smtClean="0">
                <a:latin typeface="+mn-ea"/>
                <a:ea typeface="+mn-ea"/>
              </a:rPr>
              <a:t>　</a:t>
            </a:r>
            <a:r>
              <a:rPr lang="en-US" altLang="ja-JP" sz="1400" dirty="0" smtClean="0">
                <a:latin typeface="+mn-ea"/>
                <a:ea typeface="+mn-ea"/>
              </a:rPr>
              <a:t>…</a:t>
            </a:r>
            <a:r>
              <a:rPr lang="ja-JP" altLang="en-US" sz="1400" dirty="0" smtClean="0">
                <a:latin typeface="+mn-ea"/>
                <a:ea typeface="+mn-ea"/>
              </a:rPr>
              <a:t>「設備</a:t>
            </a:r>
            <a:r>
              <a:rPr lang="en-US" altLang="ja-JP" sz="1400" dirty="0" smtClean="0">
                <a:latin typeface="+mn-ea"/>
                <a:ea typeface="+mn-ea"/>
              </a:rPr>
              <a:t>CSV</a:t>
            </a:r>
            <a:r>
              <a:rPr lang="ja-JP" altLang="en-US" sz="1400" dirty="0" smtClean="0">
                <a:latin typeface="+mn-ea"/>
                <a:ea typeface="+mn-ea"/>
              </a:rPr>
              <a:t>を取り込んだら、元の</a:t>
            </a:r>
            <a:r>
              <a:rPr lang="en-US" altLang="ja-JP" sz="1400" dirty="0" smtClean="0">
                <a:latin typeface="+mn-ea"/>
                <a:ea typeface="+mn-ea"/>
              </a:rPr>
              <a:t>CSV</a:t>
            </a:r>
            <a:r>
              <a:rPr lang="ja-JP" altLang="en-US" sz="1400" dirty="0" smtClean="0">
                <a:latin typeface="+mn-ea"/>
                <a:ea typeface="+mn-ea"/>
              </a:rPr>
              <a:t>ファイルを消去する」など、</a:t>
            </a:r>
            <a:r>
              <a:rPr lang="ja-JP" altLang="en-US" sz="1400" dirty="0" smtClean="0">
                <a:solidFill>
                  <a:srgbClr val="FF0000"/>
                </a:solidFill>
                <a:latin typeface="+mn-ea"/>
                <a:ea typeface="+mn-ea"/>
              </a:rPr>
              <a:t>何かあったときに元に戻せない操作</a:t>
            </a:r>
            <a:r>
              <a:rPr lang="ja-JP" altLang="en-US" sz="1400" dirty="0" smtClean="0">
                <a:latin typeface="+mn-ea"/>
                <a:ea typeface="+mn-ea"/>
              </a:rPr>
              <a:t>はさせない</a:t>
            </a:r>
            <a:endParaRPr lang="en-US" altLang="ja-JP" sz="1400" dirty="0" smtClean="0">
              <a:latin typeface="+mn-ea"/>
              <a:ea typeface="+mn-ea"/>
            </a:endParaRPr>
          </a:p>
          <a:p>
            <a:pPr>
              <a:lnSpc>
                <a:spcPct val="150000"/>
              </a:lnSpc>
            </a:pPr>
            <a:endParaRPr kumimoji="1" lang="en-US" altLang="ja-JP" sz="500" dirty="0" smtClean="0">
              <a:latin typeface="+mn-ea"/>
              <a:ea typeface="+mn-ea"/>
            </a:endParaRPr>
          </a:p>
          <a:p>
            <a:pPr>
              <a:lnSpc>
                <a:spcPct val="150000"/>
              </a:lnSpc>
            </a:pPr>
            <a:r>
              <a:rPr kumimoji="1" lang="ja-JP" altLang="en-US" sz="1400" dirty="0" smtClean="0">
                <a:latin typeface="+mn-ea"/>
                <a:ea typeface="+mn-ea"/>
              </a:rPr>
              <a:t>・データの整合性を厳密に要求されたり、生産に直結</a:t>
            </a:r>
            <a:r>
              <a:rPr lang="ja-JP" altLang="en-US" sz="1400" dirty="0" smtClean="0">
                <a:latin typeface="+mn-ea"/>
                <a:ea typeface="+mn-ea"/>
              </a:rPr>
              <a:t>したりする</a:t>
            </a:r>
            <a:r>
              <a:rPr kumimoji="1" lang="ja-JP" altLang="en-US" sz="1400" dirty="0" smtClean="0">
                <a:latin typeface="+mn-ea"/>
                <a:ea typeface="+mn-ea"/>
              </a:rPr>
              <a:t>システム（生産管理システムなど）</a:t>
            </a:r>
            <a:endParaRPr kumimoji="1" lang="en-US" altLang="ja-JP" sz="1400" dirty="0" smtClean="0">
              <a:latin typeface="+mn-ea"/>
              <a:ea typeface="+mn-ea"/>
            </a:endParaRPr>
          </a:p>
          <a:p>
            <a:pPr>
              <a:lnSpc>
                <a:spcPct val="150000"/>
              </a:lnSpc>
            </a:pPr>
            <a:r>
              <a:rPr lang="ja-JP" altLang="en-US" sz="1400" dirty="0" smtClean="0">
                <a:latin typeface="+mn-ea"/>
                <a:ea typeface="+mn-ea"/>
              </a:rPr>
              <a:t>　</a:t>
            </a:r>
            <a:r>
              <a:rPr lang="en-US" altLang="ja-JP" sz="1400" dirty="0" smtClean="0">
                <a:latin typeface="+mn-ea"/>
                <a:ea typeface="+mn-ea"/>
              </a:rPr>
              <a:t>…</a:t>
            </a:r>
            <a:r>
              <a:rPr lang="ja-JP" altLang="en-US" sz="1400" dirty="0" smtClean="0">
                <a:latin typeface="+mn-ea"/>
                <a:ea typeface="+mn-ea"/>
              </a:rPr>
              <a:t>「</a:t>
            </a:r>
            <a:r>
              <a:rPr lang="ja-JP" altLang="en-US" sz="1400" dirty="0" smtClean="0">
                <a:solidFill>
                  <a:srgbClr val="FF0000"/>
                </a:solidFill>
                <a:latin typeface="+mn-ea"/>
                <a:ea typeface="+mn-ea"/>
              </a:rPr>
              <a:t>このシステムが止まると、機械が動かなくなったり、経営指標が狂ったり、生産計上・出荷ができなくなる」</a:t>
            </a:r>
            <a:endParaRPr lang="en-US" altLang="ja-JP" sz="1400" dirty="0" smtClean="0">
              <a:solidFill>
                <a:srgbClr val="FF0000"/>
              </a:solidFill>
              <a:latin typeface="+mn-ea"/>
              <a:ea typeface="+mn-ea"/>
            </a:endParaRPr>
          </a:p>
          <a:p>
            <a:pPr>
              <a:lnSpc>
                <a:spcPct val="150000"/>
              </a:lnSpc>
            </a:pPr>
            <a:r>
              <a:rPr lang="ja-JP" altLang="en-US" sz="1400" dirty="0">
                <a:solidFill>
                  <a:srgbClr val="FF0000"/>
                </a:solidFill>
                <a:latin typeface="+mn-ea"/>
                <a:ea typeface="+mn-ea"/>
              </a:rPr>
              <a:t>　</a:t>
            </a:r>
            <a:r>
              <a:rPr lang="ja-JP" altLang="en-US" sz="1400" dirty="0" smtClean="0">
                <a:solidFill>
                  <a:srgbClr val="FF0000"/>
                </a:solidFill>
                <a:latin typeface="+mn-ea"/>
                <a:ea typeface="+mn-ea"/>
              </a:rPr>
              <a:t>　</a:t>
            </a:r>
            <a:r>
              <a:rPr lang="ja-JP" altLang="en-US" sz="1400" dirty="0" err="1" smtClean="0">
                <a:solidFill>
                  <a:srgbClr val="FF0000"/>
                </a:solidFill>
                <a:latin typeface="+mn-ea"/>
                <a:ea typeface="+mn-ea"/>
              </a:rPr>
              <a:t>ような</a:t>
            </a:r>
            <a:r>
              <a:rPr lang="ja-JP" altLang="en-US" sz="1400" dirty="0" smtClean="0">
                <a:solidFill>
                  <a:srgbClr val="FF0000"/>
                </a:solidFill>
                <a:latin typeface="+mn-ea"/>
                <a:ea typeface="+mn-ea"/>
              </a:rPr>
              <a:t>本気システム</a:t>
            </a:r>
            <a:r>
              <a:rPr lang="ja-JP" altLang="en-US" sz="1400" dirty="0" smtClean="0">
                <a:latin typeface="+mn-ea"/>
                <a:ea typeface="+mn-ea"/>
              </a:rPr>
              <a:t>は作らない</a:t>
            </a:r>
            <a:endParaRPr lang="en-US" altLang="ja-JP" sz="1400" dirty="0" smtClean="0">
              <a:latin typeface="+mn-ea"/>
              <a:ea typeface="+mn-ea"/>
            </a:endParaRPr>
          </a:p>
          <a:p>
            <a:pPr>
              <a:lnSpc>
                <a:spcPct val="150000"/>
              </a:lnSpc>
            </a:pPr>
            <a:r>
              <a:rPr lang="ja-JP" altLang="en-US" sz="1400" dirty="0">
                <a:latin typeface="+mn-ea"/>
                <a:ea typeface="+mn-ea"/>
              </a:rPr>
              <a:t>　</a:t>
            </a:r>
            <a:r>
              <a:rPr lang="ja-JP" altLang="en-US" sz="1400" dirty="0" smtClean="0">
                <a:latin typeface="+mn-ea"/>
                <a:ea typeface="+mn-ea"/>
              </a:rPr>
              <a:t>（初心者のレベルを超えており、保守運用も本気で組まないといけないので、専門家に外注してください）</a:t>
            </a:r>
            <a:endParaRPr lang="en-US" altLang="ja-JP" sz="1400" dirty="0">
              <a:latin typeface="+mn-ea"/>
              <a:ea typeface="+mn-ea"/>
            </a:endParaRPr>
          </a:p>
          <a:p>
            <a:pPr>
              <a:lnSpc>
                <a:spcPct val="150000"/>
              </a:lnSpc>
            </a:pPr>
            <a:endParaRPr kumimoji="1" lang="en-US" altLang="ja-JP" sz="500" dirty="0" smtClean="0">
              <a:latin typeface="+mn-ea"/>
              <a:ea typeface="+mn-ea"/>
            </a:endParaRPr>
          </a:p>
          <a:p>
            <a:pPr>
              <a:lnSpc>
                <a:spcPct val="150000"/>
              </a:lnSpc>
            </a:pPr>
            <a:r>
              <a:rPr lang="en-US" altLang="ja-JP" sz="1400" b="1" dirty="0" smtClean="0">
                <a:latin typeface="+mn-ea"/>
                <a:ea typeface="+mn-ea"/>
              </a:rPr>
              <a:t>【</a:t>
            </a:r>
            <a:r>
              <a:rPr lang="ja-JP" altLang="en-US" sz="1400" b="1" dirty="0" smtClean="0">
                <a:latin typeface="+mn-ea"/>
                <a:ea typeface="+mn-ea"/>
              </a:rPr>
              <a:t>トランザクションがなくても</a:t>
            </a:r>
            <a:r>
              <a:rPr lang="ja-JP" altLang="en-US" sz="1400" b="1" dirty="0" err="1" smtClean="0">
                <a:latin typeface="+mn-ea"/>
                <a:ea typeface="+mn-ea"/>
              </a:rPr>
              <a:t>よさげ</a:t>
            </a:r>
            <a:r>
              <a:rPr lang="ja-JP" altLang="en-US" sz="1400" b="1" dirty="0" err="1">
                <a:latin typeface="+mn-ea"/>
                <a:ea typeface="+mn-ea"/>
              </a:rPr>
              <a:t>な</a:t>
            </a:r>
            <a:r>
              <a:rPr lang="ja-JP" altLang="en-US" sz="1400" b="1" dirty="0" smtClean="0">
                <a:latin typeface="+mn-ea"/>
                <a:ea typeface="+mn-ea"/>
              </a:rPr>
              <a:t>操作</a:t>
            </a:r>
            <a:r>
              <a:rPr lang="ja-JP" altLang="en-US" sz="1400" b="1" dirty="0">
                <a:latin typeface="+mn-ea"/>
              </a:rPr>
              <a:t>≒もとに</a:t>
            </a:r>
            <a:r>
              <a:rPr lang="ja-JP" altLang="en-US" sz="1400" b="1" dirty="0" smtClean="0">
                <a:latin typeface="+mn-ea"/>
              </a:rPr>
              <a:t>戻せる</a:t>
            </a:r>
            <a:r>
              <a:rPr lang="en-US" altLang="ja-JP" sz="1400" b="1" dirty="0" smtClean="0">
                <a:latin typeface="+mn-ea"/>
              </a:rPr>
              <a:t>/</a:t>
            </a:r>
            <a:r>
              <a:rPr lang="ja-JP" altLang="en-US" sz="1400" b="1" dirty="0" smtClean="0">
                <a:latin typeface="+mn-ea"/>
              </a:rPr>
              <a:t>システムが落ちてもなんとかなるレベル</a:t>
            </a:r>
            <a:r>
              <a:rPr lang="en-US" altLang="ja-JP" sz="1400" b="1" dirty="0" smtClean="0">
                <a:latin typeface="+mn-ea"/>
                <a:ea typeface="+mn-ea"/>
              </a:rPr>
              <a:t>】</a:t>
            </a:r>
          </a:p>
          <a:p>
            <a:pPr>
              <a:lnSpc>
                <a:spcPct val="150000"/>
              </a:lnSpc>
            </a:pPr>
            <a:r>
              <a:rPr kumimoji="1" lang="ja-JP" altLang="en-US" sz="1400" dirty="0" smtClean="0">
                <a:latin typeface="+mn-ea"/>
                <a:ea typeface="+mn-ea"/>
              </a:rPr>
              <a:t>・</a:t>
            </a:r>
            <a:r>
              <a:rPr lang="ja-JP" altLang="en-US" sz="1400" dirty="0" smtClean="0">
                <a:latin typeface="+mn-ea"/>
                <a:ea typeface="+mn-ea"/>
              </a:rPr>
              <a:t>データを</a:t>
            </a:r>
            <a:r>
              <a:rPr lang="en-US" altLang="ja-JP" sz="1400" dirty="0" smtClean="0">
                <a:latin typeface="+mn-ea"/>
                <a:ea typeface="+mn-ea"/>
              </a:rPr>
              <a:t>DB</a:t>
            </a:r>
            <a:r>
              <a:rPr lang="ja-JP" altLang="en-US" sz="1400" dirty="0" err="1" smtClean="0">
                <a:latin typeface="+mn-ea"/>
                <a:ea typeface="+mn-ea"/>
              </a:rPr>
              <a:t>に登</a:t>
            </a:r>
            <a:r>
              <a:rPr lang="ja-JP" altLang="en-US" sz="1400" dirty="0" smtClean="0">
                <a:latin typeface="+mn-ea"/>
                <a:ea typeface="+mn-ea"/>
              </a:rPr>
              <a:t>録しても、登録前の</a:t>
            </a:r>
            <a:r>
              <a:rPr lang="ja-JP" altLang="en-US" sz="1400" u="sng" dirty="0" smtClean="0">
                <a:latin typeface="+mn-ea"/>
                <a:ea typeface="+mn-ea"/>
              </a:rPr>
              <a:t>データは消さない</a:t>
            </a:r>
            <a:r>
              <a:rPr lang="ja-JP" altLang="en-US" sz="1400" dirty="0" smtClean="0">
                <a:latin typeface="+mn-ea"/>
                <a:ea typeface="+mn-ea"/>
              </a:rPr>
              <a:t>（設備</a:t>
            </a:r>
            <a:r>
              <a:rPr lang="en-US" altLang="ja-JP" sz="1400" dirty="0" smtClean="0">
                <a:latin typeface="+mn-ea"/>
                <a:ea typeface="+mn-ea"/>
              </a:rPr>
              <a:t>CSV</a:t>
            </a:r>
            <a:r>
              <a:rPr lang="ja-JP" altLang="en-US" sz="1400" dirty="0" smtClean="0">
                <a:latin typeface="+mn-ea"/>
                <a:ea typeface="+mn-ea"/>
              </a:rPr>
              <a:t>ファイルは取っておく）</a:t>
            </a:r>
            <a:endParaRPr lang="en-US" altLang="ja-JP" sz="1400" dirty="0" smtClean="0">
              <a:latin typeface="+mn-ea"/>
              <a:ea typeface="+mn-ea"/>
            </a:endParaRPr>
          </a:p>
          <a:p>
            <a:pPr>
              <a:lnSpc>
                <a:spcPct val="150000"/>
              </a:lnSpc>
            </a:pPr>
            <a:r>
              <a:rPr kumimoji="1" lang="ja-JP" altLang="en-US" sz="1400" dirty="0" smtClean="0">
                <a:latin typeface="+mn-ea"/>
                <a:ea typeface="+mn-ea"/>
              </a:rPr>
              <a:t>・</a:t>
            </a:r>
            <a:r>
              <a:rPr kumimoji="1" lang="en-US" altLang="ja-JP" sz="1400" dirty="0" smtClean="0">
                <a:latin typeface="+mn-ea"/>
                <a:ea typeface="+mn-ea"/>
              </a:rPr>
              <a:t>DB</a:t>
            </a:r>
            <a:r>
              <a:rPr kumimoji="1" lang="ja-JP" altLang="en-US" sz="1400" dirty="0" smtClean="0">
                <a:latin typeface="+mn-ea"/>
                <a:ea typeface="+mn-ea"/>
              </a:rPr>
              <a:t>が止まっても、</a:t>
            </a:r>
            <a:r>
              <a:rPr kumimoji="1" lang="ja-JP" altLang="en-US" sz="1400" u="sng" dirty="0" smtClean="0">
                <a:latin typeface="+mn-ea"/>
                <a:ea typeface="+mn-ea"/>
              </a:rPr>
              <a:t>生産が不可能な事態にはならない</a:t>
            </a:r>
            <a:r>
              <a:rPr lang="ja-JP" altLang="en-US" sz="1400" u="sng" dirty="0" smtClean="0">
                <a:latin typeface="+mn-ea"/>
                <a:ea typeface="+mn-ea"/>
              </a:rPr>
              <a:t>ようにする</a:t>
            </a:r>
            <a:endParaRPr kumimoji="1" lang="en-US" altLang="ja-JP" sz="1400" u="sng" dirty="0" smtClean="0">
              <a:latin typeface="+mn-ea"/>
              <a:ea typeface="+mn-ea"/>
            </a:endParaRPr>
          </a:p>
          <a:p>
            <a:pPr>
              <a:lnSpc>
                <a:spcPct val="150000"/>
              </a:lnSpc>
            </a:pPr>
            <a:r>
              <a:rPr kumimoji="1" lang="ja-JP" altLang="en-US" sz="1400" dirty="0" smtClean="0">
                <a:latin typeface="+mn-ea"/>
                <a:ea typeface="+mn-ea"/>
              </a:rPr>
              <a:t>（</a:t>
            </a:r>
            <a:r>
              <a:rPr kumimoji="1" lang="en-US" altLang="ja-JP" sz="1400" dirty="0" smtClean="0">
                <a:latin typeface="+mn-ea"/>
                <a:ea typeface="+mn-ea"/>
              </a:rPr>
              <a:t>MB</a:t>
            </a:r>
            <a:r>
              <a:rPr kumimoji="1" lang="ja-JP" altLang="en-US" sz="1400" dirty="0" smtClean="0">
                <a:latin typeface="+mn-ea"/>
                <a:ea typeface="+mn-ea"/>
              </a:rPr>
              <a:t>は基本表示だけなので、止まると困るけど生産自体はできる）</a:t>
            </a:r>
            <a:endParaRPr kumimoji="1" lang="en-US" altLang="ja-JP" sz="1400" dirty="0" smtClean="0">
              <a:latin typeface="+mn-ea"/>
              <a:ea typeface="+mn-ea"/>
            </a:endParaRPr>
          </a:p>
          <a:p>
            <a:pPr>
              <a:lnSpc>
                <a:spcPct val="150000"/>
              </a:lnSpc>
            </a:pPr>
            <a:r>
              <a:rPr lang="ja-JP" altLang="en-US" sz="1400" dirty="0" smtClean="0">
                <a:latin typeface="+mn-ea"/>
                <a:ea typeface="+mn-ea"/>
              </a:rPr>
              <a:t>・情報量が必要な場合（ログ、センサー生データなど）は、処理が遅れるのでトランザクションをかけないようです。</a:t>
            </a:r>
            <a:endParaRPr lang="en-US" altLang="ja-JP" sz="1400" dirty="0" smtClean="0">
              <a:latin typeface="+mn-ea"/>
              <a:ea typeface="+mn-ea"/>
            </a:endParaRPr>
          </a:p>
          <a:p>
            <a:pPr>
              <a:lnSpc>
                <a:spcPct val="150000"/>
              </a:lnSpc>
            </a:pPr>
            <a:endParaRPr lang="en-US" altLang="ja-JP" sz="500" dirty="0" smtClean="0">
              <a:latin typeface="+mn-ea"/>
              <a:ea typeface="+mn-ea"/>
            </a:endParaRPr>
          </a:p>
          <a:p>
            <a:pPr>
              <a:lnSpc>
                <a:spcPct val="150000"/>
              </a:lnSpc>
            </a:pPr>
            <a:r>
              <a:rPr lang="ja-JP" altLang="en-US" sz="1400" dirty="0" smtClean="0">
                <a:latin typeface="+mn-ea"/>
                <a:ea typeface="+mn-ea"/>
              </a:rPr>
              <a:t>・自分のコードでトランザクション</a:t>
            </a:r>
            <a:r>
              <a:rPr lang="ja-JP" altLang="en-US" sz="1400" dirty="0">
                <a:latin typeface="+mn-ea"/>
                <a:ea typeface="+mn-ea"/>
              </a:rPr>
              <a:t>をかけるかどうかはご自由に。</a:t>
            </a:r>
          </a:p>
          <a:p>
            <a:pPr>
              <a:lnSpc>
                <a:spcPct val="150000"/>
              </a:lnSpc>
            </a:pPr>
            <a:r>
              <a:rPr lang="ja-JP" altLang="en-US" sz="1400" dirty="0" smtClean="0">
                <a:latin typeface="+mn-ea"/>
                <a:ea typeface="+mn-ea"/>
              </a:rPr>
              <a:t>　トランザクションが必要ないものにトランザクションを</a:t>
            </a:r>
            <a:r>
              <a:rPr lang="ja-JP" altLang="en-US" sz="1400" dirty="0">
                <a:latin typeface="+mn-ea"/>
                <a:ea typeface="+mn-ea"/>
              </a:rPr>
              <a:t>付</a:t>
            </a:r>
            <a:r>
              <a:rPr lang="ja-JP" altLang="en-US" sz="1400" dirty="0" smtClean="0">
                <a:latin typeface="+mn-ea"/>
                <a:ea typeface="+mn-ea"/>
              </a:rPr>
              <a:t>けても、問題なく動けば別に良いです。</a:t>
            </a:r>
            <a:endParaRPr lang="ja-JP" altLang="en-US" sz="1400" dirty="0">
              <a:latin typeface="+mn-ea"/>
              <a:ea typeface="+mn-ea"/>
            </a:endParaRPr>
          </a:p>
        </p:txBody>
      </p:sp>
    </p:spTree>
    <p:extLst>
      <p:ext uri="{BB962C8B-B14F-4D97-AF65-F5344CB8AC3E}">
        <p14:creationId xmlns:p14="http://schemas.microsoft.com/office/powerpoint/2010/main" val="25650114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a:t>
            </a:r>
            <a:r>
              <a:rPr kumimoji="1" lang="ja-JP" altLang="en-US" dirty="0" smtClean="0"/>
              <a:t>と</a:t>
            </a:r>
            <a:r>
              <a:rPr kumimoji="1" lang="en-US" altLang="ja-JP" dirty="0" smtClean="0"/>
              <a:t>SQL</a:t>
            </a:r>
            <a:r>
              <a:rPr kumimoji="1" lang="ja-JP" altLang="en-US" dirty="0" smtClean="0"/>
              <a:t>の併用</a:t>
            </a:r>
            <a:endParaRPr kumimoji="1" lang="ja-JP" altLang="en-US" dirty="0"/>
          </a:p>
        </p:txBody>
      </p:sp>
      <p:pic>
        <p:nvPicPr>
          <p:cNvPr id="4" name="図 3"/>
          <p:cNvPicPr>
            <a:picLocks noChangeAspect="1"/>
          </p:cNvPicPr>
          <p:nvPr/>
        </p:nvPicPr>
        <p:blipFill>
          <a:blip r:embed="rId2"/>
          <a:stretch>
            <a:fillRect/>
          </a:stretch>
        </p:blipFill>
        <p:spPr>
          <a:xfrm>
            <a:off x="277299" y="4027573"/>
            <a:ext cx="4825310" cy="2369572"/>
          </a:xfrm>
          <a:prstGeom prst="rect">
            <a:avLst/>
          </a:prstGeom>
        </p:spPr>
      </p:pic>
      <p:pic>
        <p:nvPicPr>
          <p:cNvPr id="5" name="図 4"/>
          <p:cNvPicPr>
            <a:picLocks noChangeAspect="1"/>
          </p:cNvPicPr>
          <p:nvPr/>
        </p:nvPicPr>
        <p:blipFill>
          <a:blip r:embed="rId3"/>
          <a:stretch>
            <a:fillRect/>
          </a:stretch>
        </p:blipFill>
        <p:spPr>
          <a:xfrm>
            <a:off x="5355368" y="4027573"/>
            <a:ext cx="3600000" cy="2498230"/>
          </a:xfrm>
          <a:prstGeom prst="rect">
            <a:avLst/>
          </a:prstGeom>
        </p:spPr>
      </p:pic>
      <p:sp>
        <p:nvSpPr>
          <p:cNvPr id="6" name="右矢印 5"/>
          <p:cNvSpPr/>
          <p:nvPr/>
        </p:nvSpPr>
        <p:spPr bwMode="auto">
          <a:xfrm>
            <a:off x="4383110" y="4632167"/>
            <a:ext cx="1124755" cy="580192"/>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 name="正方形/長方形 6"/>
          <p:cNvSpPr/>
          <p:nvPr/>
        </p:nvSpPr>
        <p:spPr>
          <a:xfrm>
            <a:off x="594413" y="908224"/>
            <a:ext cx="7750935" cy="2954655"/>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・自動化の指示はすべて</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で行ないます。</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→基本、</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のコードを書きます。</a:t>
            </a:r>
            <a:endParaRPr lang="en-US" altLang="ja-JP" dirty="0" smtClean="0">
              <a:solidFill>
                <a:srgbClr val="000000"/>
              </a:solidFill>
              <a:latin typeface="+mn-ea"/>
              <a:ea typeface="+mn-ea"/>
            </a:endParaRPr>
          </a:p>
          <a:p>
            <a:pPr>
              <a:lnSpc>
                <a:spcPct val="150000"/>
              </a:lnSpc>
            </a:pPr>
            <a:endParaRPr lang="en-US" altLang="ja-JP" sz="400" dirty="0">
              <a:solidFill>
                <a:srgbClr val="000000"/>
              </a:solidFill>
              <a:latin typeface="+mn-ea"/>
              <a:ea typeface="+mn-ea"/>
            </a:endParaRPr>
          </a:p>
          <a:p>
            <a:pPr>
              <a:lnSpc>
                <a:spcPct val="150000"/>
              </a:lnSpc>
            </a:pPr>
            <a:r>
              <a:rPr lang="ja-JP" altLang="en-US" dirty="0" smtClean="0">
                <a:solidFill>
                  <a:srgbClr val="000000"/>
                </a:solidFill>
                <a:latin typeface="+mn-ea"/>
                <a:ea typeface="+mn-ea"/>
              </a:rPr>
              <a:t>・しか</a:t>
            </a:r>
            <a:r>
              <a:rPr lang="ja-JP" altLang="en-US" dirty="0">
                <a:solidFill>
                  <a:srgbClr val="000000"/>
                </a:solidFill>
                <a:latin typeface="+mn-ea"/>
                <a:ea typeface="+mn-ea"/>
              </a:rPr>
              <a:t>し</a:t>
            </a:r>
            <a:r>
              <a:rPr lang="ja-JP" altLang="en-US" dirty="0" smtClean="0">
                <a:solidFill>
                  <a:srgbClr val="000000"/>
                </a:solidFill>
                <a:latin typeface="+mn-ea"/>
                <a:ea typeface="+mn-ea"/>
              </a:rPr>
              <a:t>、</a:t>
            </a:r>
            <a:r>
              <a:rPr lang="en-US" altLang="ja-JP" dirty="0" smtClean="0">
                <a:solidFill>
                  <a:srgbClr val="000000"/>
                </a:solidFill>
                <a:latin typeface="+mn-ea"/>
                <a:ea typeface="+mn-ea"/>
              </a:rPr>
              <a:t>DB</a:t>
            </a:r>
            <a:r>
              <a:rPr lang="ja-JP" altLang="en-US" dirty="0" smtClean="0">
                <a:solidFill>
                  <a:srgbClr val="000000"/>
                </a:solidFill>
                <a:latin typeface="+mn-ea"/>
                <a:ea typeface="+mn-ea"/>
              </a:rPr>
              <a:t>の操作は</a:t>
            </a:r>
            <a:r>
              <a:rPr lang="en-US" altLang="ja-JP" dirty="0" smtClean="0">
                <a:solidFill>
                  <a:srgbClr val="000000"/>
                </a:solidFill>
                <a:latin typeface="+mn-ea"/>
                <a:ea typeface="+mn-ea"/>
              </a:rPr>
              <a:t>SQL</a:t>
            </a:r>
            <a:r>
              <a:rPr lang="ja-JP" altLang="en-US" dirty="0" smtClean="0">
                <a:solidFill>
                  <a:srgbClr val="000000"/>
                </a:solidFill>
                <a:latin typeface="+mn-ea"/>
                <a:ea typeface="+mn-ea"/>
              </a:rPr>
              <a:t>でやった方が早くて、</a:t>
            </a:r>
            <a:r>
              <a:rPr lang="en-US" altLang="ja-JP" dirty="0" smtClean="0">
                <a:solidFill>
                  <a:srgbClr val="000000"/>
                </a:solidFill>
                <a:latin typeface="+mn-ea"/>
                <a:ea typeface="+mn-ea"/>
              </a:rPr>
              <a:t>PC</a:t>
            </a:r>
            <a:r>
              <a:rPr lang="ja-JP" altLang="en-US" dirty="0" smtClean="0">
                <a:solidFill>
                  <a:srgbClr val="000000"/>
                </a:solidFill>
                <a:latin typeface="+mn-ea"/>
                <a:ea typeface="+mn-ea"/>
              </a:rPr>
              <a:t>メモリも消費しないことが多いです。</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（テーブルの条件付き抽出、テーブル間の</a:t>
            </a:r>
            <a:r>
              <a:rPr lang="en-US" altLang="ja-JP" dirty="0" smtClean="0">
                <a:solidFill>
                  <a:srgbClr val="000000"/>
                </a:solidFill>
                <a:latin typeface="+mn-ea"/>
                <a:ea typeface="+mn-ea"/>
              </a:rPr>
              <a:t>JOIN</a:t>
            </a:r>
            <a:r>
              <a:rPr lang="ja-JP" altLang="en-US" dirty="0" smtClean="0">
                <a:solidFill>
                  <a:srgbClr val="000000"/>
                </a:solidFill>
                <a:latin typeface="+mn-ea"/>
                <a:ea typeface="+mn-ea"/>
              </a:rPr>
              <a:t>など）</a:t>
            </a:r>
            <a:endParaRPr lang="en-US" altLang="ja-JP" dirty="0" smtClean="0">
              <a:solidFill>
                <a:srgbClr val="000000"/>
              </a:solidFill>
              <a:latin typeface="+mn-ea"/>
              <a:ea typeface="+mn-ea"/>
            </a:endParaRPr>
          </a:p>
          <a:p>
            <a:pPr>
              <a:lnSpc>
                <a:spcPct val="150000"/>
              </a:lnSpc>
            </a:pPr>
            <a:endParaRPr lang="en-US" altLang="ja-JP" sz="400" dirty="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ja-JP" altLang="en-US" dirty="0">
                <a:solidFill>
                  <a:srgbClr val="000000"/>
                </a:solidFill>
                <a:latin typeface="+mn-ea"/>
                <a:ea typeface="+mn-ea"/>
              </a:rPr>
              <a:t>実行</a:t>
            </a:r>
            <a:r>
              <a:rPr lang="ja-JP" altLang="en-US" dirty="0" smtClean="0">
                <a:solidFill>
                  <a:srgbClr val="000000"/>
                </a:solidFill>
                <a:latin typeface="+mn-ea"/>
                <a:ea typeface="+mn-ea"/>
              </a:rPr>
              <a:t>するための</a:t>
            </a:r>
            <a:r>
              <a:rPr lang="en-US" altLang="ja-JP" dirty="0" smtClean="0">
                <a:solidFill>
                  <a:srgbClr val="000000"/>
                </a:solidFill>
                <a:latin typeface="+mn-ea"/>
                <a:ea typeface="+mn-ea"/>
              </a:rPr>
              <a:t>SQL</a:t>
            </a:r>
            <a:r>
              <a:rPr lang="ja-JP" altLang="en-US" dirty="0" smtClean="0">
                <a:solidFill>
                  <a:srgbClr val="000000"/>
                </a:solidFill>
                <a:latin typeface="+mn-ea"/>
                <a:ea typeface="+mn-ea"/>
              </a:rPr>
              <a:t>文を、</a:t>
            </a:r>
            <a:r>
              <a:rPr lang="en-US" altLang="ja-JP" dirty="0">
                <a:solidFill>
                  <a:srgbClr val="000000"/>
                </a:solidFill>
                <a:latin typeface="+mn-ea"/>
                <a:ea typeface="+mn-ea"/>
              </a:rPr>
              <a:t>Pandas</a:t>
            </a:r>
            <a:r>
              <a:rPr lang="ja-JP" altLang="en-US" dirty="0">
                <a:solidFill>
                  <a:srgbClr val="000000"/>
                </a:solidFill>
                <a:latin typeface="+mn-ea"/>
                <a:ea typeface="+mn-ea"/>
              </a:rPr>
              <a:t>の</a:t>
            </a:r>
            <a:r>
              <a:rPr lang="en-US" altLang="ja-JP" dirty="0" err="1" smtClean="0">
                <a:solidFill>
                  <a:srgbClr val="000000"/>
                </a:solidFill>
                <a:latin typeface="+mn-ea"/>
                <a:ea typeface="+mn-ea"/>
              </a:rPr>
              <a:t>read_sql</a:t>
            </a:r>
            <a:r>
              <a:rPr lang="ja-JP" altLang="en-US" dirty="0">
                <a:solidFill>
                  <a:srgbClr val="000000"/>
                </a:solidFill>
                <a:latin typeface="+mn-ea"/>
                <a:ea typeface="+mn-ea"/>
              </a:rPr>
              <a:t> </a:t>
            </a:r>
            <a:r>
              <a:rPr lang="ja-JP" altLang="en-US" dirty="0" smtClean="0">
                <a:solidFill>
                  <a:srgbClr val="000000"/>
                </a:solidFill>
                <a:latin typeface="+mn-ea"/>
                <a:ea typeface="+mn-ea"/>
              </a:rPr>
              <a:t>や、</a:t>
            </a:r>
            <a:r>
              <a:rPr lang="en-US" altLang="ja-JP" dirty="0" err="1">
                <a:solidFill>
                  <a:srgbClr val="000000"/>
                </a:solidFill>
                <a:latin typeface="+mn-ea"/>
                <a:ea typeface="+mn-ea"/>
              </a:rPr>
              <a:t>SQLAlchemy</a:t>
            </a:r>
            <a:r>
              <a:rPr lang="ja-JP" altLang="en-US" dirty="0">
                <a:solidFill>
                  <a:srgbClr val="000000"/>
                </a:solidFill>
                <a:latin typeface="+mn-ea"/>
                <a:ea typeface="+mn-ea"/>
              </a:rPr>
              <a:t>の</a:t>
            </a:r>
            <a:r>
              <a:rPr lang="en-US" altLang="ja-JP" dirty="0" err="1" smtClean="0">
                <a:solidFill>
                  <a:srgbClr val="000000"/>
                </a:solidFill>
                <a:latin typeface="+mn-ea"/>
                <a:ea typeface="+mn-ea"/>
              </a:rPr>
              <a:t>con.execute</a:t>
            </a:r>
            <a:r>
              <a:rPr lang="en-US" altLang="ja-JP" dirty="0" smtClean="0">
                <a:solidFill>
                  <a:srgbClr val="000000"/>
                </a:solidFill>
                <a:latin typeface="+mn-ea"/>
                <a:ea typeface="+mn-ea"/>
              </a:rPr>
              <a:t> </a:t>
            </a:r>
            <a:r>
              <a:rPr lang="ja-JP" altLang="en-US" dirty="0" smtClean="0">
                <a:solidFill>
                  <a:srgbClr val="000000"/>
                </a:solidFill>
                <a:latin typeface="+mn-ea"/>
                <a:ea typeface="+mn-ea"/>
              </a:rPr>
              <a:t>で</a:t>
            </a:r>
            <a:r>
              <a:rPr lang="en-US" altLang="ja-JP" dirty="0" smtClean="0">
                <a:solidFill>
                  <a:srgbClr val="000000"/>
                </a:solidFill>
                <a:latin typeface="+mn-ea"/>
                <a:ea typeface="+mn-ea"/>
              </a:rPr>
              <a:t>DB</a:t>
            </a:r>
            <a:r>
              <a:rPr lang="ja-JP" altLang="en-US" dirty="0" smtClean="0">
                <a:solidFill>
                  <a:srgbClr val="000000"/>
                </a:solidFill>
                <a:latin typeface="+mn-ea"/>
                <a:ea typeface="+mn-ea"/>
              </a:rPr>
              <a:t>に送り込み、目的の</a:t>
            </a:r>
            <a:r>
              <a:rPr lang="en-US" altLang="ja-JP" dirty="0" smtClean="0">
                <a:solidFill>
                  <a:srgbClr val="000000"/>
                </a:solidFill>
                <a:latin typeface="+mn-ea"/>
                <a:ea typeface="+mn-ea"/>
              </a:rPr>
              <a:t>DB</a:t>
            </a:r>
            <a:r>
              <a:rPr lang="ja-JP" altLang="en-US" dirty="0" smtClean="0">
                <a:solidFill>
                  <a:srgbClr val="000000"/>
                </a:solidFill>
                <a:latin typeface="+mn-ea"/>
                <a:ea typeface="+mn-ea"/>
              </a:rPr>
              <a:t>操作を行い、</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取りたい範囲のテーブルを</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としてゲットしたり、</a:t>
            </a:r>
            <a:r>
              <a:rPr lang="en-US" altLang="ja-JP" dirty="0" smtClean="0">
                <a:solidFill>
                  <a:srgbClr val="000000"/>
                </a:solidFill>
                <a:latin typeface="+mn-ea"/>
                <a:ea typeface="+mn-ea"/>
              </a:rPr>
              <a:t>DB</a:t>
            </a:r>
            <a:r>
              <a:rPr lang="ja-JP" altLang="en-US" dirty="0" smtClean="0">
                <a:solidFill>
                  <a:srgbClr val="000000"/>
                </a:solidFill>
                <a:latin typeface="+mn-ea"/>
                <a:ea typeface="+mn-ea"/>
              </a:rPr>
              <a:t>に新しいデータを挿入したりします。</a:t>
            </a:r>
            <a:endParaRPr lang="en-US" altLang="ja-JP" dirty="0" smtClean="0">
              <a:solidFill>
                <a:srgbClr val="000000"/>
              </a:solidFill>
              <a:latin typeface="+mn-ea"/>
              <a:ea typeface="+mn-ea"/>
            </a:endParaRPr>
          </a:p>
          <a:p>
            <a:pPr>
              <a:lnSpc>
                <a:spcPct val="150000"/>
              </a:lnSpc>
            </a:pPr>
            <a:endParaRPr lang="ja-JP" altLang="en-US" sz="400" dirty="0">
              <a:solidFill>
                <a:srgbClr val="000000"/>
              </a:solidFill>
              <a:latin typeface="+mn-ea"/>
              <a:ea typeface="+mn-ea"/>
            </a:endParaRPr>
          </a:p>
          <a:p>
            <a:pPr>
              <a:lnSpc>
                <a:spcPct val="150000"/>
              </a:lnSpc>
            </a:pPr>
            <a:r>
              <a:rPr lang="ja-JP" altLang="en-US" dirty="0">
                <a:solidFill>
                  <a:srgbClr val="000000"/>
                </a:solidFill>
                <a:latin typeface="+mn-ea"/>
                <a:ea typeface="+mn-ea"/>
              </a:rPr>
              <a:t>・テーブルの型設定などは、</a:t>
            </a:r>
            <a:r>
              <a:rPr lang="en-US" altLang="ja-JP" dirty="0">
                <a:solidFill>
                  <a:srgbClr val="000000"/>
                </a:solidFill>
                <a:latin typeface="+mn-ea"/>
                <a:ea typeface="+mn-ea"/>
              </a:rPr>
              <a:t>Python</a:t>
            </a:r>
            <a:r>
              <a:rPr lang="ja-JP" altLang="en-US" dirty="0">
                <a:solidFill>
                  <a:srgbClr val="000000"/>
                </a:solidFill>
                <a:latin typeface="+mn-ea"/>
                <a:ea typeface="+mn-ea"/>
              </a:rPr>
              <a:t>ではなく</a:t>
            </a:r>
            <a:r>
              <a:rPr lang="en-US" altLang="ja-JP" dirty="0">
                <a:solidFill>
                  <a:srgbClr val="000000"/>
                </a:solidFill>
                <a:latin typeface="+mn-ea"/>
                <a:ea typeface="+mn-ea"/>
              </a:rPr>
              <a:t>A5Mk2</a:t>
            </a:r>
            <a:r>
              <a:rPr lang="ja-JP" altLang="en-US" dirty="0">
                <a:solidFill>
                  <a:srgbClr val="000000"/>
                </a:solidFill>
                <a:latin typeface="+mn-ea"/>
                <a:ea typeface="+mn-ea"/>
              </a:rPr>
              <a:t>等で行なう方が楽です。無理に</a:t>
            </a:r>
            <a:r>
              <a:rPr lang="en-US" altLang="ja-JP" dirty="0">
                <a:solidFill>
                  <a:srgbClr val="000000"/>
                </a:solidFill>
                <a:latin typeface="+mn-ea"/>
                <a:ea typeface="+mn-ea"/>
              </a:rPr>
              <a:t>Python</a:t>
            </a:r>
            <a:r>
              <a:rPr lang="ja-JP" altLang="en-US" dirty="0">
                <a:solidFill>
                  <a:srgbClr val="000000"/>
                </a:solidFill>
                <a:latin typeface="+mn-ea"/>
                <a:ea typeface="+mn-ea"/>
              </a:rPr>
              <a:t>から操作する必要はありません。</a:t>
            </a:r>
          </a:p>
          <a:p>
            <a:pPr>
              <a:lnSpc>
                <a:spcPct val="150000"/>
              </a:lnSpc>
            </a:pPr>
            <a:endParaRPr lang="en-US" altLang="ja-JP" sz="400" dirty="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で送り込む複雑な</a:t>
            </a:r>
            <a:r>
              <a:rPr lang="en-US" altLang="ja-JP" dirty="0" smtClean="0">
                <a:solidFill>
                  <a:srgbClr val="000000"/>
                </a:solidFill>
                <a:latin typeface="+mn-ea"/>
                <a:ea typeface="+mn-ea"/>
              </a:rPr>
              <a:t>SQL</a:t>
            </a:r>
            <a:r>
              <a:rPr lang="ja-JP" altLang="en-US" dirty="0" smtClean="0">
                <a:solidFill>
                  <a:srgbClr val="000000"/>
                </a:solidFill>
                <a:latin typeface="+mn-ea"/>
                <a:ea typeface="+mn-ea"/>
              </a:rPr>
              <a:t>は、まず</a:t>
            </a:r>
            <a:r>
              <a:rPr lang="en-US" altLang="ja-JP" dirty="0" smtClean="0">
                <a:solidFill>
                  <a:srgbClr val="000000"/>
                </a:solidFill>
                <a:latin typeface="+mn-ea"/>
                <a:ea typeface="+mn-ea"/>
              </a:rPr>
              <a:t>A5Mk2</a:t>
            </a:r>
            <a:r>
              <a:rPr lang="ja-JP" altLang="en-US" dirty="0" smtClean="0">
                <a:solidFill>
                  <a:srgbClr val="000000"/>
                </a:solidFill>
                <a:latin typeface="+mn-ea"/>
                <a:ea typeface="+mn-ea"/>
              </a:rPr>
              <a:t>で</a:t>
            </a:r>
            <a:r>
              <a:rPr lang="en-US" altLang="ja-JP" dirty="0" smtClean="0">
                <a:solidFill>
                  <a:srgbClr val="000000"/>
                </a:solidFill>
                <a:latin typeface="+mn-ea"/>
                <a:ea typeface="+mn-ea"/>
              </a:rPr>
              <a:t>SQL</a:t>
            </a:r>
            <a:r>
              <a:rPr lang="ja-JP" altLang="en-US" dirty="0" smtClean="0">
                <a:solidFill>
                  <a:srgbClr val="000000"/>
                </a:solidFill>
                <a:latin typeface="+mn-ea"/>
                <a:ea typeface="+mn-ea"/>
              </a:rPr>
              <a:t>文を実行し、動作が成功するかどうか確認してください。</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（成功したものを</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から</a:t>
            </a:r>
            <a:r>
              <a:rPr lang="en-US" altLang="ja-JP" dirty="0" smtClean="0">
                <a:solidFill>
                  <a:srgbClr val="000000"/>
                </a:solidFill>
                <a:latin typeface="+mn-ea"/>
                <a:ea typeface="+mn-ea"/>
              </a:rPr>
              <a:t>SQL</a:t>
            </a:r>
            <a:r>
              <a:rPr lang="ja-JP" altLang="en-US" dirty="0" smtClean="0">
                <a:solidFill>
                  <a:srgbClr val="000000"/>
                </a:solidFill>
                <a:latin typeface="+mn-ea"/>
                <a:ea typeface="+mn-ea"/>
              </a:rPr>
              <a:t>文で送り込みます）</a:t>
            </a:r>
            <a:endParaRPr lang="en-US" altLang="ja-JP" dirty="0" smtClean="0">
              <a:solidFill>
                <a:srgbClr val="000000"/>
              </a:solidFill>
              <a:latin typeface="+mn-ea"/>
              <a:ea typeface="+mn-ea"/>
            </a:endParaRPr>
          </a:p>
        </p:txBody>
      </p:sp>
      <p:sp>
        <p:nvSpPr>
          <p:cNvPr id="8" name="正方形/長方形 7"/>
          <p:cNvSpPr/>
          <p:nvPr/>
        </p:nvSpPr>
        <p:spPr>
          <a:xfrm>
            <a:off x="2316674" y="4078169"/>
            <a:ext cx="2785935" cy="600164"/>
          </a:xfrm>
          <a:prstGeom prst="rect">
            <a:avLst/>
          </a:prstGeom>
        </p:spPr>
        <p:txBody>
          <a:bodyPr wrap="square">
            <a:spAutoFit/>
          </a:bodyPr>
          <a:lstStyle/>
          <a:p>
            <a:pPr>
              <a:lnSpc>
                <a:spcPct val="150000"/>
              </a:lnSpc>
            </a:pPr>
            <a:r>
              <a:rPr lang="ja-JP" altLang="en-US" sz="1100" dirty="0" smtClean="0">
                <a:solidFill>
                  <a:schemeClr val="bg1"/>
                </a:solidFill>
                <a:latin typeface="+mn-ea"/>
                <a:ea typeface="+mn-ea"/>
              </a:rPr>
              <a:t>・まず、</a:t>
            </a:r>
            <a:r>
              <a:rPr lang="en-US" altLang="ja-JP" sz="1100" dirty="0" smtClean="0">
                <a:solidFill>
                  <a:schemeClr val="bg1"/>
                </a:solidFill>
                <a:latin typeface="+mn-ea"/>
                <a:ea typeface="+mn-ea"/>
              </a:rPr>
              <a:t>A5Mk2</a:t>
            </a:r>
            <a:r>
              <a:rPr lang="ja-JP" altLang="en-US" sz="1100" dirty="0" smtClean="0">
                <a:solidFill>
                  <a:schemeClr val="bg1"/>
                </a:solidFill>
                <a:latin typeface="+mn-ea"/>
                <a:ea typeface="+mn-ea"/>
              </a:rPr>
              <a:t>でコードが動くことを確認する</a:t>
            </a:r>
            <a:endParaRPr lang="en-US" altLang="ja-JP" sz="1100" dirty="0" smtClean="0">
              <a:solidFill>
                <a:schemeClr val="bg1"/>
              </a:solidFill>
              <a:latin typeface="+mn-ea"/>
              <a:ea typeface="+mn-ea"/>
            </a:endParaRPr>
          </a:p>
          <a:p>
            <a:pPr>
              <a:lnSpc>
                <a:spcPct val="150000"/>
              </a:lnSpc>
            </a:pPr>
            <a:r>
              <a:rPr lang="ja-JP" altLang="en-US" sz="1100" dirty="0" smtClean="0">
                <a:solidFill>
                  <a:schemeClr val="bg1"/>
                </a:solidFill>
                <a:latin typeface="+mn-ea"/>
                <a:ea typeface="+mn-ea"/>
              </a:rPr>
              <a:t>（</a:t>
            </a:r>
            <a:r>
              <a:rPr lang="ja-JP" altLang="en-US" sz="1100" b="1" dirty="0" smtClean="0">
                <a:solidFill>
                  <a:schemeClr val="accent2">
                    <a:lumMod val="40000"/>
                    <a:lumOff val="60000"/>
                  </a:schemeClr>
                </a:solidFill>
                <a:latin typeface="+mn-ea"/>
                <a:ea typeface="+mn-ea"/>
              </a:rPr>
              <a:t>当然ですが、ここでエラーが出たら</a:t>
            </a:r>
            <a:r>
              <a:rPr lang="ja-JP" altLang="en-US" sz="1100" b="1" dirty="0">
                <a:solidFill>
                  <a:schemeClr val="accent2">
                    <a:lumMod val="40000"/>
                    <a:lumOff val="60000"/>
                  </a:schemeClr>
                </a:solidFill>
                <a:latin typeface="+mn-ea"/>
                <a:ea typeface="+mn-ea"/>
              </a:rPr>
              <a:t>ダメ</a:t>
            </a:r>
            <a:r>
              <a:rPr lang="ja-JP" altLang="en-US" sz="1100" b="1" dirty="0" smtClean="0">
                <a:solidFill>
                  <a:schemeClr val="accent2">
                    <a:lumMod val="40000"/>
                    <a:lumOff val="60000"/>
                  </a:schemeClr>
                </a:solidFill>
                <a:latin typeface="+mn-ea"/>
                <a:ea typeface="+mn-ea"/>
              </a:rPr>
              <a:t>です</a:t>
            </a:r>
            <a:r>
              <a:rPr lang="ja-JP" altLang="en-US" sz="1100" dirty="0">
                <a:solidFill>
                  <a:schemeClr val="bg1"/>
                </a:solidFill>
                <a:latin typeface="+mn-ea"/>
                <a:ea typeface="+mn-ea"/>
              </a:rPr>
              <a:t>）</a:t>
            </a:r>
            <a:endParaRPr lang="en-US" altLang="ja-JP" sz="1100" dirty="0" smtClean="0">
              <a:solidFill>
                <a:schemeClr val="bg1"/>
              </a:solidFill>
              <a:latin typeface="+mn-ea"/>
              <a:ea typeface="+mn-ea"/>
            </a:endParaRPr>
          </a:p>
        </p:txBody>
      </p:sp>
      <p:sp>
        <p:nvSpPr>
          <p:cNvPr id="9" name="正方形/長方形 8"/>
          <p:cNvSpPr/>
          <p:nvPr/>
        </p:nvSpPr>
        <p:spPr>
          <a:xfrm>
            <a:off x="6953250" y="4166244"/>
            <a:ext cx="1989789" cy="1061829"/>
          </a:xfrm>
          <a:prstGeom prst="rect">
            <a:avLst/>
          </a:prstGeom>
        </p:spPr>
        <p:txBody>
          <a:bodyPr wrap="square">
            <a:spAutoFit/>
          </a:bodyPr>
          <a:lstStyle/>
          <a:p>
            <a:pPr>
              <a:lnSpc>
                <a:spcPct val="150000"/>
              </a:lnSpc>
            </a:pPr>
            <a:r>
              <a:rPr lang="ja-JP" altLang="en-US" sz="1050" dirty="0" smtClean="0">
                <a:latin typeface="+mn-ea"/>
                <a:ea typeface="+mn-ea"/>
              </a:rPr>
              <a:t>・うまくいったら</a:t>
            </a:r>
            <a:r>
              <a:rPr lang="en-US" altLang="ja-JP" sz="1050" dirty="0" smtClean="0">
                <a:latin typeface="+mn-ea"/>
                <a:ea typeface="+mn-ea"/>
              </a:rPr>
              <a:t>python</a:t>
            </a:r>
            <a:r>
              <a:rPr lang="ja-JP" altLang="en-US" sz="1050" dirty="0" smtClean="0">
                <a:latin typeface="+mn-ea"/>
                <a:ea typeface="+mn-ea"/>
              </a:rPr>
              <a:t>側に</a:t>
            </a:r>
            <a:endParaRPr lang="en-US" altLang="ja-JP" sz="1050" dirty="0" smtClean="0">
              <a:latin typeface="+mn-ea"/>
              <a:ea typeface="+mn-ea"/>
            </a:endParaRPr>
          </a:p>
          <a:p>
            <a:pPr>
              <a:lnSpc>
                <a:spcPct val="150000"/>
              </a:lnSpc>
            </a:pPr>
            <a:r>
              <a:rPr lang="ja-JP" altLang="en-US" sz="1050" dirty="0" smtClean="0">
                <a:latin typeface="+mn-ea"/>
                <a:ea typeface="+mn-ea"/>
              </a:rPr>
              <a:t>コードを張り付けて、</a:t>
            </a:r>
            <a:endParaRPr lang="en-US" altLang="ja-JP" sz="1050" dirty="0" smtClean="0">
              <a:latin typeface="+mn-ea"/>
              <a:ea typeface="+mn-ea"/>
            </a:endParaRPr>
          </a:p>
          <a:p>
            <a:pPr>
              <a:lnSpc>
                <a:spcPct val="150000"/>
              </a:lnSpc>
            </a:pPr>
            <a:r>
              <a:rPr lang="en-US" altLang="ja-JP" sz="1050" dirty="0" err="1" smtClean="0">
                <a:latin typeface="+mn-ea"/>
                <a:ea typeface="+mn-ea"/>
              </a:rPr>
              <a:t>pd.read_sql</a:t>
            </a:r>
            <a:r>
              <a:rPr lang="ja-JP" altLang="en-US" sz="1050" dirty="0" smtClean="0">
                <a:latin typeface="+mn-ea"/>
                <a:ea typeface="+mn-ea"/>
              </a:rPr>
              <a:t>とか</a:t>
            </a:r>
            <a:r>
              <a:rPr lang="en-US" altLang="ja-JP" sz="1050" dirty="0" err="1" smtClean="0">
                <a:latin typeface="+mn-ea"/>
                <a:ea typeface="+mn-ea"/>
              </a:rPr>
              <a:t>con.execute</a:t>
            </a:r>
            <a:r>
              <a:rPr lang="ja-JP" altLang="en-US" sz="1050" dirty="0" smtClean="0">
                <a:latin typeface="+mn-ea"/>
                <a:ea typeface="+mn-ea"/>
              </a:rPr>
              <a:t>で</a:t>
            </a:r>
            <a:r>
              <a:rPr lang="en-US" altLang="ja-JP" sz="1050" dirty="0" smtClean="0">
                <a:latin typeface="+mn-ea"/>
                <a:ea typeface="+mn-ea"/>
              </a:rPr>
              <a:t>SQL</a:t>
            </a:r>
            <a:r>
              <a:rPr lang="ja-JP" altLang="en-US" sz="1050" dirty="0" smtClean="0">
                <a:latin typeface="+mn-ea"/>
                <a:ea typeface="+mn-ea"/>
              </a:rPr>
              <a:t>文を</a:t>
            </a:r>
            <a:r>
              <a:rPr lang="en-US" altLang="ja-JP" sz="1050" dirty="0" smtClean="0">
                <a:latin typeface="+mn-ea"/>
                <a:ea typeface="+mn-ea"/>
              </a:rPr>
              <a:t>DB</a:t>
            </a:r>
            <a:r>
              <a:rPr lang="ja-JP" altLang="en-US" sz="1050" dirty="0" smtClean="0">
                <a:latin typeface="+mn-ea"/>
                <a:ea typeface="+mn-ea"/>
              </a:rPr>
              <a:t>に送り込む</a:t>
            </a:r>
            <a:endParaRPr lang="en-US" altLang="ja-JP" sz="1050" dirty="0" smtClean="0">
              <a:latin typeface="+mn-ea"/>
              <a:ea typeface="+mn-ea"/>
            </a:endParaRPr>
          </a:p>
        </p:txBody>
      </p:sp>
    </p:spTree>
    <p:extLst>
      <p:ext uri="{BB962C8B-B14F-4D97-AF65-F5344CB8AC3E}">
        <p14:creationId xmlns:p14="http://schemas.microsoft.com/office/powerpoint/2010/main" val="5613043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本講座で使用する</a:t>
            </a:r>
            <a:r>
              <a:rPr lang="en-US" altLang="ja-JP" dirty="0" smtClean="0"/>
              <a:t>SQL</a:t>
            </a:r>
            <a:r>
              <a:rPr lang="ja-JP" altLang="en-US" dirty="0" smtClean="0"/>
              <a:t>操作用ライブラリ</a:t>
            </a:r>
            <a:r>
              <a:rPr lang="en-US" altLang="ja-JP" dirty="0" smtClean="0"/>
              <a:t>/</a:t>
            </a:r>
            <a:r>
              <a:rPr lang="ja-JP" altLang="en-US" dirty="0" smtClean="0"/>
              <a:t>関数</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060416716"/>
              </p:ext>
            </p:extLst>
          </p:nvPr>
        </p:nvGraphicFramePr>
        <p:xfrm>
          <a:off x="286603" y="809768"/>
          <a:ext cx="8575344" cy="3432864"/>
        </p:xfrm>
        <a:graphic>
          <a:graphicData uri="http://schemas.openxmlformats.org/drawingml/2006/table">
            <a:tbl>
              <a:tblPr firstRow="1" bandRow="1">
                <a:tableStyleId>{7DF18680-E054-41AD-8BC1-D1AEF772440D}</a:tableStyleId>
              </a:tblPr>
              <a:tblGrid>
                <a:gridCol w="1223749">
                  <a:extLst>
                    <a:ext uri="{9D8B030D-6E8A-4147-A177-3AD203B41FA5}">
                      <a16:colId xmlns:a16="http://schemas.microsoft.com/office/drawing/2014/main" val="3001894210"/>
                    </a:ext>
                  </a:extLst>
                </a:gridCol>
                <a:gridCol w="3530221">
                  <a:extLst>
                    <a:ext uri="{9D8B030D-6E8A-4147-A177-3AD203B41FA5}">
                      <a16:colId xmlns:a16="http://schemas.microsoft.com/office/drawing/2014/main" val="3931189013"/>
                    </a:ext>
                  </a:extLst>
                </a:gridCol>
                <a:gridCol w="3821374">
                  <a:extLst>
                    <a:ext uri="{9D8B030D-6E8A-4147-A177-3AD203B41FA5}">
                      <a16:colId xmlns:a16="http://schemas.microsoft.com/office/drawing/2014/main" val="342453387"/>
                    </a:ext>
                  </a:extLst>
                </a:gridCol>
              </a:tblGrid>
              <a:tr h="460384">
                <a:tc>
                  <a:txBody>
                    <a:bodyPr/>
                    <a:lstStyle/>
                    <a:p>
                      <a:endParaRPr kumimoji="1" lang="ja-JP" altLang="en-US" dirty="0"/>
                    </a:p>
                  </a:txBody>
                  <a:tcPr/>
                </a:tc>
                <a:tc>
                  <a:txBody>
                    <a:bodyPr/>
                    <a:lstStyle/>
                    <a:p>
                      <a:pPr algn="ctr"/>
                      <a:r>
                        <a:rPr kumimoji="1" lang="en-US" altLang="ja-JP" dirty="0" smtClean="0"/>
                        <a:t>Pandas</a:t>
                      </a:r>
                      <a:endParaRPr kumimoji="1" lang="ja-JP" altLang="en-US" dirty="0"/>
                    </a:p>
                  </a:txBody>
                  <a:tcPr/>
                </a:tc>
                <a:tc>
                  <a:txBody>
                    <a:bodyPr/>
                    <a:lstStyle/>
                    <a:p>
                      <a:pPr algn="ctr"/>
                      <a:r>
                        <a:rPr kumimoji="1" lang="en-US" altLang="ja-JP" dirty="0" err="1" smtClean="0"/>
                        <a:t>SQLAlchemy</a:t>
                      </a:r>
                      <a:endParaRPr kumimoji="1" lang="ja-JP" altLang="en-US" dirty="0"/>
                    </a:p>
                  </a:txBody>
                  <a:tcPr/>
                </a:tc>
                <a:extLst>
                  <a:ext uri="{0D108BD9-81ED-4DB2-BD59-A6C34878D82A}">
                    <a16:rowId xmlns:a16="http://schemas.microsoft.com/office/drawing/2014/main" val="3272318450"/>
                  </a:ext>
                </a:extLst>
              </a:tr>
              <a:tr h="460384">
                <a:tc>
                  <a:txBody>
                    <a:bodyPr/>
                    <a:lstStyle/>
                    <a:p>
                      <a:r>
                        <a:rPr kumimoji="1" lang="ja-JP" altLang="en-US" sz="1200" dirty="0" smtClean="0"/>
                        <a:t>ライブラリの説明</a:t>
                      </a:r>
                      <a:endParaRPr kumimoji="1" lang="ja-JP" altLang="en-US" sz="1200" dirty="0"/>
                    </a:p>
                  </a:txBody>
                  <a:tcPr anchor="ctr"/>
                </a:tc>
                <a:tc>
                  <a:txBody>
                    <a:bodyPr/>
                    <a:lstStyle/>
                    <a:p>
                      <a:r>
                        <a:rPr kumimoji="1" lang="ja-JP" altLang="en-US" sz="1200" dirty="0" smtClean="0">
                          <a:solidFill>
                            <a:schemeClr val="accent1"/>
                          </a:solidFill>
                        </a:rPr>
                        <a:t>数表および時系列データを操作</a:t>
                      </a:r>
                      <a:r>
                        <a:rPr kumimoji="1" lang="ja-JP" altLang="en-US" sz="1200" dirty="0" smtClean="0"/>
                        <a:t>するためのデータ構造と演算を提供する</a:t>
                      </a:r>
                      <a:endParaRPr kumimoji="1" lang="en-US" altLang="ja-JP" sz="1200" dirty="0" smtClean="0"/>
                    </a:p>
                    <a:p>
                      <a:r>
                        <a:rPr kumimoji="1" lang="ja-JP" altLang="en-US" sz="1200" dirty="0" smtClean="0"/>
                        <a:t>→</a:t>
                      </a:r>
                      <a:r>
                        <a:rPr kumimoji="1" lang="en-US" altLang="ja-JP" sz="1200" dirty="0" smtClean="0"/>
                        <a:t>SQL</a:t>
                      </a:r>
                      <a:r>
                        <a:rPr kumimoji="1" lang="ja-JP" altLang="en-US" sz="1200" dirty="0" smtClean="0"/>
                        <a:t>はおまけ</a:t>
                      </a:r>
                      <a:endParaRPr kumimoji="1" lang="en-US" altLang="ja-JP" sz="1200" dirty="0" smtClean="0"/>
                    </a:p>
                  </a:txBody>
                  <a:tcPr anchor="ctr"/>
                </a:tc>
                <a:tc>
                  <a:txBody>
                    <a:bodyPr/>
                    <a:lstStyle/>
                    <a:p>
                      <a:r>
                        <a:rPr kumimoji="1" lang="ja-JP" altLang="en-US" sz="1200" dirty="0" smtClean="0"/>
                        <a:t>オープンソースの</a:t>
                      </a:r>
                      <a:r>
                        <a:rPr kumimoji="1" lang="en-US" altLang="ja-JP" sz="1200" dirty="0" smtClean="0">
                          <a:solidFill>
                            <a:schemeClr val="accent1"/>
                          </a:solidFill>
                        </a:rPr>
                        <a:t>SQL</a:t>
                      </a:r>
                      <a:r>
                        <a:rPr kumimoji="1" lang="ja-JP" altLang="en-US" sz="1200" dirty="0" smtClean="0">
                          <a:solidFill>
                            <a:schemeClr val="accent1"/>
                          </a:solidFill>
                        </a:rPr>
                        <a:t>ツールキット</a:t>
                      </a:r>
                      <a:r>
                        <a:rPr kumimoji="1" lang="ja-JP" altLang="en-US" sz="1200" dirty="0" smtClean="0"/>
                        <a:t>およびオブジェクト関係マッピングライブラリ</a:t>
                      </a:r>
                      <a:endParaRPr kumimoji="1" lang="en-US" altLang="ja-JP" sz="1200" dirty="0" smtClean="0"/>
                    </a:p>
                    <a:p>
                      <a:r>
                        <a:rPr kumimoji="1" lang="ja-JP" altLang="en-US" sz="1200" dirty="0" smtClean="0"/>
                        <a:t>→</a:t>
                      </a:r>
                      <a:r>
                        <a:rPr kumimoji="1" lang="en-US" altLang="ja-JP" sz="1200" dirty="0" smtClean="0"/>
                        <a:t>SQL</a:t>
                      </a:r>
                      <a:r>
                        <a:rPr kumimoji="1" lang="ja-JP" altLang="en-US" sz="1200" dirty="0" smtClean="0"/>
                        <a:t>操作がメイン</a:t>
                      </a:r>
                      <a:endParaRPr kumimoji="1" lang="ja-JP" altLang="en-US" sz="1200" dirty="0"/>
                    </a:p>
                  </a:txBody>
                  <a:tcPr anchor="ctr"/>
                </a:tc>
                <a:extLst>
                  <a:ext uri="{0D108BD9-81ED-4DB2-BD59-A6C34878D82A}">
                    <a16:rowId xmlns:a16="http://schemas.microsoft.com/office/drawing/2014/main" val="1577301424"/>
                  </a:ext>
                </a:extLst>
              </a:tr>
              <a:tr h="355296">
                <a:tc>
                  <a:txBody>
                    <a:bodyPr/>
                    <a:lstStyle/>
                    <a:p>
                      <a:r>
                        <a:rPr kumimoji="1" lang="ja-JP" altLang="en-US" sz="1200" dirty="0" smtClean="0"/>
                        <a:t>関数</a:t>
                      </a:r>
                      <a:endParaRPr kumimoji="1" lang="ja-JP" altLang="en-US" sz="1200" dirty="0"/>
                    </a:p>
                  </a:txBody>
                  <a:tcPr anchor="ctr"/>
                </a:tc>
                <a:tc>
                  <a:txBody>
                    <a:bodyPr/>
                    <a:lstStyle/>
                    <a:p>
                      <a:r>
                        <a:rPr kumimoji="1" lang="en-US" altLang="ja-JP" sz="1200" b="1" dirty="0" err="1" smtClean="0">
                          <a:latin typeface="Consolas" panose="020B0609020204030204" pitchFamily="49" charset="0"/>
                        </a:rPr>
                        <a:t>to_sql</a:t>
                      </a:r>
                      <a:endParaRPr kumimoji="1" lang="ja-JP" altLang="en-US" sz="1200" b="1" dirty="0">
                        <a:latin typeface="Consolas" panose="020B0609020204030204" pitchFamily="49" charset="0"/>
                      </a:endParaRPr>
                    </a:p>
                  </a:txBody>
                  <a:tcPr anchor="ctr"/>
                </a:tc>
                <a:tc>
                  <a:txBody>
                    <a:bodyPr/>
                    <a:lstStyle/>
                    <a:p>
                      <a:r>
                        <a:rPr kumimoji="1" lang="en-US" altLang="ja-JP" sz="1200" b="1" dirty="0" smtClean="0">
                          <a:latin typeface="Consolas" panose="020B0609020204030204" pitchFamily="49" charset="0"/>
                        </a:rPr>
                        <a:t>execute</a:t>
                      </a:r>
                      <a:endParaRPr kumimoji="1" lang="ja-JP" altLang="en-US" sz="1200" b="1" dirty="0">
                        <a:latin typeface="Consolas" panose="020B0609020204030204" pitchFamily="49" charset="0"/>
                      </a:endParaRPr>
                    </a:p>
                  </a:txBody>
                  <a:tcPr anchor="ctr"/>
                </a:tc>
                <a:extLst>
                  <a:ext uri="{0D108BD9-81ED-4DB2-BD59-A6C34878D82A}">
                    <a16:rowId xmlns:a16="http://schemas.microsoft.com/office/drawing/2014/main" val="3166904255"/>
                  </a:ext>
                </a:extLst>
              </a:tr>
              <a:tr h="341194">
                <a:tc>
                  <a:txBody>
                    <a:bodyPr/>
                    <a:lstStyle/>
                    <a:p>
                      <a:r>
                        <a:rPr kumimoji="1" lang="ja-JP" altLang="en-US" sz="1200" dirty="0" smtClean="0"/>
                        <a:t>関数の説明</a:t>
                      </a:r>
                      <a:endParaRPr kumimoji="1" lang="ja-JP" altLang="en-US" sz="1200" dirty="0"/>
                    </a:p>
                  </a:txBody>
                  <a:tcPr anchor="ctr"/>
                </a:tc>
                <a:tc>
                  <a:txBody>
                    <a:bodyPr/>
                    <a:lstStyle/>
                    <a:p>
                      <a:r>
                        <a:rPr kumimoji="1" lang="ja-JP" altLang="en-US" sz="1200" dirty="0" smtClean="0">
                          <a:latin typeface="Consolas" panose="020B0609020204030204" pitchFamily="49" charset="0"/>
                          <a:ea typeface="+mn-ea"/>
                        </a:rPr>
                        <a:t>作った</a:t>
                      </a:r>
                      <a:r>
                        <a:rPr kumimoji="1" lang="en-US" altLang="ja-JP" sz="1200" dirty="0" err="1" smtClean="0">
                          <a:latin typeface="Consolas" panose="020B0609020204030204" pitchFamily="49" charset="0"/>
                          <a:ea typeface="+mn-ea"/>
                        </a:rPr>
                        <a:t>DataFrame</a:t>
                      </a:r>
                      <a:r>
                        <a:rPr kumimoji="1" lang="ja-JP" altLang="en-US" sz="1200" dirty="0" smtClean="0">
                          <a:latin typeface="Consolas" panose="020B0609020204030204" pitchFamily="49" charset="0"/>
                          <a:ea typeface="+mn-ea"/>
                        </a:rPr>
                        <a:t>を</a:t>
                      </a:r>
                      <a:r>
                        <a:rPr kumimoji="1" lang="en-US" altLang="ja-JP" sz="1200" dirty="0" smtClean="0">
                          <a:latin typeface="Consolas" panose="020B0609020204030204" pitchFamily="49" charset="0"/>
                          <a:ea typeface="+mn-ea"/>
                        </a:rPr>
                        <a:t>DB</a:t>
                      </a:r>
                      <a:r>
                        <a:rPr kumimoji="1" lang="ja-JP" altLang="en-US" sz="1200" dirty="0" smtClean="0">
                          <a:latin typeface="Consolas" panose="020B0609020204030204" pitchFamily="49" charset="0"/>
                          <a:ea typeface="+mn-ea"/>
                        </a:rPr>
                        <a:t>のテーブルに書き込む</a:t>
                      </a:r>
                      <a:endParaRPr kumimoji="1" lang="en-US" altLang="ja-JP" sz="1200" dirty="0" smtClean="0">
                        <a:latin typeface="Consolas" panose="020B0609020204030204" pitchFamily="49" charset="0"/>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引数に書いた</a:t>
                      </a:r>
                      <a:r>
                        <a:rPr kumimoji="1" lang="en-US" altLang="ja-JP" sz="1200" dirty="0" smtClean="0"/>
                        <a:t>SQL</a:t>
                      </a:r>
                      <a:r>
                        <a:rPr kumimoji="1" lang="ja-JP" altLang="en-US" sz="1200" dirty="0" smtClean="0"/>
                        <a:t>文を</a:t>
                      </a:r>
                      <a:r>
                        <a:rPr kumimoji="1" lang="en-US" altLang="ja-JP" sz="1200" dirty="0" smtClean="0"/>
                        <a:t>DB</a:t>
                      </a:r>
                      <a:r>
                        <a:rPr kumimoji="1" lang="ja-JP" altLang="en-US" sz="1200" dirty="0" smtClean="0"/>
                        <a:t>に送り込んで実行する</a:t>
                      </a:r>
                    </a:p>
                  </a:txBody>
                  <a:tcPr anchor="ctr"/>
                </a:tc>
                <a:extLst>
                  <a:ext uri="{0D108BD9-81ED-4DB2-BD59-A6C34878D82A}">
                    <a16:rowId xmlns:a16="http://schemas.microsoft.com/office/drawing/2014/main" val="1335723189"/>
                  </a:ext>
                </a:extLst>
              </a:tr>
              <a:tr h="460384">
                <a:tc>
                  <a:txBody>
                    <a:bodyPr/>
                    <a:lstStyle/>
                    <a:p>
                      <a:r>
                        <a:rPr kumimoji="1" lang="ja-JP" altLang="en-US" sz="1200" dirty="0" smtClean="0"/>
                        <a:t>コード例</a:t>
                      </a:r>
                      <a:endParaRPr kumimoji="1" lang="ja-JP" altLang="en-US" sz="1200" dirty="0"/>
                    </a:p>
                  </a:txBody>
                  <a:tcPr anchor="ctr"/>
                </a:tc>
                <a:tc>
                  <a:txBody>
                    <a:bodyPr/>
                    <a:lstStyle/>
                    <a:p>
                      <a:r>
                        <a:rPr kumimoji="1" lang="en-US" altLang="ja-JP" sz="1200" dirty="0" err="1" smtClean="0">
                          <a:latin typeface="Consolas" panose="020B0609020204030204" pitchFamily="49" charset="0"/>
                          <a:ea typeface="+mn-ea"/>
                        </a:rPr>
                        <a:t>df.to_sql</a:t>
                      </a:r>
                      <a:r>
                        <a:rPr kumimoji="1" lang="en-US" altLang="ja-JP" sz="1200" dirty="0" smtClean="0">
                          <a:latin typeface="Consolas" panose="020B0609020204030204" pitchFamily="49" charset="0"/>
                          <a:ea typeface="+mn-ea"/>
                        </a:rPr>
                        <a:t>("</a:t>
                      </a:r>
                      <a:r>
                        <a:rPr kumimoji="1" lang="ja-JP" altLang="en-US" sz="1200" dirty="0" smtClean="0">
                          <a:latin typeface="Consolas" panose="020B0609020204030204" pitchFamily="49" charset="0"/>
                          <a:ea typeface="+mn-ea"/>
                        </a:rPr>
                        <a:t>テーブル名</a:t>
                      </a:r>
                      <a:r>
                        <a:rPr kumimoji="1" lang="en-US" altLang="ja-JP" sz="1200" dirty="0" smtClean="0">
                          <a:latin typeface="Consolas" panose="020B0609020204030204" pitchFamily="49" charset="0"/>
                          <a:ea typeface="+mn-ea"/>
                        </a:rPr>
                        <a:t>", engine, </a:t>
                      </a:r>
                      <a:r>
                        <a:rPr kumimoji="1" lang="en-US" altLang="ja-JP" sz="1200" dirty="0" err="1" smtClean="0">
                          <a:latin typeface="Consolas" panose="020B0609020204030204" pitchFamily="49" charset="0"/>
                          <a:ea typeface="+mn-ea"/>
                        </a:rPr>
                        <a:t>if_exists</a:t>
                      </a:r>
                      <a:r>
                        <a:rPr kumimoji="1" lang="en-US" altLang="ja-JP" sz="1200" dirty="0" smtClean="0">
                          <a:latin typeface="Consolas" panose="020B0609020204030204" pitchFamily="49" charset="0"/>
                          <a:ea typeface="+mn-ea"/>
                        </a:rPr>
                        <a:t>="append", index=None)</a:t>
                      </a:r>
                    </a:p>
                  </a:txBody>
                  <a:tcPr anchor="ctr"/>
                </a:tc>
                <a:tc>
                  <a:txBody>
                    <a:bodyPr/>
                    <a:lstStyle/>
                    <a:p>
                      <a:r>
                        <a:rPr kumimoji="1" lang="en-US" altLang="ja-JP" sz="1200" dirty="0" err="1" smtClean="0">
                          <a:latin typeface="Consolas" panose="020B0609020204030204" pitchFamily="49" charset="0"/>
                          <a:ea typeface="+mn-ea"/>
                        </a:rPr>
                        <a:t>con.execute</a:t>
                      </a:r>
                      <a:r>
                        <a:rPr kumimoji="1" lang="en-US" altLang="ja-JP" sz="1200" dirty="0" smtClean="0">
                          <a:latin typeface="Consolas" panose="020B0609020204030204" pitchFamily="49" charset="0"/>
                          <a:ea typeface="+mn-ea"/>
                        </a:rPr>
                        <a:t>("SQL</a:t>
                      </a:r>
                      <a:r>
                        <a:rPr kumimoji="1" lang="ja-JP" altLang="en-US" sz="1200" dirty="0" smtClean="0">
                          <a:latin typeface="Consolas" panose="020B0609020204030204" pitchFamily="49" charset="0"/>
                          <a:ea typeface="+mn-ea"/>
                        </a:rPr>
                        <a:t>文</a:t>
                      </a:r>
                      <a:r>
                        <a:rPr kumimoji="1" lang="en-US" altLang="ja-JP" sz="1200" dirty="0" smtClean="0">
                          <a:latin typeface="Consolas" panose="020B0609020204030204" pitchFamily="49" charset="0"/>
                          <a:ea typeface="+mn-ea"/>
                        </a:rPr>
                        <a:t>",</a:t>
                      </a:r>
                      <a:r>
                        <a:rPr kumimoji="1" lang="ja-JP" altLang="en-US" sz="1200" baseline="0" dirty="0" smtClean="0">
                          <a:latin typeface="Consolas" panose="020B0609020204030204" pitchFamily="49" charset="0"/>
                          <a:ea typeface="+mn-ea"/>
                        </a:rPr>
                        <a:t> </a:t>
                      </a:r>
                      <a:r>
                        <a:rPr kumimoji="1" lang="en-US" altLang="ja-JP" sz="1200" dirty="0" err="1" smtClean="0">
                          <a:latin typeface="Consolas" panose="020B0609020204030204" pitchFamily="49" charset="0"/>
                          <a:ea typeface="+mn-ea"/>
                        </a:rPr>
                        <a:t>df.values.tolist</a:t>
                      </a:r>
                      <a:r>
                        <a:rPr kumimoji="1" lang="en-US" altLang="ja-JP" sz="1200" dirty="0" smtClean="0">
                          <a:latin typeface="Consolas" panose="020B0609020204030204" pitchFamily="49" charset="0"/>
                          <a:ea typeface="+mn-ea"/>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Consolas" panose="020B0609020204030204" pitchFamily="49" charset="0"/>
                          <a:ea typeface="+mn-ea"/>
                        </a:rPr>
                        <a:t>※</a:t>
                      </a:r>
                      <a:r>
                        <a:rPr kumimoji="1" lang="en-US" altLang="ja-JP" sz="1200" dirty="0" smtClean="0"/>
                        <a:t>SQL</a:t>
                      </a:r>
                      <a:r>
                        <a:rPr kumimoji="1" lang="ja-JP" altLang="en-US" sz="1200" dirty="0" smtClean="0"/>
                        <a:t>文には</a:t>
                      </a:r>
                      <a:r>
                        <a:rPr kumimoji="1" lang="en-US" altLang="ja-JP" sz="1200" dirty="0" smtClean="0"/>
                        <a:t>UPSERT</a:t>
                      </a:r>
                      <a:r>
                        <a:rPr kumimoji="1" lang="ja-JP" altLang="en-US" sz="1200" dirty="0" smtClean="0"/>
                        <a:t>を使うことがほとんど</a:t>
                      </a:r>
                    </a:p>
                  </a:txBody>
                  <a:tcPr anchor="ctr"/>
                </a:tc>
                <a:extLst>
                  <a:ext uri="{0D108BD9-81ED-4DB2-BD59-A6C34878D82A}">
                    <a16:rowId xmlns:a16="http://schemas.microsoft.com/office/drawing/2014/main" val="35441203"/>
                  </a:ext>
                </a:extLst>
              </a:tr>
              <a:tr h="460384">
                <a:tc>
                  <a:txBody>
                    <a:bodyPr/>
                    <a:lstStyle/>
                    <a:p>
                      <a:r>
                        <a:rPr kumimoji="1" lang="ja-JP" altLang="en-US" sz="1200" dirty="0" smtClean="0"/>
                        <a:t>使用目的</a:t>
                      </a:r>
                      <a:endParaRPr kumimoji="1" lang="ja-JP" altLang="en-US" sz="1200" dirty="0"/>
                    </a:p>
                  </a:txBody>
                  <a:tcPr anchor="ctr"/>
                </a:tc>
                <a:tc>
                  <a:txBody>
                    <a:bodyPr/>
                    <a:lstStyle/>
                    <a:p>
                      <a:r>
                        <a:rPr kumimoji="1" lang="en-US" altLang="ja-JP" sz="1200" dirty="0" smtClean="0"/>
                        <a:t>DB</a:t>
                      </a:r>
                      <a:r>
                        <a:rPr kumimoji="1" lang="ja-JP" altLang="en-US" sz="1200" dirty="0" smtClean="0"/>
                        <a:t>に新しいテーブルをお手軽に生成</a:t>
                      </a:r>
                      <a:endParaRPr kumimoji="1" lang="ja-JP" altLang="en-US" sz="1200" dirty="0"/>
                    </a:p>
                  </a:txBody>
                  <a:tcPr anchor="ctr"/>
                </a:tc>
                <a:tc>
                  <a:txBody>
                    <a:bodyPr/>
                    <a:lstStyle/>
                    <a:p>
                      <a:r>
                        <a:rPr kumimoji="1" lang="ja-JP" altLang="en-US" sz="1200" dirty="0" smtClean="0"/>
                        <a:t>複雑な</a:t>
                      </a:r>
                      <a:r>
                        <a:rPr kumimoji="1" lang="en-US" altLang="ja-JP" sz="1200" dirty="0" smtClean="0"/>
                        <a:t>SQL</a:t>
                      </a:r>
                      <a:r>
                        <a:rPr kumimoji="1" lang="ja-JP" altLang="en-US" sz="1200" dirty="0" smtClean="0"/>
                        <a:t>文を実行</a:t>
                      </a:r>
                      <a:r>
                        <a:rPr kumimoji="1" lang="en-US" altLang="ja-JP" sz="1200" dirty="0" smtClean="0"/>
                        <a:t>/</a:t>
                      </a:r>
                      <a:r>
                        <a:rPr kumimoji="1" lang="ja-JP" altLang="en-US" sz="1200" dirty="0" smtClean="0"/>
                        <a:t>データの重複・欠けがないよう</a:t>
                      </a:r>
                      <a:r>
                        <a:rPr kumimoji="1" lang="en-US" altLang="ja-JP" sz="1200" dirty="0" smtClean="0"/>
                        <a:t>Update</a:t>
                      </a:r>
                      <a:endParaRPr kumimoji="1" lang="ja-JP" altLang="en-US" sz="1200" dirty="0"/>
                    </a:p>
                  </a:txBody>
                  <a:tcPr anchor="ctr"/>
                </a:tc>
                <a:extLst>
                  <a:ext uri="{0D108BD9-81ED-4DB2-BD59-A6C34878D82A}">
                    <a16:rowId xmlns:a16="http://schemas.microsoft.com/office/drawing/2014/main" val="1787201871"/>
                  </a:ext>
                </a:extLst>
              </a:tr>
              <a:tr h="358481">
                <a:tc>
                  <a:txBody>
                    <a:bodyPr/>
                    <a:lstStyle/>
                    <a:p>
                      <a:r>
                        <a:rPr kumimoji="1" lang="ja-JP" altLang="en-US" sz="1200" dirty="0" smtClean="0"/>
                        <a:t>使用タイミング</a:t>
                      </a:r>
                      <a:endParaRPr kumimoji="1" lang="ja-JP" altLang="en-US" sz="1200" dirty="0"/>
                    </a:p>
                  </a:txBody>
                  <a:tcPr anchor="ctr"/>
                </a:tc>
                <a:tc>
                  <a:txBody>
                    <a:bodyPr/>
                    <a:lstStyle/>
                    <a:p>
                      <a:r>
                        <a:rPr kumimoji="1" lang="ja-JP" altLang="en-US" sz="1200" dirty="0" smtClean="0"/>
                        <a:t>開発・設計段階</a:t>
                      </a:r>
                      <a:endParaRPr kumimoji="1" lang="ja-JP" altLang="en-US" sz="1200" dirty="0"/>
                    </a:p>
                  </a:txBody>
                  <a:tcPr anchor="ctr"/>
                </a:tc>
                <a:tc>
                  <a:txBody>
                    <a:bodyPr/>
                    <a:lstStyle/>
                    <a:p>
                      <a:r>
                        <a:rPr kumimoji="1" lang="ja-JP" altLang="en-US" sz="1200" dirty="0" smtClean="0"/>
                        <a:t>運用開始後の定期実行</a:t>
                      </a:r>
                      <a:endParaRPr kumimoji="1" lang="ja-JP" altLang="en-US" sz="1200" dirty="0"/>
                    </a:p>
                  </a:txBody>
                  <a:tcPr anchor="ctr"/>
                </a:tc>
                <a:extLst>
                  <a:ext uri="{0D108BD9-81ED-4DB2-BD59-A6C34878D82A}">
                    <a16:rowId xmlns:a16="http://schemas.microsoft.com/office/drawing/2014/main" val="3933458299"/>
                  </a:ext>
                </a:extLst>
              </a:tr>
              <a:tr h="356661">
                <a:tc>
                  <a:txBody>
                    <a:bodyPr/>
                    <a:lstStyle/>
                    <a:p>
                      <a:r>
                        <a:rPr kumimoji="1" lang="ja-JP" altLang="en-US" sz="1200" dirty="0" smtClean="0"/>
                        <a:t>注意事項</a:t>
                      </a:r>
                      <a:endParaRPr kumimoji="1" lang="ja-JP" altLang="en-US" sz="1200" dirty="0"/>
                    </a:p>
                  </a:txBody>
                  <a:tcPr anchor="ctr"/>
                </a:tc>
                <a:tc>
                  <a:txBody>
                    <a:bodyPr/>
                    <a:lstStyle/>
                    <a:p>
                      <a:r>
                        <a:rPr kumimoji="1" lang="ja-JP" altLang="en-US" sz="1200" b="1" dirty="0" smtClean="0"/>
                        <a:t>カラムにアンダーバー以外の半角記号を入れない</a:t>
                      </a:r>
                      <a:endParaRPr kumimoji="1" lang="ja-JP" altLang="en-US" sz="1200" b="1" dirty="0"/>
                    </a:p>
                  </a:txBody>
                  <a:tcPr anchor="ctr"/>
                </a:tc>
                <a:tc>
                  <a:txBody>
                    <a:bodyPr/>
                    <a:lstStyle/>
                    <a:p>
                      <a:r>
                        <a:rPr kumimoji="1" lang="ja-JP" altLang="en-US" sz="1200" b="1" dirty="0" smtClean="0"/>
                        <a:t>テーブルを作っておき、プライマリーキーと型も設定しておく</a:t>
                      </a:r>
                      <a:endParaRPr kumimoji="1" lang="ja-JP" altLang="en-US" sz="1200" b="1" dirty="0"/>
                    </a:p>
                  </a:txBody>
                  <a:tcPr anchor="ctr"/>
                </a:tc>
                <a:extLst>
                  <a:ext uri="{0D108BD9-81ED-4DB2-BD59-A6C34878D82A}">
                    <a16:rowId xmlns:a16="http://schemas.microsoft.com/office/drawing/2014/main" val="4143422924"/>
                  </a:ext>
                </a:extLst>
              </a:tr>
            </a:tbl>
          </a:graphicData>
        </a:graphic>
      </p:graphicFrame>
      <p:sp>
        <p:nvSpPr>
          <p:cNvPr id="4" name="正方形/長方形 3"/>
          <p:cNvSpPr/>
          <p:nvPr/>
        </p:nvSpPr>
        <p:spPr>
          <a:xfrm>
            <a:off x="453316" y="4312012"/>
            <a:ext cx="826305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ja-JP" altLang="en-US" dirty="0" smtClean="0">
                <a:solidFill>
                  <a:schemeClr val="accent1"/>
                </a:solidFill>
              </a:rPr>
              <a:t>定期実行のコードでは、</a:t>
            </a:r>
            <a:r>
              <a:rPr lang="en-US" altLang="ja-JP" dirty="0" err="1" smtClean="0">
                <a:solidFill>
                  <a:schemeClr val="accent1"/>
                </a:solidFill>
              </a:rPr>
              <a:t>SQLAlchemy</a:t>
            </a:r>
            <a:r>
              <a:rPr lang="ja-JP" altLang="en-US" dirty="0" smtClean="0">
                <a:solidFill>
                  <a:schemeClr val="accent1"/>
                </a:solidFill>
              </a:rPr>
              <a:t>の</a:t>
            </a:r>
            <a:r>
              <a:rPr lang="en-US" altLang="ja-JP" dirty="0" smtClean="0">
                <a:solidFill>
                  <a:schemeClr val="accent1"/>
                </a:solidFill>
              </a:rPr>
              <a:t>execute</a:t>
            </a:r>
            <a:r>
              <a:rPr lang="ja-JP" altLang="en-US" dirty="0" smtClean="0">
                <a:solidFill>
                  <a:schemeClr val="accent1"/>
                </a:solidFill>
              </a:rPr>
              <a:t>関数を使って「新規行は挿入・既存行は更新」を行ってください</a:t>
            </a:r>
            <a:r>
              <a:rPr lang="ja-JP" altLang="en-US" dirty="0" smtClean="0"/>
              <a:t>。</a:t>
            </a:r>
            <a:endParaRPr lang="en-US" altLang="ja-JP" dirty="0" smtClean="0"/>
          </a:p>
          <a:p>
            <a:pPr>
              <a:lnSpc>
                <a:spcPct val="150000"/>
              </a:lnSpc>
            </a:pPr>
            <a:r>
              <a:rPr lang="ja-JP" altLang="en-US" dirty="0" smtClean="0"/>
              <a:t>・</a:t>
            </a:r>
            <a:r>
              <a:rPr lang="en-US" altLang="ja-JP" dirty="0" smtClean="0"/>
              <a:t>Pandas</a:t>
            </a:r>
            <a:r>
              <a:rPr lang="ja-JP" altLang="en-US" dirty="0" smtClean="0"/>
              <a:t>の</a:t>
            </a:r>
            <a:r>
              <a:rPr lang="en-US" altLang="ja-JP" dirty="0" err="1" smtClean="0"/>
              <a:t>to_sql</a:t>
            </a:r>
            <a:r>
              <a:rPr lang="ja-JP" altLang="en-US" dirty="0" smtClean="0"/>
              <a:t>は「単純なデータの追加」しかできず、「プライマリーキーの重複が存在するかしないか・したらどうするか」などの詳細な操作ができません。よって、定期実行には不向きです。</a:t>
            </a:r>
            <a:endParaRPr lang="en-US" altLang="ja-JP" dirty="0" smtClean="0"/>
          </a:p>
          <a:p>
            <a:pPr>
              <a:lnSpc>
                <a:spcPct val="150000"/>
              </a:lnSpc>
            </a:pPr>
            <a:r>
              <a:rPr lang="ja-JP" altLang="en-US" dirty="0" smtClean="0"/>
              <a:t>・</a:t>
            </a:r>
            <a:r>
              <a:rPr lang="en-US" altLang="ja-JP" dirty="0"/>
              <a:t>Pandas</a:t>
            </a:r>
            <a:r>
              <a:rPr lang="ja-JP" altLang="en-US" dirty="0"/>
              <a:t>の</a:t>
            </a:r>
            <a:r>
              <a:rPr lang="en-US" altLang="ja-JP" dirty="0" err="1"/>
              <a:t>to_sql</a:t>
            </a:r>
            <a:r>
              <a:rPr lang="ja-JP" altLang="en-US" dirty="0"/>
              <a:t>は新しい</a:t>
            </a:r>
            <a:r>
              <a:rPr lang="ja-JP" altLang="en-US" dirty="0" smtClean="0"/>
              <a:t>テーブルを簡単に作ることができるので、最初にテーブルを</a:t>
            </a:r>
            <a:r>
              <a:rPr lang="en-US" altLang="ja-JP" dirty="0" smtClean="0"/>
              <a:t>DB</a:t>
            </a:r>
            <a:r>
              <a:rPr lang="ja-JP" altLang="en-US" dirty="0" smtClean="0"/>
              <a:t>に作る時に使います。</a:t>
            </a:r>
            <a:endParaRPr lang="en-US" altLang="ja-JP" dirty="0" smtClean="0"/>
          </a:p>
          <a:p>
            <a:pPr>
              <a:lnSpc>
                <a:spcPct val="150000"/>
              </a:lnSpc>
            </a:pPr>
            <a:r>
              <a:rPr lang="ja-JP" altLang="en-US" dirty="0" smtClean="0"/>
              <a:t>・</a:t>
            </a:r>
            <a:r>
              <a:rPr lang="en-US" altLang="ja-JP" dirty="0" smtClean="0"/>
              <a:t>Pandas</a:t>
            </a:r>
            <a:r>
              <a:rPr lang="ja-JP" altLang="en-US" dirty="0" smtClean="0"/>
              <a:t>の</a:t>
            </a:r>
            <a:r>
              <a:rPr lang="en-US" altLang="ja-JP" dirty="0" err="1" smtClean="0"/>
              <a:t>to_sql</a:t>
            </a:r>
            <a:r>
              <a:rPr lang="ja-JP" altLang="en-US" dirty="0" smtClean="0"/>
              <a:t>で新しいテーブルを作る際には、</a:t>
            </a:r>
            <a:r>
              <a:rPr lang="ja-JP" altLang="en-US" dirty="0" smtClean="0">
                <a:solidFill>
                  <a:schemeClr val="accent1"/>
                </a:solidFill>
              </a:rPr>
              <a:t>「</a:t>
            </a:r>
            <a:r>
              <a:rPr lang="ja-JP" altLang="en-US" b="1" dirty="0" smtClean="0">
                <a:solidFill>
                  <a:schemeClr val="accent1"/>
                </a:solidFill>
              </a:rPr>
              <a:t>テーブルのカラム</a:t>
            </a:r>
            <a:r>
              <a:rPr lang="ja-JP" altLang="en-US" b="1" dirty="0">
                <a:solidFill>
                  <a:schemeClr val="accent1"/>
                </a:solidFill>
              </a:rPr>
              <a:t>にはアンダーバー以外の半角記号を</a:t>
            </a:r>
            <a:r>
              <a:rPr lang="ja-JP" altLang="en-US" b="1" dirty="0" smtClean="0">
                <a:solidFill>
                  <a:schemeClr val="accent1"/>
                </a:solidFill>
              </a:rPr>
              <a:t>入れない</a:t>
            </a:r>
            <a:r>
              <a:rPr lang="ja-JP" altLang="en-US" dirty="0" smtClean="0">
                <a:solidFill>
                  <a:schemeClr val="accent1"/>
                </a:solidFill>
              </a:rPr>
              <a:t>」を徹底してください。</a:t>
            </a:r>
            <a:endParaRPr lang="en-US" altLang="ja-JP" dirty="0" smtClean="0">
              <a:solidFill>
                <a:schemeClr val="accent1"/>
              </a:solidFill>
            </a:endParaRPr>
          </a:p>
          <a:p>
            <a:pPr>
              <a:lnSpc>
                <a:spcPct val="150000"/>
              </a:lnSpc>
            </a:pPr>
            <a:r>
              <a:rPr lang="ja-JP" altLang="en-US" dirty="0"/>
              <a:t>　</a:t>
            </a:r>
            <a:r>
              <a:rPr lang="ja-JP" altLang="en-US" dirty="0" smtClean="0"/>
              <a:t>変な半角記号が入っていると、後で</a:t>
            </a:r>
            <a:r>
              <a:rPr lang="en-US" altLang="ja-JP" dirty="0" smtClean="0"/>
              <a:t>SQL</a:t>
            </a:r>
            <a:r>
              <a:rPr lang="ja-JP" altLang="en-US" dirty="0" smtClean="0"/>
              <a:t>文がエラーを出しまくります。（</a:t>
            </a:r>
            <a:r>
              <a:rPr lang="en-US" altLang="ja-JP" dirty="0" smtClean="0"/>
              <a:t>%</a:t>
            </a:r>
            <a:r>
              <a:rPr lang="ja-JP" altLang="en-US" dirty="0" smtClean="0"/>
              <a:t>を入れられると最悪）</a:t>
            </a:r>
            <a:endParaRPr lang="en-US" altLang="ja-JP" dirty="0" smtClean="0"/>
          </a:p>
          <a:p>
            <a:pPr>
              <a:lnSpc>
                <a:spcPct val="150000"/>
              </a:lnSpc>
            </a:pPr>
            <a:r>
              <a:rPr lang="ja-JP" altLang="en-US" dirty="0"/>
              <a:t>　</a:t>
            </a:r>
            <a:r>
              <a:rPr lang="en-US" altLang="ja-JP" dirty="0" smtClean="0"/>
              <a:t>Excel</a:t>
            </a:r>
            <a:r>
              <a:rPr lang="ja-JP" altLang="en-US" dirty="0" smtClean="0"/>
              <a:t>はカラムにどんな文字列でも入れることができてしまうため、</a:t>
            </a:r>
            <a:r>
              <a:rPr lang="en-US" altLang="ja-JP" dirty="0" smtClean="0"/>
              <a:t>Excel</a:t>
            </a:r>
            <a:r>
              <a:rPr lang="ja-JP" altLang="en-US" dirty="0" smtClean="0"/>
              <a:t>から</a:t>
            </a:r>
            <a:r>
              <a:rPr lang="en-US" altLang="ja-JP" dirty="0" err="1" smtClean="0"/>
              <a:t>df</a:t>
            </a:r>
            <a:r>
              <a:rPr lang="ja-JP" altLang="en-US" dirty="0" smtClean="0"/>
              <a:t>を作る人は要注意です。</a:t>
            </a:r>
            <a:endParaRPr lang="en-US" altLang="ja-JP" dirty="0" smtClean="0"/>
          </a:p>
          <a:p>
            <a:pPr>
              <a:lnSpc>
                <a:spcPct val="150000"/>
              </a:lnSpc>
            </a:pPr>
            <a:r>
              <a:rPr lang="ja-JP" altLang="en-US" dirty="0" smtClean="0"/>
              <a:t>・</a:t>
            </a:r>
            <a:r>
              <a:rPr lang="en-US" altLang="ja-JP" dirty="0" err="1" smtClean="0"/>
              <a:t>SQLAlchemy</a:t>
            </a:r>
            <a:r>
              <a:rPr lang="ja-JP" altLang="en-US" dirty="0" smtClean="0"/>
              <a:t>の</a:t>
            </a:r>
            <a:r>
              <a:rPr lang="en-US" altLang="ja-JP" dirty="0" smtClean="0"/>
              <a:t>execute</a:t>
            </a:r>
            <a:r>
              <a:rPr lang="ja-JP" altLang="en-US" dirty="0" smtClean="0"/>
              <a:t>を使う際は、</a:t>
            </a:r>
            <a:r>
              <a:rPr lang="ja-JP" altLang="en-US" dirty="0" smtClean="0">
                <a:solidFill>
                  <a:srgbClr val="FF0000"/>
                </a:solidFill>
              </a:rPr>
              <a:t>必ずプライマリーキーを設定しておいてください</a:t>
            </a:r>
            <a:r>
              <a:rPr lang="ja-JP" altLang="en-US" dirty="0" smtClean="0"/>
              <a:t>。でないとデータが重複します。</a:t>
            </a:r>
            <a:endParaRPr lang="en-US" altLang="ja-JP" dirty="0" smtClean="0"/>
          </a:p>
        </p:txBody>
      </p:sp>
    </p:spTree>
    <p:extLst>
      <p:ext uri="{BB962C8B-B14F-4D97-AF65-F5344CB8AC3E}">
        <p14:creationId xmlns:p14="http://schemas.microsoft.com/office/powerpoint/2010/main" val="25433649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データベースの性質</a:t>
            </a:r>
            <a:endParaRPr kumimoji="1" lang="ja-JP" altLang="en-US" dirty="0"/>
          </a:p>
        </p:txBody>
      </p:sp>
      <p:sp>
        <p:nvSpPr>
          <p:cNvPr id="3" name="テキスト ボックス 2"/>
          <p:cNvSpPr txBox="1"/>
          <p:nvPr/>
        </p:nvSpPr>
        <p:spPr>
          <a:xfrm>
            <a:off x="475567" y="717150"/>
            <a:ext cx="6811106" cy="2539157"/>
          </a:xfrm>
          <a:prstGeom prst="rect">
            <a:avLst/>
          </a:prstGeom>
          <a:noFill/>
        </p:spPr>
        <p:txBody>
          <a:bodyPr wrap="square" rtlCol="0">
            <a:spAutoFit/>
          </a:bodyPr>
          <a:lstStyle/>
          <a:p>
            <a:pPr>
              <a:lnSpc>
                <a:spcPct val="150000"/>
              </a:lnSpc>
            </a:pPr>
            <a:r>
              <a:rPr lang="ja-JP" altLang="en-US" sz="1400" dirty="0" smtClean="0">
                <a:latin typeface="+mn-ea"/>
                <a:ea typeface="+mn-ea"/>
              </a:rPr>
              <a:t>■データベースとは</a:t>
            </a:r>
            <a:endParaRPr lang="en-US" altLang="ja-JP" sz="1400" dirty="0" smtClean="0">
              <a:latin typeface="+mn-ea"/>
              <a:ea typeface="+mn-ea"/>
            </a:endParaRPr>
          </a:p>
          <a:p>
            <a:pPr>
              <a:lnSpc>
                <a:spcPct val="150000"/>
              </a:lnSpc>
            </a:pPr>
            <a:r>
              <a:rPr lang="ja-JP" altLang="en-US" sz="1400" dirty="0" smtClean="0">
                <a:latin typeface="+mn-ea"/>
                <a:ea typeface="+mn-ea"/>
              </a:rPr>
              <a:t>「決まった</a:t>
            </a:r>
            <a:r>
              <a:rPr lang="ja-JP" altLang="en-US" sz="1400" dirty="0">
                <a:latin typeface="+mn-ea"/>
                <a:ea typeface="+mn-ea"/>
              </a:rPr>
              <a:t>形式（データモデル）で整理されたデータの</a:t>
            </a:r>
            <a:r>
              <a:rPr lang="ja-JP" altLang="en-US" sz="1400" dirty="0" smtClean="0">
                <a:latin typeface="+mn-ea"/>
                <a:ea typeface="+mn-ea"/>
              </a:rPr>
              <a:t>集まり」の</a:t>
            </a:r>
            <a:r>
              <a:rPr lang="ja-JP" altLang="en-US" sz="1400" dirty="0">
                <a:latin typeface="+mn-ea"/>
                <a:ea typeface="+mn-ea"/>
              </a:rPr>
              <a:t>ことです</a:t>
            </a:r>
            <a:endParaRPr kumimoji="1" lang="en-US" altLang="ja-JP" sz="1400" dirty="0">
              <a:latin typeface="+mn-ea"/>
              <a:ea typeface="+mn-ea"/>
            </a:endParaRPr>
          </a:p>
          <a:p>
            <a:pPr>
              <a:lnSpc>
                <a:spcPct val="150000"/>
              </a:lnSpc>
            </a:pPr>
            <a:r>
              <a:rPr lang="ja-JP" altLang="en-US" sz="1400" dirty="0" smtClean="0">
                <a:latin typeface="+mn-ea"/>
                <a:ea typeface="+mn-ea"/>
              </a:rPr>
              <a:t>この辺読んどいてください。研修で</a:t>
            </a:r>
            <a:r>
              <a:rPr lang="ja-JP" altLang="en-US" sz="1400" dirty="0">
                <a:latin typeface="+mn-ea"/>
                <a:ea typeface="+mn-ea"/>
              </a:rPr>
              <a:t>使</a:t>
            </a:r>
            <a:r>
              <a:rPr lang="ja-JP" altLang="en-US" sz="1400" dirty="0" smtClean="0">
                <a:latin typeface="+mn-ea"/>
                <a:ea typeface="+mn-ea"/>
              </a:rPr>
              <a:t>うのは、リレーショナルデータベース（</a:t>
            </a:r>
            <a:r>
              <a:rPr lang="en-US" altLang="ja-JP" sz="1400" dirty="0" smtClean="0">
                <a:latin typeface="+mn-ea"/>
                <a:ea typeface="+mn-ea"/>
              </a:rPr>
              <a:t>RDB</a:t>
            </a:r>
            <a:r>
              <a:rPr lang="ja-JP" altLang="en-US" sz="1400" dirty="0" smtClean="0">
                <a:latin typeface="+mn-ea"/>
                <a:ea typeface="+mn-ea"/>
              </a:rPr>
              <a:t>）です。</a:t>
            </a:r>
            <a:endParaRPr lang="en-US" altLang="ja-JP" sz="1400" dirty="0" smtClean="0">
              <a:latin typeface="+mn-ea"/>
              <a:ea typeface="+mn-ea"/>
            </a:endParaRPr>
          </a:p>
          <a:p>
            <a:pPr>
              <a:lnSpc>
                <a:spcPct val="150000"/>
              </a:lnSpc>
            </a:pPr>
            <a:r>
              <a:rPr lang="ja-JP" altLang="en-US" sz="1100" dirty="0" smtClean="0">
                <a:latin typeface="+mn-ea"/>
                <a:ea typeface="+mn-ea"/>
              </a:rPr>
              <a:t>・</a:t>
            </a:r>
            <a:r>
              <a:rPr lang="en-US" altLang="ja-JP" sz="1100" dirty="0">
                <a:latin typeface="+mn-ea"/>
                <a:ea typeface="+mn-ea"/>
                <a:hlinkClick r:id="rId2"/>
              </a:rPr>
              <a:t>https://</a:t>
            </a:r>
            <a:r>
              <a:rPr lang="en-US" altLang="ja-JP" sz="1100" dirty="0" smtClean="0">
                <a:latin typeface="+mn-ea"/>
                <a:ea typeface="+mn-ea"/>
                <a:hlinkClick r:id="rId2"/>
              </a:rPr>
              <a:t>it-trend.jp/database/article/89-0065</a:t>
            </a:r>
            <a:endParaRPr lang="en-US" altLang="ja-JP" sz="1100" dirty="0" smtClean="0">
              <a:latin typeface="+mn-ea"/>
              <a:ea typeface="+mn-ea"/>
            </a:endParaRPr>
          </a:p>
          <a:p>
            <a:pPr>
              <a:lnSpc>
                <a:spcPct val="150000"/>
              </a:lnSpc>
            </a:pPr>
            <a:r>
              <a:rPr lang="ja-JP" altLang="en-US" sz="1100" dirty="0">
                <a:latin typeface="+mn-ea"/>
                <a:ea typeface="+mn-ea"/>
                <a:hlinkClick r:id="rId3"/>
              </a:rPr>
              <a:t>・</a:t>
            </a:r>
            <a:r>
              <a:rPr lang="en-US" altLang="ja-JP" sz="1100" dirty="0" smtClean="0">
                <a:latin typeface="+mn-ea"/>
                <a:ea typeface="+mn-ea"/>
                <a:hlinkClick r:id="rId3"/>
              </a:rPr>
              <a:t>https</a:t>
            </a:r>
            <a:r>
              <a:rPr lang="en-US" altLang="ja-JP" sz="1100" dirty="0">
                <a:latin typeface="+mn-ea"/>
                <a:ea typeface="+mn-ea"/>
                <a:hlinkClick r:id="rId3"/>
              </a:rPr>
              <a:t>://</a:t>
            </a:r>
            <a:r>
              <a:rPr lang="en-US" altLang="ja-JP" sz="1100" dirty="0" smtClean="0">
                <a:latin typeface="+mn-ea"/>
                <a:ea typeface="+mn-ea"/>
                <a:hlinkClick r:id="rId3"/>
              </a:rPr>
              <a:t>wa3.i-3-i.info/word133.html</a:t>
            </a:r>
            <a:endParaRPr lang="en-US" altLang="ja-JP" sz="1100" dirty="0" smtClean="0">
              <a:latin typeface="+mn-ea"/>
              <a:ea typeface="+mn-ea"/>
            </a:endParaRPr>
          </a:p>
          <a:p>
            <a:pPr>
              <a:lnSpc>
                <a:spcPct val="150000"/>
              </a:lnSpc>
            </a:pPr>
            <a:r>
              <a:rPr lang="ja-JP" altLang="en-US" sz="1100" dirty="0" smtClean="0">
                <a:latin typeface="+mn-ea"/>
                <a:ea typeface="+mn-ea"/>
              </a:rPr>
              <a:t>・</a:t>
            </a:r>
            <a:r>
              <a:rPr lang="en-US" altLang="ja-JP" sz="1100" dirty="0">
                <a:latin typeface="+mn-ea"/>
                <a:ea typeface="+mn-ea"/>
                <a:hlinkClick r:id="rId4"/>
              </a:rPr>
              <a:t>https://</a:t>
            </a:r>
            <a:r>
              <a:rPr lang="en-US" altLang="ja-JP" sz="1100" dirty="0" smtClean="0">
                <a:latin typeface="+mn-ea"/>
                <a:ea typeface="+mn-ea"/>
                <a:hlinkClick r:id="rId4"/>
              </a:rPr>
              <a:t>wa3.i-3-i.info/word11770.html</a:t>
            </a:r>
            <a:endParaRPr lang="en-US" altLang="ja-JP" sz="1100" dirty="0">
              <a:latin typeface="+mn-ea"/>
              <a:ea typeface="+mn-ea"/>
            </a:endParaRPr>
          </a:p>
          <a:p>
            <a:pPr>
              <a:lnSpc>
                <a:spcPct val="150000"/>
              </a:lnSpc>
            </a:pPr>
            <a:endParaRPr lang="en-US" altLang="ja-JP" sz="1400" dirty="0" smtClean="0">
              <a:latin typeface="+mn-ea"/>
              <a:ea typeface="+mn-ea"/>
            </a:endParaRPr>
          </a:p>
          <a:p>
            <a:pPr>
              <a:lnSpc>
                <a:spcPct val="150000"/>
              </a:lnSpc>
            </a:pPr>
            <a:r>
              <a:rPr lang="ja-JP" altLang="en-US" sz="1400" dirty="0" smtClean="0">
                <a:latin typeface="+mn-ea"/>
                <a:ea typeface="+mn-ea"/>
              </a:rPr>
              <a:t>■ざっくり理解</a:t>
            </a:r>
            <a:endParaRPr lang="en-US" altLang="ja-JP" sz="1400" dirty="0" smtClean="0">
              <a:latin typeface="+mn-ea"/>
              <a:ea typeface="+mn-ea"/>
            </a:endParaRPr>
          </a:p>
        </p:txBody>
      </p:sp>
      <p:sp>
        <p:nvSpPr>
          <p:cNvPr id="4" name="正方形/長方形 3"/>
          <p:cNvSpPr/>
          <p:nvPr/>
        </p:nvSpPr>
        <p:spPr bwMode="auto">
          <a:xfrm>
            <a:off x="884596" y="3224284"/>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フリーフォーム 4"/>
          <p:cNvSpPr/>
          <p:nvPr/>
        </p:nvSpPr>
        <p:spPr bwMode="auto">
          <a:xfrm>
            <a:off x="291689" y="6462806"/>
            <a:ext cx="4726780" cy="59508"/>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6" name="正方形/長方形 5"/>
          <p:cNvSpPr/>
          <p:nvPr/>
        </p:nvSpPr>
        <p:spPr bwMode="auto">
          <a:xfrm>
            <a:off x="461423" y="6275100"/>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 name="正方形/長方形 6"/>
          <p:cNvSpPr/>
          <p:nvPr/>
        </p:nvSpPr>
        <p:spPr bwMode="auto">
          <a:xfrm>
            <a:off x="84754" y="6051678"/>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8" name="正方形/長方形 7"/>
          <p:cNvSpPr/>
          <p:nvPr/>
        </p:nvSpPr>
        <p:spPr bwMode="auto">
          <a:xfrm>
            <a:off x="1125201" y="3273770"/>
            <a:ext cx="3640428" cy="319827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bwMode="auto">
          <a:xfrm>
            <a:off x="1149943" y="3319488"/>
            <a:ext cx="828000" cy="3072726"/>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0" name="正方形/長方形 9"/>
          <p:cNvSpPr/>
          <p:nvPr/>
        </p:nvSpPr>
        <p:spPr bwMode="auto">
          <a:xfrm>
            <a:off x="2045903" y="3324040"/>
            <a:ext cx="828000" cy="30744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1" name="正方形/長方形 10"/>
          <p:cNvSpPr/>
          <p:nvPr/>
        </p:nvSpPr>
        <p:spPr bwMode="auto">
          <a:xfrm>
            <a:off x="2945415" y="3319488"/>
            <a:ext cx="828000" cy="30744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2" name="正方形/長方形 11"/>
          <p:cNvSpPr/>
          <p:nvPr/>
        </p:nvSpPr>
        <p:spPr bwMode="auto">
          <a:xfrm>
            <a:off x="3840605" y="3319488"/>
            <a:ext cx="828000" cy="30744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3" name="直方体 12"/>
          <p:cNvSpPr/>
          <p:nvPr/>
        </p:nvSpPr>
        <p:spPr bwMode="auto">
          <a:xfrm>
            <a:off x="1444111" y="387311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直方体 13"/>
          <p:cNvSpPr/>
          <p:nvPr/>
        </p:nvSpPr>
        <p:spPr bwMode="auto">
          <a:xfrm>
            <a:off x="2349944" y="387311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5" name="直方体 14"/>
          <p:cNvSpPr/>
          <p:nvPr/>
        </p:nvSpPr>
        <p:spPr bwMode="auto">
          <a:xfrm>
            <a:off x="3248730" y="387311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直方体 15"/>
          <p:cNvSpPr/>
          <p:nvPr/>
        </p:nvSpPr>
        <p:spPr bwMode="auto">
          <a:xfrm>
            <a:off x="4136548" y="387311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直方体 16"/>
          <p:cNvSpPr/>
          <p:nvPr/>
        </p:nvSpPr>
        <p:spPr bwMode="auto">
          <a:xfrm>
            <a:off x="1444111" y="4181749"/>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直方体 17"/>
          <p:cNvSpPr/>
          <p:nvPr/>
        </p:nvSpPr>
        <p:spPr bwMode="auto">
          <a:xfrm>
            <a:off x="2349944" y="4181748"/>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9" name="直方体 18"/>
          <p:cNvSpPr/>
          <p:nvPr/>
        </p:nvSpPr>
        <p:spPr bwMode="auto">
          <a:xfrm>
            <a:off x="3248730" y="4181747"/>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 name="直方体 19"/>
          <p:cNvSpPr/>
          <p:nvPr/>
        </p:nvSpPr>
        <p:spPr bwMode="auto">
          <a:xfrm>
            <a:off x="4136548" y="4181747"/>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直方体 20"/>
          <p:cNvSpPr/>
          <p:nvPr/>
        </p:nvSpPr>
        <p:spPr bwMode="auto">
          <a:xfrm>
            <a:off x="1444111" y="4495719"/>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2" name="直方体 21"/>
          <p:cNvSpPr/>
          <p:nvPr/>
        </p:nvSpPr>
        <p:spPr bwMode="auto">
          <a:xfrm>
            <a:off x="2349944" y="4495718"/>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23" name="直方体 22"/>
          <p:cNvSpPr/>
          <p:nvPr/>
        </p:nvSpPr>
        <p:spPr bwMode="auto">
          <a:xfrm>
            <a:off x="3248730" y="4495717"/>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4" name="直方体 23"/>
          <p:cNvSpPr/>
          <p:nvPr/>
        </p:nvSpPr>
        <p:spPr bwMode="auto">
          <a:xfrm>
            <a:off x="4136548" y="4495717"/>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直方体 24"/>
          <p:cNvSpPr/>
          <p:nvPr/>
        </p:nvSpPr>
        <p:spPr bwMode="auto">
          <a:xfrm>
            <a:off x="1444111" y="480968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6" name="直方体 25"/>
          <p:cNvSpPr/>
          <p:nvPr/>
        </p:nvSpPr>
        <p:spPr bwMode="auto">
          <a:xfrm>
            <a:off x="2349944" y="480968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27" name="直方体 26"/>
          <p:cNvSpPr/>
          <p:nvPr/>
        </p:nvSpPr>
        <p:spPr bwMode="auto">
          <a:xfrm>
            <a:off x="3248730" y="480968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8" name="直方体 27"/>
          <p:cNvSpPr/>
          <p:nvPr/>
        </p:nvSpPr>
        <p:spPr bwMode="auto">
          <a:xfrm>
            <a:off x="4136548" y="480968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9" name="角丸四角形 28"/>
          <p:cNvSpPr/>
          <p:nvPr/>
        </p:nvSpPr>
        <p:spPr bwMode="auto">
          <a:xfrm>
            <a:off x="894360" y="3847605"/>
            <a:ext cx="3960000" cy="270545"/>
          </a:xfrm>
          <a:prstGeom prst="roundRect">
            <a:avLst/>
          </a:prstGeom>
          <a:noFill/>
          <a:ln>
            <a:solidFill>
              <a:schemeClr val="tx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0" name="角丸四角形 29"/>
          <p:cNvSpPr/>
          <p:nvPr/>
        </p:nvSpPr>
        <p:spPr bwMode="auto">
          <a:xfrm>
            <a:off x="894360" y="4163869"/>
            <a:ext cx="3960000" cy="270545"/>
          </a:xfrm>
          <a:prstGeom prst="roundRect">
            <a:avLst/>
          </a:prstGeom>
          <a:noFill/>
          <a:ln>
            <a:solidFill>
              <a:schemeClr val="tx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1" name="角丸四角形 30"/>
          <p:cNvSpPr/>
          <p:nvPr/>
        </p:nvSpPr>
        <p:spPr bwMode="auto">
          <a:xfrm>
            <a:off x="900287" y="4469285"/>
            <a:ext cx="3960000" cy="270545"/>
          </a:xfrm>
          <a:prstGeom prst="roundRect">
            <a:avLst/>
          </a:prstGeom>
          <a:noFill/>
          <a:ln>
            <a:solidFill>
              <a:schemeClr val="tx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2" name="角丸四角形 31"/>
          <p:cNvSpPr/>
          <p:nvPr/>
        </p:nvSpPr>
        <p:spPr bwMode="auto">
          <a:xfrm>
            <a:off x="893903" y="4767091"/>
            <a:ext cx="3960000" cy="270545"/>
          </a:xfrm>
          <a:prstGeom prst="roundRect">
            <a:avLst/>
          </a:prstGeom>
          <a:noFill/>
          <a:ln>
            <a:solidFill>
              <a:schemeClr val="tx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3" name="テキスト ボックス 32"/>
          <p:cNvSpPr txBox="1"/>
          <p:nvPr/>
        </p:nvSpPr>
        <p:spPr>
          <a:xfrm>
            <a:off x="5054701" y="3093254"/>
            <a:ext cx="3974216" cy="646331"/>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RDB</a:t>
            </a:r>
            <a:r>
              <a:rPr lang="ja-JP" altLang="en-US" dirty="0" smtClean="0">
                <a:latin typeface="+mn-ea"/>
                <a:ea typeface="+mn-ea"/>
              </a:rPr>
              <a:t>はデータ（荷物）がいっぱい入ってる倉庫みたいなもん</a:t>
            </a:r>
            <a:endParaRPr lang="en-US" altLang="ja-JP" dirty="0" smtClean="0">
              <a:latin typeface="+mn-ea"/>
              <a:ea typeface="+mn-ea"/>
            </a:endParaRPr>
          </a:p>
          <a:p>
            <a:pPr>
              <a:lnSpc>
                <a:spcPct val="150000"/>
              </a:lnSpc>
            </a:pPr>
            <a:r>
              <a:rPr kumimoji="1" lang="ja-JP" altLang="en-US" dirty="0" smtClean="0">
                <a:latin typeface="+mn-ea"/>
                <a:ea typeface="+mn-ea"/>
              </a:rPr>
              <a:t>・区画</a:t>
            </a:r>
            <a:r>
              <a:rPr lang="ja-JP" altLang="en-US" dirty="0">
                <a:latin typeface="+mn-ea"/>
                <a:ea typeface="+mn-ea"/>
              </a:rPr>
              <a:t>設定</a:t>
            </a:r>
            <a:r>
              <a:rPr kumimoji="1" lang="ja-JP" altLang="en-US" dirty="0" smtClean="0">
                <a:latin typeface="+mn-ea"/>
                <a:ea typeface="+mn-ea"/>
              </a:rPr>
              <a:t>≒型設定、</a:t>
            </a:r>
            <a:r>
              <a:rPr kumimoji="1" lang="en-US" altLang="ja-JP" dirty="0" smtClean="0">
                <a:latin typeface="+mn-ea"/>
                <a:ea typeface="+mn-ea"/>
              </a:rPr>
              <a:t>primary</a:t>
            </a:r>
            <a:r>
              <a:rPr kumimoji="1" lang="ja-JP" altLang="en-US" dirty="0" smtClean="0">
                <a:latin typeface="+mn-ea"/>
                <a:ea typeface="+mn-ea"/>
              </a:rPr>
              <a:t>キー設定</a:t>
            </a:r>
            <a:endParaRPr kumimoji="1" lang="en-US" altLang="ja-JP" dirty="0" smtClean="0">
              <a:latin typeface="+mn-ea"/>
              <a:ea typeface="+mn-ea"/>
            </a:endParaRPr>
          </a:p>
        </p:txBody>
      </p:sp>
      <p:sp>
        <p:nvSpPr>
          <p:cNvPr id="34" name="テキスト ボックス 33"/>
          <p:cNvSpPr txBox="1"/>
          <p:nvPr/>
        </p:nvSpPr>
        <p:spPr>
          <a:xfrm>
            <a:off x="4860287" y="3824657"/>
            <a:ext cx="3979960" cy="600164"/>
          </a:xfrm>
          <a:prstGeom prst="rect">
            <a:avLst/>
          </a:prstGeom>
          <a:noFill/>
        </p:spPr>
        <p:txBody>
          <a:bodyPr wrap="square" rtlCol="0">
            <a:spAutoFit/>
          </a:bodyPr>
          <a:lstStyle/>
          <a:p>
            <a:pPr>
              <a:lnSpc>
                <a:spcPct val="150000"/>
              </a:lnSpc>
            </a:pPr>
            <a:r>
              <a:rPr lang="ja-JP" altLang="en-US" sz="1100" b="1" dirty="0" smtClean="0">
                <a:latin typeface="+mn-ea"/>
                <a:ea typeface="+mn-ea"/>
              </a:rPr>
              <a:t>←データ（荷物）は</a:t>
            </a:r>
            <a:r>
              <a:rPr lang="en-US" altLang="ja-JP" sz="1100" b="1" dirty="0" smtClean="0">
                <a:latin typeface="+mn-ea"/>
                <a:ea typeface="+mn-ea"/>
              </a:rPr>
              <a:t>1</a:t>
            </a:r>
            <a:r>
              <a:rPr lang="ja-JP" altLang="en-US" sz="1100" b="1" dirty="0" smtClean="0">
                <a:latin typeface="+mn-ea"/>
                <a:ea typeface="+mn-ea"/>
              </a:rPr>
              <a:t>列ごとにセットで入る</a:t>
            </a:r>
            <a:endParaRPr lang="en-US" altLang="ja-JP" sz="1100" b="1" dirty="0" smtClean="0">
              <a:latin typeface="+mn-ea"/>
              <a:ea typeface="+mn-ea"/>
            </a:endParaRPr>
          </a:p>
          <a:p>
            <a:pPr>
              <a:lnSpc>
                <a:spcPct val="150000"/>
              </a:lnSpc>
            </a:pPr>
            <a:r>
              <a:rPr lang="en-US" altLang="ja-JP" sz="1100" dirty="0" smtClean="0">
                <a:latin typeface="+mn-ea"/>
                <a:ea typeface="+mn-ea"/>
              </a:rPr>
              <a:t>※</a:t>
            </a:r>
            <a:r>
              <a:rPr lang="ja-JP" altLang="en-US" sz="1100" dirty="0" smtClean="0">
                <a:latin typeface="+mn-ea"/>
                <a:ea typeface="+mn-ea"/>
              </a:rPr>
              <a:t>ある区画に何も</a:t>
            </a:r>
            <a:r>
              <a:rPr lang="ja-JP" altLang="en-US" sz="1100" dirty="0">
                <a:latin typeface="+mn-ea"/>
                <a:ea typeface="+mn-ea"/>
              </a:rPr>
              <a:t>入</a:t>
            </a:r>
            <a:r>
              <a:rPr lang="ja-JP" altLang="en-US" sz="1100" dirty="0" smtClean="0">
                <a:latin typeface="+mn-ea"/>
                <a:ea typeface="+mn-ea"/>
              </a:rPr>
              <a:t>れたくない場合でも、空き箱（</a:t>
            </a:r>
            <a:r>
              <a:rPr lang="en-US" altLang="ja-JP" sz="1100" dirty="0" smtClean="0">
                <a:latin typeface="+mn-ea"/>
                <a:ea typeface="+mn-ea"/>
              </a:rPr>
              <a:t>Null</a:t>
            </a:r>
            <a:r>
              <a:rPr lang="ja-JP" altLang="en-US" sz="1100" dirty="0" smtClean="0">
                <a:latin typeface="+mn-ea"/>
                <a:ea typeface="+mn-ea"/>
              </a:rPr>
              <a:t>）は入れる</a:t>
            </a:r>
            <a:endParaRPr kumimoji="1" lang="en-US" altLang="ja-JP" sz="1100" dirty="0" smtClean="0">
              <a:latin typeface="+mn-ea"/>
              <a:ea typeface="+mn-ea"/>
            </a:endParaRPr>
          </a:p>
        </p:txBody>
      </p:sp>
      <p:sp>
        <p:nvSpPr>
          <p:cNvPr id="35" name="直方体 34"/>
          <p:cNvSpPr/>
          <p:nvPr/>
        </p:nvSpPr>
        <p:spPr bwMode="auto">
          <a:xfrm>
            <a:off x="5605825" y="5158710"/>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6" name="直方体 35"/>
          <p:cNvSpPr/>
          <p:nvPr/>
        </p:nvSpPr>
        <p:spPr bwMode="auto">
          <a:xfrm>
            <a:off x="6511658" y="5158709"/>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a:solidFill>
                  <a:schemeClr val="tx1"/>
                </a:solidFill>
                <a:effectLst>
                  <a:glow rad="127000">
                    <a:srgbClr val="FFFFFF"/>
                  </a:glow>
                </a:effectLst>
                <a:latin typeface="Arial Black" panose="020B0A04020102020204" pitchFamily="34" charset="0"/>
                <a:ea typeface="HGS創英角ｺﾞｼｯｸUB" pitchFamily="50" charset="-128"/>
              </a:rPr>
              <a:t>D</a:t>
            </a:r>
            <a:endPar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37" name="直方体 36"/>
          <p:cNvSpPr/>
          <p:nvPr/>
        </p:nvSpPr>
        <p:spPr bwMode="auto">
          <a:xfrm>
            <a:off x="7410444" y="5158708"/>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8" name="直方体 37"/>
          <p:cNvSpPr/>
          <p:nvPr/>
        </p:nvSpPr>
        <p:spPr bwMode="auto">
          <a:xfrm>
            <a:off x="8298262" y="5158708"/>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9" name="角丸四角形 38"/>
          <p:cNvSpPr/>
          <p:nvPr/>
        </p:nvSpPr>
        <p:spPr bwMode="auto">
          <a:xfrm>
            <a:off x="5413500" y="5116051"/>
            <a:ext cx="3327042" cy="270545"/>
          </a:xfrm>
          <a:prstGeom prst="roundRect">
            <a:avLst/>
          </a:prstGeom>
          <a:noFill/>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0" name="直方体 39"/>
          <p:cNvSpPr/>
          <p:nvPr/>
        </p:nvSpPr>
        <p:spPr bwMode="auto">
          <a:xfrm>
            <a:off x="5605825" y="5795236"/>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1" name="直方体 40"/>
          <p:cNvSpPr/>
          <p:nvPr/>
        </p:nvSpPr>
        <p:spPr bwMode="auto">
          <a:xfrm>
            <a:off x="6511658" y="5795235"/>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E</a:t>
            </a:r>
          </a:p>
        </p:txBody>
      </p:sp>
      <p:sp>
        <p:nvSpPr>
          <p:cNvPr id="42" name="直方体 41"/>
          <p:cNvSpPr/>
          <p:nvPr/>
        </p:nvSpPr>
        <p:spPr bwMode="auto">
          <a:xfrm>
            <a:off x="7410444" y="5795234"/>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3" name="直方体 42"/>
          <p:cNvSpPr/>
          <p:nvPr/>
        </p:nvSpPr>
        <p:spPr bwMode="auto">
          <a:xfrm>
            <a:off x="8298262" y="5795234"/>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4" name="角丸四角形 43"/>
          <p:cNvSpPr/>
          <p:nvPr/>
        </p:nvSpPr>
        <p:spPr bwMode="auto">
          <a:xfrm>
            <a:off x="5413500" y="5752577"/>
            <a:ext cx="3327042" cy="270545"/>
          </a:xfrm>
          <a:prstGeom prst="round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6" name="直方体 45"/>
          <p:cNvSpPr/>
          <p:nvPr/>
        </p:nvSpPr>
        <p:spPr bwMode="auto">
          <a:xfrm>
            <a:off x="5613239" y="6361170"/>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7" name="直方体 46"/>
          <p:cNvSpPr/>
          <p:nvPr/>
        </p:nvSpPr>
        <p:spPr bwMode="auto">
          <a:xfrm>
            <a:off x="6519072" y="6361169"/>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a:solidFill>
                  <a:schemeClr val="tx1"/>
                </a:solidFill>
                <a:effectLst>
                  <a:glow rad="127000">
                    <a:srgbClr val="FFFFFF"/>
                  </a:glow>
                </a:effectLst>
                <a:latin typeface="Arial Black" panose="020B0A04020102020204" pitchFamily="34" charset="0"/>
                <a:ea typeface="HGS創英角ｺﾞｼｯｸUB" pitchFamily="50" charset="-128"/>
              </a:rPr>
              <a:t>F</a:t>
            </a:r>
            <a:endPar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49" name="直方体 48"/>
          <p:cNvSpPr/>
          <p:nvPr/>
        </p:nvSpPr>
        <p:spPr bwMode="auto">
          <a:xfrm>
            <a:off x="7410444" y="6361169"/>
            <a:ext cx="236113" cy="218941"/>
          </a:xfrm>
          <a:prstGeom prst="cub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0" name="角丸四角形 49"/>
          <p:cNvSpPr/>
          <p:nvPr/>
        </p:nvSpPr>
        <p:spPr bwMode="auto">
          <a:xfrm>
            <a:off x="5420914" y="6318511"/>
            <a:ext cx="3327042" cy="270545"/>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3" name="環状矢印 52"/>
          <p:cNvSpPr/>
          <p:nvPr/>
        </p:nvSpPr>
        <p:spPr bwMode="auto">
          <a:xfrm rot="2538194" flipH="1">
            <a:off x="4365744" y="5270001"/>
            <a:ext cx="1190846" cy="918287"/>
          </a:xfrm>
          <a:prstGeom prst="circularArrow">
            <a:avLst>
              <a:gd name="adj1" fmla="val 12500"/>
              <a:gd name="adj2" fmla="val 1142319"/>
              <a:gd name="adj3" fmla="val 20457681"/>
              <a:gd name="adj4" fmla="val 13099896"/>
              <a:gd name="adj5" fmla="val 12500"/>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直方体 53"/>
          <p:cNvSpPr/>
          <p:nvPr/>
        </p:nvSpPr>
        <p:spPr bwMode="auto">
          <a:xfrm>
            <a:off x="1435275" y="5251956"/>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5" name="直方体 54"/>
          <p:cNvSpPr/>
          <p:nvPr/>
        </p:nvSpPr>
        <p:spPr bwMode="auto">
          <a:xfrm>
            <a:off x="2341108" y="5251955"/>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E</a:t>
            </a:r>
          </a:p>
        </p:txBody>
      </p:sp>
      <p:sp>
        <p:nvSpPr>
          <p:cNvPr id="56" name="直方体 55"/>
          <p:cNvSpPr/>
          <p:nvPr/>
        </p:nvSpPr>
        <p:spPr bwMode="auto">
          <a:xfrm>
            <a:off x="3239894" y="5251954"/>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7" name="直方体 56"/>
          <p:cNvSpPr/>
          <p:nvPr/>
        </p:nvSpPr>
        <p:spPr bwMode="auto">
          <a:xfrm>
            <a:off x="4127712" y="5251954"/>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8" name="角丸四角形 57"/>
          <p:cNvSpPr/>
          <p:nvPr/>
        </p:nvSpPr>
        <p:spPr bwMode="auto">
          <a:xfrm>
            <a:off x="1242950" y="5209297"/>
            <a:ext cx="3327042" cy="270545"/>
          </a:xfrm>
          <a:prstGeom prst="round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0" name="環状矢印 59"/>
          <p:cNvSpPr/>
          <p:nvPr/>
        </p:nvSpPr>
        <p:spPr bwMode="auto">
          <a:xfrm rot="16200000">
            <a:off x="5229672" y="5936734"/>
            <a:ext cx="524222" cy="777243"/>
          </a:xfrm>
          <a:prstGeom prst="circularArrow">
            <a:avLst>
              <a:gd name="adj1" fmla="val 16661"/>
              <a:gd name="adj2" fmla="val 1142319"/>
              <a:gd name="adj3" fmla="val 20383046"/>
              <a:gd name="adj4" fmla="val 10800000"/>
              <a:gd name="adj5" fmla="val 1683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1" name="環状矢印 60"/>
          <p:cNvSpPr/>
          <p:nvPr/>
        </p:nvSpPr>
        <p:spPr bwMode="auto">
          <a:xfrm rot="16200000">
            <a:off x="5229316" y="4686090"/>
            <a:ext cx="524222" cy="777243"/>
          </a:xfrm>
          <a:prstGeom prst="circularArrow">
            <a:avLst>
              <a:gd name="adj1" fmla="val 16661"/>
              <a:gd name="adj2" fmla="val 1142319"/>
              <a:gd name="adj3" fmla="val 20383046"/>
              <a:gd name="adj4" fmla="val 10800000"/>
              <a:gd name="adj5" fmla="val 1683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2" name="十字形 61"/>
          <p:cNvSpPr/>
          <p:nvPr/>
        </p:nvSpPr>
        <p:spPr bwMode="auto">
          <a:xfrm rot="2658930">
            <a:off x="4814154" y="6161720"/>
            <a:ext cx="353157" cy="353461"/>
          </a:xfrm>
          <a:prstGeom prst="plus">
            <a:avLst>
              <a:gd name="adj" fmla="val 41537"/>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3" name="十字形 62"/>
          <p:cNvSpPr/>
          <p:nvPr/>
        </p:nvSpPr>
        <p:spPr bwMode="auto">
          <a:xfrm rot="2658930">
            <a:off x="4818526" y="4891750"/>
            <a:ext cx="353157" cy="353461"/>
          </a:xfrm>
          <a:prstGeom prst="plus">
            <a:avLst>
              <a:gd name="adj" fmla="val 41537"/>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4" name="テキスト ボックス 63"/>
          <p:cNvSpPr txBox="1"/>
          <p:nvPr/>
        </p:nvSpPr>
        <p:spPr>
          <a:xfrm>
            <a:off x="5555609" y="4772350"/>
            <a:ext cx="2472618" cy="304571"/>
          </a:xfrm>
          <a:prstGeom prst="rect">
            <a:avLst/>
          </a:prstGeom>
          <a:noFill/>
        </p:spPr>
        <p:txBody>
          <a:bodyPr wrap="square" rtlCol="0">
            <a:spAutoFit/>
          </a:bodyPr>
          <a:lstStyle/>
          <a:p>
            <a:pPr>
              <a:lnSpc>
                <a:spcPct val="150000"/>
              </a:lnSpc>
            </a:pPr>
            <a:r>
              <a:rPr lang="ja-JP" altLang="en-US" sz="1050" dirty="0" smtClean="0">
                <a:solidFill>
                  <a:schemeClr val="accent1"/>
                </a:solidFill>
                <a:latin typeface="+mn-ea"/>
                <a:ea typeface="+mn-ea"/>
              </a:rPr>
              <a:t>・プライマリーキーが重なると入らない</a:t>
            </a:r>
            <a:endParaRPr kumimoji="1" lang="en-US" altLang="ja-JP" sz="1050" dirty="0" smtClean="0">
              <a:solidFill>
                <a:schemeClr val="accent1"/>
              </a:solidFill>
              <a:latin typeface="+mn-ea"/>
              <a:ea typeface="+mn-ea"/>
            </a:endParaRPr>
          </a:p>
        </p:txBody>
      </p:sp>
      <p:sp>
        <p:nvSpPr>
          <p:cNvPr id="65" name="テキスト ボックス 64"/>
          <p:cNvSpPr txBox="1"/>
          <p:nvPr/>
        </p:nvSpPr>
        <p:spPr>
          <a:xfrm>
            <a:off x="5593666" y="6008196"/>
            <a:ext cx="3203624" cy="334707"/>
          </a:xfrm>
          <a:prstGeom prst="rect">
            <a:avLst/>
          </a:prstGeom>
          <a:noFill/>
        </p:spPr>
        <p:txBody>
          <a:bodyPr wrap="square" rtlCol="0">
            <a:spAutoFit/>
          </a:bodyPr>
          <a:lstStyle/>
          <a:p>
            <a:pPr>
              <a:lnSpc>
                <a:spcPct val="150000"/>
              </a:lnSpc>
            </a:pPr>
            <a:r>
              <a:rPr lang="ja-JP" altLang="en-US" sz="1050" dirty="0" smtClean="0">
                <a:solidFill>
                  <a:schemeClr val="accent1"/>
                </a:solidFill>
                <a:latin typeface="+mn-ea"/>
                <a:ea typeface="+mn-ea"/>
              </a:rPr>
              <a:t>・空き箱がなかったり、別の種類の箱が来ると入らない</a:t>
            </a:r>
            <a:endParaRPr kumimoji="1" lang="en-US" altLang="ja-JP" sz="1050" dirty="0" smtClean="0">
              <a:solidFill>
                <a:schemeClr val="accent1"/>
              </a:solidFill>
              <a:latin typeface="+mn-ea"/>
              <a:ea typeface="+mn-ea"/>
            </a:endParaRPr>
          </a:p>
        </p:txBody>
      </p:sp>
      <p:sp>
        <p:nvSpPr>
          <p:cNvPr id="67" name="ドーナツ 66"/>
          <p:cNvSpPr/>
          <p:nvPr/>
        </p:nvSpPr>
        <p:spPr bwMode="auto">
          <a:xfrm>
            <a:off x="4855647" y="5556985"/>
            <a:ext cx="324000" cy="324000"/>
          </a:xfrm>
          <a:prstGeom prst="donu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8" name="直方体 67"/>
          <p:cNvSpPr/>
          <p:nvPr/>
        </p:nvSpPr>
        <p:spPr bwMode="auto">
          <a:xfrm>
            <a:off x="8298261" y="6355714"/>
            <a:ext cx="236113" cy="218941"/>
          </a:xfrm>
          <a:prstGeom prst="cube">
            <a:avLst/>
          </a:prstGeom>
          <a:ln>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292037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animBg="1"/>
      <p:bldP spid="49" grpId="0" animBg="1"/>
      <p:bldP spid="50"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p:bldP spid="65" grpId="0"/>
      <p:bldP spid="67" grpId="0" animBg="1"/>
      <p:bldP spid="6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url</a:t>
            </a:r>
            <a:r>
              <a:rPr lang="ja-JP" altLang="en-US" dirty="0" err="1" smtClean="0"/>
              <a:t>、</a:t>
            </a:r>
            <a:r>
              <a:rPr lang="en-US" altLang="ja-JP" dirty="0" smtClean="0"/>
              <a:t>engine</a:t>
            </a:r>
            <a:endParaRPr kumimoji="1" lang="ja-JP" altLang="en-US" dirty="0"/>
          </a:p>
        </p:txBody>
      </p:sp>
      <p:sp>
        <p:nvSpPr>
          <p:cNvPr id="5" name="テキスト ボックス 4"/>
          <p:cNvSpPr txBox="1"/>
          <p:nvPr/>
        </p:nvSpPr>
        <p:spPr>
          <a:xfrm>
            <a:off x="339143" y="829162"/>
            <a:ext cx="8259651" cy="5447645"/>
          </a:xfrm>
          <a:prstGeom prst="rect">
            <a:avLst/>
          </a:prstGeom>
          <a:noFill/>
        </p:spPr>
        <p:txBody>
          <a:bodyPr wrap="square" rtlCol="0">
            <a:spAutoFit/>
          </a:bodyPr>
          <a:lstStyle/>
          <a:p>
            <a:pPr>
              <a:lnSpc>
                <a:spcPct val="150000"/>
              </a:lnSpc>
            </a:pPr>
            <a:r>
              <a:rPr lang="ja-JP" altLang="en-US" sz="1600" dirty="0" smtClean="0">
                <a:latin typeface="Consolas" panose="020B0609020204030204" pitchFamily="49" charset="0"/>
                <a:ea typeface="+mn-ea"/>
              </a:rPr>
              <a:t>■接続先の設定</a:t>
            </a:r>
            <a:endParaRPr lang="en-US" altLang="ja-JP" sz="1600" dirty="0" smtClean="0">
              <a:latin typeface="Consolas" panose="020B0609020204030204" pitchFamily="49" charset="0"/>
              <a:ea typeface="+mn-ea"/>
            </a:endParaRPr>
          </a:p>
          <a:p>
            <a:pPr>
              <a:lnSpc>
                <a:spcPct val="150000"/>
              </a:lnSpc>
            </a:pPr>
            <a:endParaRPr lang="en-US" altLang="ja-JP" sz="800" dirty="0">
              <a:latin typeface="Consolas" panose="020B0609020204030204" pitchFamily="49" charset="0"/>
              <a:ea typeface="+mn-ea"/>
            </a:endParaRPr>
          </a:p>
          <a:p>
            <a:pPr>
              <a:lnSpc>
                <a:spcPct val="150000"/>
              </a:lnSpc>
            </a:pPr>
            <a:r>
              <a:rPr lang="en-US" altLang="ja-JP" sz="1600" dirty="0">
                <a:latin typeface="Consolas" panose="020B0609020204030204" pitchFamily="49" charset="0"/>
                <a:ea typeface="+mn-ea"/>
              </a:rPr>
              <a:t>import </a:t>
            </a:r>
            <a:r>
              <a:rPr lang="en-US" altLang="ja-JP" sz="1600" dirty="0" err="1">
                <a:latin typeface="Consolas" panose="020B0609020204030204" pitchFamily="49" charset="0"/>
                <a:ea typeface="+mn-ea"/>
              </a:rPr>
              <a:t>sqlalchemy</a:t>
            </a:r>
            <a:r>
              <a:rPr lang="en-US" altLang="ja-JP" sz="1600" dirty="0">
                <a:latin typeface="Consolas" panose="020B0609020204030204" pitchFamily="49" charset="0"/>
                <a:ea typeface="+mn-ea"/>
              </a:rPr>
              <a:t> as </a:t>
            </a:r>
            <a:r>
              <a:rPr lang="en-US" altLang="ja-JP" sz="1600" dirty="0" err="1">
                <a:solidFill>
                  <a:schemeClr val="accent6"/>
                </a:solidFill>
                <a:latin typeface="Consolas" panose="020B0609020204030204" pitchFamily="49" charset="0"/>
                <a:ea typeface="+mn-ea"/>
              </a:rPr>
              <a:t>sa</a:t>
            </a:r>
            <a:endParaRPr lang="en-US" altLang="ja-JP" sz="1600" dirty="0">
              <a:solidFill>
                <a:schemeClr val="accent6"/>
              </a:solidFill>
              <a:latin typeface="Consolas" panose="020B0609020204030204" pitchFamily="49" charset="0"/>
              <a:ea typeface="+mn-ea"/>
            </a:endParaRPr>
          </a:p>
          <a:p>
            <a:pPr>
              <a:lnSpc>
                <a:spcPct val="150000"/>
              </a:lnSpc>
            </a:pPr>
            <a:r>
              <a:rPr lang="en-US" altLang="ja-JP" sz="1600" dirty="0">
                <a:latin typeface="Consolas" panose="020B0609020204030204" pitchFamily="49" charset="0"/>
                <a:ea typeface="+mn-ea"/>
              </a:rPr>
              <a:t>import </a:t>
            </a:r>
            <a:r>
              <a:rPr lang="en-US" altLang="ja-JP" sz="1600" dirty="0" err="1">
                <a:latin typeface="Consolas" panose="020B0609020204030204" pitchFamily="49" charset="0"/>
                <a:ea typeface="+mn-ea"/>
              </a:rPr>
              <a:t>pymysql</a:t>
            </a:r>
            <a:endParaRPr lang="en-US" altLang="ja-JP" sz="1600" dirty="0" smtClean="0">
              <a:latin typeface="Consolas" panose="020B0609020204030204" pitchFamily="49" charset="0"/>
              <a:ea typeface="+mn-ea"/>
            </a:endParaRPr>
          </a:p>
          <a:p>
            <a:pPr>
              <a:lnSpc>
                <a:spcPct val="150000"/>
              </a:lnSpc>
            </a:pPr>
            <a:endParaRPr lang="en-US" altLang="ja-JP" sz="1600" dirty="0" smtClean="0">
              <a:latin typeface="Consolas" panose="020B0609020204030204" pitchFamily="49" charset="0"/>
              <a:ea typeface="+mn-ea"/>
            </a:endParaRPr>
          </a:p>
          <a:p>
            <a:pPr>
              <a:lnSpc>
                <a:spcPct val="150000"/>
              </a:lnSpc>
            </a:pPr>
            <a:r>
              <a:rPr lang="en-US" altLang="ja-JP" sz="1600" dirty="0" err="1">
                <a:solidFill>
                  <a:schemeClr val="accent5">
                    <a:lumMod val="50000"/>
                  </a:schemeClr>
                </a:solidFill>
                <a:latin typeface="Consolas" panose="020B0609020204030204" pitchFamily="49" charset="0"/>
                <a:ea typeface="+mn-ea"/>
              </a:rPr>
              <a:t>url</a:t>
            </a:r>
            <a:r>
              <a:rPr lang="en-US" altLang="ja-JP" sz="1600" dirty="0">
                <a:solidFill>
                  <a:schemeClr val="accent5">
                    <a:lumMod val="50000"/>
                  </a:schemeClr>
                </a:solidFill>
                <a:latin typeface="Consolas" panose="020B0609020204030204" pitchFamily="49" charset="0"/>
                <a:ea typeface="+mn-ea"/>
              </a:rPr>
              <a:t> = </a:t>
            </a:r>
            <a:r>
              <a:rPr lang="en-US" altLang="ja-JP" sz="1600" dirty="0">
                <a:solidFill>
                  <a:schemeClr val="accent5">
                    <a:lumMod val="75000"/>
                  </a:schemeClr>
                </a:solidFill>
                <a:latin typeface="Consolas" panose="020B0609020204030204" pitchFamily="49" charset="0"/>
                <a:ea typeface="+mn-ea"/>
              </a:rPr>
              <a:t>'</a:t>
            </a:r>
            <a:r>
              <a:rPr lang="en-US" altLang="ja-JP" sz="1600" dirty="0" err="1">
                <a:solidFill>
                  <a:schemeClr val="accent5">
                    <a:lumMod val="75000"/>
                  </a:schemeClr>
                </a:solidFill>
                <a:latin typeface="Consolas" panose="020B0609020204030204" pitchFamily="49" charset="0"/>
                <a:ea typeface="+mn-ea"/>
              </a:rPr>
              <a:t>mysql+pymysql</a:t>
            </a:r>
            <a:r>
              <a:rPr lang="en-US" altLang="ja-JP" sz="1600" dirty="0">
                <a:solidFill>
                  <a:schemeClr val="accent5">
                    <a:lumMod val="75000"/>
                  </a:schemeClr>
                </a:solidFill>
                <a:latin typeface="Consolas" panose="020B0609020204030204" pitchFamily="49" charset="0"/>
                <a:ea typeface="+mn-ea"/>
              </a:rPr>
              <a:t>://[user</a:t>
            </a:r>
            <a:r>
              <a:rPr lang="ja-JP" altLang="en-US" sz="1600" dirty="0">
                <a:solidFill>
                  <a:schemeClr val="accent5">
                    <a:lumMod val="75000"/>
                  </a:schemeClr>
                </a:solidFill>
                <a:latin typeface="Consolas" panose="020B0609020204030204" pitchFamily="49" charset="0"/>
                <a:ea typeface="+mn-ea"/>
              </a:rPr>
              <a:t>名</a:t>
            </a:r>
            <a:r>
              <a:rPr lang="en-US" altLang="ja-JP" sz="1600" dirty="0">
                <a:solidFill>
                  <a:schemeClr val="accent5">
                    <a:lumMod val="75000"/>
                  </a:schemeClr>
                </a:solidFill>
                <a:latin typeface="Consolas" panose="020B0609020204030204" pitchFamily="49" charset="0"/>
                <a:ea typeface="+mn-ea"/>
              </a:rPr>
              <a:t>]:[PW]@[IP]:[port]/[DB</a:t>
            </a:r>
            <a:r>
              <a:rPr lang="ja-JP" altLang="en-US" sz="1600" dirty="0">
                <a:solidFill>
                  <a:schemeClr val="accent5">
                    <a:lumMod val="75000"/>
                  </a:schemeClr>
                </a:solidFill>
                <a:latin typeface="Consolas" panose="020B0609020204030204" pitchFamily="49" charset="0"/>
                <a:ea typeface="+mn-ea"/>
              </a:rPr>
              <a:t>名</a:t>
            </a:r>
            <a:r>
              <a:rPr lang="en-US" altLang="ja-JP" sz="1600" dirty="0">
                <a:solidFill>
                  <a:schemeClr val="accent5">
                    <a:lumMod val="75000"/>
                  </a:schemeClr>
                </a:solidFill>
                <a:latin typeface="Consolas" panose="020B0609020204030204" pitchFamily="49" charset="0"/>
                <a:ea typeface="+mn-ea"/>
              </a:rPr>
              <a:t>]?</a:t>
            </a:r>
            <a:r>
              <a:rPr lang="en-US" altLang="ja-JP" sz="1600" dirty="0" smtClean="0">
                <a:solidFill>
                  <a:schemeClr val="accent5">
                    <a:lumMod val="75000"/>
                  </a:schemeClr>
                </a:solidFill>
                <a:latin typeface="Consolas" panose="020B0609020204030204" pitchFamily="49" charset="0"/>
                <a:ea typeface="+mn-ea"/>
              </a:rPr>
              <a:t>charset=utf8</a:t>
            </a:r>
            <a:r>
              <a:rPr lang="en-US" altLang="ja-JP" sz="1600" dirty="0">
                <a:solidFill>
                  <a:schemeClr val="accent5">
                    <a:lumMod val="75000"/>
                  </a:schemeClr>
                </a:solidFill>
                <a:latin typeface="Consolas" panose="020B0609020204030204" pitchFamily="49" charset="0"/>
              </a:rPr>
              <a:t>'</a:t>
            </a:r>
            <a:endParaRPr lang="en-US" altLang="ja-JP" sz="1600" dirty="0" smtClean="0">
              <a:solidFill>
                <a:schemeClr val="accent5">
                  <a:lumMod val="75000"/>
                </a:schemeClr>
              </a:solidFill>
              <a:latin typeface="Consolas" panose="020B0609020204030204" pitchFamily="49" charset="0"/>
            </a:endParaRPr>
          </a:p>
          <a:p>
            <a:pPr>
              <a:lnSpc>
                <a:spcPct val="150000"/>
              </a:lnSpc>
            </a:pPr>
            <a:endParaRPr lang="en-US" altLang="ja-JP" sz="1600" dirty="0">
              <a:solidFill>
                <a:schemeClr val="accent5"/>
              </a:solidFill>
              <a:latin typeface="Consolas" panose="020B0609020204030204" pitchFamily="49" charset="0"/>
              <a:ea typeface="+mn-ea"/>
            </a:endParaRPr>
          </a:p>
          <a:p>
            <a:pPr>
              <a:lnSpc>
                <a:spcPct val="150000"/>
              </a:lnSpc>
            </a:pPr>
            <a:endParaRPr lang="en-US" altLang="ja-JP" sz="1600" dirty="0" smtClean="0">
              <a:solidFill>
                <a:schemeClr val="accent5"/>
              </a:solidFill>
              <a:latin typeface="Consolas" panose="020B0609020204030204" pitchFamily="49" charset="0"/>
              <a:ea typeface="+mn-ea"/>
            </a:endParaRPr>
          </a:p>
          <a:p>
            <a:pPr>
              <a:lnSpc>
                <a:spcPct val="150000"/>
              </a:lnSpc>
            </a:pPr>
            <a:endParaRPr lang="en-US" altLang="ja-JP" sz="1600" dirty="0" smtClean="0">
              <a:solidFill>
                <a:schemeClr val="accent5"/>
              </a:solidFill>
              <a:latin typeface="Consolas" panose="020B0609020204030204" pitchFamily="49" charset="0"/>
              <a:ea typeface="+mn-ea"/>
            </a:endParaRPr>
          </a:p>
          <a:p>
            <a:pPr>
              <a:lnSpc>
                <a:spcPct val="150000"/>
              </a:lnSpc>
            </a:pPr>
            <a:endParaRPr lang="en-US" altLang="ja-JP" sz="1600" dirty="0" smtClean="0">
              <a:solidFill>
                <a:schemeClr val="accent5"/>
              </a:solidFill>
              <a:latin typeface="Consolas" panose="020B0609020204030204" pitchFamily="49" charset="0"/>
              <a:ea typeface="+mn-ea"/>
            </a:endParaRPr>
          </a:p>
          <a:p>
            <a:pPr>
              <a:lnSpc>
                <a:spcPct val="150000"/>
              </a:lnSpc>
            </a:pPr>
            <a:r>
              <a:rPr lang="en-US" altLang="ja-JP" sz="1600" dirty="0" smtClean="0">
                <a:solidFill>
                  <a:schemeClr val="accent3">
                    <a:lumMod val="75000"/>
                  </a:schemeClr>
                </a:solidFill>
                <a:latin typeface="Consolas" panose="020B0609020204030204" pitchFamily="49" charset="0"/>
                <a:ea typeface="+mn-ea"/>
              </a:rPr>
              <a:t>engine</a:t>
            </a:r>
            <a:r>
              <a:rPr lang="en-US" altLang="ja-JP" sz="1600" dirty="0" smtClean="0">
                <a:solidFill>
                  <a:schemeClr val="accent5"/>
                </a:solidFill>
                <a:latin typeface="Consolas" panose="020B0609020204030204" pitchFamily="49" charset="0"/>
                <a:ea typeface="+mn-ea"/>
              </a:rPr>
              <a:t> </a:t>
            </a:r>
            <a:r>
              <a:rPr lang="en-US" altLang="ja-JP" sz="1600" dirty="0">
                <a:solidFill>
                  <a:schemeClr val="tx2"/>
                </a:solidFill>
                <a:latin typeface="Consolas" panose="020B0609020204030204" pitchFamily="49" charset="0"/>
                <a:ea typeface="+mn-ea"/>
              </a:rPr>
              <a:t>=</a:t>
            </a:r>
            <a:r>
              <a:rPr lang="en-US" altLang="ja-JP" sz="1600" dirty="0">
                <a:solidFill>
                  <a:schemeClr val="accent5"/>
                </a:solidFill>
                <a:latin typeface="Consolas" panose="020B0609020204030204" pitchFamily="49" charset="0"/>
                <a:ea typeface="+mn-ea"/>
              </a:rPr>
              <a:t> </a:t>
            </a:r>
            <a:r>
              <a:rPr lang="en-US" altLang="ja-JP" sz="1600" dirty="0" err="1">
                <a:solidFill>
                  <a:schemeClr val="accent6"/>
                </a:solidFill>
                <a:latin typeface="Consolas" panose="020B0609020204030204" pitchFamily="49" charset="0"/>
                <a:ea typeface="+mn-ea"/>
              </a:rPr>
              <a:t>sa</a:t>
            </a:r>
            <a:r>
              <a:rPr lang="en-US" altLang="ja-JP" sz="1600" dirty="0" err="1">
                <a:solidFill>
                  <a:schemeClr val="accent1"/>
                </a:solidFill>
                <a:latin typeface="Consolas" panose="020B0609020204030204" pitchFamily="49" charset="0"/>
                <a:ea typeface="+mn-ea"/>
              </a:rPr>
              <a:t>.create_engine</a:t>
            </a:r>
            <a:r>
              <a:rPr lang="en-US" altLang="ja-JP" sz="1600" dirty="0">
                <a:latin typeface="Consolas" panose="020B0609020204030204" pitchFamily="49" charset="0"/>
                <a:ea typeface="+mn-ea"/>
              </a:rPr>
              <a:t>(</a:t>
            </a:r>
            <a:r>
              <a:rPr lang="en-US" altLang="ja-JP" sz="1600" dirty="0" err="1">
                <a:solidFill>
                  <a:schemeClr val="accent5">
                    <a:lumMod val="50000"/>
                  </a:schemeClr>
                </a:solidFill>
                <a:latin typeface="Consolas" panose="020B0609020204030204" pitchFamily="49" charset="0"/>
                <a:ea typeface="+mn-ea"/>
              </a:rPr>
              <a:t>url</a:t>
            </a:r>
            <a:r>
              <a:rPr lang="en-US" altLang="ja-JP" sz="1600" dirty="0">
                <a:latin typeface="Consolas" panose="020B0609020204030204" pitchFamily="49" charset="0"/>
                <a:ea typeface="+mn-ea"/>
              </a:rPr>
              <a:t>) </a:t>
            </a:r>
          </a:p>
          <a:p>
            <a:pPr>
              <a:lnSpc>
                <a:spcPct val="150000"/>
              </a:lnSpc>
            </a:pPr>
            <a:endParaRPr lang="en-US" altLang="ja-JP" sz="1600" dirty="0" smtClean="0">
              <a:solidFill>
                <a:schemeClr val="accent5"/>
              </a:solidFill>
              <a:latin typeface="Consolas" panose="020B0609020204030204" pitchFamily="49" charset="0"/>
              <a:ea typeface="+mn-ea"/>
            </a:endParaRPr>
          </a:p>
          <a:p>
            <a:pPr>
              <a:lnSpc>
                <a:spcPct val="150000"/>
              </a:lnSpc>
            </a:pPr>
            <a:r>
              <a:rPr lang="en-US" altLang="ja-JP" sz="1600" dirty="0">
                <a:solidFill>
                  <a:schemeClr val="accent5"/>
                </a:solidFill>
                <a:latin typeface="Consolas" panose="020B0609020204030204" pitchFamily="49" charset="0"/>
                <a:ea typeface="+mn-ea"/>
              </a:rPr>
              <a:t>con = </a:t>
            </a:r>
            <a:r>
              <a:rPr lang="en-US" altLang="ja-JP" sz="1600" dirty="0" err="1">
                <a:solidFill>
                  <a:schemeClr val="accent3">
                    <a:lumMod val="75000"/>
                  </a:schemeClr>
                </a:solidFill>
                <a:latin typeface="Consolas" panose="020B0609020204030204" pitchFamily="49" charset="0"/>
                <a:ea typeface="+mn-ea"/>
              </a:rPr>
              <a:t>engine</a:t>
            </a:r>
            <a:r>
              <a:rPr lang="en-US" altLang="ja-JP" sz="1600" dirty="0" err="1">
                <a:solidFill>
                  <a:schemeClr val="accent1"/>
                </a:solidFill>
                <a:latin typeface="Consolas" panose="020B0609020204030204" pitchFamily="49" charset="0"/>
                <a:ea typeface="+mn-ea"/>
              </a:rPr>
              <a:t>.connect</a:t>
            </a:r>
            <a:r>
              <a:rPr lang="en-US" altLang="ja-JP" sz="1600" dirty="0" smtClean="0">
                <a:solidFill>
                  <a:schemeClr val="accent1"/>
                </a:solidFill>
                <a:latin typeface="Consolas" panose="020B0609020204030204" pitchFamily="49" charset="0"/>
                <a:ea typeface="+mn-ea"/>
              </a:rPr>
              <a:t>()</a:t>
            </a:r>
          </a:p>
          <a:p>
            <a:pPr>
              <a:lnSpc>
                <a:spcPct val="150000"/>
              </a:lnSpc>
            </a:pPr>
            <a:endParaRPr lang="en-US" altLang="ja-JP" sz="700" dirty="0">
              <a:solidFill>
                <a:schemeClr val="accent5"/>
              </a:solidFill>
              <a:latin typeface="Consolas" panose="020B0609020204030204" pitchFamily="49" charset="0"/>
              <a:ea typeface="+mn-ea"/>
            </a:endParaRPr>
          </a:p>
          <a:p>
            <a:pPr>
              <a:lnSpc>
                <a:spcPct val="150000"/>
              </a:lnSpc>
            </a:pPr>
            <a:r>
              <a:rPr lang="en-US" altLang="ja-JP" sz="1600" dirty="0" err="1" smtClean="0">
                <a:solidFill>
                  <a:schemeClr val="accent5"/>
                </a:solidFill>
                <a:latin typeface="Consolas" panose="020B0609020204030204" pitchFamily="49" charset="0"/>
                <a:ea typeface="+mn-ea"/>
              </a:rPr>
              <a:t>df</a:t>
            </a:r>
            <a:r>
              <a:rPr lang="en-US" altLang="ja-JP" sz="1600" dirty="0" err="1" smtClean="0">
                <a:solidFill>
                  <a:schemeClr val="accent1"/>
                </a:solidFill>
                <a:latin typeface="Consolas" panose="020B0609020204030204" pitchFamily="49" charset="0"/>
                <a:ea typeface="+mn-ea"/>
              </a:rPr>
              <a:t>.to_sql</a:t>
            </a:r>
            <a:r>
              <a:rPr lang="en-US" altLang="ja-JP" sz="1600" dirty="0" smtClean="0">
                <a:latin typeface="Consolas" panose="020B0609020204030204" pitchFamily="49" charset="0"/>
                <a:ea typeface="+mn-ea"/>
              </a:rPr>
              <a:t>(</a:t>
            </a:r>
            <a:r>
              <a:rPr lang="en-US" altLang="ja-JP" sz="1600" dirty="0">
                <a:solidFill>
                  <a:schemeClr val="accent2">
                    <a:lumMod val="75000"/>
                  </a:schemeClr>
                </a:solidFill>
                <a:latin typeface="Consolas" panose="020B0609020204030204" pitchFamily="49" charset="0"/>
              </a:rPr>
              <a:t>"</a:t>
            </a:r>
            <a:r>
              <a:rPr lang="en-US" altLang="ja-JP" sz="1600" dirty="0" smtClean="0">
                <a:solidFill>
                  <a:schemeClr val="accent2">
                    <a:lumMod val="75000"/>
                  </a:schemeClr>
                </a:solidFill>
                <a:latin typeface="Consolas" panose="020B0609020204030204" pitchFamily="49" charset="0"/>
                <a:ea typeface="+mn-ea"/>
              </a:rPr>
              <a:t>table</a:t>
            </a:r>
            <a:r>
              <a:rPr lang="ja-JP" altLang="en-US" sz="1600" dirty="0" smtClean="0">
                <a:solidFill>
                  <a:schemeClr val="accent2">
                    <a:lumMod val="75000"/>
                  </a:schemeClr>
                </a:solidFill>
                <a:latin typeface="Consolas" panose="020B0609020204030204" pitchFamily="49" charset="0"/>
                <a:ea typeface="+mn-ea"/>
              </a:rPr>
              <a:t>名</a:t>
            </a:r>
            <a:r>
              <a:rPr lang="en-US" altLang="ja-JP" sz="1600" dirty="0">
                <a:solidFill>
                  <a:schemeClr val="accent2">
                    <a:lumMod val="75000"/>
                  </a:schemeClr>
                </a:solidFill>
                <a:latin typeface="Consolas" panose="020B0609020204030204" pitchFamily="49" charset="0"/>
              </a:rPr>
              <a:t>"</a:t>
            </a:r>
            <a:r>
              <a:rPr lang="en-US" altLang="ja-JP" sz="1600" dirty="0" smtClean="0">
                <a:latin typeface="Consolas" panose="020B0609020204030204" pitchFamily="49" charset="0"/>
                <a:ea typeface="+mn-ea"/>
              </a:rPr>
              <a:t>, </a:t>
            </a:r>
            <a:r>
              <a:rPr lang="en-US" altLang="ja-JP" sz="1600" dirty="0">
                <a:solidFill>
                  <a:schemeClr val="accent3">
                    <a:lumMod val="75000"/>
                  </a:schemeClr>
                </a:solidFill>
                <a:latin typeface="Consolas" panose="020B0609020204030204" pitchFamily="49" charset="0"/>
                <a:ea typeface="+mn-ea"/>
              </a:rPr>
              <a:t>engine</a:t>
            </a:r>
            <a:r>
              <a:rPr lang="en-US" altLang="ja-JP" sz="1600" dirty="0">
                <a:latin typeface="Consolas" panose="020B0609020204030204" pitchFamily="49" charset="0"/>
                <a:ea typeface="+mn-ea"/>
              </a:rPr>
              <a:t>, </a:t>
            </a:r>
            <a:r>
              <a:rPr lang="en-US" altLang="ja-JP" sz="1600" dirty="0" err="1">
                <a:solidFill>
                  <a:schemeClr val="accent6"/>
                </a:solidFill>
                <a:latin typeface="Consolas" panose="020B0609020204030204" pitchFamily="49" charset="0"/>
                <a:ea typeface="+mn-ea"/>
              </a:rPr>
              <a:t>if_exists</a:t>
            </a:r>
            <a:r>
              <a:rPr lang="en-US" altLang="ja-JP" sz="1600" dirty="0" smtClean="0">
                <a:solidFill>
                  <a:schemeClr val="accent6"/>
                </a:solidFill>
                <a:latin typeface="Consolas" panose="020B0609020204030204" pitchFamily="49" charset="0"/>
                <a:ea typeface="+mn-ea"/>
              </a:rPr>
              <a:t>="</a:t>
            </a:r>
            <a:r>
              <a:rPr lang="en-US" altLang="ja-JP" sz="1600" dirty="0">
                <a:solidFill>
                  <a:schemeClr val="accent6"/>
                </a:solidFill>
                <a:latin typeface="Consolas" panose="020B0609020204030204" pitchFamily="49" charset="0"/>
                <a:ea typeface="+mn-ea"/>
              </a:rPr>
              <a:t>append"</a:t>
            </a:r>
            <a:r>
              <a:rPr lang="en-US" altLang="ja-JP" sz="1600" dirty="0">
                <a:latin typeface="Consolas" panose="020B0609020204030204" pitchFamily="49" charset="0"/>
                <a:ea typeface="+mn-ea"/>
              </a:rPr>
              <a:t>, </a:t>
            </a:r>
            <a:r>
              <a:rPr lang="en-US" altLang="ja-JP" sz="1600" dirty="0" smtClean="0">
                <a:solidFill>
                  <a:schemeClr val="accent4">
                    <a:lumMod val="75000"/>
                  </a:schemeClr>
                </a:solidFill>
                <a:latin typeface="Consolas" panose="020B0609020204030204" pitchFamily="49" charset="0"/>
                <a:ea typeface="+mn-ea"/>
              </a:rPr>
              <a:t>index=None</a:t>
            </a:r>
            <a:r>
              <a:rPr lang="en-US" altLang="ja-JP" sz="1600" dirty="0" smtClean="0">
                <a:latin typeface="Consolas" panose="020B0609020204030204" pitchFamily="49" charset="0"/>
                <a:ea typeface="+mn-ea"/>
              </a:rPr>
              <a:t>) </a:t>
            </a:r>
            <a:endParaRPr kumimoji="1" lang="ja-JP" altLang="en-US" sz="1600" dirty="0" smtClean="0">
              <a:latin typeface="Consolas" panose="020B0609020204030204" pitchFamily="49" charset="0"/>
              <a:ea typeface="+mn-ea"/>
            </a:endParaRPr>
          </a:p>
        </p:txBody>
      </p:sp>
      <p:sp>
        <p:nvSpPr>
          <p:cNvPr id="6" name="テキスト ボックス 5"/>
          <p:cNvSpPr txBox="1"/>
          <p:nvPr/>
        </p:nvSpPr>
        <p:spPr>
          <a:xfrm>
            <a:off x="3411949" y="1468873"/>
            <a:ext cx="5246946" cy="314702"/>
          </a:xfrm>
          <a:prstGeom prst="rect">
            <a:avLst/>
          </a:prstGeom>
          <a:noFill/>
        </p:spPr>
        <p:txBody>
          <a:bodyPr wrap="square" rtlCol="0">
            <a:spAutoFit/>
          </a:bodyPr>
          <a:lstStyle/>
          <a:p>
            <a:pPr>
              <a:lnSpc>
                <a:spcPct val="150000"/>
              </a:lnSpc>
            </a:pPr>
            <a:r>
              <a:rPr lang="ja-JP" altLang="en-US" sz="1100" dirty="0" smtClean="0">
                <a:solidFill>
                  <a:schemeClr val="accent1">
                    <a:lumMod val="60000"/>
                    <a:lumOff val="40000"/>
                  </a:schemeClr>
                </a:solidFill>
                <a:latin typeface="+mn-ea"/>
                <a:ea typeface="+mn-ea"/>
              </a:rPr>
              <a:t>←</a:t>
            </a:r>
            <a:r>
              <a:rPr lang="en-US" altLang="ja-JP" sz="1100" dirty="0" err="1" smtClean="0">
                <a:solidFill>
                  <a:schemeClr val="accent1">
                    <a:lumMod val="60000"/>
                    <a:lumOff val="40000"/>
                  </a:schemeClr>
                </a:solidFill>
                <a:latin typeface="+mn-ea"/>
                <a:ea typeface="+mn-ea"/>
              </a:rPr>
              <a:t>sqlalchemy</a:t>
            </a:r>
            <a:r>
              <a:rPr lang="ja-JP" altLang="en-US" sz="1100" dirty="0" smtClean="0">
                <a:solidFill>
                  <a:schemeClr val="accent1">
                    <a:lumMod val="60000"/>
                    <a:lumOff val="40000"/>
                  </a:schemeClr>
                </a:solidFill>
                <a:latin typeface="+mn-ea"/>
                <a:ea typeface="+mn-ea"/>
              </a:rPr>
              <a:t>は</a:t>
            </a:r>
            <a:r>
              <a:rPr lang="en-US" altLang="ja-JP" sz="1100" dirty="0" smtClean="0">
                <a:solidFill>
                  <a:schemeClr val="accent1">
                    <a:lumMod val="60000"/>
                    <a:lumOff val="40000"/>
                  </a:schemeClr>
                </a:solidFill>
                <a:latin typeface="+mn-ea"/>
                <a:ea typeface="+mn-ea"/>
              </a:rPr>
              <a:t>DB</a:t>
            </a:r>
            <a:r>
              <a:rPr lang="ja-JP" altLang="en-US" sz="1100" dirty="0" smtClean="0">
                <a:solidFill>
                  <a:schemeClr val="accent1">
                    <a:lumMod val="60000"/>
                    <a:lumOff val="40000"/>
                  </a:schemeClr>
                </a:solidFill>
                <a:latin typeface="+mn-ea"/>
                <a:ea typeface="+mn-ea"/>
              </a:rPr>
              <a:t>操作用のライブラリ（</a:t>
            </a:r>
            <a:r>
              <a:rPr lang="en-US" altLang="ja-JP" sz="1100" dirty="0" err="1" smtClean="0">
                <a:solidFill>
                  <a:schemeClr val="accent1">
                    <a:lumMod val="60000"/>
                    <a:lumOff val="40000"/>
                  </a:schemeClr>
                </a:solidFill>
                <a:latin typeface="+mn-ea"/>
                <a:ea typeface="+mn-ea"/>
              </a:rPr>
              <a:t>Pyrhon</a:t>
            </a:r>
            <a:r>
              <a:rPr lang="ja-JP" altLang="en-US" sz="1100" dirty="0" smtClean="0">
                <a:solidFill>
                  <a:schemeClr val="accent1">
                    <a:lumMod val="60000"/>
                    <a:lumOff val="40000"/>
                  </a:schemeClr>
                </a:solidFill>
                <a:latin typeface="+mn-ea"/>
                <a:ea typeface="+mn-ea"/>
              </a:rPr>
              <a:t>から</a:t>
            </a:r>
            <a:r>
              <a:rPr lang="en-US" altLang="ja-JP" sz="1100" dirty="0" smtClean="0">
                <a:solidFill>
                  <a:schemeClr val="accent1">
                    <a:lumMod val="60000"/>
                    <a:lumOff val="40000"/>
                  </a:schemeClr>
                </a:solidFill>
                <a:latin typeface="+mn-ea"/>
                <a:ea typeface="+mn-ea"/>
              </a:rPr>
              <a:t>DB</a:t>
            </a:r>
            <a:r>
              <a:rPr lang="ja-JP" altLang="en-US" sz="1100" dirty="0" smtClean="0">
                <a:solidFill>
                  <a:schemeClr val="accent1">
                    <a:lumMod val="60000"/>
                    <a:lumOff val="40000"/>
                  </a:schemeClr>
                </a:solidFill>
                <a:latin typeface="+mn-ea"/>
                <a:ea typeface="+mn-ea"/>
              </a:rPr>
              <a:t>に</a:t>
            </a:r>
            <a:r>
              <a:rPr lang="en-US" altLang="ja-JP" sz="1100" dirty="0" smtClean="0">
                <a:solidFill>
                  <a:schemeClr val="accent1">
                    <a:lumMod val="60000"/>
                    <a:lumOff val="40000"/>
                  </a:schemeClr>
                </a:solidFill>
                <a:latin typeface="+mn-ea"/>
                <a:ea typeface="+mn-ea"/>
              </a:rPr>
              <a:t>SQL</a:t>
            </a:r>
            <a:r>
              <a:rPr lang="ja-JP" altLang="en-US" sz="1100" dirty="0" smtClean="0">
                <a:solidFill>
                  <a:schemeClr val="accent1">
                    <a:lumMod val="60000"/>
                    <a:lumOff val="40000"/>
                  </a:schemeClr>
                </a:solidFill>
                <a:latin typeface="+mn-ea"/>
                <a:ea typeface="+mn-ea"/>
              </a:rPr>
              <a:t>文を送るときに使う）</a:t>
            </a:r>
            <a:endParaRPr lang="en-US" altLang="ja-JP" sz="1100" dirty="0" smtClean="0">
              <a:solidFill>
                <a:schemeClr val="accent1">
                  <a:lumMod val="60000"/>
                  <a:lumOff val="40000"/>
                </a:schemeClr>
              </a:solidFill>
              <a:latin typeface="+mn-ea"/>
              <a:ea typeface="+mn-ea"/>
            </a:endParaRPr>
          </a:p>
        </p:txBody>
      </p:sp>
      <p:sp>
        <p:nvSpPr>
          <p:cNvPr id="7" name="テキスト ボックス 6"/>
          <p:cNvSpPr txBox="1"/>
          <p:nvPr/>
        </p:nvSpPr>
        <p:spPr>
          <a:xfrm>
            <a:off x="2580446" y="1838325"/>
            <a:ext cx="6142844" cy="600164"/>
          </a:xfrm>
          <a:prstGeom prst="rect">
            <a:avLst/>
          </a:prstGeom>
          <a:noFill/>
        </p:spPr>
        <p:txBody>
          <a:bodyPr wrap="square" rtlCol="0">
            <a:spAutoFit/>
          </a:bodyPr>
          <a:lstStyle/>
          <a:p>
            <a:pPr>
              <a:lnSpc>
                <a:spcPct val="150000"/>
              </a:lnSpc>
            </a:pPr>
            <a:r>
              <a:rPr lang="ja-JP" altLang="en-US" sz="1100" dirty="0" smtClean="0">
                <a:solidFill>
                  <a:schemeClr val="accent1">
                    <a:lumMod val="60000"/>
                    <a:lumOff val="40000"/>
                  </a:schemeClr>
                </a:solidFill>
                <a:latin typeface="+mn-ea"/>
                <a:ea typeface="+mn-ea"/>
              </a:rPr>
              <a:t>←</a:t>
            </a:r>
            <a:r>
              <a:rPr lang="en-US" altLang="ja-JP" sz="1100" dirty="0" err="1" smtClean="0">
                <a:solidFill>
                  <a:schemeClr val="accent1">
                    <a:lumMod val="60000"/>
                    <a:lumOff val="40000"/>
                  </a:schemeClr>
                </a:solidFill>
                <a:latin typeface="+mn-ea"/>
                <a:ea typeface="+mn-ea"/>
              </a:rPr>
              <a:t>pymysql</a:t>
            </a:r>
            <a:r>
              <a:rPr lang="ja-JP" altLang="en-US" sz="1100" dirty="0" smtClean="0">
                <a:solidFill>
                  <a:schemeClr val="accent1">
                    <a:lumMod val="60000"/>
                    <a:lumOff val="40000"/>
                  </a:schemeClr>
                </a:solidFill>
                <a:latin typeface="+mn-ea"/>
                <a:ea typeface="+mn-ea"/>
              </a:rPr>
              <a:t>は</a:t>
            </a:r>
            <a:r>
              <a:rPr lang="en-US" altLang="ja-JP" sz="1100" dirty="0">
                <a:solidFill>
                  <a:schemeClr val="accent1">
                    <a:lumMod val="60000"/>
                    <a:lumOff val="40000"/>
                  </a:schemeClr>
                </a:solidFill>
                <a:latin typeface="+mn-ea"/>
                <a:ea typeface="+mn-ea"/>
              </a:rPr>
              <a:t>MySQL</a:t>
            </a:r>
            <a:r>
              <a:rPr lang="ja-JP" altLang="en-US" sz="1100" dirty="0">
                <a:solidFill>
                  <a:schemeClr val="accent1">
                    <a:lumMod val="60000"/>
                    <a:lumOff val="40000"/>
                  </a:schemeClr>
                </a:solidFill>
                <a:latin typeface="+mn-ea"/>
                <a:ea typeface="+mn-ea"/>
              </a:rPr>
              <a:t>を</a:t>
            </a:r>
            <a:r>
              <a:rPr lang="en-US" altLang="ja-JP" sz="1100" dirty="0">
                <a:solidFill>
                  <a:schemeClr val="accent1">
                    <a:lumMod val="60000"/>
                    <a:lumOff val="40000"/>
                  </a:schemeClr>
                </a:solidFill>
                <a:latin typeface="+mn-ea"/>
                <a:ea typeface="+mn-ea"/>
              </a:rPr>
              <a:t>Python</a:t>
            </a:r>
            <a:r>
              <a:rPr lang="ja-JP" altLang="en-US" sz="1100" dirty="0">
                <a:solidFill>
                  <a:schemeClr val="accent1">
                    <a:lumMod val="60000"/>
                    <a:lumOff val="40000"/>
                  </a:schemeClr>
                </a:solidFill>
                <a:latin typeface="+mn-ea"/>
                <a:ea typeface="+mn-ea"/>
              </a:rPr>
              <a:t>から操作</a:t>
            </a:r>
            <a:r>
              <a:rPr lang="ja-JP" altLang="en-US" sz="1100" dirty="0" smtClean="0">
                <a:solidFill>
                  <a:schemeClr val="accent1">
                    <a:lumMod val="60000"/>
                    <a:lumOff val="40000"/>
                  </a:schemeClr>
                </a:solidFill>
                <a:latin typeface="+mn-ea"/>
                <a:ea typeface="+mn-ea"/>
              </a:rPr>
              <a:t>するライブラリ</a:t>
            </a:r>
            <a:endParaRPr lang="en-US" altLang="ja-JP" sz="1100" dirty="0" smtClean="0">
              <a:solidFill>
                <a:schemeClr val="accent1">
                  <a:lumMod val="60000"/>
                  <a:lumOff val="40000"/>
                </a:schemeClr>
              </a:solidFill>
              <a:latin typeface="+mn-ea"/>
              <a:ea typeface="+mn-ea"/>
            </a:endParaRPr>
          </a:p>
          <a:p>
            <a:pPr>
              <a:lnSpc>
                <a:spcPct val="150000"/>
              </a:lnSpc>
            </a:pPr>
            <a:r>
              <a:rPr lang="ja-JP" altLang="en-US" sz="1100" dirty="0">
                <a:solidFill>
                  <a:schemeClr val="accent1">
                    <a:lumMod val="60000"/>
                    <a:lumOff val="40000"/>
                  </a:schemeClr>
                </a:solidFill>
                <a:latin typeface="+mn-ea"/>
                <a:ea typeface="+mn-ea"/>
              </a:rPr>
              <a:t>　</a:t>
            </a:r>
            <a:r>
              <a:rPr lang="en-US" altLang="ja-JP" sz="1100" b="1" dirty="0" smtClean="0">
                <a:solidFill>
                  <a:schemeClr val="accent1">
                    <a:lumMod val="60000"/>
                    <a:lumOff val="40000"/>
                  </a:schemeClr>
                </a:solidFill>
                <a:latin typeface="+mn-ea"/>
                <a:ea typeface="+mn-ea"/>
              </a:rPr>
              <a:t>※</a:t>
            </a:r>
            <a:r>
              <a:rPr lang="ja-JP" altLang="en-US" sz="1100" b="1" dirty="0" smtClean="0">
                <a:solidFill>
                  <a:schemeClr val="accent1">
                    <a:lumMod val="60000"/>
                    <a:lumOff val="40000"/>
                  </a:schemeClr>
                </a:solidFill>
                <a:latin typeface="+mn-ea"/>
                <a:ea typeface="+mn-ea"/>
              </a:rPr>
              <a:t>接続先が</a:t>
            </a:r>
            <a:r>
              <a:rPr lang="en-US" altLang="ja-JP" sz="1100" b="1" dirty="0" smtClean="0">
                <a:solidFill>
                  <a:schemeClr val="accent1">
                    <a:lumMod val="60000"/>
                    <a:lumOff val="40000"/>
                  </a:schemeClr>
                </a:solidFill>
                <a:latin typeface="+mn-ea"/>
                <a:ea typeface="+mn-ea"/>
              </a:rPr>
              <a:t>MySQL</a:t>
            </a:r>
            <a:r>
              <a:rPr lang="ja-JP" altLang="en-US" sz="1100" b="1" dirty="0" smtClean="0">
                <a:solidFill>
                  <a:schemeClr val="accent1">
                    <a:lumMod val="60000"/>
                    <a:lumOff val="40000"/>
                  </a:schemeClr>
                </a:solidFill>
                <a:latin typeface="+mn-ea"/>
                <a:ea typeface="+mn-ea"/>
              </a:rPr>
              <a:t>の場合は</a:t>
            </a:r>
            <a:r>
              <a:rPr lang="en-US" altLang="ja-JP" sz="1100" b="1" dirty="0" err="1" smtClean="0">
                <a:solidFill>
                  <a:schemeClr val="accent1">
                    <a:lumMod val="60000"/>
                    <a:lumOff val="40000"/>
                  </a:schemeClr>
                </a:solidFill>
                <a:latin typeface="+mn-ea"/>
                <a:ea typeface="+mn-ea"/>
              </a:rPr>
              <a:t>pymysql</a:t>
            </a:r>
            <a:r>
              <a:rPr lang="ja-JP" altLang="en-US" sz="1100" b="1" dirty="0" smtClean="0">
                <a:solidFill>
                  <a:schemeClr val="accent1">
                    <a:lumMod val="60000"/>
                    <a:lumOff val="40000"/>
                  </a:schemeClr>
                </a:solidFill>
                <a:latin typeface="+mn-ea"/>
                <a:ea typeface="+mn-ea"/>
              </a:rPr>
              <a:t>ですが、</a:t>
            </a:r>
            <a:r>
              <a:rPr lang="en-US" altLang="ja-JP" sz="1100" b="1" dirty="0" smtClean="0">
                <a:solidFill>
                  <a:schemeClr val="accent1">
                    <a:lumMod val="60000"/>
                    <a:lumOff val="40000"/>
                  </a:schemeClr>
                </a:solidFill>
                <a:latin typeface="+mn-ea"/>
                <a:ea typeface="+mn-ea"/>
              </a:rPr>
              <a:t>Oracle</a:t>
            </a:r>
            <a:r>
              <a:rPr lang="ja-JP" altLang="en-US" sz="1100" b="1" dirty="0" smtClean="0">
                <a:solidFill>
                  <a:schemeClr val="accent1">
                    <a:lumMod val="60000"/>
                    <a:lumOff val="40000"/>
                  </a:schemeClr>
                </a:solidFill>
                <a:latin typeface="+mn-ea"/>
                <a:ea typeface="+mn-ea"/>
              </a:rPr>
              <a:t>や</a:t>
            </a:r>
            <a:r>
              <a:rPr lang="ja-JP" altLang="en-US" sz="1100" b="1" dirty="0">
                <a:solidFill>
                  <a:schemeClr val="accent1">
                    <a:lumMod val="60000"/>
                    <a:lumOff val="40000"/>
                  </a:schemeClr>
                </a:solidFill>
                <a:latin typeface="+mn-ea"/>
                <a:ea typeface="+mn-ea"/>
              </a:rPr>
              <a:t>ポスグレ</a:t>
            </a:r>
            <a:r>
              <a:rPr lang="ja-JP" altLang="en-US" sz="1100" b="1" dirty="0" smtClean="0">
                <a:solidFill>
                  <a:schemeClr val="accent1">
                    <a:lumMod val="60000"/>
                    <a:lumOff val="40000"/>
                  </a:schemeClr>
                </a:solidFill>
                <a:latin typeface="+mn-ea"/>
                <a:ea typeface="+mn-ea"/>
              </a:rPr>
              <a:t>の場合は別のライブラリになります</a:t>
            </a:r>
            <a:endParaRPr lang="en-US" altLang="ja-JP" sz="1100" b="1" dirty="0" smtClean="0">
              <a:solidFill>
                <a:schemeClr val="accent1">
                  <a:lumMod val="60000"/>
                  <a:lumOff val="40000"/>
                </a:schemeClr>
              </a:solidFill>
              <a:latin typeface="+mn-ea"/>
              <a:ea typeface="+mn-ea"/>
            </a:endParaRPr>
          </a:p>
        </p:txBody>
      </p:sp>
      <p:sp>
        <p:nvSpPr>
          <p:cNvPr id="8" name="テキスト ボックス 7"/>
          <p:cNvSpPr txBox="1"/>
          <p:nvPr/>
        </p:nvSpPr>
        <p:spPr>
          <a:xfrm>
            <a:off x="3459716" y="3029495"/>
            <a:ext cx="5005997" cy="430887"/>
          </a:xfrm>
          <a:prstGeom prst="rect">
            <a:avLst/>
          </a:prstGeom>
          <a:noFill/>
        </p:spPr>
        <p:txBody>
          <a:bodyPr wrap="square" rtlCol="0">
            <a:spAutoFit/>
          </a:bodyPr>
          <a:lstStyle/>
          <a:p>
            <a:r>
              <a:rPr lang="ja-JP" altLang="en-US" sz="1100" dirty="0" smtClean="0">
                <a:solidFill>
                  <a:schemeClr val="accent5">
                    <a:lumMod val="75000"/>
                  </a:schemeClr>
                </a:solidFill>
                <a:effectLst>
                  <a:glow rad="127000">
                    <a:schemeClr val="bg1">
                      <a:alpha val="90000"/>
                    </a:schemeClr>
                  </a:glow>
                </a:effectLst>
                <a:latin typeface="+mn-ea"/>
                <a:ea typeface="+mn-ea"/>
              </a:rPr>
              <a:t>この辺、どの情報をどこに入れるかは</a:t>
            </a:r>
            <a:r>
              <a:rPr lang="en-US" altLang="ja-JP" sz="1100" dirty="0" err="1" smtClean="0">
                <a:solidFill>
                  <a:schemeClr val="accent5">
                    <a:lumMod val="75000"/>
                  </a:schemeClr>
                </a:solidFill>
                <a:effectLst>
                  <a:glow rad="127000">
                    <a:schemeClr val="bg1">
                      <a:alpha val="90000"/>
                    </a:schemeClr>
                  </a:glow>
                </a:effectLst>
                <a:latin typeface="+mn-ea"/>
                <a:ea typeface="+mn-ea"/>
              </a:rPr>
              <a:t>Jupyter</a:t>
            </a:r>
            <a:r>
              <a:rPr lang="ja-JP" altLang="en-US" sz="1100" dirty="0" smtClean="0">
                <a:solidFill>
                  <a:schemeClr val="accent5">
                    <a:lumMod val="75000"/>
                  </a:schemeClr>
                </a:solidFill>
                <a:effectLst>
                  <a:glow rad="127000">
                    <a:schemeClr val="bg1">
                      <a:alpha val="90000"/>
                    </a:schemeClr>
                  </a:glow>
                </a:effectLst>
                <a:latin typeface="+mn-ea"/>
                <a:ea typeface="+mn-ea"/>
              </a:rPr>
              <a:t>のテキストも参照してください。</a:t>
            </a:r>
            <a:endParaRPr lang="en-US" altLang="ja-JP" sz="1100" dirty="0" smtClean="0">
              <a:solidFill>
                <a:schemeClr val="accent5">
                  <a:lumMod val="75000"/>
                </a:schemeClr>
              </a:solidFill>
              <a:effectLst>
                <a:glow rad="127000">
                  <a:schemeClr val="bg1">
                    <a:alpha val="90000"/>
                  </a:schemeClr>
                </a:glow>
              </a:effectLst>
              <a:latin typeface="+mn-ea"/>
              <a:ea typeface="+mn-ea"/>
            </a:endParaRPr>
          </a:p>
          <a:p>
            <a:r>
              <a:rPr lang="ja-JP" altLang="en-US" sz="1100" dirty="0" smtClean="0">
                <a:solidFill>
                  <a:schemeClr val="accent5">
                    <a:lumMod val="75000"/>
                  </a:schemeClr>
                </a:solidFill>
                <a:effectLst>
                  <a:glow rad="127000">
                    <a:schemeClr val="bg1">
                      <a:alpha val="90000"/>
                    </a:schemeClr>
                  </a:glow>
                </a:effectLst>
                <a:latin typeface="+mn-ea"/>
                <a:ea typeface="+mn-ea"/>
              </a:rPr>
              <a:t>なお、実際のコード書くとき、</a:t>
            </a:r>
            <a:r>
              <a:rPr lang="en-US" altLang="ja-JP" sz="1100" b="1" dirty="0" smtClean="0">
                <a:solidFill>
                  <a:schemeClr val="accent5">
                    <a:lumMod val="75000"/>
                  </a:schemeClr>
                </a:solidFill>
                <a:effectLst>
                  <a:glow rad="127000">
                    <a:schemeClr val="bg1">
                      <a:alpha val="90000"/>
                    </a:schemeClr>
                  </a:glow>
                </a:effectLst>
                <a:latin typeface="+mn-ea"/>
                <a:ea typeface="+mn-ea"/>
              </a:rPr>
              <a:t>[]</a:t>
            </a:r>
            <a:r>
              <a:rPr lang="ja-JP" altLang="en-US" sz="1100" b="1" dirty="0" smtClean="0">
                <a:solidFill>
                  <a:schemeClr val="accent5">
                    <a:lumMod val="75000"/>
                  </a:schemeClr>
                </a:solidFill>
                <a:effectLst>
                  <a:glow rad="127000">
                    <a:schemeClr val="bg1">
                      <a:alpha val="90000"/>
                    </a:schemeClr>
                  </a:glow>
                </a:effectLst>
                <a:latin typeface="+mn-ea"/>
                <a:ea typeface="+mn-ea"/>
              </a:rPr>
              <a:t>は不要</a:t>
            </a:r>
            <a:r>
              <a:rPr lang="ja-JP" altLang="en-US" sz="1100" dirty="0" smtClean="0">
                <a:solidFill>
                  <a:schemeClr val="accent5">
                    <a:lumMod val="75000"/>
                  </a:schemeClr>
                </a:solidFill>
                <a:effectLst>
                  <a:glow rad="127000">
                    <a:schemeClr val="bg1">
                      <a:alpha val="90000"/>
                    </a:schemeClr>
                  </a:glow>
                </a:effectLst>
                <a:latin typeface="+mn-ea"/>
                <a:ea typeface="+mn-ea"/>
              </a:rPr>
              <a:t>です。</a:t>
            </a:r>
            <a:endParaRPr lang="en-US" altLang="ja-JP" sz="1100" dirty="0" smtClean="0">
              <a:solidFill>
                <a:schemeClr val="accent5">
                  <a:lumMod val="75000"/>
                </a:schemeClr>
              </a:solidFill>
              <a:effectLst>
                <a:glow rad="127000">
                  <a:schemeClr val="bg1">
                    <a:alpha val="90000"/>
                  </a:schemeClr>
                </a:glow>
              </a:effectLst>
              <a:latin typeface="+mn-ea"/>
              <a:ea typeface="+mn-ea"/>
            </a:endParaRPr>
          </a:p>
        </p:txBody>
      </p:sp>
      <p:cxnSp>
        <p:nvCxnSpPr>
          <p:cNvPr id="9" name="直線矢印コネクタ 8"/>
          <p:cNvCxnSpPr>
            <a:stCxn id="8" idx="1"/>
          </p:cNvCxnSpPr>
          <p:nvPr/>
        </p:nvCxnSpPr>
        <p:spPr bwMode="auto">
          <a:xfrm flipH="1" flipV="1">
            <a:off x="3184006" y="2936183"/>
            <a:ext cx="275710" cy="308756"/>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 name="テキスト ボックス 12"/>
          <p:cNvSpPr txBox="1"/>
          <p:nvPr/>
        </p:nvSpPr>
        <p:spPr>
          <a:xfrm>
            <a:off x="830697" y="3074758"/>
            <a:ext cx="2170080" cy="261610"/>
          </a:xfrm>
          <a:prstGeom prst="rect">
            <a:avLst/>
          </a:prstGeom>
          <a:noFill/>
        </p:spPr>
        <p:txBody>
          <a:bodyPr wrap="square" rtlCol="0">
            <a:spAutoFit/>
          </a:bodyPr>
          <a:lstStyle/>
          <a:p>
            <a:r>
              <a:rPr lang="ja-JP" altLang="en-US" sz="1100" dirty="0" smtClean="0">
                <a:solidFill>
                  <a:schemeClr val="accent5">
                    <a:lumMod val="50000"/>
                  </a:schemeClr>
                </a:solidFill>
                <a:effectLst>
                  <a:glow rad="127000">
                    <a:schemeClr val="bg1">
                      <a:alpha val="90000"/>
                    </a:schemeClr>
                  </a:glow>
                </a:effectLst>
                <a:latin typeface="+mn-ea"/>
                <a:ea typeface="+mn-ea"/>
              </a:rPr>
              <a:t>変数「</a:t>
            </a:r>
            <a:r>
              <a:rPr lang="en-US" altLang="ja-JP" sz="1100" dirty="0" err="1" smtClean="0">
                <a:solidFill>
                  <a:schemeClr val="accent5">
                    <a:lumMod val="50000"/>
                  </a:schemeClr>
                </a:solidFill>
                <a:effectLst>
                  <a:glow rad="127000">
                    <a:schemeClr val="bg1">
                      <a:alpha val="90000"/>
                    </a:schemeClr>
                  </a:glow>
                </a:effectLst>
                <a:latin typeface="+mn-ea"/>
                <a:ea typeface="+mn-ea"/>
              </a:rPr>
              <a:t>url</a:t>
            </a:r>
            <a:r>
              <a:rPr lang="ja-JP" altLang="en-US" sz="1100" dirty="0" smtClean="0">
                <a:solidFill>
                  <a:schemeClr val="accent5">
                    <a:lumMod val="50000"/>
                  </a:schemeClr>
                </a:solidFill>
                <a:effectLst>
                  <a:glow rad="127000">
                    <a:schemeClr val="bg1">
                      <a:alpha val="90000"/>
                    </a:schemeClr>
                  </a:glow>
                </a:effectLst>
                <a:latin typeface="+mn-ea"/>
                <a:ea typeface="+mn-ea"/>
              </a:rPr>
              <a:t>」に接続先の情報を代入</a:t>
            </a:r>
            <a:endParaRPr lang="en-US" altLang="ja-JP" sz="1100" dirty="0" smtClean="0">
              <a:solidFill>
                <a:schemeClr val="accent5">
                  <a:lumMod val="50000"/>
                </a:schemeClr>
              </a:solidFill>
              <a:effectLst>
                <a:glow rad="127000">
                  <a:schemeClr val="bg1">
                    <a:alpha val="90000"/>
                  </a:schemeClr>
                </a:glow>
              </a:effectLst>
              <a:latin typeface="+mn-ea"/>
              <a:ea typeface="+mn-ea"/>
            </a:endParaRPr>
          </a:p>
        </p:txBody>
      </p:sp>
      <p:cxnSp>
        <p:nvCxnSpPr>
          <p:cNvPr id="14" name="直線矢印コネクタ 13"/>
          <p:cNvCxnSpPr/>
          <p:nvPr/>
        </p:nvCxnSpPr>
        <p:spPr bwMode="auto">
          <a:xfrm flipH="1" flipV="1">
            <a:off x="650753" y="2901135"/>
            <a:ext cx="162170" cy="233149"/>
          </a:xfrm>
          <a:prstGeom prst="straightConnector1">
            <a:avLst/>
          </a:prstGeom>
          <a:ln>
            <a:solidFill>
              <a:schemeClr val="accent5">
                <a:lumMod val="5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2648164" y="3728449"/>
            <a:ext cx="4857113" cy="569387"/>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ドット（</a:t>
            </a:r>
            <a:r>
              <a:rPr lang="en-US" altLang="ja-JP" sz="1100" dirty="0" smtClean="0">
                <a:solidFill>
                  <a:schemeClr val="accent1"/>
                </a:solidFill>
                <a:effectLst>
                  <a:glow rad="127000">
                    <a:schemeClr val="bg1">
                      <a:alpha val="90000"/>
                    </a:schemeClr>
                  </a:glow>
                </a:effectLst>
                <a:latin typeface="+mn-ea"/>
                <a:ea typeface="+mn-ea"/>
              </a:rPr>
              <a:t>.</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err="1" smtClean="0">
                <a:solidFill>
                  <a:schemeClr val="accent1"/>
                </a:solidFill>
                <a:effectLst>
                  <a:glow rad="127000">
                    <a:schemeClr val="bg1">
                      <a:alpha val="90000"/>
                    </a:schemeClr>
                  </a:glow>
                </a:effectLst>
                <a:latin typeface="+mn-ea"/>
                <a:ea typeface="+mn-ea"/>
              </a:rPr>
              <a:t>create_engine</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err="1" smtClean="0">
                <a:solidFill>
                  <a:schemeClr val="accent1"/>
                </a:solidFill>
                <a:effectLst>
                  <a:glow rad="127000">
                    <a:schemeClr val="bg1">
                      <a:alpha val="90000"/>
                    </a:schemeClr>
                  </a:glow>
                </a:effectLst>
                <a:latin typeface="+mn-ea"/>
                <a:ea typeface="+mn-ea"/>
              </a:rPr>
              <a:t>SQLAlchemy</a:t>
            </a:r>
            <a:r>
              <a:rPr lang="ja-JP" altLang="en-US" sz="1100" dirty="0" smtClean="0">
                <a:solidFill>
                  <a:schemeClr val="accent1"/>
                </a:solidFill>
                <a:effectLst>
                  <a:glow rad="127000">
                    <a:schemeClr val="bg1">
                      <a:alpha val="90000"/>
                    </a:schemeClr>
                  </a:glow>
                </a:effectLst>
                <a:latin typeface="+mn-ea"/>
                <a:ea typeface="+mn-ea"/>
              </a:rPr>
              <a:t>の</a:t>
            </a:r>
            <a:r>
              <a:rPr lang="en-US" altLang="ja-JP" sz="1100" dirty="0" err="1" smtClean="0">
                <a:solidFill>
                  <a:schemeClr val="accent1"/>
                </a:solidFill>
                <a:effectLst>
                  <a:glow rad="127000">
                    <a:schemeClr val="bg1">
                      <a:alpha val="90000"/>
                    </a:schemeClr>
                  </a:glow>
                </a:effectLst>
                <a:latin typeface="+mn-ea"/>
                <a:ea typeface="+mn-ea"/>
              </a:rPr>
              <a:t>create_engine</a:t>
            </a:r>
            <a:r>
              <a:rPr lang="ja-JP" altLang="en-US" sz="1100" dirty="0" smtClean="0">
                <a:solidFill>
                  <a:schemeClr val="accent1"/>
                </a:solidFill>
                <a:effectLst>
                  <a:glow rad="127000">
                    <a:schemeClr val="bg1">
                      <a:alpha val="90000"/>
                    </a:schemeClr>
                  </a:glow>
                </a:effectLst>
                <a:latin typeface="+mn-ea"/>
                <a:ea typeface="+mn-ea"/>
              </a:rPr>
              <a:t>関数）</a:t>
            </a:r>
            <a:endParaRPr lang="en-US" altLang="ja-JP" sz="1100" dirty="0" smtClean="0">
              <a:effectLst>
                <a:glow rad="127000">
                  <a:schemeClr val="bg1">
                    <a:alpha val="90000"/>
                  </a:schemeClr>
                </a:glow>
              </a:effectLst>
              <a:latin typeface="+mn-ea"/>
              <a:ea typeface="+mn-ea"/>
            </a:endParaRPr>
          </a:p>
          <a:p>
            <a:r>
              <a:rPr lang="ja-JP" altLang="en-US" sz="1100" dirty="0" smtClean="0">
                <a:effectLst>
                  <a:glow rad="127000">
                    <a:schemeClr val="bg1">
                      <a:alpha val="90000"/>
                    </a:schemeClr>
                  </a:glow>
                </a:effectLst>
                <a:latin typeface="+mn-ea"/>
                <a:ea typeface="+mn-ea"/>
              </a:rPr>
              <a:t>　エンジン</a:t>
            </a:r>
            <a:r>
              <a:rPr lang="ja-JP" altLang="en-US" sz="1100" dirty="0" err="1" smtClean="0">
                <a:effectLst>
                  <a:glow rad="127000">
                    <a:schemeClr val="bg1">
                      <a:alpha val="90000"/>
                    </a:schemeClr>
                  </a:glow>
                </a:effectLst>
                <a:latin typeface="+mn-ea"/>
                <a:ea typeface="+mn-ea"/>
              </a:rPr>
              <a:t>て</a:t>
            </a:r>
            <a:r>
              <a:rPr lang="ja-JP" altLang="en-US" sz="1100" dirty="0" smtClean="0">
                <a:effectLst>
                  <a:glow rad="127000">
                    <a:schemeClr val="bg1">
                      <a:alpha val="90000"/>
                    </a:schemeClr>
                  </a:glow>
                </a:effectLst>
                <a:latin typeface="+mn-ea"/>
                <a:ea typeface="+mn-ea"/>
              </a:rPr>
              <a:t>何？は</a:t>
            </a:r>
            <a:r>
              <a:rPr lang="ja-JP" altLang="en-US" sz="1100" dirty="0">
                <a:effectLst>
                  <a:glow rad="127000">
                    <a:schemeClr val="bg1">
                      <a:alpha val="90000"/>
                    </a:schemeClr>
                  </a:glow>
                </a:effectLst>
                <a:latin typeface="+mn-ea"/>
                <a:ea typeface="+mn-ea"/>
              </a:rPr>
              <a:t>こちら→</a:t>
            </a:r>
            <a:r>
              <a:rPr lang="ja-JP" altLang="en-US" sz="1100" dirty="0">
                <a:effectLst>
                  <a:glow rad="127000">
                    <a:schemeClr val="bg1">
                      <a:alpha val="90000"/>
                    </a:schemeClr>
                  </a:glow>
                </a:effectLst>
                <a:latin typeface="+mn-ea"/>
                <a:ea typeface="+mn-ea"/>
                <a:hlinkClick r:id="rId2"/>
              </a:rPr>
              <a:t>データベースエンジン</a:t>
            </a:r>
            <a:endParaRPr lang="en-US" altLang="ja-JP" sz="1100" dirty="0" smtClean="0">
              <a:effectLst>
                <a:glow rad="127000">
                  <a:schemeClr val="bg1">
                    <a:alpha val="90000"/>
                  </a:schemeClr>
                </a:glow>
              </a:effectLst>
              <a:latin typeface="+mn-ea"/>
              <a:ea typeface="+mn-ea"/>
            </a:endParaRPr>
          </a:p>
          <a:p>
            <a:r>
              <a:rPr lang="ja-JP" altLang="en-US" sz="800" dirty="0" smtClean="0">
                <a:effectLst>
                  <a:glow rad="127000">
                    <a:schemeClr val="bg1">
                      <a:alpha val="90000"/>
                    </a:schemeClr>
                  </a:glow>
                </a:effectLst>
                <a:latin typeface="+mn-ea"/>
                <a:ea typeface="+mn-ea"/>
              </a:rPr>
              <a:t>　分かりにくいですが</a:t>
            </a:r>
            <a:r>
              <a:rPr lang="en-US" altLang="ja-JP" sz="800" dirty="0" smtClean="0">
                <a:effectLst>
                  <a:glow rad="127000">
                    <a:schemeClr val="bg1">
                      <a:alpha val="90000"/>
                    </a:schemeClr>
                  </a:glow>
                </a:effectLst>
                <a:latin typeface="+mn-ea"/>
                <a:ea typeface="+mn-ea"/>
              </a:rPr>
              <a:t>…</a:t>
            </a:r>
            <a:r>
              <a:rPr lang="ja-JP" altLang="en-US" sz="800" dirty="0" smtClean="0">
                <a:effectLst>
                  <a:glow rad="127000">
                    <a:schemeClr val="bg1">
                      <a:alpha val="90000"/>
                    </a:schemeClr>
                  </a:glow>
                </a:effectLst>
                <a:latin typeface="+mn-ea"/>
                <a:ea typeface="+mn-ea"/>
              </a:rPr>
              <a:t>「データベース</a:t>
            </a:r>
            <a:r>
              <a:rPr lang="ja-JP" altLang="en-US" sz="800" dirty="0">
                <a:effectLst>
                  <a:glow rad="127000">
                    <a:schemeClr val="bg1">
                      <a:alpha val="90000"/>
                    </a:schemeClr>
                  </a:glow>
                </a:effectLst>
                <a:latin typeface="+mn-ea"/>
                <a:ea typeface="+mn-ea"/>
              </a:rPr>
              <a:t>に対してデータを入れたり出したりするときに使う</a:t>
            </a:r>
            <a:r>
              <a:rPr lang="ja-JP" altLang="en-US" sz="800" dirty="0" smtClean="0">
                <a:effectLst>
                  <a:glow rad="127000">
                    <a:schemeClr val="bg1">
                      <a:alpha val="90000"/>
                    </a:schemeClr>
                  </a:glow>
                </a:effectLst>
                <a:latin typeface="+mn-ea"/>
                <a:ea typeface="+mn-ea"/>
              </a:rPr>
              <a:t>部品」だそうです</a:t>
            </a:r>
          </a:p>
        </p:txBody>
      </p:sp>
      <p:cxnSp>
        <p:nvCxnSpPr>
          <p:cNvPr id="18" name="直線矢印コネクタ 17"/>
          <p:cNvCxnSpPr/>
          <p:nvPr/>
        </p:nvCxnSpPr>
        <p:spPr bwMode="auto">
          <a:xfrm flipH="1">
            <a:off x="2443052" y="4004489"/>
            <a:ext cx="274789" cy="474506"/>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9" name="テキスト ボックス 18"/>
          <p:cNvSpPr txBox="1"/>
          <p:nvPr/>
        </p:nvSpPr>
        <p:spPr>
          <a:xfrm>
            <a:off x="778948" y="3873684"/>
            <a:ext cx="2120352" cy="261610"/>
          </a:xfrm>
          <a:prstGeom prst="rect">
            <a:avLst/>
          </a:prstGeom>
          <a:noFill/>
        </p:spPr>
        <p:txBody>
          <a:bodyPr wrap="square" rtlCol="0">
            <a:spAutoFit/>
          </a:bodyPr>
          <a:lstStyle/>
          <a:p>
            <a:r>
              <a:rPr lang="en-US" altLang="ja-JP" sz="1100" dirty="0" err="1" smtClean="0">
                <a:solidFill>
                  <a:schemeClr val="accent6"/>
                </a:solidFill>
                <a:effectLst>
                  <a:glow rad="127000">
                    <a:schemeClr val="bg1">
                      <a:alpha val="90000"/>
                    </a:schemeClr>
                  </a:glow>
                </a:effectLst>
                <a:latin typeface="+mn-ea"/>
                <a:ea typeface="+mn-ea"/>
              </a:rPr>
              <a:t>SQLAlchemy</a:t>
            </a:r>
            <a:r>
              <a:rPr lang="ja-JP" altLang="en-US" sz="1100" dirty="0">
                <a:solidFill>
                  <a:schemeClr val="accent6"/>
                </a:solidFill>
                <a:effectLst>
                  <a:glow rad="127000">
                    <a:schemeClr val="bg1">
                      <a:alpha val="90000"/>
                    </a:schemeClr>
                  </a:glow>
                </a:effectLst>
                <a:latin typeface="+mn-ea"/>
                <a:ea typeface="+mn-ea"/>
              </a:rPr>
              <a:t>モジュール</a:t>
            </a:r>
            <a:endParaRPr lang="ja-JP" altLang="en-US" sz="1100" dirty="0" smtClean="0">
              <a:solidFill>
                <a:schemeClr val="accent6"/>
              </a:solidFill>
              <a:effectLst>
                <a:glow rad="127000">
                  <a:schemeClr val="bg1">
                    <a:alpha val="90000"/>
                  </a:schemeClr>
                </a:glow>
              </a:effectLst>
              <a:latin typeface="+mn-ea"/>
              <a:ea typeface="+mn-ea"/>
            </a:endParaRPr>
          </a:p>
        </p:txBody>
      </p:sp>
      <p:cxnSp>
        <p:nvCxnSpPr>
          <p:cNvPr id="20" name="直線矢印コネクタ 19"/>
          <p:cNvCxnSpPr/>
          <p:nvPr/>
        </p:nvCxnSpPr>
        <p:spPr bwMode="auto">
          <a:xfrm flipH="1">
            <a:off x="1586238" y="4119374"/>
            <a:ext cx="55808" cy="329893"/>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3" name="テキスト ボックス 22"/>
          <p:cNvSpPr txBox="1"/>
          <p:nvPr/>
        </p:nvSpPr>
        <p:spPr>
          <a:xfrm>
            <a:off x="2648164" y="968678"/>
            <a:ext cx="3122758" cy="261610"/>
          </a:xfrm>
          <a:prstGeom prst="rect">
            <a:avLst/>
          </a:prstGeom>
          <a:noFill/>
        </p:spPr>
        <p:txBody>
          <a:bodyPr wrap="square" rtlCol="0">
            <a:spAutoFit/>
          </a:bodyPr>
          <a:lstStyle/>
          <a:p>
            <a:r>
              <a:rPr lang="ja-JP" altLang="en-US" sz="1100" dirty="0" smtClean="0">
                <a:solidFill>
                  <a:schemeClr val="accent6"/>
                </a:solidFill>
                <a:effectLst>
                  <a:glow rad="127000">
                    <a:schemeClr val="bg1">
                      <a:alpha val="90000"/>
                    </a:schemeClr>
                  </a:glow>
                </a:effectLst>
                <a:latin typeface="+mn-ea"/>
                <a:ea typeface="+mn-ea"/>
              </a:rPr>
              <a:t>いちいち</a:t>
            </a:r>
            <a:r>
              <a:rPr lang="en-US" altLang="ja-JP" sz="1100" dirty="0" err="1" smtClean="0">
                <a:solidFill>
                  <a:schemeClr val="accent6"/>
                </a:solidFill>
                <a:effectLst>
                  <a:glow rad="127000">
                    <a:schemeClr val="bg1">
                      <a:alpha val="90000"/>
                    </a:schemeClr>
                  </a:glow>
                </a:effectLst>
                <a:latin typeface="+mn-ea"/>
                <a:ea typeface="+mn-ea"/>
              </a:rPr>
              <a:t>sqlalchemy</a:t>
            </a:r>
            <a:r>
              <a:rPr lang="ja-JP" altLang="en-US" sz="1100" dirty="0" smtClean="0">
                <a:solidFill>
                  <a:schemeClr val="accent6"/>
                </a:solidFill>
                <a:effectLst>
                  <a:glow rad="127000">
                    <a:schemeClr val="bg1">
                      <a:alpha val="90000"/>
                    </a:schemeClr>
                  </a:glow>
                </a:effectLst>
                <a:latin typeface="+mn-ea"/>
                <a:ea typeface="+mn-ea"/>
              </a:rPr>
              <a:t>と</a:t>
            </a:r>
            <a:r>
              <a:rPr lang="ja-JP" altLang="en-US" sz="1100" dirty="0" err="1" smtClean="0">
                <a:solidFill>
                  <a:schemeClr val="accent6"/>
                </a:solidFill>
                <a:effectLst>
                  <a:glow rad="127000">
                    <a:schemeClr val="bg1">
                      <a:alpha val="90000"/>
                    </a:schemeClr>
                  </a:glow>
                </a:effectLst>
                <a:latin typeface="+mn-ea"/>
                <a:ea typeface="+mn-ea"/>
              </a:rPr>
              <a:t>書くの</a:t>
            </a:r>
            <a:r>
              <a:rPr lang="ja-JP" altLang="en-US" sz="1100" dirty="0" smtClean="0">
                <a:solidFill>
                  <a:schemeClr val="accent6"/>
                </a:solidFill>
                <a:effectLst>
                  <a:glow rad="127000">
                    <a:schemeClr val="bg1">
                      <a:alpha val="90000"/>
                    </a:schemeClr>
                  </a:glow>
                </a:effectLst>
                <a:latin typeface="+mn-ea"/>
                <a:ea typeface="+mn-ea"/>
              </a:rPr>
              <a:t>面倒なので、</a:t>
            </a:r>
            <a:r>
              <a:rPr lang="en-US" altLang="ja-JP" sz="1100" dirty="0" err="1" smtClean="0">
                <a:solidFill>
                  <a:schemeClr val="accent6"/>
                </a:solidFill>
                <a:effectLst>
                  <a:glow rad="127000">
                    <a:schemeClr val="bg1">
                      <a:alpha val="90000"/>
                    </a:schemeClr>
                  </a:glow>
                </a:effectLst>
                <a:latin typeface="+mn-ea"/>
                <a:ea typeface="+mn-ea"/>
              </a:rPr>
              <a:t>sa</a:t>
            </a:r>
            <a:r>
              <a:rPr lang="ja-JP" altLang="en-US" sz="1100" dirty="0" smtClean="0">
                <a:solidFill>
                  <a:schemeClr val="accent6"/>
                </a:solidFill>
                <a:effectLst>
                  <a:glow rad="127000">
                    <a:schemeClr val="bg1">
                      <a:alpha val="90000"/>
                    </a:schemeClr>
                  </a:glow>
                </a:effectLst>
                <a:latin typeface="+mn-ea"/>
                <a:ea typeface="+mn-ea"/>
              </a:rPr>
              <a:t>と省略</a:t>
            </a:r>
          </a:p>
        </p:txBody>
      </p:sp>
      <p:cxnSp>
        <p:nvCxnSpPr>
          <p:cNvPr id="24" name="直線矢印コネクタ 23"/>
          <p:cNvCxnSpPr/>
          <p:nvPr/>
        </p:nvCxnSpPr>
        <p:spPr bwMode="auto">
          <a:xfrm flipH="1">
            <a:off x="2870659" y="1243082"/>
            <a:ext cx="129544" cy="281735"/>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9" name="テキスト ボックス 28"/>
          <p:cNvSpPr txBox="1"/>
          <p:nvPr/>
        </p:nvSpPr>
        <p:spPr>
          <a:xfrm>
            <a:off x="4007680" y="4381288"/>
            <a:ext cx="3301275" cy="261610"/>
          </a:xfrm>
          <a:prstGeom prst="rect">
            <a:avLst/>
          </a:prstGeom>
          <a:noFill/>
        </p:spPr>
        <p:txBody>
          <a:bodyPr wrap="square" rtlCol="0">
            <a:spAutoFit/>
          </a:bodyPr>
          <a:lstStyle/>
          <a:p>
            <a:r>
              <a:rPr lang="en-US" altLang="ja-JP" sz="1100" dirty="0" err="1" smtClean="0">
                <a:solidFill>
                  <a:schemeClr val="accent1"/>
                </a:solidFill>
                <a:effectLst>
                  <a:glow rad="127000">
                    <a:schemeClr val="bg1">
                      <a:alpha val="90000"/>
                    </a:schemeClr>
                  </a:glow>
                </a:effectLst>
                <a:latin typeface="+mn-ea"/>
                <a:ea typeface="+mn-ea"/>
              </a:rPr>
              <a:t>create_engine</a:t>
            </a:r>
            <a:r>
              <a:rPr lang="ja-JP" altLang="en-US" sz="1100" dirty="0" smtClean="0">
                <a:solidFill>
                  <a:schemeClr val="accent1"/>
                </a:solidFill>
                <a:effectLst>
                  <a:glow rad="127000">
                    <a:schemeClr val="bg1">
                      <a:alpha val="90000"/>
                    </a:schemeClr>
                  </a:glow>
                </a:effectLst>
                <a:latin typeface="+mn-ea"/>
                <a:ea typeface="+mn-ea"/>
              </a:rPr>
              <a:t>関数</a:t>
            </a:r>
            <a:r>
              <a:rPr lang="ja-JP" altLang="en-US" sz="1100" dirty="0" smtClean="0">
                <a:solidFill>
                  <a:schemeClr val="accent5">
                    <a:lumMod val="50000"/>
                  </a:schemeClr>
                </a:solidFill>
                <a:effectLst>
                  <a:glow rad="127000">
                    <a:schemeClr val="bg1">
                      <a:alpha val="90000"/>
                    </a:schemeClr>
                  </a:glow>
                </a:effectLst>
                <a:latin typeface="+mn-ea"/>
                <a:ea typeface="+mn-ea"/>
              </a:rPr>
              <a:t>の第一引数：エンジンの接続情報</a:t>
            </a:r>
            <a:endParaRPr lang="en-US" altLang="ja-JP" sz="1100" dirty="0" smtClean="0">
              <a:solidFill>
                <a:schemeClr val="accent5">
                  <a:lumMod val="50000"/>
                </a:schemeClr>
              </a:solidFill>
              <a:effectLst>
                <a:glow rad="127000">
                  <a:schemeClr val="bg1">
                    <a:alpha val="90000"/>
                  </a:schemeClr>
                </a:glow>
              </a:effectLst>
              <a:latin typeface="+mn-ea"/>
              <a:ea typeface="+mn-ea"/>
            </a:endParaRPr>
          </a:p>
        </p:txBody>
      </p:sp>
      <p:cxnSp>
        <p:nvCxnSpPr>
          <p:cNvPr id="30" name="直線矢印コネクタ 29"/>
          <p:cNvCxnSpPr>
            <a:stCxn id="29" idx="1"/>
          </p:cNvCxnSpPr>
          <p:nvPr/>
        </p:nvCxnSpPr>
        <p:spPr bwMode="auto">
          <a:xfrm flipH="1">
            <a:off x="3825507" y="4512093"/>
            <a:ext cx="182173" cy="21671"/>
          </a:xfrm>
          <a:prstGeom prst="straightConnector1">
            <a:avLst/>
          </a:prstGeom>
          <a:ln>
            <a:solidFill>
              <a:schemeClr val="accent5">
                <a:lumMod val="5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1" name="テキスト ボックス 30"/>
          <p:cNvSpPr txBox="1"/>
          <p:nvPr/>
        </p:nvSpPr>
        <p:spPr>
          <a:xfrm>
            <a:off x="1016624" y="4763978"/>
            <a:ext cx="3127644" cy="261610"/>
          </a:xfrm>
          <a:prstGeom prst="rect">
            <a:avLst/>
          </a:prstGeom>
          <a:noFill/>
        </p:spPr>
        <p:txBody>
          <a:bodyPr wrap="square" rtlCol="0">
            <a:spAutoFit/>
          </a:bodyPr>
          <a:lstStyle/>
          <a:p>
            <a:r>
              <a:rPr lang="ja-JP" altLang="en-US" sz="1100" dirty="0" smtClean="0">
                <a:solidFill>
                  <a:schemeClr val="accent3">
                    <a:lumMod val="75000"/>
                  </a:schemeClr>
                </a:solidFill>
                <a:effectLst>
                  <a:glow rad="127000">
                    <a:schemeClr val="bg1">
                      <a:alpha val="90000"/>
                    </a:schemeClr>
                  </a:glow>
                </a:effectLst>
                <a:latin typeface="+mn-ea"/>
                <a:ea typeface="+mn-ea"/>
              </a:rPr>
              <a:t>変数「</a:t>
            </a:r>
            <a:r>
              <a:rPr lang="en-US" altLang="ja-JP" sz="1100" dirty="0" smtClean="0">
                <a:solidFill>
                  <a:schemeClr val="accent3">
                    <a:lumMod val="75000"/>
                  </a:schemeClr>
                </a:solidFill>
                <a:effectLst>
                  <a:glow rad="127000">
                    <a:schemeClr val="bg1">
                      <a:alpha val="90000"/>
                    </a:schemeClr>
                  </a:glow>
                </a:effectLst>
                <a:latin typeface="+mn-ea"/>
                <a:ea typeface="+mn-ea"/>
              </a:rPr>
              <a:t>engine</a:t>
            </a:r>
            <a:r>
              <a:rPr lang="ja-JP" altLang="en-US" sz="1100" dirty="0" smtClean="0">
                <a:solidFill>
                  <a:schemeClr val="accent3">
                    <a:lumMod val="75000"/>
                  </a:schemeClr>
                </a:solidFill>
                <a:effectLst>
                  <a:glow rad="127000">
                    <a:schemeClr val="bg1">
                      <a:alpha val="90000"/>
                    </a:schemeClr>
                  </a:glow>
                </a:effectLst>
                <a:latin typeface="+mn-ea"/>
                <a:ea typeface="+mn-ea"/>
              </a:rPr>
              <a:t>」に</a:t>
            </a:r>
            <a:r>
              <a:rPr lang="en-US" altLang="ja-JP" sz="1100" dirty="0" smtClean="0">
                <a:solidFill>
                  <a:schemeClr val="accent3">
                    <a:lumMod val="75000"/>
                  </a:schemeClr>
                </a:solidFill>
                <a:effectLst>
                  <a:glow rad="127000">
                    <a:schemeClr val="bg1">
                      <a:alpha val="90000"/>
                    </a:schemeClr>
                  </a:glow>
                </a:effectLst>
                <a:latin typeface="+mn-ea"/>
                <a:ea typeface="+mn-ea"/>
              </a:rPr>
              <a:t>DB</a:t>
            </a:r>
            <a:r>
              <a:rPr lang="ja-JP" altLang="en-US" sz="1100" dirty="0" smtClean="0">
                <a:solidFill>
                  <a:schemeClr val="accent3">
                    <a:lumMod val="75000"/>
                  </a:schemeClr>
                </a:solidFill>
                <a:effectLst>
                  <a:glow rad="127000">
                    <a:schemeClr val="bg1">
                      <a:alpha val="90000"/>
                    </a:schemeClr>
                  </a:glow>
                </a:effectLst>
                <a:latin typeface="+mn-ea"/>
                <a:ea typeface="+mn-ea"/>
              </a:rPr>
              <a:t>操作するのに必要な情報を代入</a:t>
            </a:r>
            <a:endParaRPr lang="en-US" altLang="ja-JP" sz="1100" dirty="0" smtClean="0">
              <a:solidFill>
                <a:schemeClr val="accent3">
                  <a:lumMod val="75000"/>
                </a:schemeClr>
              </a:solidFill>
              <a:effectLst>
                <a:glow rad="127000">
                  <a:schemeClr val="bg1">
                    <a:alpha val="90000"/>
                  </a:schemeClr>
                </a:glow>
              </a:effectLst>
              <a:latin typeface="+mn-ea"/>
              <a:ea typeface="+mn-ea"/>
            </a:endParaRPr>
          </a:p>
        </p:txBody>
      </p:sp>
      <p:cxnSp>
        <p:nvCxnSpPr>
          <p:cNvPr id="32" name="直線矢印コネクタ 31"/>
          <p:cNvCxnSpPr/>
          <p:nvPr/>
        </p:nvCxnSpPr>
        <p:spPr bwMode="auto">
          <a:xfrm flipH="1" flipV="1">
            <a:off x="890925" y="4663020"/>
            <a:ext cx="162170" cy="233149"/>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6" name="テキスト ボックス 35"/>
          <p:cNvSpPr txBox="1"/>
          <p:nvPr/>
        </p:nvSpPr>
        <p:spPr>
          <a:xfrm>
            <a:off x="3199987" y="6154713"/>
            <a:ext cx="5377737" cy="261610"/>
          </a:xfrm>
          <a:prstGeom prst="rect">
            <a:avLst/>
          </a:prstGeom>
          <a:noFill/>
        </p:spPr>
        <p:txBody>
          <a:bodyPr wrap="square" rtlCol="0">
            <a:spAutoFit/>
          </a:bodyPr>
          <a:lstStyle/>
          <a:p>
            <a:r>
              <a:rPr lang="en-US" altLang="ja-JP" sz="1100" dirty="0" smtClean="0">
                <a:solidFill>
                  <a:schemeClr val="accent3">
                    <a:lumMod val="75000"/>
                  </a:schemeClr>
                </a:solidFill>
                <a:effectLst>
                  <a:glow rad="127000">
                    <a:schemeClr val="bg1">
                      <a:alpha val="90000"/>
                    </a:schemeClr>
                  </a:glow>
                </a:effectLst>
                <a:latin typeface="+mn-ea"/>
                <a:ea typeface="+mn-ea"/>
              </a:rPr>
              <a:t>engine</a:t>
            </a:r>
            <a:r>
              <a:rPr lang="ja-JP" altLang="en-US" sz="1100" dirty="0" smtClean="0">
                <a:solidFill>
                  <a:schemeClr val="accent3">
                    <a:lumMod val="75000"/>
                  </a:schemeClr>
                </a:solidFill>
                <a:effectLst>
                  <a:glow rad="127000">
                    <a:schemeClr val="bg1">
                      <a:alpha val="90000"/>
                    </a:schemeClr>
                  </a:glow>
                </a:effectLst>
                <a:latin typeface="+mn-ea"/>
                <a:ea typeface="+mn-ea"/>
              </a:rPr>
              <a:t>を使用することで、自分が接続・操作したいデータベース</a:t>
            </a:r>
            <a:r>
              <a:rPr lang="ja-JP" altLang="en-US" sz="1100" dirty="0">
                <a:solidFill>
                  <a:schemeClr val="accent3">
                    <a:lumMod val="75000"/>
                  </a:schemeClr>
                </a:solidFill>
                <a:effectLst>
                  <a:glow rad="127000">
                    <a:schemeClr val="bg1">
                      <a:alpha val="90000"/>
                    </a:schemeClr>
                  </a:glow>
                </a:effectLst>
                <a:latin typeface="+mn-ea"/>
                <a:ea typeface="+mn-ea"/>
              </a:rPr>
              <a:t>に</a:t>
            </a:r>
            <a:r>
              <a:rPr lang="ja-JP" altLang="en-US" sz="1100" dirty="0" smtClean="0">
                <a:solidFill>
                  <a:schemeClr val="accent3">
                    <a:lumMod val="75000"/>
                  </a:schemeClr>
                </a:solidFill>
                <a:effectLst>
                  <a:glow rad="127000">
                    <a:schemeClr val="bg1">
                      <a:alpha val="90000"/>
                    </a:schemeClr>
                  </a:glow>
                </a:effectLst>
                <a:latin typeface="+mn-ea"/>
                <a:ea typeface="+mn-ea"/>
              </a:rPr>
              <a:t>接続・操作できるようになる</a:t>
            </a:r>
            <a:endParaRPr lang="en-US" altLang="ja-JP" sz="1100" dirty="0" smtClean="0">
              <a:solidFill>
                <a:schemeClr val="accent3">
                  <a:lumMod val="75000"/>
                </a:schemeClr>
              </a:solidFill>
              <a:effectLst>
                <a:glow rad="127000">
                  <a:schemeClr val="bg1">
                    <a:alpha val="90000"/>
                  </a:schemeClr>
                </a:glow>
              </a:effectLst>
              <a:latin typeface="+mn-ea"/>
              <a:ea typeface="+mn-ea"/>
            </a:endParaRPr>
          </a:p>
        </p:txBody>
      </p:sp>
      <p:cxnSp>
        <p:nvCxnSpPr>
          <p:cNvPr id="37" name="直線矢印コネクタ 36"/>
          <p:cNvCxnSpPr/>
          <p:nvPr/>
        </p:nvCxnSpPr>
        <p:spPr bwMode="auto">
          <a:xfrm flipH="1" flipV="1">
            <a:off x="3142445" y="5937162"/>
            <a:ext cx="269504" cy="299652"/>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8" name="テキスト ボックス 37"/>
          <p:cNvSpPr txBox="1"/>
          <p:nvPr/>
        </p:nvSpPr>
        <p:spPr>
          <a:xfrm>
            <a:off x="339143" y="5891555"/>
            <a:ext cx="2378698" cy="261610"/>
          </a:xfrm>
          <a:prstGeom prst="rect">
            <a:avLst/>
          </a:prstGeom>
          <a:noFill/>
        </p:spPr>
        <p:txBody>
          <a:bodyPr wrap="square" rtlCol="0">
            <a:spAutoFit/>
          </a:bodyPr>
          <a:lstStyle/>
          <a:p>
            <a:r>
              <a:rPr lang="en-US" altLang="ja-JP" sz="1100" dirty="0" smtClean="0">
                <a:effectLst>
                  <a:glow rad="127000">
                    <a:schemeClr val="bg1">
                      <a:alpha val="90000"/>
                    </a:schemeClr>
                  </a:glow>
                </a:effectLst>
                <a:latin typeface="+mn-ea"/>
                <a:ea typeface="+mn-ea"/>
              </a:rPr>
              <a:t>※</a:t>
            </a:r>
            <a:r>
              <a:rPr lang="ja-JP" altLang="en-US" sz="1100" dirty="0" smtClean="0">
                <a:effectLst>
                  <a:glow rad="127000">
                    <a:schemeClr val="bg1">
                      <a:alpha val="90000"/>
                    </a:schemeClr>
                  </a:glow>
                </a:effectLst>
                <a:latin typeface="+mn-ea"/>
                <a:ea typeface="+mn-ea"/>
              </a:rPr>
              <a:t>このコード↑の説明は</a:t>
            </a:r>
            <a:r>
              <a:rPr lang="en-US" altLang="ja-JP" sz="1100" dirty="0" smtClean="0">
                <a:effectLst>
                  <a:glow rad="127000">
                    <a:schemeClr val="bg1">
                      <a:alpha val="90000"/>
                    </a:schemeClr>
                  </a:glow>
                </a:effectLst>
                <a:latin typeface="+mn-ea"/>
                <a:ea typeface="+mn-ea"/>
              </a:rPr>
              <a:t>2</a:t>
            </a:r>
            <a:r>
              <a:rPr lang="ja-JP" altLang="en-US" sz="1100" dirty="0" smtClean="0">
                <a:effectLst>
                  <a:glow rad="127000">
                    <a:schemeClr val="bg1">
                      <a:alpha val="90000"/>
                    </a:schemeClr>
                  </a:glow>
                </a:effectLst>
                <a:latin typeface="+mn-ea"/>
                <a:ea typeface="+mn-ea"/>
              </a:rPr>
              <a:t>ページ後です</a:t>
            </a:r>
            <a:endParaRPr lang="en-US" altLang="ja-JP" sz="1100" dirty="0" smtClean="0">
              <a:effectLst>
                <a:glow rad="127000">
                  <a:schemeClr val="bg1">
                    <a:alpha val="90000"/>
                  </a:schemeClr>
                </a:glow>
              </a:effectLst>
              <a:latin typeface="+mn-ea"/>
              <a:ea typeface="+mn-ea"/>
            </a:endParaRPr>
          </a:p>
        </p:txBody>
      </p:sp>
      <p:sp>
        <p:nvSpPr>
          <p:cNvPr id="25" name="テキスト ボックス 24"/>
          <p:cNvSpPr txBox="1"/>
          <p:nvPr/>
        </p:nvSpPr>
        <p:spPr>
          <a:xfrm>
            <a:off x="3354138" y="5051033"/>
            <a:ext cx="5369152" cy="600164"/>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ドット（</a:t>
            </a:r>
            <a:r>
              <a:rPr lang="en-US" altLang="ja-JP" sz="1100" dirty="0" smtClean="0">
                <a:solidFill>
                  <a:schemeClr val="accent1"/>
                </a:solidFill>
                <a:effectLst>
                  <a:glow rad="127000">
                    <a:schemeClr val="bg1">
                      <a:alpha val="90000"/>
                    </a:schemeClr>
                  </a:glow>
                </a:effectLst>
                <a:latin typeface="+mn-ea"/>
                <a:ea typeface="+mn-ea"/>
              </a:rPr>
              <a:t>.</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smtClean="0">
                <a:solidFill>
                  <a:schemeClr val="accent1"/>
                </a:solidFill>
                <a:effectLst>
                  <a:glow rad="127000">
                    <a:schemeClr val="bg1">
                      <a:alpha val="90000"/>
                    </a:schemeClr>
                  </a:glow>
                </a:effectLst>
                <a:latin typeface="+mn-ea"/>
                <a:ea typeface="+mn-ea"/>
              </a:rPr>
              <a:t>connect</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err="1" smtClean="0">
                <a:solidFill>
                  <a:schemeClr val="accent1"/>
                </a:solidFill>
                <a:effectLst>
                  <a:glow rad="127000">
                    <a:schemeClr val="bg1">
                      <a:alpha val="90000"/>
                    </a:schemeClr>
                  </a:glow>
                </a:effectLst>
                <a:latin typeface="+mn-ea"/>
                <a:ea typeface="+mn-ea"/>
              </a:rPr>
              <a:t>SQLAlchemy</a:t>
            </a:r>
            <a:r>
              <a:rPr lang="ja-JP" altLang="en-US" sz="1100" dirty="0" smtClean="0">
                <a:solidFill>
                  <a:schemeClr val="accent1"/>
                </a:solidFill>
                <a:effectLst>
                  <a:glow rad="127000">
                    <a:schemeClr val="bg1">
                      <a:alpha val="90000"/>
                    </a:schemeClr>
                  </a:glow>
                </a:effectLst>
                <a:latin typeface="+mn-ea"/>
                <a:ea typeface="+mn-ea"/>
              </a:rPr>
              <a:t>の</a:t>
            </a:r>
            <a:r>
              <a:rPr lang="en-US" altLang="ja-JP" sz="1100" dirty="0" err="1" smtClean="0">
                <a:solidFill>
                  <a:schemeClr val="accent1"/>
                </a:solidFill>
                <a:effectLst>
                  <a:glow rad="127000">
                    <a:schemeClr val="bg1">
                      <a:alpha val="90000"/>
                    </a:schemeClr>
                  </a:glow>
                </a:effectLst>
                <a:latin typeface="+mn-ea"/>
                <a:ea typeface="+mn-ea"/>
              </a:rPr>
              <a:t>engine.connect</a:t>
            </a:r>
            <a:r>
              <a:rPr lang="ja-JP" altLang="en-US" sz="1100" dirty="0">
                <a:solidFill>
                  <a:schemeClr val="accent1"/>
                </a:solidFill>
                <a:effectLst>
                  <a:glow rad="127000">
                    <a:schemeClr val="bg1">
                      <a:alpha val="90000"/>
                    </a:schemeClr>
                  </a:glow>
                </a:effectLst>
                <a:latin typeface="+mn-ea"/>
                <a:ea typeface="+mn-ea"/>
              </a:rPr>
              <a:t>メソッド</a:t>
            </a:r>
            <a:r>
              <a:rPr lang="ja-JP" altLang="en-US" sz="1100" dirty="0" smtClean="0">
                <a:solidFill>
                  <a:schemeClr val="accent1"/>
                </a:solidFill>
                <a:effectLst>
                  <a:glow rad="127000">
                    <a:schemeClr val="bg1">
                      <a:alpha val="90000"/>
                    </a:schemeClr>
                  </a:glow>
                </a:effectLst>
                <a:latin typeface="+mn-ea"/>
                <a:ea typeface="+mn-ea"/>
              </a:rPr>
              <a:t>）</a:t>
            </a:r>
            <a:endParaRPr lang="en-US" altLang="ja-JP" sz="1100" dirty="0" smtClean="0">
              <a:solidFill>
                <a:schemeClr val="accent1"/>
              </a:solidFill>
              <a:effectLst>
                <a:glow rad="127000">
                  <a:schemeClr val="bg1">
                    <a:alpha val="90000"/>
                  </a:schemeClr>
                </a:glow>
              </a:effectLst>
              <a:latin typeface="+mn-ea"/>
              <a:ea typeface="+mn-ea"/>
            </a:endParaRPr>
          </a:p>
          <a:p>
            <a:r>
              <a:rPr lang="ja-JP" altLang="en-US" sz="1100" dirty="0" smtClean="0">
                <a:effectLst>
                  <a:glow rad="127000">
                    <a:schemeClr val="bg1">
                      <a:alpha val="90000"/>
                    </a:schemeClr>
                  </a:glow>
                </a:effectLst>
                <a:latin typeface="+mn-ea"/>
                <a:ea typeface="+mn-ea"/>
              </a:rPr>
              <a:t>　</a:t>
            </a:r>
            <a:r>
              <a:rPr lang="en-US" altLang="ja-JP" sz="1100" dirty="0" smtClean="0">
                <a:solidFill>
                  <a:schemeClr val="accent3">
                    <a:lumMod val="75000"/>
                  </a:schemeClr>
                </a:solidFill>
                <a:effectLst>
                  <a:glow rad="127000">
                    <a:schemeClr val="bg1">
                      <a:alpha val="90000"/>
                    </a:schemeClr>
                  </a:glow>
                </a:effectLst>
                <a:latin typeface="+mn-ea"/>
                <a:ea typeface="+mn-ea"/>
              </a:rPr>
              <a:t>engine</a:t>
            </a:r>
            <a:r>
              <a:rPr lang="ja-JP" altLang="en-US" sz="1100" dirty="0" smtClean="0">
                <a:effectLst>
                  <a:glow rad="127000">
                    <a:schemeClr val="bg1">
                      <a:alpha val="90000"/>
                    </a:schemeClr>
                  </a:glow>
                </a:effectLst>
                <a:latin typeface="+mn-ea"/>
                <a:ea typeface="+mn-ea"/>
              </a:rPr>
              <a:t>のコネクションを作成し、変数</a:t>
            </a:r>
            <a:r>
              <a:rPr lang="en-US" altLang="ja-JP" sz="1100" dirty="0" smtClean="0">
                <a:effectLst>
                  <a:glow rad="127000">
                    <a:schemeClr val="bg1">
                      <a:alpha val="90000"/>
                    </a:schemeClr>
                  </a:glow>
                </a:effectLst>
                <a:latin typeface="+mn-ea"/>
                <a:ea typeface="+mn-ea"/>
              </a:rPr>
              <a:t>con</a:t>
            </a:r>
            <a:r>
              <a:rPr lang="ja-JP" altLang="en-US" sz="1100" dirty="0" smtClean="0">
                <a:effectLst>
                  <a:glow rad="127000">
                    <a:schemeClr val="bg1">
                      <a:alpha val="90000"/>
                    </a:schemeClr>
                  </a:glow>
                </a:effectLst>
                <a:latin typeface="+mn-ea"/>
                <a:ea typeface="+mn-ea"/>
              </a:rPr>
              <a:t>に代入する。</a:t>
            </a:r>
            <a:endParaRPr lang="en-US" altLang="ja-JP" sz="1100" dirty="0" smtClean="0">
              <a:effectLst>
                <a:glow rad="127000">
                  <a:schemeClr val="bg1">
                    <a:alpha val="90000"/>
                  </a:schemeClr>
                </a:glow>
              </a:effectLst>
              <a:latin typeface="+mn-ea"/>
              <a:ea typeface="+mn-ea"/>
            </a:endParaRPr>
          </a:p>
          <a:p>
            <a:r>
              <a:rPr lang="en-US" altLang="ja-JP" sz="1100" dirty="0" smtClean="0">
                <a:effectLst>
                  <a:glow rad="127000">
                    <a:schemeClr val="bg1">
                      <a:alpha val="90000"/>
                    </a:schemeClr>
                  </a:glow>
                </a:effectLst>
                <a:latin typeface="+mn-ea"/>
                <a:ea typeface="+mn-ea"/>
              </a:rPr>
              <a:t>connect</a:t>
            </a:r>
            <a:r>
              <a:rPr lang="ja-JP" altLang="en-US" sz="1100" dirty="0" smtClean="0">
                <a:effectLst>
                  <a:glow rad="127000">
                    <a:schemeClr val="bg1">
                      <a:alpha val="90000"/>
                    </a:schemeClr>
                  </a:glow>
                </a:effectLst>
                <a:latin typeface="+mn-ea"/>
                <a:ea typeface="+mn-ea"/>
              </a:rPr>
              <a:t>については、正式には</a:t>
            </a:r>
            <a:r>
              <a:rPr lang="en-US" altLang="ja-JP" sz="1100" dirty="0" err="1" smtClean="0">
                <a:effectLst>
                  <a:glow rad="127000">
                    <a:schemeClr val="bg1">
                      <a:alpha val="90000"/>
                    </a:schemeClr>
                  </a:glow>
                </a:effectLst>
                <a:latin typeface="+mn-ea"/>
                <a:ea typeface="+mn-ea"/>
                <a:hlinkClick r:id="rId3"/>
              </a:rPr>
              <a:t>SQLAlchemy</a:t>
            </a:r>
            <a:r>
              <a:rPr lang="ja-JP" altLang="en-US" sz="1100" dirty="0" smtClean="0">
                <a:effectLst>
                  <a:glow rad="127000">
                    <a:schemeClr val="bg1">
                      <a:alpha val="90000"/>
                    </a:schemeClr>
                  </a:glow>
                </a:effectLst>
                <a:latin typeface="+mn-ea"/>
                <a:ea typeface="+mn-ea"/>
                <a:hlinkClick r:id="rId3"/>
              </a:rPr>
              <a:t>の公式ドキュメント</a:t>
            </a:r>
            <a:r>
              <a:rPr lang="ja-JP" altLang="en-US" sz="1100" dirty="0">
                <a:effectLst>
                  <a:glow rad="127000">
                    <a:schemeClr val="bg1">
                      <a:alpha val="90000"/>
                    </a:schemeClr>
                  </a:glow>
                </a:effectLst>
                <a:latin typeface="+mn-ea"/>
                <a:ea typeface="+mn-ea"/>
              </a:rPr>
              <a:t>を参照して</a:t>
            </a:r>
            <a:r>
              <a:rPr lang="ja-JP" altLang="en-US" sz="1100" dirty="0" smtClean="0">
                <a:effectLst>
                  <a:glow rad="127000">
                    <a:schemeClr val="bg1">
                      <a:alpha val="90000"/>
                    </a:schemeClr>
                  </a:glow>
                </a:effectLst>
                <a:latin typeface="+mn-ea"/>
                <a:ea typeface="+mn-ea"/>
              </a:rPr>
              <a:t>ください。</a:t>
            </a:r>
            <a:r>
              <a:rPr lang="ja-JP" altLang="en-US" sz="800" dirty="0" smtClean="0">
                <a:effectLst>
                  <a:glow rad="127000">
                    <a:schemeClr val="bg1">
                      <a:alpha val="90000"/>
                    </a:schemeClr>
                  </a:glow>
                </a:effectLst>
                <a:latin typeface="+mn-ea"/>
                <a:ea typeface="+mn-ea"/>
              </a:rPr>
              <a:t>わからんけど</a:t>
            </a:r>
            <a:r>
              <a:rPr lang="en-US" altLang="ja-JP" sz="800" dirty="0" smtClean="0">
                <a:effectLst>
                  <a:glow rad="127000">
                    <a:schemeClr val="bg1">
                      <a:alpha val="90000"/>
                    </a:schemeClr>
                  </a:glow>
                </a:effectLst>
                <a:latin typeface="+mn-ea"/>
                <a:ea typeface="+mn-ea"/>
              </a:rPr>
              <a:t>…</a:t>
            </a:r>
            <a:endParaRPr lang="en-US" altLang="ja-JP" sz="1100" dirty="0" smtClean="0">
              <a:effectLst>
                <a:glow rad="127000">
                  <a:schemeClr val="bg1">
                    <a:alpha val="90000"/>
                  </a:schemeClr>
                </a:glow>
              </a:effectLst>
              <a:latin typeface="+mn-ea"/>
              <a:ea typeface="+mn-ea"/>
            </a:endParaRPr>
          </a:p>
        </p:txBody>
      </p:sp>
      <p:cxnSp>
        <p:nvCxnSpPr>
          <p:cNvPr id="26" name="直線矢印コネクタ 25"/>
          <p:cNvCxnSpPr>
            <a:stCxn id="25" idx="1"/>
          </p:cNvCxnSpPr>
          <p:nvPr/>
        </p:nvCxnSpPr>
        <p:spPr bwMode="auto">
          <a:xfrm flipH="1" flipV="1">
            <a:off x="3048000" y="5293217"/>
            <a:ext cx="306138" cy="5789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7029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7" grpId="0"/>
      <p:bldP spid="19" grpId="0"/>
      <p:bldP spid="23" grpId="0"/>
      <p:bldP spid="29" grpId="0"/>
      <p:bldP spid="31" grpId="0"/>
      <p:bldP spid="36" grpId="0"/>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a:t>
            </a:r>
            <a:r>
              <a:rPr lang="ja-JP" altLang="en-US" dirty="0"/>
              <a:t>：単純な挿入</a:t>
            </a:r>
            <a:endParaRPr kumimoji="1" lang="ja-JP" altLang="en-US" dirty="0"/>
          </a:p>
        </p:txBody>
      </p:sp>
      <p:sp>
        <p:nvSpPr>
          <p:cNvPr id="4" name="正方形/長方形 3"/>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フリーフォーム 24"/>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6" name="正方形/長方形 25"/>
          <p:cNvSpPr/>
          <p:nvPr/>
        </p:nvSpPr>
        <p:spPr bwMode="auto">
          <a:xfrm>
            <a:off x="538930" y="326169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7" name="正方形/長方形 26"/>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28" name="テキスト ボックス 27"/>
          <p:cNvSpPr txBox="1"/>
          <p:nvPr/>
        </p:nvSpPr>
        <p:spPr>
          <a:xfrm>
            <a:off x="435407" y="877835"/>
            <a:ext cx="5287280" cy="415498"/>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smtClean="0">
                <a:latin typeface="+mn-ea"/>
                <a:ea typeface="+mn-ea"/>
              </a:rPr>
              <a:t>Appen</a:t>
            </a:r>
            <a:r>
              <a:rPr lang="en-US" altLang="ja-JP" sz="1400" dirty="0">
                <a:latin typeface="+mn-ea"/>
                <a:ea typeface="+mn-ea"/>
              </a:rPr>
              <a:t>d</a:t>
            </a:r>
            <a:r>
              <a:rPr lang="ja-JP" altLang="en-US" sz="1400" dirty="0" smtClean="0">
                <a:latin typeface="+mn-ea"/>
                <a:ea typeface="+mn-ea"/>
              </a:rPr>
              <a:t>：　倉庫のそれぞれの区画に、新しいデータを追加する</a:t>
            </a:r>
            <a:endParaRPr kumimoji="1" lang="en-US" altLang="ja-JP" sz="1400" dirty="0" smtClean="0">
              <a:latin typeface="+mn-ea"/>
              <a:ea typeface="+mn-ea"/>
            </a:endParaRPr>
          </a:p>
        </p:txBody>
      </p:sp>
      <p:sp>
        <p:nvSpPr>
          <p:cNvPr id="52" name="テキスト ボックス 51"/>
          <p:cNvSpPr txBox="1"/>
          <p:nvPr/>
        </p:nvSpPr>
        <p:spPr>
          <a:xfrm>
            <a:off x="5224118" y="1520604"/>
            <a:ext cx="3194233" cy="334900"/>
          </a:xfrm>
          <a:prstGeom prst="rect">
            <a:avLst/>
          </a:prstGeom>
          <a:noFill/>
        </p:spPr>
        <p:txBody>
          <a:bodyPr wrap="square" rtlCol="0">
            <a:spAutoFit/>
          </a:bodyPr>
          <a:lstStyle/>
          <a:p>
            <a:pPr>
              <a:lnSpc>
                <a:spcPct val="150000"/>
              </a:lnSpc>
            </a:pPr>
            <a:r>
              <a:rPr lang="ja-JP" altLang="en-US" dirty="0" smtClean="0">
                <a:latin typeface="+mn-ea"/>
                <a:ea typeface="+mn-ea"/>
              </a:rPr>
              <a:t>←操作前の倉庫（＝</a:t>
            </a:r>
            <a:r>
              <a:rPr lang="en-US" altLang="ja-JP" dirty="0" smtClean="0">
                <a:latin typeface="+mn-ea"/>
                <a:ea typeface="+mn-ea"/>
              </a:rPr>
              <a:t>DB</a:t>
            </a:r>
            <a:r>
              <a:rPr lang="ja-JP" altLang="en-US" dirty="0" smtClean="0">
                <a:latin typeface="+mn-ea"/>
                <a:ea typeface="+mn-ea"/>
              </a:rPr>
              <a:t>）</a:t>
            </a:r>
            <a:endParaRPr lang="en-US" altLang="ja-JP" dirty="0" smtClean="0">
              <a:latin typeface="+mn-ea"/>
              <a:ea typeface="+mn-ea"/>
            </a:endParaRPr>
          </a:p>
        </p:txBody>
      </p:sp>
      <p:sp>
        <p:nvSpPr>
          <p:cNvPr id="53" name="下矢印 52"/>
          <p:cNvSpPr/>
          <p:nvPr/>
        </p:nvSpPr>
        <p:spPr bwMode="auto">
          <a:xfrm>
            <a:off x="2117558" y="3592922"/>
            <a:ext cx="1463301" cy="439798"/>
          </a:xfrm>
          <a:prstGeom prst="downArrow">
            <a:avLst>
              <a:gd name="adj1" fmla="val 50000"/>
              <a:gd name="adj2" fmla="val 49992"/>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Rectangle 2"/>
          <p:cNvSpPr>
            <a:spLocks noChangeArrowheads="1"/>
          </p:cNvSpPr>
          <p:nvPr/>
        </p:nvSpPr>
        <p:spPr bwMode="auto">
          <a:xfrm>
            <a:off x="581192" y="4063174"/>
            <a:ext cx="4992174" cy="323165"/>
          </a:xfrm>
          <a:prstGeom prst="rect">
            <a:avLst/>
          </a:prstGeom>
          <a:noFill/>
          <a:ln>
            <a:noFill/>
          </a:ln>
          <a:effec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df.</a:t>
            </a:r>
            <a:r>
              <a:rPr kumimoji="0" lang="ja-JP" altLang="ja-JP" sz="1400" b="0" i="0" u="none" strike="noStrike" cap="none" normalizeH="0" baseline="0" dirty="0" smtClean="0">
                <a:ln>
                  <a:noFill/>
                </a:ln>
                <a:solidFill>
                  <a:schemeClr val="accent1"/>
                </a:solidFill>
                <a:effectLst>
                  <a:glow rad="139700">
                    <a:schemeClr val="bg1">
                      <a:alpha val="80000"/>
                    </a:schemeClr>
                  </a:glow>
                </a:effectLst>
                <a:latin typeface="Consolas" panose="020B0609020204030204" pitchFamily="49" charset="0"/>
                <a:ea typeface="var(--jp-code-font-family)"/>
              </a:rPr>
              <a:t>to_sql</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en-US"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DB</a:t>
            </a:r>
            <a:r>
              <a:rPr kumimoji="0" lang="ja-JP" altLang="en-US"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倉庫</a:t>
            </a:r>
            <a:r>
              <a:rPr kumimoji="0" lang="en-US"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1</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 engine, if_exists</a:t>
            </a:r>
            <a:r>
              <a:rPr kumimoji="0" lang="ja-JP" altLang="ja-JP" sz="1400" b="1"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en-US" altLang="ja-JP" sz="1400" b="0" i="0" u="none" strike="noStrike" cap="none" normalizeH="0" baseline="0" dirty="0" smtClean="0">
                <a:ln>
                  <a:noFill/>
                </a:ln>
                <a:solidFill>
                  <a:schemeClr val="accent1"/>
                </a:solidFill>
                <a:effectLst>
                  <a:glow rad="139700">
                    <a:schemeClr val="bg1">
                      <a:alpha val="80000"/>
                    </a:schemeClr>
                  </a:glow>
                </a:effectLst>
                <a:latin typeface="Consolas" panose="020B0609020204030204" pitchFamily="49" charset="0"/>
                <a:ea typeface="var(--jp-code-font-family)"/>
              </a:rPr>
              <a:t>append</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endPar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apple-system"/>
            </a:endParaRPr>
          </a:p>
        </p:txBody>
      </p:sp>
      <p:sp>
        <p:nvSpPr>
          <p:cNvPr id="77" name="フリーフォーム 76"/>
          <p:cNvSpPr/>
          <p:nvPr/>
        </p:nvSpPr>
        <p:spPr bwMode="auto">
          <a:xfrm>
            <a:off x="377125" y="6367134"/>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78" name="正方形/長方形 77"/>
          <p:cNvSpPr/>
          <p:nvPr/>
        </p:nvSpPr>
        <p:spPr bwMode="auto">
          <a:xfrm>
            <a:off x="546860" y="6179428"/>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9" name="正方形/長方形 78"/>
          <p:cNvSpPr/>
          <p:nvPr/>
        </p:nvSpPr>
        <p:spPr bwMode="auto">
          <a:xfrm>
            <a:off x="170191" y="5956006"/>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93" name="テキスト ボックス 92"/>
          <p:cNvSpPr txBox="1"/>
          <p:nvPr/>
        </p:nvSpPr>
        <p:spPr>
          <a:xfrm>
            <a:off x="5218775" y="5952578"/>
            <a:ext cx="3777385" cy="369332"/>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Append</a:t>
            </a:r>
            <a:r>
              <a:rPr lang="ja-JP" altLang="en-US" dirty="0" smtClean="0">
                <a:latin typeface="+mn-ea"/>
                <a:ea typeface="+mn-ea"/>
              </a:rPr>
              <a:t>で、</a:t>
            </a:r>
            <a:r>
              <a:rPr kumimoji="1" lang="ja-JP" altLang="en-US" dirty="0" smtClean="0">
                <a:latin typeface="+mn-ea"/>
                <a:ea typeface="+mn-ea"/>
              </a:rPr>
              <a:t>それぞれの区画に新しい荷物が追加された</a:t>
            </a:r>
            <a:endParaRPr kumimoji="1" lang="en-US" altLang="ja-JP" dirty="0" smtClean="0">
              <a:latin typeface="+mn-ea"/>
              <a:ea typeface="+mn-ea"/>
            </a:endParaRPr>
          </a:p>
        </p:txBody>
      </p:sp>
      <p:sp>
        <p:nvSpPr>
          <p:cNvPr id="114" name="正方形/長方形 113"/>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5" name="正方形/長方形 114"/>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16" name="正方形/長方形 115"/>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17" name="正方形/長方形 116"/>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18" name="正方形/長方形 117"/>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19" name="直方体 118"/>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0" name="直方体 119"/>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21" name="直方体 120"/>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2" name="直方体 121"/>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3" name="直方体 122"/>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4" name="直方体 123"/>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25" name="直方体 124"/>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6" name="直方体 125"/>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7" name="直方体 126"/>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8" name="直方体 127"/>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29" name="直方体 128"/>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0" name="直方体 129"/>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1" name="直方体 130"/>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2" name="直方体 131"/>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33" name="直方体 132"/>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4" name="直方体 133"/>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9" name="正方形/長方形 138"/>
          <p:cNvSpPr/>
          <p:nvPr/>
        </p:nvSpPr>
        <p:spPr bwMode="auto">
          <a:xfrm>
            <a:off x="874691" y="4462706"/>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0" name="正方形/長方形 139"/>
          <p:cNvSpPr/>
          <p:nvPr/>
        </p:nvSpPr>
        <p:spPr bwMode="auto">
          <a:xfrm>
            <a:off x="1085463" y="4512191"/>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1" name="正方形/長方形 140"/>
          <p:cNvSpPr/>
          <p:nvPr/>
        </p:nvSpPr>
        <p:spPr bwMode="auto">
          <a:xfrm>
            <a:off x="1140038" y="4557910"/>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42" name="正方形/長方形 141"/>
          <p:cNvSpPr/>
          <p:nvPr/>
        </p:nvSpPr>
        <p:spPr bwMode="auto">
          <a:xfrm>
            <a:off x="2035998" y="4562462"/>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43" name="正方形/長方形 142"/>
          <p:cNvSpPr/>
          <p:nvPr/>
        </p:nvSpPr>
        <p:spPr bwMode="auto">
          <a:xfrm>
            <a:off x="2935510" y="4557910"/>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44" name="正方形/長方形 143"/>
          <p:cNvSpPr/>
          <p:nvPr/>
        </p:nvSpPr>
        <p:spPr bwMode="auto">
          <a:xfrm>
            <a:off x="3830700" y="4557910"/>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45" name="直方体 144"/>
          <p:cNvSpPr/>
          <p:nvPr/>
        </p:nvSpPr>
        <p:spPr bwMode="auto">
          <a:xfrm>
            <a:off x="1434206" y="5111539"/>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6" name="直方体 145"/>
          <p:cNvSpPr/>
          <p:nvPr/>
        </p:nvSpPr>
        <p:spPr bwMode="auto">
          <a:xfrm>
            <a:off x="2340039" y="5111538"/>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47" name="直方体 146"/>
          <p:cNvSpPr/>
          <p:nvPr/>
        </p:nvSpPr>
        <p:spPr bwMode="auto">
          <a:xfrm>
            <a:off x="3238825" y="5111537"/>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8" name="直方体 147"/>
          <p:cNvSpPr/>
          <p:nvPr/>
        </p:nvSpPr>
        <p:spPr bwMode="auto">
          <a:xfrm>
            <a:off x="4126643" y="5111537"/>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9" name="直方体 148"/>
          <p:cNvSpPr/>
          <p:nvPr/>
        </p:nvSpPr>
        <p:spPr bwMode="auto">
          <a:xfrm>
            <a:off x="1434206" y="5348611"/>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0" name="直方体 149"/>
          <p:cNvSpPr/>
          <p:nvPr/>
        </p:nvSpPr>
        <p:spPr bwMode="auto">
          <a:xfrm>
            <a:off x="2340039" y="5348610"/>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51" name="直方体 150"/>
          <p:cNvSpPr/>
          <p:nvPr/>
        </p:nvSpPr>
        <p:spPr bwMode="auto">
          <a:xfrm>
            <a:off x="3238825" y="5348609"/>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2" name="直方体 151"/>
          <p:cNvSpPr/>
          <p:nvPr/>
        </p:nvSpPr>
        <p:spPr bwMode="auto">
          <a:xfrm>
            <a:off x="4126643" y="5348609"/>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3" name="直方体 152"/>
          <p:cNvSpPr/>
          <p:nvPr/>
        </p:nvSpPr>
        <p:spPr bwMode="auto">
          <a:xfrm>
            <a:off x="1434206" y="5587822"/>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4" name="直方体 153"/>
          <p:cNvSpPr/>
          <p:nvPr/>
        </p:nvSpPr>
        <p:spPr bwMode="auto">
          <a:xfrm>
            <a:off x="2340039" y="5587821"/>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55" name="直方体 154"/>
          <p:cNvSpPr/>
          <p:nvPr/>
        </p:nvSpPr>
        <p:spPr bwMode="auto">
          <a:xfrm>
            <a:off x="3238825" y="5587820"/>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6" name="直方体 155"/>
          <p:cNvSpPr/>
          <p:nvPr/>
        </p:nvSpPr>
        <p:spPr bwMode="auto">
          <a:xfrm>
            <a:off x="4126643" y="5587820"/>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7" name="直方体 156"/>
          <p:cNvSpPr/>
          <p:nvPr/>
        </p:nvSpPr>
        <p:spPr bwMode="auto">
          <a:xfrm>
            <a:off x="1434206" y="5830891"/>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8" name="直方体 157"/>
          <p:cNvSpPr/>
          <p:nvPr/>
        </p:nvSpPr>
        <p:spPr bwMode="auto">
          <a:xfrm>
            <a:off x="2340039" y="5830890"/>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59" name="直方体 158"/>
          <p:cNvSpPr/>
          <p:nvPr/>
        </p:nvSpPr>
        <p:spPr bwMode="auto">
          <a:xfrm>
            <a:off x="3238825" y="5830889"/>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0" name="直方体 159"/>
          <p:cNvSpPr/>
          <p:nvPr/>
        </p:nvSpPr>
        <p:spPr bwMode="auto">
          <a:xfrm>
            <a:off x="4126643" y="5830889"/>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1" name="直方体 160"/>
          <p:cNvSpPr/>
          <p:nvPr/>
        </p:nvSpPr>
        <p:spPr bwMode="auto">
          <a:xfrm>
            <a:off x="3238825" y="6081699"/>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2" name="直方体 161"/>
          <p:cNvSpPr/>
          <p:nvPr/>
        </p:nvSpPr>
        <p:spPr bwMode="auto">
          <a:xfrm>
            <a:off x="1434205" y="607640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3" name="直方体 162"/>
          <p:cNvSpPr/>
          <p:nvPr/>
        </p:nvSpPr>
        <p:spPr bwMode="auto">
          <a:xfrm>
            <a:off x="4122230" y="606771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4" name="直方体 163"/>
          <p:cNvSpPr/>
          <p:nvPr/>
        </p:nvSpPr>
        <p:spPr bwMode="auto">
          <a:xfrm>
            <a:off x="2340038" y="6071670"/>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E</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5" name="直方体 164"/>
          <p:cNvSpPr/>
          <p:nvPr/>
        </p:nvSpPr>
        <p:spPr bwMode="auto">
          <a:xfrm>
            <a:off x="4615521" y="372846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6" name="直方体 165"/>
          <p:cNvSpPr/>
          <p:nvPr/>
        </p:nvSpPr>
        <p:spPr bwMode="auto">
          <a:xfrm>
            <a:off x="3826925" y="3728142"/>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7" name="直方体 166"/>
          <p:cNvSpPr/>
          <p:nvPr/>
        </p:nvSpPr>
        <p:spPr bwMode="auto">
          <a:xfrm>
            <a:off x="5009636" y="3724319"/>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8" name="直方体 167"/>
          <p:cNvSpPr/>
          <p:nvPr/>
        </p:nvSpPr>
        <p:spPr bwMode="auto">
          <a:xfrm>
            <a:off x="4221162" y="3729139"/>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E</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9" name="テキスト ボックス 168"/>
          <p:cNvSpPr txBox="1"/>
          <p:nvPr/>
        </p:nvSpPr>
        <p:spPr>
          <a:xfrm>
            <a:off x="5496410" y="3660360"/>
            <a:ext cx="2561626" cy="369332"/>
          </a:xfrm>
          <a:prstGeom prst="rect">
            <a:avLst/>
          </a:prstGeom>
          <a:noFill/>
        </p:spPr>
        <p:txBody>
          <a:bodyPr wrap="square" rtlCol="0">
            <a:spAutoFit/>
          </a:bodyPr>
          <a:lstStyle/>
          <a:p>
            <a:pPr>
              <a:lnSpc>
                <a:spcPct val="150000"/>
              </a:lnSpc>
            </a:pPr>
            <a:r>
              <a:rPr lang="ja-JP" altLang="en-US" b="1" dirty="0" smtClean="0">
                <a:latin typeface="+mn-ea"/>
                <a:ea typeface="+mn-ea"/>
              </a:rPr>
              <a:t>「追加の荷物もってきたよ、入れて～」</a:t>
            </a:r>
            <a:endParaRPr lang="en-US" altLang="ja-JP" b="1" dirty="0" smtClean="0">
              <a:latin typeface="+mn-ea"/>
              <a:ea typeface="+mn-ea"/>
            </a:endParaRPr>
          </a:p>
        </p:txBody>
      </p:sp>
      <p:sp>
        <p:nvSpPr>
          <p:cNvPr id="68" name="角丸四角形 67"/>
          <p:cNvSpPr/>
          <p:nvPr/>
        </p:nvSpPr>
        <p:spPr bwMode="auto">
          <a:xfrm>
            <a:off x="3595162" y="3698516"/>
            <a:ext cx="1886945" cy="270545"/>
          </a:xfrm>
          <a:prstGeom prst="round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773959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セルの使い方</a:t>
            </a:r>
            <a:endParaRPr kumimoji="1" lang="ja-JP" altLang="en-US" dirty="0"/>
          </a:p>
        </p:txBody>
      </p:sp>
      <p:pic>
        <p:nvPicPr>
          <p:cNvPr id="3" name="図 2"/>
          <p:cNvPicPr>
            <a:picLocks noChangeAspect="1"/>
          </p:cNvPicPr>
          <p:nvPr/>
        </p:nvPicPr>
        <p:blipFill>
          <a:blip r:embed="rId2"/>
          <a:stretch>
            <a:fillRect/>
          </a:stretch>
        </p:blipFill>
        <p:spPr>
          <a:xfrm>
            <a:off x="332178" y="940343"/>
            <a:ext cx="5620534" cy="3105583"/>
          </a:xfrm>
          <a:prstGeom prst="rect">
            <a:avLst/>
          </a:prstGeom>
        </p:spPr>
      </p:pic>
      <p:sp>
        <p:nvSpPr>
          <p:cNvPr id="4" name="テキスト ボックス 3"/>
          <p:cNvSpPr txBox="1"/>
          <p:nvPr/>
        </p:nvSpPr>
        <p:spPr>
          <a:xfrm>
            <a:off x="5491694" y="836147"/>
            <a:ext cx="3261646" cy="523220"/>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インポートは</a:t>
            </a:r>
            <a:r>
              <a:rPr lang="en-US" altLang="ja-JP" sz="1400" dirty="0" smtClean="0">
                <a:solidFill>
                  <a:schemeClr val="accent5">
                    <a:lumMod val="75000"/>
                  </a:schemeClr>
                </a:solidFill>
                <a:effectLst>
                  <a:glow rad="127000">
                    <a:schemeClr val="bg1">
                      <a:alpha val="90000"/>
                    </a:schemeClr>
                  </a:glow>
                </a:effectLst>
                <a:latin typeface="+mn-ea"/>
                <a:ea typeface="+mn-ea"/>
              </a:rPr>
              <a:t>1</a:t>
            </a:r>
            <a:r>
              <a:rPr lang="ja-JP" altLang="en-US" sz="1400" dirty="0" smtClean="0">
                <a:solidFill>
                  <a:schemeClr val="accent5">
                    <a:lumMod val="75000"/>
                  </a:schemeClr>
                </a:solidFill>
                <a:effectLst>
                  <a:glow rad="127000">
                    <a:schemeClr val="bg1">
                      <a:alpha val="90000"/>
                    </a:schemeClr>
                  </a:glow>
                </a:effectLst>
                <a:latin typeface="+mn-ea"/>
                <a:ea typeface="+mn-ea"/>
              </a:rPr>
              <a:t>回だけでいいので、セルを分けておけば良い</a:t>
            </a:r>
            <a:endParaRPr lang="ja-JP" altLang="en-US" sz="1400" dirty="0">
              <a:solidFill>
                <a:schemeClr val="accent5">
                  <a:lumMod val="75000"/>
                </a:schemeClr>
              </a:solidFill>
              <a:effectLst>
                <a:glow rad="127000">
                  <a:schemeClr val="bg1">
                    <a:alpha val="90000"/>
                  </a:schemeClr>
                </a:glow>
              </a:effectLst>
              <a:latin typeface="+mn-ea"/>
              <a:ea typeface="+mn-ea"/>
            </a:endParaRPr>
          </a:p>
        </p:txBody>
      </p:sp>
      <p:cxnSp>
        <p:nvCxnSpPr>
          <p:cNvPr id="5" name="直線矢印コネクタ 4"/>
          <p:cNvCxnSpPr>
            <a:stCxn id="4" idx="1"/>
          </p:cNvCxnSpPr>
          <p:nvPr/>
        </p:nvCxnSpPr>
        <p:spPr bwMode="auto">
          <a:xfrm flipH="1">
            <a:off x="4962660" y="1097757"/>
            <a:ext cx="529034" cy="0"/>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5491694" y="2027483"/>
            <a:ext cx="3261646" cy="954107"/>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データ読み込みは時間がかかるので、読み込むところは分けておく</a:t>
            </a:r>
            <a:endParaRPr lang="en-US" altLang="ja-JP" sz="1400" dirty="0" smtClean="0">
              <a:solidFill>
                <a:schemeClr val="accent5">
                  <a:lumMod val="75000"/>
                </a:schemeClr>
              </a:solidFill>
              <a:effectLst>
                <a:glow rad="127000">
                  <a:schemeClr val="bg1">
                    <a:alpha val="90000"/>
                  </a:schemeClr>
                </a:glow>
              </a:effectLst>
              <a:latin typeface="+mn-ea"/>
              <a:ea typeface="+mn-ea"/>
            </a:endParaRPr>
          </a:p>
          <a:p>
            <a:r>
              <a:rPr lang="ja-JP" altLang="en-US" sz="1400" dirty="0" smtClean="0">
                <a:solidFill>
                  <a:schemeClr val="accent5">
                    <a:lumMod val="75000"/>
                  </a:schemeClr>
                </a:solidFill>
                <a:effectLst>
                  <a:glow rad="127000">
                    <a:schemeClr val="bg1">
                      <a:alpha val="90000"/>
                    </a:schemeClr>
                  </a:glow>
                </a:effectLst>
                <a:latin typeface="+mn-ea"/>
                <a:ea typeface="+mn-ea"/>
              </a:rPr>
              <a:t>（通信が発生する場合は特に）</a:t>
            </a:r>
            <a:endParaRPr lang="en-US" altLang="ja-JP" sz="1400" dirty="0" smtClean="0">
              <a:solidFill>
                <a:schemeClr val="accent5">
                  <a:lumMod val="75000"/>
                </a:schemeClr>
              </a:solidFill>
              <a:effectLst>
                <a:glow rad="127000">
                  <a:schemeClr val="bg1">
                    <a:alpha val="90000"/>
                  </a:schemeClr>
                </a:glow>
              </a:effectLst>
              <a:latin typeface="+mn-ea"/>
              <a:ea typeface="+mn-ea"/>
            </a:endParaRPr>
          </a:p>
          <a:p>
            <a:r>
              <a:rPr lang="en-US" altLang="ja-JP" sz="1400" dirty="0" smtClean="0">
                <a:solidFill>
                  <a:schemeClr val="accent5">
                    <a:lumMod val="75000"/>
                  </a:schemeClr>
                </a:solidFill>
                <a:effectLst>
                  <a:glow rad="127000">
                    <a:schemeClr val="bg1">
                      <a:alpha val="90000"/>
                    </a:schemeClr>
                  </a:glow>
                </a:effectLst>
                <a:latin typeface="+mn-ea"/>
                <a:ea typeface="+mn-ea"/>
              </a:rPr>
              <a:t>file</a:t>
            </a:r>
            <a:r>
              <a:rPr lang="ja-JP" altLang="en-US" sz="1400" dirty="0" smtClean="0">
                <a:solidFill>
                  <a:schemeClr val="accent5">
                    <a:lumMod val="75000"/>
                  </a:schemeClr>
                </a:solidFill>
                <a:effectLst>
                  <a:glow rad="127000">
                    <a:schemeClr val="bg1">
                      <a:alpha val="90000"/>
                    </a:schemeClr>
                  </a:glow>
                </a:effectLst>
                <a:latin typeface="+mn-ea"/>
                <a:ea typeface="+mn-ea"/>
              </a:rPr>
              <a:t>を</a:t>
            </a:r>
            <a:r>
              <a:rPr lang="en-US" altLang="ja-JP" sz="1400" dirty="0" smtClean="0">
                <a:solidFill>
                  <a:schemeClr val="accent5">
                    <a:lumMod val="75000"/>
                  </a:schemeClr>
                </a:solidFill>
                <a:effectLst>
                  <a:glow rad="127000">
                    <a:schemeClr val="bg1">
                      <a:alpha val="90000"/>
                    </a:schemeClr>
                  </a:glow>
                </a:effectLst>
                <a:latin typeface="+mn-ea"/>
                <a:ea typeface="+mn-ea"/>
              </a:rPr>
              <a:t>for</a:t>
            </a:r>
            <a:r>
              <a:rPr lang="ja-JP" altLang="en-US" sz="1400" smtClean="0">
                <a:solidFill>
                  <a:schemeClr val="accent5">
                    <a:lumMod val="75000"/>
                  </a:schemeClr>
                </a:solidFill>
                <a:effectLst>
                  <a:glow rad="127000">
                    <a:schemeClr val="bg1">
                      <a:alpha val="90000"/>
                    </a:schemeClr>
                  </a:glow>
                </a:effectLst>
                <a:latin typeface="+mn-ea"/>
                <a:ea typeface="+mn-ea"/>
              </a:rPr>
              <a:t>文で大量に読み込む</a:t>
            </a:r>
            <a:r>
              <a:rPr lang="ja-JP" altLang="en-US" sz="1400" dirty="0" smtClean="0">
                <a:solidFill>
                  <a:schemeClr val="accent5">
                    <a:lumMod val="75000"/>
                  </a:schemeClr>
                </a:solidFill>
                <a:effectLst>
                  <a:glow rad="127000">
                    <a:schemeClr val="bg1">
                      <a:alpha val="90000"/>
                    </a:schemeClr>
                  </a:glow>
                </a:effectLst>
                <a:latin typeface="+mn-ea"/>
                <a:ea typeface="+mn-ea"/>
              </a:rPr>
              <a:t>ときも同じ</a:t>
            </a:r>
            <a:endParaRPr lang="ja-JP" altLang="en-US" sz="1400" dirty="0">
              <a:solidFill>
                <a:schemeClr val="accent5">
                  <a:lumMod val="75000"/>
                </a:schemeClr>
              </a:solidFill>
              <a:effectLst>
                <a:glow rad="127000">
                  <a:schemeClr val="bg1">
                    <a:alpha val="90000"/>
                  </a:schemeClr>
                </a:glow>
              </a:effectLst>
              <a:latin typeface="+mn-ea"/>
              <a:ea typeface="+mn-ea"/>
            </a:endParaRPr>
          </a:p>
        </p:txBody>
      </p:sp>
      <p:cxnSp>
        <p:nvCxnSpPr>
          <p:cNvPr id="8" name="直線矢印コネクタ 7"/>
          <p:cNvCxnSpPr>
            <a:stCxn id="7" idx="1"/>
          </p:cNvCxnSpPr>
          <p:nvPr/>
        </p:nvCxnSpPr>
        <p:spPr bwMode="auto">
          <a:xfrm flipH="1" flipV="1">
            <a:off x="4962660" y="2289093"/>
            <a:ext cx="529034" cy="215444"/>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5601971" y="3144508"/>
            <a:ext cx="3261646" cy="738664"/>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「読み込んだ</a:t>
            </a:r>
            <a:r>
              <a:rPr lang="en-US" altLang="ja-JP" sz="1400" dirty="0" smtClean="0">
                <a:solidFill>
                  <a:schemeClr val="accent5">
                    <a:lumMod val="75000"/>
                  </a:schemeClr>
                </a:solidFill>
                <a:effectLst>
                  <a:glow rad="127000">
                    <a:schemeClr val="bg1">
                      <a:alpha val="90000"/>
                    </a:schemeClr>
                  </a:glow>
                </a:effectLst>
                <a:latin typeface="+mn-ea"/>
                <a:ea typeface="+mn-ea"/>
              </a:rPr>
              <a:t>DF</a:t>
            </a:r>
            <a:r>
              <a:rPr lang="ja-JP" altLang="en-US" sz="1400" dirty="0" smtClean="0">
                <a:solidFill>
                  <a:schemeClr val="accent5">
                    <a:lumMod val="75000"/>
                  </a:schemeClr>
                </a:solidFill>
                <a:effectLst>
                  <a:glow rad="127000">
                    <a:schemeClr val="bg1">
                      <a:alpha val="90000"/>
                    </a:schemeClr>
                  </a:glow>
                </a:effectLst>
                <a:latin typeface="+mn-ea"/>
                <a:ea typeface="+mn-ea"/>
              </a:rPr>
              <a:t>を表示しておきたい」のであれば、変数だけ書いたセルを実行する</a:t>
            </a:r>
            <a:endParaRPr lang="en-US" altLang="ja-JP" sz="1400" dirty="0" smtClean="0">
              <a:solidFill>
                <a:schemeClr val="accent5">
                  <a:lumMod val="75000"/>
                </a:schemeClr>
              </a:solidFill>
              <a:effectLst>
                <a:glow rad="127000">
                  <a:schemeClr val="bg1">
                    <a:alpha val="90000"/>
                  </a:schemeClr>
                </a:glow>
              </a:effectLst>
              <a:latin typeface="+mn-ea"/>
              <a:ea typeface="+mn-ea"/>
            </a:endParaRPr>
          </a:p>
          <a:p>
            <a:r>
              <a:rPr lang="ja-JP" altLang="en-US" sz="1400" dirty="0" smtClean="0">
                <a:solidFill>
                  <a:schemeClr val="accent5">
                    <a:lumMod val="75000"/>
                  </a:schemeClr>
                </a:solidFill>
                <a:effectLst>
                  <a:glow rad="127000">
                    <a:schemeClr val="bg1">
                      <a:alpha val="90000"/>
                    </a:schemeClr>
                  </a:glow>
                </a:effectLst>
                <a:latin typeface="+mn-ea"/>
                <a:ea typeface="+mn-ea"/>
              </a:rPr>
              <a:t>と、見える</a:t>
            </a:r>
            <a:endParaRPr lang="ja-JP" altLang="en-US" sz="1400" dirty="0">
              <a:solidFill>
                <a:schemeClr val="accent5">
                  <a:lumMod val="75000"/>
                </a:schemeClr>
              </a:solidFill>
              <a:effectLst>
                <a:glow rad="127000">
                  <a:schemeClr val="bg1">
                    <a:alpha val="90000"/>
                  </a:schemeClr>
                </a:glow>
              </a:effectLst>
              <a:latin typeface="+mn-ea"/>
              <a:ea typeface="+mn-ea"/>
            </a:endParaRPr>
          </a:p>
        </p:txBody>
      </p:sp>
      <p:cxnSp>
        <p:nvCxnSpPr>
          <p:cNvPr id="10" name="直線矢印コネクタ 9"/>
          <p:cNvCxnSpPr>
            <a:stCxn id="9" idx="1"/>
          </p:cNvCxnSpPr>
          <p:nvPr/>
        </p:nvCxnSpPr>
        <p:spPr bwMode="auto">
          <a:xfrm flipH="1" flipV="1">
            <a:off x="1079438" y="2597990"/>
            <a:ext cx="4522533" cy="915850"/>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pic>
        <p:nvPicPr>
          <p:cNvPr id="11" name="図 10"/>
          <p:cNvPicPr>
            <a:picLocks noChangeAspect="1"/>
          </p:cNvPicPr>
          <p:nvPr/>
        </p:nvPicPr>
        <p:blipFill>
          <a:blip r:embed="rId3"/>
          <a:stretch>
            <a:fillRect/>
          </a:stretch>
        </p:blipFill>
        <p:spPr>
          <a:xfrm>
            <a:off x="332178" y="4248701"/>
            <a:ext cx="6039693" cy="1895740"/>
          </a:xfrm>
          <a:prstGeom prst="rect">
            <a:avLst/>
          </a:prstGeom>
        </p:spPr>
      </p:pic>
      <p:sp>
        <p:nvSpPr>
          <p:cNvPr id="12" name="テキスト ボックス 11"/>
          <p:cNvSpPr txBox="1"/>
          <p:nvPr/>
        </p:nvSpPr>
        <p:spPr>
          <a:xfrm>
            <a:off x="2394325" y="4165504"/>
            <a:ext cx="6359015" cy="523220"/>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データの変形をするときは、読み込んだ</a:t>
            </a:r>
            <a:r>
              <a:rPr lang="en-US" altLang="ja-JP" sz="1400" dirty="0" smtClean="0">
                <a:solidFill>
                  <a:schemeClr val="accent5">
                    <a:lumMod val="75000"/>
                  </a:schemeClr>
                </a:solidFill>
                <a:effectLst>
                  <a:glow rad="127000">
                    <a:schemeClr val="bg1">
                      <a:alpha val="90000"/>
                    </a:schemeClr>
                  </a:glow>
                </a:effectLst>
                <a:latin typeface="+mn-ea"/>
                <a:ea typeface="+mn-ea"/>
              </a:rPr>
              <a:t>DF</a:t>
            </a:r>
            <a:r>
              <a:rPr lang="ja-JP" altLang="en-US" sz="1400" dirty="0" smtClean="0">
                <a:solidFill>
                  <a:schemeClr val="accent5">
                    <a:lumMod val="75000"/>
                  </a:schemeClr>
                </a:solidFill>
                <a:effectLst>
                  <a:glow rad="127000">
                    <a:schemeClr val="bg1">
                      <a:alpha val="90000"/>
                    </a:schemeClr>
                  </a:glow>
                </a:effectLst>
                <a:latin typeface="+mn-ea"/>
                <a:ea typeface="+mn-ea"/>
              </a:rPr>
              <a:t>をコピーしたところから新しいセルに書いていく（</a:t>
            </a:r>
            <a:r>
              <a:rPr lang="en-US" altLang="ja-JP" sz="1400" dirty="0" smtClean="0">
                <a:solidFill>
                  <a:schemeClr val="accent5">
                    <a:lumMod val="75000"/>
                  </a:schemeClr>
                </a:solidFill>
                <a:effectLst>
                  <a:glow rad="127000">
                    <a:schemeClr val="bg1">
                      <a:alpha val="90000"/>
                    </a:schemeClr>
                  </a:glow>
                </a:effectLst>
                <a:latin typeface="+mn-ea"/>
                <a:ea typeface="+mn-ea"/>
              </a:rPr>
              <a:t>DF</a:t>
            </a:r>
            <a:r>
              <a:rPr lang="ja-JP" altLang="en-US" sz="1400" dirty="0" smtClean="0">
                <a:solidFill>
                  <a:schemeClr val="accent5">
                    <a:lumMod val="75000"/>
                  </a:schemeClr>
                </a:solidFill>
                <a:effectLst>
                  <a:glow rad="127000">
                    <a:schemeClr val="bg1">
                      <a:alpha val="90000"/>
                    </a:schemeClr>
                  </a:glow>
                </a:effectLst>
                <a:latin typeface="+mn-ea"/>
                <a:ea typeface="+mn-ea"/>
              </a:rPr>
              <a:t>はコピーして、変数名をつけなおす）</a:t>
            </a:r>
            <a:endParaRPr lang="ja-JP" altLang="en-US" sz="1400" dirty="0">
              <a:solidFill>
                <a:schemeClr val="accent5">
                  <a:lumMod val="75000"/>
                </a:schemeClr>
              </a:solidFill>
              <a:effectLst>
                <a:glow rad="127000">
                  <a:schemeClr val="bg1">
                    <a:alpha val="90000"/>
                  </a:schemeClr>
                </a:glow>
              </a:effectLst>
              <a:latin typeface="+mn-ea"/>
              <a:ea typeface="+mn-ea"/>
            </a:endParaRPr>
          </a:p>
        </p:txBody>
      </p:sp>
      <p:cxnSp>
        <p:nvCxnSpPr>
          <p:cNvPr id="13" name="直線矢印コネクタ 12"/>
          <p:cNvCxnSpPr>
            <a:stCxn id="12" idx="1"/>
          </p:cNvCxnSpPr>
          <p:nvPr/>
        </p:nvCxnSpPr>
        <p:spPr bwMode="auto">
          <a:xfrm flipH="1">
            <a:off x="1865293" y="4427114"/>
            <a:ext cx="529032" cy="0"/>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5601971" y="4893362"/>
            <a:ext cx="3261646" cy="523220"/>
          </a:xfrm>
          <a:prstGeom prst="rect">
            <a:avLst/>
          </a:prstGeom>
          <a:noFill/>
        </p:spPr>
        <p:txBody>
          <a:bodyPr wrap="square" rtlCol="0">
            <a:spAutoFit/>
          </a:bodyPr>
          <a:lstStyle/>
          <a:p>
            <a:r>
              <a:rPr lang="ja-JP" altLang="en-US" sz="1400" dirty="0">
                <a:solidFill>
                  <a:schemeClr val="accent5">
                    <a:lumMod val="75000"/>
                  </a:schemeClr>
                </a:solidFill>
                <a:effectLst>
                  <a:glow rad="127000">
                    <a:schemeClr val="bg1">
                      <a:alpha val="90000"/>
                    </a:schemeClr>
                  </a:glow>
                </a:effectLst>
                <a:latin typeface="+mn-ea"/>
                <a:ea typeface="+mn-ea"/>
              </a:rPr>
              <a:t>加工</a:t>
            </a:r>
            <a:r>
              <a:rPr lang="ja-JP" altLang="en-US" sz="1400" dirty="0" smtClean="0">
                <a:solidFill>
                  <a:schemeClr val="accent5">
                    <a:lumMod val="75000"/>
                  </a:schemeClr>
                </a:solidFill>
                <a:effectLst>
                  <a:glow rad="127000">
                    <a:schemeClr val="bg1">
                      <a:alpha val="90000"/>
                    </a:schemeClr>
                  </a:glow>
                </a:effectLst>
                <a:latin typeface="+mn-ea"/>
                <a:ea typeface="+mn-ea"/>
              </a:rPr>
              <a:t>中の操作は、セルを分けない方が良い</a:t>
            </a:r>
            <a:endParaRPr lang="en-US" altLang="ja-JP" sz="1400" dirty="0" smtClean="0">
              <a:solidFill>
                <a:schemeClr val="accent5">
                  <a:lumMod val="75000"/>
                </a:schemeClr>
              </a:solidFill>
              <a:effectLst>
                <a:glow rad="127000">
                  <a:schemeClr val="bg1">
                    <a:alpha val="90000"/>
                  </a:schemeClr>
                </a:glow>
              </a:effectLst>
              <a:latin typeface="+mn-ea"/>
              <a:ea typeface="+mn-ea"/>
            </a:endParaRPr>
          </a:p>
          <a:p>
            <a:r>
              <a:rPr lang="ja-JP" altLang="en-US" sz="1400" dirty="0" smtClean="0">
                <a:solidFill>
                  <a:schemeClr val="accent5">
                    <a:lumMod val="75000"/>
                  </a:schemeClr>
                </a:solidFill>
                <a:effectLst>
                  <a:glow rad="127000">
                    <a:schemeClr val="bg1">
                      <a:alpha val="90000"/>
                    </a:schemeClr>
                  </a:glow>
                </a:effectLst>
                <a:latin typeface="+mn-ea"/>
                <a:ea typeface="+mn-ea"/>
              </a:rPr>
              <a:t>（</a:t>
            </a:r>
            <a:r>
              <a:rPr lang="en-US" altLang="ja-JP" sz="1400" dirty="0" err="1" smtClean="0">
                <a:solidFill>
                  <a:schemeClr val="accent5">
                    <a:lumMod val="75000"/>
                  </a:schemeClr>
                </a:solidFill>
                <a:effectLst>
                  <a:glow rad="127000">
                    <a:schemeClr val="bg1">
                      <a:alpha val="90000"/>
                    </a:schemeClr>
                  </a:glow>
                </a:effectLst>
                <a:latin typeface="+mn-ea"/>
                <a:ea typeface="+mn-ea"/>
              </a:rPr>
              <a:t>df</a:t>
            </a:r>
            <a:r>
              <a:rPr lang="ja-JP" altLang="en-US" sz="1400" dirty="0" smtClean="0">
                <a:solidFill>
                  <a:schemeClr val="accent5">
                    <a:lumMod val="75000"/>
                  </a:schemeClr>
                </a:solidFill>
                <a:effectLst>
                  <a:glow rad="127000">
                    <a:schemeClr val="bg1">
                      <a:alpha val="90000"/>
                    </a:schemeClr>
                  </a:glow>
                </a:effectLst>
                <a:latin typeface="+mn-ea"/>
                <a:ea typeface="+mn-ea"/>
              </a:rPr>
              <a:t>が上書きされるので）</a:t>
            </a:r>
            <a:endParaRPr lang="en-US" altLang="ja-JP" sz="1400" dirty="0" smtClean="0">
              <a:solidFill>
                <a:schemeClr val="accent5">
                  <a:lumMod val="75000"/>
                </a:schemeClr>
              </a:solidFill>
              <a:effectLst>
                <a:glow rad="127000">
                  <a:schemeClr val="bg1">
                    <a:alpha val="90000"/>
                  </a:schemeClr>
                </a:glow>
              </a:effectLst>
              <a:latin typeface="+mn-ea"/>
              <a:ea typeface="+mn-ea"/>
            </a:endParaRPr>
          </a:p>
        </p:txBody>
      </p:sp>
      <p:cxnSp>
        <p:nvCxnSpPr>
          <p:cNvPr id="17" name="直線矢印コネクタ 16"/>
          <p:cNvCxnSpPr>
            <a:stCxn id="16" idx="1"/>
          </p:cNvCxnSpPr>
          <p:nvPr/>
        </p:nvCxnSpPr>
        <p:spPr bwMode="auto">
          <a:xfrm flipH="1">
            <a:off x="5072937" y="5154972"/>
            <a:ext cx="529034" cy="0"/>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289247" y="6252162"/>
            <a:ext cx="7060295" cy="307777"/>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ここには書いてないけど、適宜コメント（</a:t>
            </a:r>
            <a:r>
              <a:rPr lang="en-US" altLang="ja-JP" sz="1400" dirty="0" smtClean="0">
                <a:solidFill>
                  <a:schemeClr val="accent5">
                    <a:lumMod val="75000"/>
                  </a:schemeClr>
                </a:solidFill>
                <a:effectLst>
                  <a:glow rad="127000">
                    <a:schemeClr val="bg1">
                      <a:alpha val="90000"/>
                    </a:schemeClr>
                  </a:glow>
                </a:effectLst>
                <a:latin typeface="+mn-ea"/>
                <a:ea typeface="+mn-ea"/>
              </a:rPr>
              <a:t>#</a:t>
            </a:r>
            <a:r>
              <a:rPr lang="ja-JP" altLang="en-US" sz="1400" dirty="0" smtClean="0">
                <a:solidFill>
                  <a:schemeClr val="accent5">
                    <a:lumMod val="75000"/>
                  </a:schemeClr>
                </a:solidFill>
                <a:effectLst>
                  <a:glow rad="127000">
                    <a:schemeClr val="bg1">
                      <a:alpha val="90000"/>
                    </a:schemeClr>
                  </a:glow>
                </a:effectLst>
                <a:latin typeface="+mn-ea"/>
                <a:ea typeface="+mn-ea"/>
              </a:rPr>
              <a:t>）で何のためのコードを書いているのかを補足しておくとよい</a:t>
            </a:r>
            <a:endParaRPr lang="en-US" altLang="ja-JP" sz="1400" dirty="0" smtClean="0">
              <a:solidFill>
                <a:schemeClr val="accent5">
                  <a:lumMod val="75000"/>
                </a:schemeClr>
              </a:solidFill>
              <a:effectLst>
                <a:glow rad="127000">
                  <a:schemeClr val="bg1">
                    <a:alpha val="90000"/>
                  </a:schemeClr>
                </a:glow>
              </a:effectLst>
              <a:latin typeface="+mn-ea"/>
              <a:ea typeface="+mn-ea"/>
            </a:endParaRPr>
          </a:p>
        </p:txBody>
      </p:sp>
      <p:sp>
        <p:nvSpPr>
          <p:cNvPr id="18" name="テキスト ボックス 17"/>
          <p:cNvSpPr txBox="1"/>
          <p:nvPr/>
        </p:nvSpPr>
        <p:spPr>
          <a:xfrm>
            <a:off x="5952712" y="1351042"/>
            <a:ext cx="3261646" cy="523220"/>
          </a:xfrm>
          <a:prstGeom prst="rect">
            <a:avLst/>
          </a:prstGeom>
          <a:noFill/>
        </p:spPr>
        <p:txBody>
          <a:bodyPr wrap="square" rtlCol="0">
            <a:spAutoFit/>
          </a:bodyPr>
          <a:lstStyle/>
          <a:p>
            <a:r>
              <a:rPr lang="ja-JP" altLang="en-US" sz="1400" dirty="0" smtClean="0">
                <a:solidFill>
                  <a:schemeClr val="accent5">
                    <a:lumMod val="75000"/>
                  </a:schemeClr>
                </a:solidFill>
                <a:effectLst>
                  <a:glow rad="127000">
                    <a:schemeClr val="bg1">
                      <a:alpha val="90000"/>
                    </a:schemeClr>
                  </a:glow>
                </a:effectLst>
                <a:latin typeface="+mn-ea"/>
                <a:ea typeface="+mn-ea"/>
              </a:rPr>
              <a:t>接続先や</a:t>
            </a:r>
            <a:r>
              <a:rPr lang="en-US" altLang="ja-JP" sz="1400" dirty="0" smtClean="0">
                <a:solidFill>
                  <a:schemeClr val="accent5">
                    <a:lumMod val="75000"/>
                  </a:schemeClr>
                </a:solidFill>
                <a:effectLst>
                  <a:glow rad="127000">
                    <a:schemeClr val="bg1">
                      <a:alpha val="90000"/>
                    </a:schemeClr>
                  </a:glow>
                </a:effectLst>
                <a:latin typeface="+mn-ea"/>
                <a:ea typeface="+mn-ea"/>
              </a:rPr>
              <a:t>ID</a:t>
            </a:r>
            <a:r>
              <a:rPr lang="ja-JP" altLang="en-US" sz="1400" dirty="0" err="1" smtClean="0">
                <a:solidFill>
                  <a:schemeClr val="accent5">
                    <a:lumMod val="75000"/>
                  </a:schemeClr>
                </a:solidFill>
                <a:effectLst>
                  <a:glow rad="127000">
                    <a:schemeClr val="bg1">
                      <a:alpha val="90000"/>
                    </a:schemeClr>
                  </a:glow>
                </a:effectLst>
                <a:latin typeface="+mn-ea"/>
                <a:ea typeface="+mn-ea"/>
              </a:rPr>
              <a:t>、</a:t>
            </a:r>
            <a:r>
              <a:rPr lang="en-US" altLang="ja-JP" sz="1400" dirty="0" smtClean="0">
                <a:solidFill>
                  <a:schemeClr val="accent5">
                    <a:lumMod val="75000"/>
                  </a:schemeClr>
                </a:solidFill>
                <a:effectLst>
                  <a:glow rad="127000">
                    <a:schemeClr val="bg1">
                      <a:alpha val="90000"/>
                    </a:schemeClr>
                  </a:glow>
                </a:effectLst>
                <a:latin typeface="+mn-ea"/>
                <a:ea typeface="+mn-ea"/>
              </a:rPr>
              <a:t>PW</a:t>
            </a:r>
            <a:r>
              <a:rPr lang="ja-JP" altLang="en-US" sz="1400" dirty="0" smtClean="0">
                <a:solidFill>
                  <a:schemeClr val="accent5">
                    <a:lumMod val="75000"/>
                  </a:schemeClr>
                </a:solidFill>
                <a:effectLst>
                  <a:glow rad="127000">
                    <a:schemeClr val="bg1">
                      <a:alpha val="90000"/>
                    </a:schemeClr>
                  </a:glow>
                </a:effectLst>
                <a:latin typeface="+mn-ea"/>
                <a:ea typeface="+mn-ea"/>
              </a:rPr>
              <a:t>などは変数に入れて</a:t>
            </a:r>
            <a:endParaRPr lang="en-US" altLang="ja-JP" sz="1400" dirty="0" smtClean="0">
              <a:solidFill>
                <a:schemeClr val="accent5">
                  <a:lumMod val="75000"/>
                </a:schemeClr>
              </a:solidFill>
              <a:effectLst>
                <a:glow rad="127000">
                  <a:schemeClr val="bg1">
                    <a:alpha val="90000"/>
                  </a:schemeClr>
                </a:glow>
              </a:effectLst>
              <a:latin typeface="+mn-ea"/>
              <a:ea typeface="+mn-ea"/>
            </a:endParaRPr>
          </a:p>
          <a:p>
            <a:r>
              <a:rPr lang="ja-JP" altLang="en-US" sz="1400" dirty="0">
                <a:solidFill>
                  <a:schemeClr val="accent5">
                    <a:lumMod val="75000"/>
                  </a:schemeClr>
                </a:solidFill>
                <a:effectLst>
                  <a:glow rad="127000">
                    <a:schemeClr val="bg1">
                      <a:alpha val="90000"/>
                    </a:schemeClr>
                  </a:glow>
                </a:effectLst>
                <a:latin typeface="+mn-ea"/>
                <a:ea typeface="+mn-ea"/>
              </a:rPr>
              <a:t>上</a:t>
            </a:r>
            <a:r>
              <a:rPr lang="ja-JP" altLang="en-US" sz="1400" dirty="0" smtClean="0">
                <a:solidFill>
                  <a:schemeClr val="accent5">
                    <a:lumMod val="75000"/>
                  </a:schemeClr>
                </a:solidFill>
                <a:effectLst>
                  <a:glow rad="127000">
                    <a:schemeClr val="bg1">
                      <a:alpha val="90000"/>
                    </a:schemeClr>
                  </a:glow>
                </a:effectLst>
                <a:latin typeface="+mn-ea"/>
                <a:ea typeface="+mn-ea"/>
              </a:rPr>
              <a:t>の方に</a:t>
            </a:r>
            <a:r>
              <a:rPr lang="ja-JP" altLang="en-US" sz="1400" dirty="0">
                <a:solidFill>
                  <a:schemeClr val="accent5">
                    <a:lumMod val="75000"/>
                  </a:schemeClr>
                </a:solidFill>
                <a:effectLst>
                  <a:glow rad="127000">
                    <a:schemeClr val="bg1">
                      <a:alpha val="90000"/>
                    </a:schemeClr>
                  </a:glow>
                </a:effectLst>
                <a:latin typeface="+mn-ea"/>
                <a:ea typeface="+mn-ea"/>
              </a:rPr>
              <a:t>固</a:t>
            </a:r>
            <a:r>
              <a:rPr lang="ja-JP" altLang="en-US" sz="1400" dirty="0" smtClean="0">
                <a:solidFill>
                  <a:schemeClr val="accent5">
                    <a:lumMod val="75000"/>
                  </a:schemeClr>
                </a:solidFill>
                <a:effectLst>
                  <a:glow rad="127000">
                    <a:schemeClr val="bg1">
                      <a:alpha val="90000"/>
                    </a:schemeClr>
                  </a:glow>
                </a:effectLst>
                <a:latin typeface="+mn-ea"/>
                <a:ea typeface="+mn-ea"/>
              </a:rPr>
              <a:t>めておくと、後で流用しやすい</a:t>
            </a:r>
            <a:endParaRPr lang="ja-JP" altLang="en-US" sz="1400" dirty="0">
              <a:solidFill>
                <a:schemeClr val="accent5">
                  <a:lumMod val="75000"/>
                </a:schemeClr>
              </a:solidFill>
              <a:effectLst>
                <a:glow rad="127000">
                  <a:schemeClr val="bg1">
                    <a:alpha val="90000"/>
                  </a:schemeClr>
                </a:glow>
              </a:effectLst>
              <a:latin typeface="+mn-ea"/>
              <a:ea typeface="+mn-ea"/>
            </a:endParaRPr>
          </a:p>
        </p:txBody>
      </p:sp>
      <p:cxnSp>
        <p:nvCxnSpPr>
          <p:cNvPr id="19" name="直線矢印コネクタ 18"/>
          <p:cNvCxnSpPr>
            <a:stCxn id="18" idx="1"/>
          </p:cNvCxnSpPr>
          <p:nvPr/>
        </p:nvCxnSpPr>
        <p:spPr bwMode="auto">
          <a:xfrm flipH="1">
            <a:off x="5430592" y="1612652"/>
            <a:ext cx="522120" cy="113117"/>
          </a:xfrm>
          <a:prstGeom prst="straightConnector1">
            <a:avLst/>
          </a:prstGeom>
          <a:ln>
            <a:solidFill>
              <a:schemeClr val="accent5">
                <a:lumMod val="75000"/>
              </a:schemeClr>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49857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append</a:t>
            </a:r>
            <a:r>
              <a:rPr lang="ja-JP" altLang="en-US" dirty="0"/>
              <a:t>：単純な挿入</a:t>
            </a:r>
            <a:endParaRPr kumimoji="1" lang="ja-JP" altLang="en-US" dirty="0"/>
          </a:p>
        </p:txBody>
      </p:sp>
      <p:sp>
        <p:nvSpPr>
          <p:cNvPr id="3" name="テキスト ボックス 2"/>
          <p:cNvSpPr txBox="1"/>
          <p:nvPr/>
        </p:nvSpPr>
        <p:spPr>
          <a:xfrm>
            <a:off x="502276" y="1330817"/>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8" name="テキスト ボックス 7"/>
          <p:cNvSpPr txBox="1"/>
          <p:nvPr/>
        </p:nvSpPr>
        <p:spPr>
          <a:xfrm>
            <a:off x="284642" y="1379192"/>
            <a:ext cx="8688947" cy="507831"/>
          </a:xfrm>
          <a:prstGeom prst="rect">
            <a:avLst/>
          </a:prstGeom>
          <a:noFill/>
        </p:spPr>
        <p:txBody>
          <a:bodyPr wrap="square" rtlCol="0">
            <a:spAutoFit/>
          </a:bodyPr>
          <a:lstStyle/>
          <a:p>
            <a:pPr>
              <a:lnSpc>
                <a:spcPct val="150000"/>
              </a:lnSpc>
            </a:pPr>
            <a:r>
              <a:rPr lang="ja-JP" altLang="en-US" sz="1800" dirty="0" smtClean="0">
                <a:latin typeface="Consolas" panose="020B0609020204030204" pitchFamily="49" charset="0"/>
                <a:ea typeface="+mn-ea"/>
              </a:rPr>
              <a:t>■</a:t>
            </a:r>
            <a:r>
              <a:rPr lang="en-US" altLang="ja-JP" sz="1800" dirty="0" err="1" smtClean="0">
                <a:solidFill>
                  <a:schemeClr val="accent5"/>
                </a:solidFill>
                <a:latin typeface="Consolas" panose="020B0609020204030204" pitchFamily="49" charset="0"/>
                <a:ea typeface="+mn-ea"/>
              </a:rPr>
              <a:t>df</a:t>
            </a:r>
            <a:r>
              <a:rPr lang="en-US" altLang="ja-JP" sz="1800" dirty="0" err="1" smtClean="0">
                <a:solidFill>
                  <a:schemeClr val="accent1"/>
                </a:solidFill>
                <a:latin typeface="Consolas" panose="020B0609020204030204" pitchFamily="49" charset="0"/>
                <a:ea typeface="+mn-ea"/>
              </a:rPr>
              <a:t>.to_sql</a:t>
            </a:r>
            <a:r>
              <a:rPr lang="en-US" altLang="ja-JP" sz="1800" dirty="0" smtClean="0">
                <a:latin typeface="Consolas" panose="020B0609020204030204" pitchFamily="49" charset="0"/>
                <a:ea typeface="+mn-ea"/>
              </a:rPr>
              <a:t>(</a:t>
            </a:r>
            <a:r>
              <a:rPr lang="en-US" altLang="ja-JP" sz="1800" dirty="0">
                <a:solidFill>
                  <a:schemeClr val="accent2">
                    <a:lumMod val="75000"/>
                  </a:schemeClr>
                </a:solidFill>
                <a:latin typeface="Consolas" panose="020B0609020204030204" pitchFamily="49" charset="0"/>
              </a:rPr>
              <a:t>"</a:t>
            </a:r>
            <a:r>
              <a:rPr lang="en-US" altLang="ja-JP" sz="1800" dirty="0" smtClean="0">
                <a:solidFill>
                  <a:schemeClr val="accent2">
                    <a:lumMod val="75000"/>
                  </a:schemeClr>
                </a:solidFill>
                <a:latin typeface="Consolas" panose="020B0609020204030204" pitchFamily="49" charset="0"/>
                <a:ea typeface="+mn-ea"/>
              </a:rPr>
              <a:t>table</a:t>
            </a:r>
            <a:r>
              <a:rPr lang="ja-JP" altLang="en-US" sz="1800" dirty="0" smtClean="0">
                <a:solidFill>
                  <a:schemeClr val="accent2">
                    <a:lumMod val="75000"/>
                  </a:schemeClr>
                </a:solidFill>
                <a:latin typeface="Consolas" panose="020B0609020204030204" pitchFamily="49" charset="0"/>
                <a:ea typeface="+mn-ea"/>
              </a:rPr>
              <a:t>名</a:t>
            </a:r>
            <a:r>
              <a:rPr lang="en-US" altLang="ja-JP" sz="1800" dirty="0">
                <a:solidFill>
                  <a:schemeClr val="accent2">
                    <a:lumMod val="75000"/>
                  </a:schemeClr>
                </a:solidFill>
                <a:latin typeface="Consolas" panose="020B0609020204030204" pitchFamily="49" charset="0"/>
              </a:rPr>
              <a:t>"</a:t>
            </a:r>
            <a:r>
              <a:rPr lang="en-US" altLang="ja-JP" sz="1800" dirty="0" smtClean="0">
                <a:latin typeface="Consolas" panose="020B0609020204030204" pitchFamily="49" charset="0"/>
                <a:ea typeface="+mn-ea"/>
              </a:rPr>
              <a:t>, </a:t>
            </a:r>
            <a:r>
              <a:rPr lang="en-US" altLang="ja-JP" sz="1800" dirty="0">
                <a:solidFill>
                  <a:schemeClr val="accent3">
                    <a:lumMod val="75000"/>
                  </a:schemeClr>
                </a:solidFill>
                <a:latin typeface="Consolas" panose="020B0609020204030204" pitchFamily="49" charset="0"/>
                <a:ea typeface="+mn-ea"/>
              </a:rPr>
              <a:t>engine</a:t>
            </a:r>
            <a:r>
              <a:rPr lang="en-US" altLang="ja-JP" sz="1800" dirty="0">
                <a:latin typeface="Consolas" panose="020B0609020204030204" pitchFamily="49" charset="0"/>
                <a:ea typeface="+mn-ea"/>
              </a:rPr>
              <a:t>, </a:t>
            </a:r>
            <a:r>
              <a:rPr lang="en-US" altLang="ja-JP" sz="1800" dirty="0" err="1">
                <a:solidFill>
                  <a:schemeClr val="accent6"/>
                </a:solidFill>
                <a:latin typeface="Consolas" panose="020B0609020204030204" pitchFamily="49" charset="0"/>
                <a:ea typeface="+mn-ea"/>
              </a:rPr>
              <a:t>if_exists</a:t>
            </a:r>
            <a:r>
              <a:rPr lang="en-US" altLang="ja-JP" sz="1800" dirty="0" smtClean="0">
                <a:solidFill>
                  <a:schemeClr val="accent6"/>
                </a:solidFill>
                <a:latin typeface="Consolas" panose="020B0609020204030204" pitchFamily="49" charset="0"/>
                <a:ea typeface="+mn-ea"/>
              </a:rPr>
              <a:t>="</a:t>
            </a:r>
            <a:r>
              <a:rPr lang="en-US" altLang="ja-JP" sz="1800" dirty="0">
                <a:solidFill>
                  <a:schemeClr val="accent6"/>
                </a:solidFill>
                <a:latin typeface="Consolas" panose="020B0609020204030204" pitchFamily="49" charset="0"/>
                <a:ea typeface="+mn-ea"/>
              </a:rPr>
              <a:t>append"</a:t>
            </a:r>
            <a:r>
              <a:rPr lang="en-US" altLang="ja-JP" sz="1800" dirty="0">
                <a:latin typeface="Consolas" panose="020B0609020204030204" pitchFamily="49" charset="0"/>
                <a:ea typeface="+mn-ea"/>
              </a:rPr>
              <a:t>, </a:t>
            </a:r>
            <a:r>
              <a:rPr lang="en-US" altLang="ja-JP" sz="1800" dirty="0" smtClean="0">
                <a:solidFill>
                  <a:schemeClr val="accent4">
                    <a:lumMod val="75000"/>
                  </a:schemeClr>
                </a:solidFill>
                <a:latin typeface="Consolas" panose="020B0609020204030204" pitchFamily="49" charset="0"/>
                <a:ea typeface="+mn-ea"/>
              </a:rPr>
              <a:t>index=None</a:t>
            </a:r>
            <a:r>
              <a:rPr lang="en-US" altLang="ja-JP" sz="1800" dirty="0" smtClean="0">
                <a:latin typeface="Consolas" panose="020B0609020204030204" pitchFamily="49" charset="0"/>
                <a:ea typeface="+mn-ea"/>
              </a:rPr>
              <a:t>) </a:t>
            </a:r>
            <a:endParaRPr kumimoji="1" lang="ja-JP" altLang="en-US" sz="1800" dirty="0" smtClean="0">
              <a:latin typeface="Consolas" panose="020B0609020204030204" pitchFamily="49" charset="0"/>
              <a:ea typeface="+mn-ea"/>
            </a:endParaRPr>
          </a:p>
        </p:txBody>
      </p:sp>
      <p:sp>
        <p:nvSpPr>
          <p:cNvPr id="9" name="テキスト ボックス 8"/>
          <p:cNvSpPr txBox="1"/>
          <p:nvPr/>
        </p:nvSpPr>
        <p:spPr>
          <a:xfrm>
            <a:off x="237075" y="2440311"/>
            <a:ext cx="2480142" cy="276999"/>
          </a:xfrm>
          <a:prstGeom prst="rect">
            <a:avLst/>
          </a:prstGeom>
          <a:noFill/>
        </p:spPr>
        <p:txBody>
          <a:bodyPr wrap="square" rtlCol="0">
            <a:spAutoFit/>
          </a:bodyPr>
          <a:lstStyle/>
          <a:p>
            <a:r>
              <a:rPr lang="en-US" altLang="ja-JP" dirty="0" smtClean="0">
                <a:solidFill>
                  <a:schemeClr val="accent5"/>
                </a:solidFill>
                <a:effectLst>
                  <a:glow rad="127000">
                    <a:schemeClr val="bg1">
                      <a:alpha val="90000"/>
                    </a:schemeClr>
                  </a:glow>
                </a:effectLst>
                <a:latin typeface="+mn-ea"/>
                <a:ea typeface="+mn-ea"/>
              </a:rPr>
              <a:t>DB</a:t>
            </a:r>
            <a:r>
              <a:rPr lang="ja-JP" altLang="en-US" dirty="0" smtClean="0">
                <a:solidFill>
                  <a:schemeClr val="accent5"/>
                </a:solidFill>
                <a:effectLst>
                  <a:glow rad="127000">
                    <a:schemeClr val="bg1">
                      <a:alpha val="90000"/>
                    </a:schemeClr>
                  </a:glow>
                </a:effectLst>
                <a:latin typeface="+mn-ea"/>
                <a:ea typeface="+mn-ea"/>
              </a:rPr>
              <a:t>に入れる対象の</a:t>
            </a:r>
            <a:r>
              <a:rPr lang="en-US" altLang="ja-JP" dirty="0" err="1" smtClean="0">
                <a:solidFill>
                  <a:schemeClr val="accent5"/>
                </a:solidFill>
                <a:effectLst>
                  <a:glow rad="127000">
                    <a:schemeClr val="bg1">
                      <a:alpha val="90000"/>
                    </a:schemeClr>
                  </a:glow>
                </a:effectLst>
                <a:latin typeface="+mn-ea"/>
                <a:ea typeface="+mn-ea"/>
              </a:rPr>
              <a:t>DataFrame</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H="1" flipV="1">
            <a:off x="660469" y="1798052"/>
            <a:ext cx="166960" cy="543629"/>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457867" y="914652"/>
            <a:ext cx="2666291" cy="415498"/>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to_sql</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to_sql</a:t>
            </a:r>
            <a:r>
              <a:rPr lang="ja-JP" altLang="en-US" dirty="0" smtClean="0">
                <a:solidFill>
                  <a:schemeClr val="accent1"/>
                </a:solidFill>
                <a:effectLst>
                  <a:glow rad="127000">
                    <a:schemeClr val="bg1">
                      <a:alpha val="90000"/>
                    </a:schemeClr>
                  </a:glow>
                </a:effectLst>
                <a:latin typeface="+mn-ea"/>
                <a:ea typeface="+mn-ea"/>
              </a:rPr>
              <a:t>関数）</a:t>
            </a:r>
          </a:p>
          <a:p>
            <a:r>
              <a:rPr lang="en-US" altLang="ja-JP" sz="900" dirty="0" smtClean="0">
                <a:solidFill>
                  <a:schemeClr val="accent1"/>
                </a:solidFill>
                <a:effectLst>
                  <a:glow rad="127000">
                    <a:schemeClr val="bg1">
                      <a:alpha val="90000"/>
                    </a:schemeClr>
                  </a:glow>
                </a:effectLst>
                <a:latin typeface="+mn-ea"/>
                <a:ea typeface="+mn-ea"/>
              </a:rPr>
              <a:t>※</a:t>
            </a:r>
            <a:r>
              <a:rPr lang="ja-JP" altLang="en-US" sz="900" dirty="0" smtClean="0">
                <a:solidFill>
                  <a:schemeClr val="accent1"/>
                </a:solidFill>
                <a:effectLst>
                  <a:glow rad="127000">
                    <a:schemeClr val="bg1">
                      <a:alpha val="90000"/>
                    </a:schemeClr>
                  </a:glow>
                </a:effectLst>
                <a:latin typeface="+mn-ea"/>
                <a:ea typeface="+mn-ea"/>
              </a:rPr>
              <a:t>正確には関数ではなく「メソッド」です</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a:off x="1272151" y="1320804"/>
            <a:ext cx="16261" cy="197669"/>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 name="直線コネクタ 12"/>
          <p:cNvCxnSpPr/>
          <p:nvPr/>
        </p:nvCxnSpPr>
        <p:spPr bwMode="auto">
          <a:xfrm flipV="1">
            <a:off x="917608" y="1803535"/>
            <a:ext cx="826404" cy="898"/>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4" name="テキスト ボックス 13"/>
          <p:cNvSpPr txBox="1"/>
          <p:nvPr/>
        </p:nvSpPr>
        <p:spPr>
          <a:xfrm>
            <a:off x="4482971" y="802342"/>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5" name="直線矢印コネクタ 14"/>
          <p:cNvCxnSpPr>
            <a:stCxn id="14" idx="1"/>
          </p:cNvCxnSpPr>
          <p:nvPr/>
        </p:nvCxnSpPr>
        <p:spPr bwMode="auto">
          <a:xfrm flipH="1">
            <a:off x="1889260" y="940842"/>
            <a:ext cx="2593711" cy="55983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bwMode="auto">
          <a:xfrm>
            <a:off x="5698421" y="932513"/>
            <a:ext cx="2210874" cy="55683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テキスト ボックス 16"/>
          <p:cNvSpPr txBox="1"/>
          <p:nvPr/>
        </p:nvSpPr>
        <p:spPr>
          <a:xfrm>
            <a:off x="533140" y="2905633"/>
            <a:ext cx="3141031" cy="120032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en-US" altLang="ja-JP" dirty="0" smtClean="0">
                <a:solidFill>
                  <a:schemeClr val="accent2">
                    <a:lumMod val="75000"/>
                  </a:schemeClr>
                </a:solidFill>
                <a:effectLst>
                  <a:glow rad="127000">
                    <a:schemeClr val="bg1">
                      <a:alpha val="90000"/>
                    </a:schemeClr>
                  </a:glow>
                </a:effectLst>
                <a:latin typeface="+mn-ea"/>
                <a:ea typeface="+mn-ea"/>
              </a:rPr>
              <a:t>DB</a:t>
            </a:r>
            <a:r>
              <a:rPr lang="ja-JP" altLang="en-US" dirty="0" smtClean="0">
                <a:solidFill>
                  <a:schemeClr val="accent2">
                    <a:lumMod val="75000"/>
                  </a:schemeClr>
                </a:solidFill>
                <a:effectLst>
                  <a:glow rad="127000">
                    <a:schemeClr val="bg1">
                      <a:alpha val="90000"/>
                    </a:schemeClr>
                  </a:glow>
                </a:effectLst>
                <a:latin typeface="+mn-ea"/>
                <a:ea typeface="+mn-ea"/>
              </a:rPr>
              <a:t>に入れるときのテーブル名そのも</a:t>
            </a:r>
            <a:r>
              <a:rPr lang="ja-JP" altLang="en-US" dirty="0">
                <a:solidFill>
                  <a:schemeClr val="accent2">
                    <a:lumMod val="75000"/>
                  </a:schemeClr>
                </a:solidFill>
                <a:effectLst>
                  <a:glow rad="127000">
                    <a:schemeClr val="bg1">
                      <a:alpha val="90000"/>
                    </a:schemeClr>
                  </a:glow>
                </a:effectLst>
                <a:latin typeface="+mn-ea"/>
                <a:ea typeface="+mn-ea"/>
              </a:rPr>
              <a:t>の</a:t>
            </a:r>
            <a:endParaRPr lang="en-US" altLang="ja-JP" dirty="0" smtClean="0">
              <a:solidFill>
                <a:schemeClr val="accent2">
                  <a:lumMod val="75000"/>
                </a:schemeClr>
              </a:solidFill>
              <a:effectLst>
                <a:glow rad="127000">
                  <a:schemeClr val="bg1">
                    <a:alpha val="90000"/>
                  </a:schemeClr>
                </a:glow>
              </a:effectLst>
              <a:latin typeface="+mn-ea"/>
              <a:ea typeface="+mn-ea"/>
            </a:endParaRPr>
          </a:p>
          <a:p>
            <a:endParaRPr lang="en-US" altLang="ja-JP" dirty="0" smtClean="0">
              <a:solidFill>
                <a:schemeClr val="accent2">
                  <a:lumMod val="75000"/>
                </a:schemeClr>
              </a:solidFill>
              <a:effectLst>
                <a:glow rad="127000">
                  <a:schemeClr val="bg1">
                    <a:alpha val="90000"/>
                  </a:schemeClr>
                </a:glow>
              </a:effectLst>
              <a:latin typeface="+mn-ea"/>
              <a:ea typeface="+mn-ea"/>
            </a:endParaRPr>
          </a:p>
          <a:p>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スキーマ名は不要</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ドット（</a:t>
            </a:r>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）、ハイフン（</a:t>
            </a:r>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）などは使用禁止</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ja-JP" altLang="en-US" b="1" dirty="0" smtClean="0">
                <a:solidFill>
                  <a:schemeClr val="accent2">
                    <a:lumMod val="75000"/>
                  </a:schemeClr>
                </a:solidFill>
                <a:effectLst>
                  <a:glow rad="127000">
                    <a:schemeClr val="bg1">
                      <a:alpha val="90000"/>
                    </a:schemeClr>
                  </a:glow>
                </a:effectLst>
                <a:latin typeface="+mn-ea"/>
                <a:ea typeface="+mn-ea"/>
              </a:rPr>
              <a:t>使って良い半角記号はアンダーバー（</a:t>
            </a:r>
            <a:r>
              <a:rPr lang="en-US" altLang="ja-JP" b="1" dirty="0" smtClean="0">
                <a:solidFill>
                  <a:schemeClr val="accent2">
                    <a:lumMod val="75000"/>
                  </a:schemeClr>
                </a:solidFill>
                <a:effectLst>
                  <a:glow rad="127000">
                    <a:schemeClr val="bg1">
                      <a:alpha val="90000"/>
                    </a:schemeClr>
                  </a:glow>
                </a:effectLst>
                <a:latin typeface="+mn-ea"/>
                <a:ea typeface="+mn-ea"/>
              </a:rPr>
              <a:t>_</a:t>
            </a:r>
            <a:r>
              <a:rPr lang="ja-JP" altLang="en-US" b="1" dirty="0" smtClean="0">
                <a:solidFill>
                  <a:schemeClr val="accent2">
                    <a:lumMod val="75000"/>
                  </a:schemeClr>
                </a:solidFill>
                <a:effectLst>
                  <a:glow rad="127000">
                    <a:schemeClr val="bg1">
                      <a:alpha val="90000"/>
                    </a:schemeClr>
                  </a:glow>
                </a:effectLst>
                <a:latin typeface="+mn-ea"/>
                <a:ea typeface="+mn-ea"/>
              </a:rPr>
              <a:t>）のみ</a:t>
            </a:r>
            <a:endParaRPr lang="en-US" altLang="ja-JP" b="1" dirty="0" smtClean="0">
              <a:solidFill>
                <a:schemeClr val="accent2">
                  <a:lumMod val="75000"/>
                </a:schemeClr>
              </a:solidFill>
              <a:effectLst>
                <a:glow rad="127000">
                  <a:schemeClr val="bg1">
                    <a:alpha val="90000"/>
                  </a:schemeClr>
                </a:glow>
              </a:effectLst>
              <a:latin typeface="+mn-ea"/>
              <a:ea typeface="+mn-ea"/>
            </a:endParaRPr>
          </a:p>
        </p:txBody>
      </p:sp>
      <p:cxnSp>
        <p:nvCxnSpPr>
          <p:cNvPr id="18" name="直線矢印コネクタ 17"/>
          <p:cNvCxnSpPr/>
          <p:nvPr/>
        </p:nvCxnSpPr>
        <p:spPr bwMode="auto">
          <a:xfrm flipV="1">
            <a:off x="2303840" y="1795999"/>
            <a:ext cx="119057" cy="1285066"/>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0" name="直線矢印コネクタ 19"/>
          <p:cNvCxnSpPr/>
          <p:nvPr/>
        </p:nvCxnSpPr>
        <p:spPr bwMode="auto">
          <a:xfrm flipV="1">
            <a:off x="2879757" y="1829005"/>
            <a:ext cx="39744" cy="57866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bwMode="auto">
          <a:xfrm flipV="1">
            <a:off x="3556645" y="1829005"/>
            <a:ext cx="60022" cy="106420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5362555" y="2070979"/>
            <a:ext cx="3392094" cy="646331"/>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第四引数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smtClean="0">
                <a:solidFill>
                  <a:schemeClr val="accent4">
                    <a:lumMod val="75000"/>
                  </a:schemeClr>
                </a:solidFill>
                <a:effectLst>
                  <a:glow rad="127000">
                    <a:schemeClr val="bg1">
                      <a:alpha val="90000"/>
                    </a:schemeClr>
                  </a:glow>
                </a:effectLst>
                <a:latin typeface="+mn-ea"/>
                <a:ea typeface="+mn-ea"/>
              </a:rPr>
              <a:t>DF</a:t>
            </a:r>
            <a:r>
              <a:rPr lang="ja-JP" altLang="en-US" dirty="0" err="1" smtClean="0">
                <a:solidFill>
                  <a:schemeClr val="accent4">
                    <a:lumMod val="75000"/>
                  </a:schemeClr>
                </a:solidFill>
                <a:effectLst>
                  <a:glow rad="127000">
                    <a:schemeClr val="bg1">
                      <a:alpha val="90000"/>
                    </a:schemeClr>
                  </a:glow>
                </a:effectLst>
                <a:latin typeface="+mn-ea"/>
                <a:ea typeface="+mn-ea"/>
              </a:rPr>
              <a:t>のイン</a:t>
            </a:r>
            <a:r>
              <a:rPr lang="ja-JP" altLang="en-US" dirty="0" smtClean="0">
                <a:solidFill>
                  <a:schemeClr val="accent4">
                    <a:lumMod val="75000"/>
                  </a:schemeClr>
                </a:solidFill>
                <a:effectLst>
                  <a:glow rad="127000">
                    <a:schemeClr val="bg1">
                      <a:alpha val="90000"/>
                    </a:schemeClr>
                  </a:glow>
                </a:effectLst>
                <a:latin typeface="+mn-ea"/>
                <a:ea typeface="+mn-ea"/>
              </a:rPr>
              <a:t>デックスを、</a:t>
            </a:r>
            <a:r>
              <a:rPr lang="en-US" altLang="ja-JP" dirty="0" smtClean="0">
                <a:solidFill>
                  <a:schemeClr val="accent4">
                    <a:lumMod val="75000"/>
                  </a:schemeClr>
                </a:solidFill>
                <a:effectLst>
                  <a:glow rad="127000">
                    <a:schemeClr val="bg1">
                      <a:alpha val="90000"/>
                    </a:schemeClr>
                  </a:glow>
                </a:effectLst>
                <a:latin typeface="+mn-ea"/>
                <a:ea typeface="+mn-ea"/>
              </a:rPr>
              <a:t>DB</a:t>
            </a:r>
            <a:r>
              <a:rPr lang="ja-JP" altLang="en-US" dirty="0" smtClean="0">
                <a:solidFill>
                  <a:schemeClr val="accent4">
                    <a:lumMod val="75000"/>
                  </a:schemeClr>
                </a:solidFill>
                <a:effectLst>
                  <a:glow rad="127000">
                    <a:schemeClr val="bg1">
                      <a:alpha val="90000"/>
                    </a:schemeClr>
                  </a:glow>
                </a:effectLst>
                <a:latin typeface="+mn-ea"/>
                <a:ea typeface="+mn-ea"/>
              </a:rPr>
              <a:t>に入れるときのテーブルにもつけるかどうか（大抵はつけないので</a:t>
            </a:r>
            <a:r>
              <a:rPr lang="en-US" altLang="ja-JP" dirty="0" smtClean="0">
                <a:solidFill>
                  <a:schemeClr val="accent4">
                    <a:lumMod val="75000"/>
                  </a:schemeClr>
                </a:solidFill>
                <a:effectLst>
                  <a:glow rad="127000">
                    <a:schemeClr val="bg1">
                      <a:alpha val="90000"/>
                    </a:schemeClr>
                  </a:glow>
                </a:effectLst>
                <a:latin typeface="+mn-ea"/>
                <a:ea typeface="+mn-ea"/>
              </a:rPr>
              <a:t>None</a:t>
            </a:r>
            <a:r>
              <a:rPr lang="ja-JP" altLang="en-US" dirty="0" smtClean="0">
                <a:solidFill>
                  <a:schemeClr val="accent4">
                    <a:lumMod val="75000"/>
                  </a:schemeClr>
                </a:solidFill>
                <a:effectLst>
                  <a:glow rad="127000">
                    <a:schemeClr val="bg1">
                      <a:alpha val="90000"/>
                    </a:schemeClr>
                  </a:glow>
                </a:effectLst>
                <a:latin typeface="+mn-ea"/>
                <a:ea typeface="+mn-ea"/>
              </a:rPr>
              <a:t>を指定する）</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25" name="直線矢印コネクタ 24"/>
          <p:cNvCxnSpPr/>
          <p:nvPr/>
        </p:nvCxnSpPr>
        <p:spPr bwMode="auto">
          <a:xfrm flipV="1">
            <a:off x="6880685" y="1844298"/>
            <a:ext cx="72565" cy="406188"/>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テキスト ボックス 27"/>
          <p:cNvSpPr txBox="1"/>
          <p:nvPr/>
        </p:nvSpPr>
        <p:spPr>
          <a:xfrm>
            <a:off x="3180082" y="2920070"/>
            <a:ext cx="1958864"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engine</a:t>
            </a:r>
          </a:p>
        </p:txBody>
      </p:sp>
      <p:sp>
        <p:nvSpPr>
          <p:cNvPr id="38" name="テキスト ボックス 37"/>
          <p:cNvSpPr txBox="1"/>
          <p:nvPr/>
        </p:nvSpPr>
        <p:spPr>
          <a:xfrm>
            <a:off x="2422897" y="2407674"/>
            <a:ext cx="1805909"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の関数と同じ）</a:t>
            </a:r>
            <a:endParaRPr lang="en-US" altLang="ja-JP" dirty="0" smtClean="0">
              <a:effectLst>
                <a:glow rad="127000">
                  <a:schemeClr val="bg1">
                    <a:alpha val="90000"/>
                  </a:schemeClr>
                </a:glow>
              </a:effectLst>
              <a:latin typeface="+mn-ea"/>
              <a:ea typeface="+mn-ea"/>
            </a:endParaRPr>
          </a:p>
        </p:txBody>
      </p:sp>
      <p:sp>
        <p:nvSpPr>
          <p:cNvPr id="44" name="テキスト ボックス 43"/>
          <p:cNvSpPr txBox="1"/>
          <p:nvPr/>
        </p:nvSpPr>
        <p:spPr>
          <a:xfrm>
            <a:off x="4865950" y="2980397"/>
            <a:ext cx="3571020" cy="1015663"/>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第三引数</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同じ名前のテーブルが存在したらどうするのか？</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a:solidFill>
                  <a:schemeClr val="accent6"/>
                </a:solidFill>
                <a:effectLst>
                  <a:glow rad="127000">
                    <a:schemeClr val="bg1">
                      <a:alpha val="90000"/>
                    </a:schemeClr>
                  </a:glow>
                </a:effectLst>
                <a:latin typeface="+mn-ea"/>
                <a:ea typeface="+mn-ea"/>
              </a:rPr>
              <a:t>‘</a:t>
            </a:r>
            <a:r>
              <a:rPr lang="en-US" altLang="ja-JP" dirty="0">
                <a:solidFill>
                  <a:schemeClr val="accent6"/>
                </a:solidFill>
                <a:effectLst>
                  <a:glow rad="127000">
                    <a:schemeClr val="bg1">
                      <a:alpha val="90000"/>
                    </a:schemeClr>
                  </a:glow>
                </a:effectLst>
                <a:latin typeface="+mn-ea"/>
                <a:ea typeface="+mn-ea"/>
              </a:rPr>
              <a:t>fail’⇒</a:t>
            </a:r>
            <a:r>
              <a:rPr lang="ja-JP" altLang="en-US" dirty="0" smtClean="0">
                <a:solidFill>
                  <a:schemeClr val="accent6"/>
                </a:solidFill>
                <a:effectLst>
                  <a:glow rad="127000">
                    <a:schemeClr val="bg1">
                      <a:alpha val="90000"/>
                    </a:schemeClr>
                  </a:glow>
                </a:effectLst>
                <a:latin typeface="+mn-ea"/>
                <a:ea typeface="+mn-ea"/>
              </a:rPr>
              <a:t>エラーを返す（テーブル操作はしない）</a:t>
            </a:r>
            <a:endParaRPr lang="ja-JP" altLang="en-US" dirty="0">
              <a:solidFill>
                <a:schemeClr val="accent6"/>
              </a:solidFill>
              <a:effectLst>
                <a:glow rad="127000">
                  <a:schemeClr val="bg1">
                    <a:alpha val="90000"/>
                  </a:schemeClr>
                </a:glow>
              </a:effectLst>
              <a:latin typeface="+mn-ea"/>
              <a:ea typeface="+mn-ea"/>
            </a:endParaRPr>
          </a:p>
          <a:p>
            <a:r>
              <a:rPr lang="ja-JP" altLang="en-US" dirty="0">
                <a:solidFill>
                  <a:schemeClr val="accent6"/>
                </a:solidFill>
                <a:effectLst>
                  <a:glow rad="127000">
                    <a:schemeClr val="bg1">
                      <a:alpha val="90000"/>
                    </a:schemeClr>
                  </a:glow>
                </a:effectLst>
                <a:latin typeface="+mn-ea"/>
                <a:ea typeface="+mn-ea"/>
              </a:rPr>
              <a:t>‘</a:t>
            </a:r>
            <a:r>
              <a:rPr lang="en-US" altLang="ja-JP" dirty="0">
                <a:solidFill>
                  <a:schemeClr val="accent6"/>
                </a:solidFill>
                <a:effectLst>
                  <a:glow rad="127000">
                    <a:schemeClr val="bg1">
                      <a:alpha val="90000"/>
                    </a:schemeClr>
                  </a:glow>
                </a:effectLst>
                <a:latin typeface="+mn-ea"/>
                <a:ea typeface="+mn-ea"/>
              </a:rPr>
              <a:t>replace’⇒</a:t>
            </a:r>
            <a:r>
              <a:rPr lang="ja-JP" altLang="en-US" dirty="0">
                <a:solidFill>
                  <a:schemeClr val="accent6"/>
                </a:solidFill>
                <a:effectLst>
                  <a:glow rad="127000">
                    <a:schemeClr val="bg1">
                      <a:alpha val="90000"/>
                    </a:schemeClr>
                  </a:glow>
                </a:effectLst>
                <a:latin typeface="+mn-ea"/>
                <a:ea typeface="+mn-ea"/>
              </a:rPr>
              <a:t>既存テーブルを</a:t>
            </a:r>
            <a:r>
              <a:rPr lang="en-US" altLang="ja-JP" dirty="0">
                <a:solidFill>
                  <a:schemeClr val="accent6"/>
                </a:solidFill>
                <a:effectLst>
                  <a:glow rad="127000">
                    <a:schemeClr val="bg1">
                      <a:alpha val="90000"/>
                    </a:schemeClr>
                  </a:glow>
                </a:effectLst>
                <a:latin typeface="+mn-ea"/>
                <a:ea typeface="+mn-ea"/>
              </a:rPr>
              <a:t>DROP</a:t>
            </a:r>
            <a:r>
              <a:rPr lang="ja-JP" altLang="en-US" dirty="0">
                <a:solidFill>
                  <a:schemeClr val="accent6"/>
                </a:solidFill>
                <a:effectLst>
                  <a:glow rad="127000">
                    <a:schemeClr val="bg1">
                      <a:alpha val="90000"/>
                    </a:schemeClr>
                  </a:glow>
                </a:effectLst>
                <a:latin typeface="+mn-ea"/>
                <a:ea typeface="+mn-ea"/>
              </a:rPr>
              <a:t>して、新規に作成</a:t>
            </a:r>
          </a:p>
          <a:p>
            <a:r>
              <a:rPr lang="ja-JP" altLang="en-US" b="1" dirty="0">
                <a:solidFill>
                  <a:schemeClr val="accent6"/>
                </a:solidFill>
                <a:effectLst>
                  <a:glow rad="127000">
                    <a:schemeClr val="bg1">
                      <a:alpha val="90000"/>
                    </a:schemeClr>
                  </a:glow>
                </a:effectLst>
                <a:latin typeface="+mn-ea"/>
                <a:ea typeface="+mn-ea"/>
              </a:rPr>
              <a:t>‘</a:t>
            </a:r>
            <a:r>
              <a:rPr lang="en-US" altLang="ja-JP" b="1" dirty="0" err="1">
                <a:solidFill>
                  <a:schemeClr val="accent6"/>
                </a:solidFill>
                <a:effectLst>
                  <a:glow rad="127000">
                    <a:schemeClr val="bg1">
                      <a:alpha val="90000"/>
                    </a:schemeClr>
                  </a:glow>
                </a:effectLst>
                <a:latin typeface="+mn-ea"/>
                <a:ea typeface="+mn-ea"/>
              </a:rPr>
              <a:t>append’</a:t>
            </a:r>
            <a:r>
              <a:rPr lang="en-US" altLang="ja-JP" b="1" dirty="0" err="1" smtClean="0">
                <a:solidFill>
                  <a:schemeClr val="accent6"/>
                </a:solidFill>
                <a:effectLst>
                  <a:glow rad="127000">
                    <a:schemeClr val="bg1">
                      <a:alpha val="90000"/>
                    </a:schemeClr>
                  </a:glow>
                </a:effectLst>
                <a:latin typeface="+mn-ea"/>
                <a:ea typeface="+mn-ea"/>
              </a:rPr>
              <a:t>⇒DF</a:t>
            </a:r>
            <a:r>
              <a:rPr lang="ja-JP" altLang="en-US" b="1" dirty="0" smtClean="0">
                <a:solidFill>
                  <a:schemeClr val="accent6"/>
                </a:solidFill>
                <a:effectLst>
                  <a:glow rad="127000">
                    <a:schemeClr val="bg1">
                      <a:alpha val="90000"/>
                    </a:schemeClr>
                  </a:glow>
                </a:effectLst>
                <a:latin typeface="+mn-ea"/>
                <a:ea typeface="+mn-ea"/>
              </a:rPr>
              <a:t>の値を</a:t>
            </a:r>
            <a:r>
              <a:rPr lang="en-US" altLang="ja-JP" b="1" dirty="0">
                <a:solidFill>
                  <a:schemeClr val="accent6"/>
                </a:solidFill>
                <a:effectLst>
                  <a:glow rad="127000">
                    <a:schemeClr val="bg1">
                      <a:alpha val="90000"/>
                    </a:schemeClr>
                  </a:glow>
                </a:effectLst>
                <a:latin typeface="+mn-ea"/>
                <a:ea typeface="+mn-ea"/>
              </a:rPr>
              <a:t>INSERT</a:t>
            </a:r>
            <a:endParaRPr lang="en-US" altLang="ja-JP" b="1" dirty="0" smtClean="0">
              <a:solidFill>
                <a:schemeClr val="accent6"/>
              </a:solidFill>
              <a:effectLst>
                <a:glow rad="127000">
                  <a:schemeClr val="bg1">
                    <a:alpha val="90000"/>
                  </a:schemeClr>
                </a:glow>
              </a:effectLst>
              <a:latin typeface="+mn-ea"/>
              <a:ea typeface="+mn-ea"/>
            </a:endParaRPr>
          </a:p>
        </p:txBody>
      </p:sp>
      <p:cxnSp>
        <p:nvCxnSpPr>
          <p:cNvPr id="45" name="直線矢印コネクタ 44"/>
          <p:cNvCxnSpPr/>
          <p:nvPr/>
        </p:nvCxnSpPr>
        <p:spPr bwMode="auto">
          <a:xfrm flipH="1" flipV="1">
            <a:off x="4925446" y="1822151"/>
            <a:ext cx="213500" cy="112538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48" name="正方形/長方形 47"/>
          <p:cNvSpPr/>
          <p:nvPr/>
        </p:nvSpPr>
        <p:spPr>
          <a:xfrm>
            <a:off x="457867" y="4517418"/>
            <a:ext cx="829678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ja-JP" dirty="0" smtClean="0"/>
              <a:t>【</a:t>
            </a:r>
            <a:r>
              <a:rPr lang="en-US" altLang="ja-JP" dirty="0" err="1" smtClean="0"/>
              <a:t>df.to_sql</a:t>
            </a:r>
            <a:r>
              <a:rPr lang="ja-JP" altLang="en-US" dirty="0" err="1" smtClean="0"/>
              <a:t>での</a:t>
            </a:r>
            <a:r>
              <a:rPr lang="en-US" altLang="ja-JP" dirty="0" smtClean="0"/>
              <a:t>Append</a:t>
            </a:r>
            <a:r>
              <a:rPr lang="ja-JP" altLang="en-US" dirty="0"/>
              <a:t>時</a:t>
            </a:r>
            <a:r>
              <a:rPr lang="ja-JP" altLang="en-US" dirty="0" smtClean="0"/>
              <a:t>の注意</a:t>
            </a:r>
            <a:r>
              <a:rPr lang="en-US" altLang="ja-JP" dirty="0" smtClean="0"/>
              <a:t>】</a:t>
            </a:r>
          </a:p>
          <a:p>
            <a:pPr>
              <a:lnSpc>
                <a:spcPct val="150000"/>
              </a:lnSpc>
            </a:pPr>
            <a:r>
              <a:rPr lang="ja-JP" altLang="en-US" dirty="0" smtClean="0"/>
              <a:t>・</a:t>
            </a:r>
            <a:r>
              <a:rPr lang="ja-JP" altLang="en-US" dirty="0"/>
              <a:t>挿入先の</a:t>
            </a:r>
            <a:r>
              <a:rPr lang="en-US" altLang="ja-JP" dirty="0"/>
              <a:t>DB</a:t>
            </a:r>
            <a:r>
              <a:rPr lang="ja-JP" altLang="en-US" dirty="0"/>
              <a:t>で</a:t>
            </a:r>
            <a:r>
              <a:rPr lang="en-US" altLang="ja-JP" b="1" dirty="0"/>
              <a:t>primary</a:t>
            </a:r>
            <a:r>
              <a:rPr lang="ja-JP" altLang="en-US" b="1" dirty="0"/>
              <a:t>キー設定がされている</a:t>
            </a:r>
            <a:r>
              <a:rPr lang="ja-JP" altLang="en-US" dirty="0"/>
              <a:t>場合</a:t>
            </a:r>
            <a:r>
              <a:rPr lang="ja-JP" altLang="en-US" dirty="0" smtClean="0"/>
              <a:t>、送る</a:t>
            </a:r>
            <a:r>
              <a:rPr lang="en-US" altLang="ja-JP" dirty="0" err="1" smtClean="0"/>
              <a:t>df</a:t>
            </a:r>
            <a:r>
              <a:rPr lang="ja-JP" altLang="en-US" dirty="0" smtClean="0"/>
              <a:t>に一行でも</a:t>
            </a:r>
            <a:r>
              <a:rPr lang="en-US" altLang="ja-JP" dirty="0" smtClean="0"/>
              <a:t>primary</a:t>
            </a:r>
            <a:r>
              <a:rPr lang="ja-JP" altLang="en-US" dirty="0" smtClean="0"/>
              <a:t>キーの重複があると、すべての行がエラーで止まる</a:t>
            </a:r>
            <a:endParaRPr lang="en-US" altLang="ja-JP" dirty="0" smtClean="0"/>
          </a:p>
          <a:p>
            <a:pPr>
              <a:lnSpc>
                <a:spcPct val="150000"/>
              </a:lnSpc>
            </a:pPr>
            <a:r>
              <a:rPr lang="ja-JP" altLang="en-US" dirty="0" smtClean="0"/>
              <a:t>（「</a:t>
            </a:r>
            <a:r>
              <a:rPr lang="en-US" altLang="ja-JP" dirty="0" smtClean="0"/>
              <a:t>primary</a:t>
            </a:r>
            <a:r>
              <a:rPr lang="ja-JP" altLang="en-US" dirty="0" smtClean="0"/>
              <a:t>キーが重複しない行は追加、重複する行は上書き」などの細かい操作はできない）（困る）</a:t>
            </a:r>
            <a:endParaRPr lang="en-US" altLang="ja-JP" dirty="0" smtClean="0"/>
          </a:p>
          <a:p>
            <a:pPr>
              <a:lnSpc>
                <a:spcPct val="150000"/>
              </a:lnSpc>
            </a:pPr>
            <a:r>
              <a:rPr lang="ja-JP" altLang="en-US" dirty="0"/>
              <a:t>・挿入先の</a:t>
            </a:r>
            <a:r>
              <a:rPr lang="en-US" altLang="ja-JP" dirty="0"/>
              <a:t>DB</a:t>
            </a:r>
            <a:r>
              <a:rPr lang="ja-JP" altLang="en-US" dirty="0"/>
              <a:t>で</a:t>
            </a:r>
            <a:r>
              <a:rPr lang="en-US" altLang="ja-JP" b="1" dirty="0"/>
              <a:t>primary</a:t>
            </a:r>
            <a:r>
              <a:rPr lang="ja-JP" altLang="en-US" b="1" dirty="0"/>
              <a:t>キー設定がされて</a:t>
            </a:r>
            <a:r>
              <a:rPr lang="ja-JP" altLang="en-US" b="1" dirty="0" smtClean="0"/>
              <a:t>いない</a:t>
            </a:r>
            <a:r>
              <a:rPr lang="ja-JP" altLang="en-US" dirty="0" smtClean="0"/>
              <a:t>場合、重複データを送っても、どんどん追加します</a:t>
            </a:r>
            <a:endParaRPr lang="en-US" altLang="ja-JP" dirty="0" smtClean="0"/>
          </a:p>
          <a:p>
            <a:pPr>
              <a:lnSpc>
                <a:spcPct val="150000"/>
              </a:lnSpc>
            </a:pPr>
            <a:r>
              <a:rPr lang="ja-JP" altLang="en-US" dirty="0"/>
              <a:t>　</a:t>
            </a:r>
            <a:r>
              <a:rPr lang="en-US" altLang="ja-JP" dirty="0" smtClean="0"/>
              <a:t>…</a:t>
            </a:r>
            <a:r>
              <a:rPr lang="ja-JP" altLang="en-US" dirty="0" smtClean="0"/>
              <a:t>同じセルを実行し続けると、実行した回数分、データが重複します（困る）</a:t>
            </a:r>
            <a:endParaRPr lang="en-US" altLang="ja-JP" dirty="0" smtClean="0"/>
          </a:p>
          <a:p>
            <a:pPr>
              <a:lnSpc>
                <a:spcPct val="150000"/>
              </a:lnSpc>
            </a:pPr>
            <a:r>
              <a:rPr lang="ja-JP" altLang="en-US" dirty="0" smtClean="0"/>
              <a:t>⇒</a:t>
            </a:r>
            <a:r>
              <a:rPr lang="ja-JP" altLang="en-US" u="sng" dirty="0" smtClean="0"/>
              <a:t>単純な</a:t>
            </a:r>
            <a:r>
              <a:rPr lang="en-US" altLang="ja-JP" u="sng" dirty="0" smtClean="0"/>
              <a:t>Append</a:t>
            </a:r>
            <a:r>
              <a:rPr lang="ja-JP" altLang="en-US" u="sng" dirty="0" smtClean="0"/>
              <a:t>は、絶対に重複しないとわかっている場合以外は使われません</a:t>
            </a:r>
            <a:r>
              <a:rPr lang="ja-JP" altLang="en-US" dirty="0" smtClean="0"/>
              <a:t>。というか、定期実行で使われるのを見たことがないです。</a:t>
            </a:r>
            <a:endParaRPr lang="en-US" altLang="ja-JP" dirty="0" smtClean="0"/>
          </a:p>
        </p:txBody>
      </p:sp>
      <p:cxnSp>
        <p:nvCxnSpPr>
          <p:cNvPr id="49" name="直線矢印コネクタ 48"/>
          <p:cNvCxnSpPr/>
          <p:nvPr/>
        </p:nvCxnSpPr>
        <p:spPr bwMode="auto">
          <a:xfrm flipH="1">
            <a:off x="5939772" y="1144614"/>
            <a:ext cx="184598" cy="39924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5715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67298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7" grpId="0"/>
      <p:bldP spid="24" grpId="0"/>
      <p:bldP spid="28" grpId="0"/>
      <p:bldP spid="38" grpId="0"/>
      <p:bldP spid="44" grpId="0"/>
      <p:bldP spid="4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replace</a:t>
            </a:r>
            <a:r>
              <a:rPr lang="ja-JP" altLang="en-US" dirty="0"/>
              <a:t>：テーブル置換</a:t>
            </a:r>
            <a:endParaRPr kumimoji="1" lang="ja-JP" altLang="en-US" dirty="0"/>
          </a:p>
        </p:txBody>
      </p:sp>
      <p:sp>
        <p:nvSpPr>
          <p:cNvPr id="27" name="フリーフォーム 26"/>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9" name="正方形/長方形 28"/>
          <p:cNvSpPr/>
          <p:nvPr/>
        </p:nvSpPr>
        <p:spPr bwMode="auto">
          <a:xfrm>
            <a:off x="538930" y="326169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0" name="正方形/長方形 29"/>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31" name="テキスト ボックス 30"/>
          <p:cNvSpPr txBox="1"/>
          <p:nvPr/>
        </p:nvSpPr>
        <p:spPr>
          <a:xfrm>
            <a:off x="435407" y="877835"/>
            <a:ext cx="4798784" cy="415498"/>
          </a:xfrm>
          <a:prstGeom prst="rect">
            <a:avLst/>
          </a:prstGeom>
          <a:noFill/>
        </p:spPr>
        <p:txBody>
          <a:bodyPr wrap="square" rtlCol="0">
            <a:spAutoFit/>
          </a:bodyPr>
          <a:lstStyle/>
          <a:p>
            <a:pPr>
              <a:lnSpc>
                <a:spcPct val="150000"/>
              </a:lnSpc>
            </a:pPr>
            <a:r>
              <a:rPr lang="ja-JP" altLang="en-US" sz="1400" dirty="0">
                <a:latin typeface="+mn-ea"/>
                <a:ea typeface="+mn-ea"/>
              </a:rPr>
              <a:t>■</a:t>
            </a:r>
            <a:r>
              <a:rPr lang="en-US" altLang="ja-JP" sz="1400" dirty="0" smtClean="0">
                <a:latin typeface="+mn-ea"/>
                <a:ea typeface="+mn-ea"/>
              </a:rPr>
              <a:t>Replace</a:t>
            </a:r>
            <a:r>
              <a:rPr lang="ja-JP" altLang="en-US" sz="1400" dirty="0" smtClean="0">
                <a:latin typeface="+mn-ea"/>
                <a:ea typeface="+mn-ea"/>
              </a:rPr>
              <a:t>：　倉庫ごと吹き飛ばして、新しいデータに置き換え</a:t>
            </a:r>
            <a:endParaRPr kumimoji="1" lang="en-US" altLang="ja-JP" sz="1400" dirty="0" smtClean="0">
              <a:latin typeface="+mn-ea"/>
              <a:ea typeface="+mn-ea"/>
            </a:endParaRPr>
          </a:p>
        </p:txBody>
      </p:sp>
      <p:sp>
        <p:nvSpPr>
          <p:cNvPr id="54" name="フリーフォーム 53"/>
          <p:cNvSpPr/>
          <p:nvPr/>
        </p:nvSpPr>
        <p:spPr bwMode="auto">
          <a:xfrm>
            <a:off x="369195" y="6165025"/>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5" name="正方形/長方形 54"/>
          <p:cNvSpPr/>
          <p:nvPr/>
        </p:nvSpPr>
        <p:spPr bwMode="auto">
          <a:xfrm>
            <a:off x="518669" y="5952952"/>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6" name="正方形/長方形 55"/>
          <p:cNvSpPr/>
          <p:nvPr/>
        </p:nvSpPr>
        <p:spPr bwMode="auto">
          <a:xfrm>
            <a:off x="142000" y="5729530"/>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70" name="直方体 69"/>
          <p:cNvSpPr/>
          <p:nvPr/>
        </p:nvSpPr>
        <p:spPr bwMode="auto">
          <a:xfrm>
            <a:off x="2716742" y="5958570"/>
            <a:ext cx="236113" cy="218941"/>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2" name="直方体 71"/>
          <p:cNvSpPr/>
          <p:nvPr/>
        </p:nvSpPr>
        <p:spPr bwMode="auto">
          <a:xfrm>
            <a:off x="2716742" y="5778088"/>
            <a:ext cx="236113" cy="218941"/>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3" name="直方体 72"/>
          <p:cNvSpPr/>
          <p:nvPr/>
        </p:nvSpPr>
        <p:spPr bwMode="auto">
          <a:xfrm>
            <a:off x="2716742" y="5598712"/>
            <a:ext cx="236113" cy="218941"/>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4" name="テキスト ボックス 83"/>
          <p:cNvSpPr txBox="1"/>
          <p:nvPr/>
        </p:nvSpPr>
        <p:spPr>
          <a:xfrm>
            <a:off x="4769807" y="4517158"/>
            <a:ext cx="4153739" cy="1015663"/>
          </a:xfrm>
          <a:prstGeom prst="rect">
            <a:avLst/>
          </a:prstGeom>
          <a:noFill/>
        </p:spPr>
        <p:txBody>
          <a:bodyPr wrap="square" rtlCol="0">
            <a:spAutoFit/>
          </a:bodyPr>
          <a:lstStyle/>
          <a:p>
            <a:pPr>
              <a:lnSpc>
                <a:spcPct val="150000"/>
              </a:lnSpc>
            </a:pPr>
            <a:r>
              <a:rPr lang="ja-JP" altLang="en-US" dirty="0" smtClean="0">
                <a:latin typeface="+mn-ea"/>
                <a:ea typeface="+mn-ea"/>
              </a:rPr>
              <a:t>・もともと入っていたデータはすべて消える</a:t>
            </a:r>
            <a:endParaRPr lang="en-US" altLang="ja-JP" dirty="0" smtClean="0">
              <a:latin typeface="+mn-ea"/>
              <a:ea typeface="+mn-ea"/>
            </a:endParaRPr>
          </a:p>
          <a:p>
            <a:r>
              <a:rPr lang="ja-JP" altLang="en-US" dirty="0" smtClean="0">
                <a:latin typeface="+mn-ea"/>
                <a:ea typeface="+mn-ea"/>
              </a:rPr>
              <a:t>・事前に設定した</a:t>
            </a:r>
            <a:r>
              <a:rPr lang="en-US" altLang="ja-JP" dirty="0" smtClean="0">
                <a:latin typeface="+mn-ea"/>
                <a:ea typeface="+mn-ea"/>
              </a:rPr>
              <a:t>primary</a:t>
            </a:r>
            <a:r>
              <a:rPr lang="ja-JP" altLang="en-US" dirty="0" smtClean="0">
                <a:latin typeface="+mn-ea"/>
                <a:ea typeface="+mn-ea"/>
              </a:rPr>
              <a:t>キー、データ型などはすべて無効になり</a:t>
            </a:r>
            <a:endParaRPr lang="en-US" altLang="ja-JP" dirty="0" smtClean="0">
              <a:latin typeface="+mn-ea"/>
              <a:ea typeface="+mn-ea"/>
            </a:endParaRPr>
          </a:p>
          <a:p>
            <a:r>
              <a:rPr kumimoji="1" lang="ja-JP" altLang="en-US" dirty="0">
                <a:latin typeface="+mn-ea"/>
                <a:ea typeface="+mn-ea"/>
              </a:rPr>
              <a:t>　</a:t>
            </a:r>
            <a:r>
              <a:rPr kumimoji="1" lang="ja-JP" altLang="en-US" dirty="0" smtClean="0">
                <a:latin typeface="+mn-ea"/>
                <a:ea typeface="+mn-ea"/>
              </a:rPr>
              <a:t>新しく入れたデータに置き換わる（全面建て替え）</a:t>
            </a:r>
            <a:endParaRPr kumimoji="1"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→もう一度、区画設定が必要</a:t>
            </a:r>
            <a:endParaRPr kumimoji="1" lang="en-US" altLang="ja-JP" dirty="0" smtClean="0">
              <a:latin typeface="+mn-ea"/>
              <a:ea typeface="+mn-ea"/>
            </a:endParaRPr>
          </a:p>
        </p:txBody>
      </p:sp>
      <p:sp>
        <p:nvSpPr>
          <p:cNvPr id="85" name="下矢印 84"/>
          <p:cNvSpPr/>
          <p:nvPr/>
        </p:nvSpPr>
        <p:spPr bwMode="auto">
          <a:xfrm>
            <a:off x="2201856" y="3584862"/>
            <a:ext cx="1474441" cy="515262"/>
          </a:xfrm>
          <a:prstGeom prst="downArrow">
            <a:avLst>
              <a:gd name="adj1" fmla="val 50000"/>
              <a:gd name="adj2" fmla="val 51032"/>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6" name="Rectangle 2"/>
          <p:cNvSpPr>
            <a:spLocks noChangeArrowheads="1"/>
          </p:cNvSpPr>
          <p:nvPr/>
        </p:nvSpPr>
        <p:spPr bwMode="auto">
          <a:xfrm>
            <a:off x="518669" y="4257571"/>
            <a:ext cx="4992174" cy="323165"/>
          </a:xfrm>
          <a:prstGeom prst="rect">
            <a:avLst/>
          </a:prstGeom>
          <a:noFill/>
          <a:ln>
            <a:noFill/>
          </a:ln>
          <a:effec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df.</a:t>
            </a:r>
            <a:r>
              <a:rPr kumimoji="0" lang="ja-JP" altLang="ja-JP" sz="1400" b="0" i="0" u="none" strike="noStrike" cap="none" normalizeH="0" baseline="0" dirty="0" smtClean="0">
                <a:ln>
                  <a:noFill/>
                </a:ln>
                <a:solidFill>
                  <a:schemeClr val="accent1"/>
                </a:solidFill>
                <a:effectLst>
                  <a:glow rad="139700">
                    <a:schemeClr val="bg1">
                      <a:alpha val="80000"/>
                    </a:schemeClr>
                  </a:glow>
                </a:effectLst>
                <a:latin typeface="Consolas" panose="020B0609020204030204" pitchFamily="49" charset="0"/>
                <a:ea typeface="var(--jp-code-font-family)"/>
              </a:rPr>
              <a:t>to_sql</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en-US"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DB</a:t>
            </a:r>
            <a:r>
              <a:rPr kumimoji="0" lang="ja-JP" altLang="en-US"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倉庫</a:t>
            </a:r>
            <a:r>
              <a:rPr kumimoji="0" lang="en-US"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1</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 engine, if_exists</a:t>
            </a:r>
            <a:r>
              <a:rPr kumimoji="0" lang="ja-JP" altLang="ja-JP" sz="1400" b="1"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r>
              <a:rPr kumimoji="0" lang="ja-JP" altLang="ja-JP" sz="1400" b="0" i="0" u="none" strike="noStrike" cap="none" normalizeH="0" baseline="0" dirty="0" smtClean="0">
                <a:ln>
                  <a:noFill/>
                </a:ln>
                <a:solidFill>
                  <a:schemeClr val="accent1"/>
                </a:solidFill>
                <a:effectLst>
                  <a:glow rad="139700">
                    <a:schemeClr val="bg1">
                      <a:alpha val="80000"/>
                    </a:schemeClr>
                  </a:glow>
                </a:effectLst>
                <a:latin typeface="Consolas" panose="020B0609020204030204" pitchFamily="49" charset="0"/>
                <a:ea typeface="var(--jp-code-font-family)"/>
              </a:rPr>
              <a:t>replace</a:t>
            </a:r>
            <a:r>
              <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var(--jp-code-font-family)"/>
              </a:rPr>
              <a:t>")</a:t>
            </a:r>
            <a:endParaRPr kumimoji="0" lang="ja-JP" altLang="ja-JP" sz="14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apple-system"/>
            </a:endParaRPr>
          </a:p>
        </p:txBody>
      </p:sp>
      <p:sp>
        <p:nvSpPr>
          <p:cNvPr id="61" name="テキスト ボックス 60"/>
          <p:cNvSpPr txBox="1"/>
          <p:nvPr/>
        </p:nvSpPr>
        <p:spPr>
          <a:xfrm>
            <a:off x="3375268" y="6378386"/>
            <a:ext cx="4962963" cy="276999"/>
          </a:xfrm>
          <a:prstGeom prst="rect">
            <a:avLst/>
          </a:prstGeom>
          <a:noFill/>
        </p:spPr>
        <p:txBody>
          <a:bodyPr wrap="square" rtlCol="0">
            <a:spAutoFit/>
          </a:bodyPr>
          <a:lstStyle/>
          <a:p>
            <a:r>
              <a:rPr lang="ja-JP" altLang="en-US" dirty="0" smtClean="0">
                <a:gradFill>
                  <a:gsLst>
                    <a:gs pos="0">
                      <a:schemeClr val="accent6"/>
                    </a:gs>
                    <a:gs pos="100000">
                      <a:schemeClr val="accent4"/>
                    </a:gs>
                  </a:gsLst>
                  <a:lin ang="5400000" scaled="0"/>
                </a:gradFill>
                <a:effectLst>
                  <a:glow rad="127000">
                    <a:schemeClr val="bg1">
                      <a:alpha val="90000"/>
                    </a:schemeClr>
                  </a:glow>
                </a:effectLst>
                <a:latin typeface="+mn-ea"/>
                <a:ea typeface="+mn-ea"/>
              </a:rPr>
              <a:t>区画をぶっ壊すので、もともとなかった区画の荷物も入れられる</a:t>
            </a:r>
            <a:endParaRPr lang="en-US" altLang="ja-JP" dirty="0" smtClean="0">
              <a:gradFill>
                <a:gsLst>
                  <a:gs pos="0">
                    <a:schemeClr val="accent6"/>
                  </a:gs>
                  <a:gs pos="100000">
                    <a:schemeClr val="accent4"/>
                  </a:gs>
                </a:gsLst>
                <a:lin ang="5400000" scaled="0"/>
              </a:gradFill>
              <a:effectLst>
                <a:glow rad="127000">
                  <a:schemeClr val="bg1">
                    <a:alpha val="90000"/>
                  </a:schemeClr>
                </a:glow>
              </a:effectLst>
              <a:latin typeface="+mn-ea"/>
              <a:ea typeface="+mn-ea"/>
            </a:endParaRPr>
          </a:p>
        </p:txBody>
      </p:sp>
      <p:cxnSp>
        <p:nvCxnSpPr>
          <p:cNvPr id="62" name="直線矢印コネクタ 61"/>
          <p:cNvCxnSpPr/>
          <p:nvPr/>
        </p:nvCxnSpPr>
        <p:spPr bwMode="auto">
          <a:xfrm flipH="1" flipV="1">
            <a:off x="3073396" y="6276304"/>
            <a:ext cx="287116" cy="237581"/>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63" name="直線矢印コネクタ 62"/>
          <p:cNvCxnSpPr/>
          <p:nvPr/>
        </p:nvCxnSpPr>
        <p:spPr bwMode="auto">
          <a:xfrm flipH="1" flipV="1">
            <a:off x="1384295" y="6228106"/>
            <a:ext cx="1840037" cy="300045"/>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64" name="直方体 63"/>
          <p:cNvSpPr/>
          <p:nvPr/>
        </p:nvSpPr>
        <p:spPr bwMode="auto">
          <a:xfrm>
            <a:off x="5799127" y="6059791"/>
            <a:ext cx="236113" cy="218941"/>
          </a:xfrm>
          <a:prstGeom prst="cube">
            <a:avLst/>
          </a:prstGeom>
          <a:gradFill>
            <a:gsLst>
              <a:gs pos="0">
                <a:schemeClr val="accent1">
                  <a:lumMod val="110000"/>
                  <a:satMod val="105000"/>
                  <a:tint val="67000"/>
                  <a:alpha val="44000"/>
                </a:schemeClr>
              </a:gs>
              <a:gs pos="50000">
                <a:schemeClr val="accent1">
                  <a:lumMod val="105000"/>
                  <a:satMod val="103000"/>
                  <a:tint val="73000"/>
                  <a:alpha val="45000"/>
                </a:schemeClr>
              </a:gs>
              <a:gs pos="100000">
                <a:schemeClr val="accent1">
                  <a:lumMod val="105000"/>
                  <a:satMod val="109000"/>
                  <a:tint val="81000"/>
                  <a:alpha val="28000"/>
                </a:schemeClr>
              </a:gs>
            </a:gsLst>
          </a:gradFill>
          <a:ln>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5" name="直方体 64"/>
          <p:cNvSpPr/>
          <p:nvPr/>
        </p:nvSpPr>
        <p:spPr bwMode="auto">
          <a:xfrm>
            <a:off x="5799127" y="5740744"/>
            <a:ext cx="236113" cy="218941"/>
          </a:xfrm>
          <a:prstGeom prst="cube">
            <a:avLst/>
          </a:prstGeom>
          <a:gradFill>
            <a:gsLst>
              <a:gs pos="0">
                <a:schemeClr val="accent1">
                  <a:lumMod val="110000"/>
                  <a:satMod val="105000"/>
                  <a:tint val="67000"/>
                  <a:alpha val="44000"/>
                </a:schemeClr>
              </a:gs>
              <a:gs pos="50000">
                <a:schemeClr val="accent1">
                  <a:lumMod val="105000"/>
                  <a:satMod val="103000"/>
                  <a:tint val="73000"/>
                  <a:alpha val="45000"/>
                </a:schemeClr>
              </a:gs>
              <a:gs pos="100000">
                <a:schemeClr val="accent1">
                  <a:lumMod val="105000"/>
                  <a:satMod val="109000"/>
                  <a:tint val="81000"/>
                  <a:alpha val="28000"/>
                </a:schemeClr>
              </a:gs>
            </a:gsLst>
          </a:gradFill>
          <a:ln>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4" name="直方体 73"/>
          <p:cNvSpPr/>
          <p:nvPr/>
        </p:nvSpPr>
        <p:spPr bwMode="auto">
          <a:xfrm>
            <a:off x="5799127" y="5906194"/>
            <a:ext cx="236113" cy="218941"/>
          </a:xfrm>
          <a:prstGeom prst="cube">
            <a:avLst/>
          </a:prstGeom>
          <a:gradFill>
            <a:gsLst>
              <a:gs pos="0">
                <a:schemeClr val="accent1">
                  <a:lumMod val="110000"/>
                  <a:satMod val="105000"/>
                  <a:tint val="67000"/>
                  <a:alpha val="44000"/>
                </a:schemeClr>
              </a:gs>
              <a:gs pos="50000">
                <a:schemeClr val="accent1">
                  <a:lumMod val="105000"/>
                  <a:satMod val="103000"/>
                  <a:tint val="73000"/>
                  <a:alpha val="45000"/>
                </a:schemeClr>
              </a:gs>
              <a:gs pos="100000">
                <a:schemeClr val="accent1">
                  <a:lumMod val="105000"/>
                  <a:satMod val="109000"/>
                  <a:tint val="81000"/>
                  <a:alpha val="28000"/>
                </a:schemeClr>
              </a:gs>
            </a:gsLst>
          </a:gradFill>
          <a:ln>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8" name="直方体 77"/>
          <p:cNvSpPr/>
          <p:nvPr/>
        </p:nvSpPr>
        <p:spPr bwMode="auto">
          <a:xfrm>
            <a:off x="5799127" y="5587147"/>
            <a:ext cx="236113" cy="218941"/>
          </a:xfrm>
          <a:prstGeom prst="cube">
            <a:avLst/>
          </a:prstGeom>
          <a:gradFill>
            <a:gsLst>
              <a:gs pos="0">
                <a:schemeClr val="accent1">
                  <a:lumMod val="110000"/>
                  <a:satMod val="105000"/>
                  <a:tint val="67000"/>
                  <a:alpha val="44000"/>
                </a:schemeClr>
              </a:gs>
              <a:gs pos="50000">
                <a:schemeClr val="accent1">
                  <a:lumMod val="105000"/>
                  <a:satMod val="103000"/>
                  <a:tint val="73000"/>
                  <a:alpha val="45000"/>
                </a:schemeClr>
              </a:gs>
              <a:gs pos="100000">
                <a:schemeClr val="accent1">
                  <a:lumMod val="105000"/>
                  <a:satMod val="109000"/>
                  <a:tint val="81000"/>
                  <a:alpha val="28000"/>
                </a:schemeClr>
              </a:gs>
            </a:gsLst>
          </a:gradFill>
          <a:ln>
            <a:prstDash val="dash"/>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7" name="テキスト ボックス 86"/>
          <p:cNvSpPr txBox="1"/>
          <p:nvPr/>
        </p:nvSpPr>
        <p:spPr>
          <a:xfrm>
            <a:off x="6455041" y="5732254"/>
            <a:ext cx="2403209"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プライマリーキーも新しく</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設定する必要あり</a:t>
            </a:r>
            <a:endParaRPr lang="en-US" altLang="ja-JP" b="1" dirty="0" smtClean="0">
              <a:solidFill>
                <a:schemeClr val="accent1"/>
              </a:solidFill>
              <a:effectLst>
                <a:glow rad="127000">
                  <a:schemeClr val="bg1">
                    <a:alpha val="90000"/>
                  </a:schemeClr>
                </a:glow>
              </a:effectLst>
              <a:latin typeface="+mn-ea"/>
              <a:ea typeface="+mn-ea"/>
            </a:endParaRPr>
          </a:p>
        </p:txBody>
      </p:sp>
      <p:cxnSp>
        <p:nvCxnSpPr>
          <p:cNvPr id="88" name="直線矢印コネクタ 87"/>
          <p:cNvCxnSpPr/>
          <p:nvPr/>
        </p:nvCxnSpPr>
        <p:spPr bwMode="auto">
          <a:xfrm flipH="1">
            <a:off x="6175174" y="5861343"/>
            <a:ext cx="337243" cy="4900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9" name="正方形/長方形 88"/>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0" name="正方形/長方形 89"/>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1" name="正方形/長方形 90"/>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92" name="正方形/長方形 91"/>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93" name="正方形/長方形 92"/>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94" name="正方形/長方形 93"/>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95" name="直方体 94"/>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6" name="直方体 95"/>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97" name="直方体 96"/>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8" name="直方体 97"/>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9" name="直方体 98"/>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0" name="直方体 99"/>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01" name="直方体 100"/>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2" name="直方体 101"/>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3" name="直方体 102"/>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4" name="直方体 103"/>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05" name="直方体 104"/>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6" name="直方体 105"/>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7" name="直方体 106"/>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8" name="直方体 107"/>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09" name="直方体 108"/>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0" name="直方体 109"/>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1" name="テキスト ボックス 110"/>
          <p:cNvSpPr txBox="1"/>
          <p:nvPr/>
        </p:nvSpPr>
        <p:spPr>
          <a:xfrm>
            <a:off x="4876380" y="1865112"/>
            <a:ext cx="4153739" cy="1200329"/>
          </a:xfrm>
          <a:prstGeom prst="rect">
            <a:avLst/>
          </a:prstGeom>
          <a:noFill/>
        </p:spPr>
        <p:txBody>
          <a:bodyPr wrap="square" rtlCol="0">
            <a:spAutoFit/>
          </a:bodyPr>
          <a:lstStyle/>
          <a:p>
            <a:pPr>
              <a:lnSpc>
                <a:spcPct val="150000"/>
              </a:lnSpc>
            </a:pPr>
            <a:r>
              <a:rPr lang="ja-JP" altLang="en-US" dirty="0" smtClean="0">
                <a:latin typeface="+mn-ea"/>
                <a:ea typeface="+mn-ea"/>
              </a:rPr>
              <a:t>・区画が決まっている＝入れられる荷物の種類が決まっている</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a:t>
            </a:r>
            <a:endParaRPr kumimoji="1" lang="en-US" altLang="ja-JP" dirty="0" smtClean="0">
              <a:latin typeface="+mn-ea"/>
              <a:ea typeface="+mn-ea"/>
            </a:endParaRPr>
          </a:p>
          <a:p>
            <a:pPr>
              <a:lnSpc>
                <a:spcPct val="150000"/>
              </a:lnSpc>
            </a:pPr>
            <a:r>
              <a:rPr lang="ja-JP" altLang="en-US" dirty="0" smtClean="0">
                <a:latin typeface="+mn-ea"/>
                <a:ea typeface="+mn-ea"/>
              </a:rPr>
              <a:t>新しい種類の荷物が来たら、仕分け先の部屋がないので</a:t>
            </a:r>
            <a:endParaRPr lang="en-US" altLang="ja-JP" dirty="0" smtClean="0">
              <a:latin typeface="+mn-ea"/>
              <a:ea typeface="+mn-ea"/>
            </a:endParaRPr>
          </a:p>
          <a:p>
            <a:pPr>
              <a:lnSpc>
                <a:spcPct val="150000"/>
              </a:lnSpc>
            </a:pPr>
            <a:r>
              <a:rPr lang="ja-JP" altLang="en-US" dirty="0" smtClean="0">
                <a:latin typeface="+mn-ea"/>
                <a:ea typeface="+mn-ea"/>
              </a:rPr>
              <a:t>入れられない</a:t>
            </a:r>
            <a:endParaRPr kumimoji="1" lang="en-US" altLang="ja-JP" dirty="0" smtClean="0">
              <a:latin typeface="+mn-ea"/>
              <a:ea typeface="+mn-ea"/>
            </a:endParaRPr>
          </a:p>
        </p:txBody>
      </p:sp>
      <p:sp>
        <p:nvSpPr>
          <p:cNvPr id="112" name="直方体 111"/>
          <p:cNvSpPr/>
          <p:nvPr/>
        </p:nvSpPr>
        <p:spPr bwMode="auto">
          <a:xfrm>
            <a:off x="6780532" y="2955408"/>
            <a:ext cx="236113" cy="218941"/>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3" name="直方体 112"/>
          <p:cNvSpPr/>
          <p:nvPr/>
        </p:nvSpPr>
        <p:spPr bwMode="auto">
          <a:xfrm>
            <a:off x="6381480" y="2952965"/>
            <a:ext cx="236113" cy="218941"/>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4" name="テキスト ボックス 113"/>
          <p:cNvSpPr txBox="1"/>
          <p:nvPr/>
        </p:nvSpPr>
        <p:spPr>
          <a:xfrm>
            <a:off x="7136624" y="2859823"/>
            <a:ext cx="899794" cy="334707"/>
          </a:xfrm>
          <a:prstGeom prst="rect">
            <a:avLst/>
          </a:prstGeom>
          <a:noFill/>
        </p:spPr>
        <p:txBody>
          <a:bodyPr wrap="square" rtlCol="0">
            <a:spAutoFit/>
          </a:bodyPr>
          <a:lstStyle/>
          <a:p>
            <a:pPr>
              <a:lnSpc>
                <a:spcPct val="150000"/>
              </a:lnSpc>
            </a:pPr>
            <a:r>
              <a:rPr lang="ja-JP" altLang="en-US" sz="1050" dirty="0" smtClean="0">
                <a:latin typeface="+mn-ea"/>
                <a:ea typeface="+mn-ea"/>
              </a:rPr>
              <a:t>←こんなの</a:t>
            </a:r>
            <a:endParaRPr kumimoji="1" lang="en-US" altLang="ja-JP" sz="1050" dirty="0" smtClean="0">
              <a:latin typeface="+mn-ea"/>
              <a:ea typeface="+mn-ea"/>
            </a:endParaRPr>
          </a:p>
        </p:txBody>
      </p:sp>
      <p:sp>
        <p:nvSpPr>
          <p:cNvPr id="115" name="直方体 114"/>
          <p:cNvSpPr/>
          <p:nvPr/>
        </p:nvSpPr>
        <p:spPr bwMode="auto">
          <a:xfrm>
            <a:off x="2716742" y="5421969"/>
            <a:ext cx="236113" cy="218941"/>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6" name="直方体 115"/>
          <p:cNvSpPr/>
          <p:nvPr/>
        </p:nvSpPr>
        <p:spPr bwMode="auto">
          <a:xfrm>
            <a:off x="1213458" y="5959618"/>
            <a:ext cx="236113" cy="218941"/>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7" name="直方体 116"/>
          <p:cNvSpPr/>
          <p:nvPr/>
        </p:nvSpPr>
        <p:spPr bwMode="auto">
          <a:xfrm>
            <a:off x="1213458" y="5779136"/>
            <a:ext cx="236113" cy="218941"/>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8" name="直方体 117"/>
          <p:cNvSpPr/>
          <p:nvPr/>
        </p:nvSpPr>
        <p:spPr bwMode="auto">
          <a:xfrm>
            <a:off x="1213458" y="5599760"/>
            <a:ext cx="236113" cy="218941"/>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9" name="直方体 118"/>
          <p:cNvSpPr/>
          <p:nvPr/>
        </p:nvSpPr>
        <p:spPr bwMode="auto">
          <a:xfrm>
            <a:off x="1213458" y="5423017"/>
            <a:ext cx="236113" cy="218941"/>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0" name="直方体 119"/>
          <p:cNvSpPr/>
          <p:nvPr/>
        </p:nvSpPr>
        <p:spPr bwMode="auto">
          <a:xfrm>
            <a:off x="1947621" y="5969231"/>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1" name="直方体 120"/>
          <p:cNvSpPr/>
          <p:nvPr/>
        </p:nvSpPr>
        <p:spPr bwMode="auto">
          <a:xfrm>
            <a:off x="1947621" y="5788749"/>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2" name="直方体 121"/>
          <p:cNvSpPr/>
          <p:nvPr/>
        </p:nvSpPr>
        <p:spPr bwMode="auto">
          <a:xfrm>
            <a:off x="1947621" y="5609373"/>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3" name="直方体 122"/>
          <p:cNvSpPr/>
          <p:nvPr/>
        </p:nvSpPr>
        <p:spPr bwMode="auto">
          <a:xfrm>
            <a:off x="1947621" y="543263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7" name="直方体 126"/>
          <p:cNvSpPr/>
          <p:nvPr/>
        </p:nvSpPr>
        <p:spPr bwMode="auto">
          <a:xfrm>
            <a:off x="3449443" y="5958570"/>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8" name="直方体 127"/>
          <p:cNvSpPr/>
          <p:nvPr/>
        </p:nvSpPr>
        <p:spPr bwMode="auto">
          <a:xfrm>
            <a:off x="3449443" y="5778088"/>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9" name="直方体 128"/>
          <p:cNvSpPr/>
          <p:nvPr/>
        </p:nvSpPr>
        <p:spPr bwMode="auto">
          <a:xfrm>
            <a:off x="3449443" y="5598712"/>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0" name="直方体 129"/>
          <p:cNvSpPr/>
          <p:nvPr/>
        </p:nvSpPr>
        <p:spPr bwMode="auto">
          <a:xfrm>
            <a:off x="3449443" y="5421969"/>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1" name="直方体 130"/>
          <p:cNvSpPr/>
          <p:nvPr/>
        </p:nvSpPr>
        <p:spPr bwMode="auto">
          <a:xfrm>
            <a:off x="4221256" y="595206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2" name="直方体 131"/>
          <p:cNvSpPr/>
          <p:nvPr/>
        </p:nvSpPr>
        <p:spPr bwMode="auto">
          <a:xfrm>
            <a:off x="4221256" y="5771583"/>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3" name="直方体 132"/>
          <p:cNvSpPr/>
          <p:nvPr/>
        </p:nvSpPr>
        <p:spPr bwMode="auto">
          <a:xfrm>
            <a:off x="4221256" y="559220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4" name="直方体 133"/>
          <p:cNvSpPr/>
          <p:nvPr/>
        </p:nvSpPr>
        <p:spPr bwMode="auto">
          <a:xfrm>
            <a:off x="4221256" y="5415464"/>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5" name="テキスト ボックス 134"/>
          <p:cNvSpPr txBox="1"/>
          <p:nvPr/>
        </p:nvSpPr>
        <p:spPr>
          <a:xfrm>
            <a:off x="675517" y="4960819"/>
            <a:ext cx="4200863" cy="369332"/>
          </a:xfrm>
          <a:prstGeom prst="rect">
            <a:avLst/>
          </a:prstGeom>
          <a:noFill/>
        </p:spPr>
        <p:txBody>
          <a:bodyPr wrap="square" rtlCol="0">
            <a:spAutoFit/>
          </a:bodyPr>
          <a:lstStyle/>
          <a:p>
            <a:pPr algn="ctr">
              <a:lnSpc>
                <a:spcPct val="150000"/>
              </a:lnSpc>
            </a:pPr>
            <a:r>
              <a:rPr lang="ja-JP" altLang="en-US" b="1" dirty="0" smtClean="0">
                <a:latin typeface="+mn-ea"/>
                <a:ea typeface="+mn-ea"/>
              </a:rPr>
              <a:t>「とりあえず積んどいた」（要</a:t>
            </a:r>
            <a:r>
              <a:rPr lang="ja-JP" altLang="en-US" b="1" dirty="0">
                <a:latin typeface="+mn-ea"/>
                <a:ea typeface="+mn-ea"/>
              </a:rPr>
              <a:t>冷蔵</a:t>
            </a:r>
            <a:r>
              <a:rPr lang="ja-JP" altLang="en-US" b="1" dirty="0" smtClean="0">
                <a:latin typeface="+mn-ea"/>
                <a:ea typeface="+mn-ea"/>
              </a:rPr>
              <a:t>とか出しっぱなしだけど）</a:t>
            </a:r>
            <a:endParaRPr lang="en-US" altLang="ja-JP" b="1" dirty="0" smtClean="0">
              <a:latin typeface="+mn-ea"/>
              <a:ea typeface="+mn-ea"/>
            </a:endParaRPr>
          </a:p>
        </p:txBody>
      </p:sp>
      <p:sp>
        <p:nvSpPr>
          <p:cNvPr id="136" name="テキスト ボックス 135"/>
          <p:cNvSpPr txBox="1"/>
          <p:nvPr/>
        </p:nvSpPr>
        <p:spPr>
          <a:xfrm>
            <a:off x="3434791" y="3654813"/>
            <a:ext cx="3701833" cy="375359"/>
          </a:xfrm>
          <a:prstGeom prst="rect">
            <a:avLst/>
          </a:prstGeom>
          <a:noFill/>
        </p:spPr>
        <p:txBody>
          <a:bodyPr wrap="square" rtlCol="0">
            <a:spAutoFit/>
          </a:bodyPr>
          <a:lstStyle/>
          <a:p>
            <a:pPr algn="ctr">
              <a:lnSpc>
                <a:spcPct val="150000"/>
              </a:lnSpc>
            </a:pPr>
            <a:r>
              <a:rPr lang="ja-JP" altLang="en-US" sz="1400" b="1" dirty="0" smtClean="0">
                <a:latin typeface="+mn-ea"/>
                <a:ea typeface="+mn-ea"/>
              </a:rPr>
              <a:t>倉庫の建屋ごと、中身も一緒に吹き飛ばす</a:t>
            </a:r>
            <a:endParaRPr lang="en-US" altLang="ja-JP" sz="1400" b="1" dirty="0" smtClean="0">
              <a:latin typeface="+mn-ea"/>
              <a:ea typeface="+mn-ea"/>
            </a:endParaRPr>
          </a:p>
        </p:txBody>
      </p:sp>
    </p:spTree>
    <p:extLst>
      <p:ext uri="{BB962C8B-B14F-4D97-AF65-F5344CB8AC3E}">
        <p14:creationId xmlns:p14="http://schemas.microsoft.com/office/powerpoint/2010/main" val="371587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8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replace</a:t>
            </a:r>
            <a:r>
              <a:rPr lang="ja-JP" altLang="en-US" dirty="0"/>
              <a:t>：テーブル置換</a:t>
            </a:r>
            <a:endParaRPr kumimoji="1" lang="ja-JP" altLang="en-US" dirty="0"/>
          </a:p>
        </p:txBody>
      </p:sp>
      <p:sp>
        <p:nvSpPr>
          <p:cNvPr id="3" name="テキスト ボックス 2"/>
          <p:cNvSpPr txBox="1"/>
          <p:nvPr/>
        </p:nvSpPr>
        <p:spPr>
          <a:xfrm>
            <a:off x="502276" y="1330817"/>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8" name="テキスト ボックス 7"/>
          <p:cNvSpPr txBox="1"/>
          <p:nvPr/>
        </p:nvSpPr>
        <p:spPr>
          <a:xfrm>
            <a:off x="267470" y="1580428"/>
            <a:ext cx="8688947" cy="507831"/>
          </a:xfrm>
          <a:prstGeom prst="rect">
            <a:avLst/>
          </a:prstGeom>
          <a:noFill/>
        </p:spPr>
        <p:txBody>
          <a:bodyPr wrap="square" rtlCol="0">
            <a:spAutoFit/>
          </a:bodyPr>
          <a:lstStyle/>
          <a:p>
            <a:pPr>
              <a:lnSpc>
                <a:spcPct val="150000"/>
              </a:lnSpc>
            </a:pPr>
            <a:r>
              <a:rPr lang="ja-JP" altLang="en-US" sz="1800" dirty="0" smtClean="0">
                <a:latin typeface="Consolas" panose="020B0609020204030204" pitchFamily="49" charset="0"/>
                <a:ea typeface="+mn-ea"/>
              </a:rPr>
              <a:t>■</a:t>
            </a:r>
            <a:r>
              <a:rPr lang="en-US" altLang="ja-JP" sz="1800" dirty="0" err="1" smtClean="0">
                <a:solidFill>
                  <a:schemeClr val="accent5"/>
                </a:solidFill>
                <a:latin typeface="Consolas" panose="020B0609020204030204" pitchFamily="49" charset="0"/>
                <a:ea typeface="+mn-ea"/>
              </a:rPr>
              <a:t>df</a:t>
            </a:r>
            <a:r>
              <a:rPr lang="en-US" altLang="ja-JP" sz="1800" dirty="0" err="1" smtClean="0">
                <a:solidFill>
                  <a:schemeClr val="accent1"/>
                </a:solidFill>
                <a:latin typeface="Consolas" panose="020B0609020204030204" pitchFamily="49" charset="0"/>
                <a:ea typeface="+mn-ea"/>
              </a:rPr>
              <a:t>.to_sql</a:t>
            </a:r>
            <a:r>
              <a:rPr lang="en-US" altLang="ja-JP" sz="1800" dirty="0" smtClean="0">
                <a:latin typeface="Consolas" panose="020B0609020204030204" pitchFamily="49" charset="0"/>
                <a:ea typeface="+mn-ea"/>
              </a:rPr>
              <a:t>(</a:t>
            </a:r>
            <a:r>
              <a:rPr lang="en-US" altLang="ja-JP" sz="1800" dirty="0">
                <a:solidFill>
                  <a:schemeClr val="accent2">
                    <a:lumMod val="75000"/>
                  </a:schemeClr>
                </a:solidFill>
                <a:latin typeface="Consolas" panose="020B0609020204030204" pitchFamily="49" charset="0"/>
              </a:rPr>
              <a:t>"</a:t>
            </a:r>
            <a:r>
              <a:rPr lang="en-US" altLang="ja-JP" sz="1800" dirty="0" smtClean="0">
                <a:solidFill>
                  <a:schemeClr val="accent2">
                    <a:lumMod val="75000"/>
                  </a:schemeClr>
                </a:solidFill>
                <a:latin typeface="Consolas" panose="020B0609020204030204" pitchFamily="49" charset="0"/>
                <a:ea typeface="+mn-ea"/>
              </a:rPr>
              <a:t>table</a:t>
            </a:r>
            <a:r>
              <a:rPr lang="ja-JP" altLang="en-US" sz="1800" dirty="0" smtClean="0">
                <a:solidFill>
                  <a:schemeClr val="accent2">
                    <a:lumMod val="75000"/>
                  </a:schemeClr>
                </a:solidFill>
                <a:latin typeface="Consolas" panose="020B0609020204030204" pitchFamily="49" charset="0"/>
                <a:ea typeface="+mn-ea"/>
              </a:rPr>
              <a:t>名</a:t>
            </a:r>
            <a:r>
              <a:rPr lang="en-US" altLang="ja-JP" sz="1800" dirty="0">
                <a:solidFill>
                  <a:schemeClr val="accent2">
                    <a:lumMod val="75000"/>
                  </a:schemeClr>
                </a:solidFill>
                <a:latin typeface="Consolas" panose="020B0609020204030204" pitchFamily="49" charset="0"/>
              </a:rPr>
              <a:t>"</a:t>
            </a:r>
            <a:r>
              <a:rPr lang="en-US" altLang="ja-JP" sz="1800" dirty="0" smtClean="0">
                <a:latin typeface="Consolas" panose="020B0609020204030204" pitchFamily="49" charset="0"/>
                <a:ea typeface="+mn-ea"/>
              </a:rPr>
              <a:t>, </a:t>
            </a:r>
            <a:r>
              <a:rPr lang="en-US" altLang="ja-JP" sz="1800" dirty="0">
                <a:solidFill>
                  <a:schemeClr val="accent3">
                    <a:lumMod val="75000"/>
                  </a:schemeClr>
                </a:solidFill>
                <a:latin typeface="Consolas" panose="020B0609020204030204" pitchFamily="49" charset="0"/>
                <a:ea typeface="+mn-ea"/>
              </a:rPr>
              <a:t>engine</a:t>
            </a:r>
            <a:r>
              <a:rPr lang="en-US" altLang="ja-JP" sz="1800" dirty="0">
                <a:latin typeface="Consolas" panose="020B0609020204030204" pitchFamily="49" charset="0"/>
                <a:ea typeface="+mn-ea"/>
              </a:rPr>
              <a:t>, </a:t>
            </a:r>
            <a:r>
              <a:rPr lang="en-US" altLang="ja-JP" sz="1800" dirty="0" err="1">
                <a:solidFill>
                  <a:schemeClr val="accent6"/>
                </a:solidFill>
                <a:latin typeface="Consolas" panose="020B0609020204030204" pitchFamily="49" charset="0"/>
                <a:ea typeface="+mn-ea"/>
              </a:rPr>
              <a:t>if_exists</a:t>
            </a:r>
            <a:r>
              <a:rPr lang="en-US" altLang="ja-JP" sz="1800" dirty="0" smtClean="0">
                <a:solidFill>
                  <a:schemeClr val="accent6"/>
                </a:solidFill>
                <a:latin typeface="Consolas" panose="020B0609020204030204" pitchFamily="49" charset="0"/>
                <a:ea typeface="+mn-ea"/>
              </a:rPr>
              <a:t>=</a:t>
            </a:r>
            <a:r>
              <a:rPr lang="en-US" altLang="ja-JP" sz="1800" dirty="0">
                <a:solidFill>
                  <a:schemeClr val="accent6"/>
                </a:solidFill>
                <a:latin typeface="Consolas" panose="020B0609020204030204" pitchFamily="49" charset="0"/>
              </a:rPr>
              <a:t>"</a:t>
            </a:r>
            <a:r>
              <a:rPr lang="en-US" altLang="ja-JP" sz="1800" dirty="0" smtClean="0">
                <a:solidFill>
                  <a:schemeClr val="accent6"/>
                </a:solidFill>
                <a:latin typeface="Consolas" panose="020B0609020204030204" pitchFamily="49" charset="0"/>
                <a:ea typeface="+mn-ea"/>
              </a:rPr>
              <a:t>replace"</a:t>
            </a:r>
            <a:r>
              <a:rPr lang="en-US" altLang="ja-JP" sz="1800" dirty="0" smtClean="0">
                <a:latin typeface="Consolas" panose="020B0609020204030204" pitchFamily="49" charset="0"/>
                <a:ea typeface="+mn-ea"/>
              </a:rPr>
              <a:t>, </a:t>
            </a:r>
            <a:r>
              <a:rPr lang="en-US" altLang="ja-JP" sz="1800" dirty="0" smtClean="0">
                <a:solidFill>
                  <a:schemeClr val="accent4">
                    <a:lumMod val="75000"/>
                  </a:schemeClr>
                </a:solidFill>
                <a:latin typeface="Consolas" panose="020B0609020204030204" pitchFamily="49" charset="0"/>
                <a:ea typeface="+mn-ea"/>
              </a:rPr>
              <a:t>index=None</a:t>
            </a:r>
            <a:r>
              <a:rPr lang="en-US" altLang="ja-JP" sz="1800" dirty="0" smtClean="0">
                <a:latin typeface="Consolas" panose="020B0609020204030204" pitchFamily="49" charset="0"/>
                <a:ea typeface="+mn-ea"/>
              </a:rPr>
              <a:t>) </a:t>
            </a:r>
            <a:endParaRPr kumimoji="1" lang="ja-JP" altLang="en-US" sz="1800" dirty="0" smtClean="0">
              <a:latin typeface="Consolas" panose="020B0609020204030204" pitchFamily="49" charset="0"/>
              <a:ea typeface="+mn-ea"/>
            </a:endParaRPr>
          </a:p>
        </p:txBody>
      </p:sp>
      <p:sp>
        <p:nvSpPr>
          <p:cNvPr id="9" name="テキスト ボックス 8"/>
          <p:cNvSpPr txBox="1"/>
          <p:nvPr/>
        </p:nvSpPr>
        <p:spPr>
          <a:xfrm>
            <a:off x="237075" y="2643359"/>
            <a:ext cx="2480142" cy="276999"/>
          </a:xfrm>
          <a:prstGeom prst="rect">
            <a:avLst/>
          </a:prstGeom>
          <a:noFill/>
        </p:spPr>
        <p:txBody>
          <a:bodyPr wrap="square" rtlCol="0">
            <a:spAutoFit/>
          </a:bodyPr>
          <a:lstStyle/>
          <a:p>
            <a:r>
              <a:rPr lang="en-US" altLang="ja-JP" dirty="0" smtClean="0">
                <a:solidFill>
                  <a:schemeClr val="accent5"/>
                </a:solidFill>
                <a:effectLst>
                  <a:glow rad="127000">
                    <a:schemeClr val="bg1">
                      <a:alpha val="90000"/>
                    </a:schemeClr>
                  </a:glow>
                </a:effectLst>
                <a:latin typeface="+mn-ea"/>
                <a:ea typeface="+mn-ea"/>
              </a:rPr>
              <a:t>DB</a:t>
            </a:r>
            <a:r>
              <a:rPr lang="ja-JP" altLang="en-US" dirty="0" smtClean="0">
                <a:solidFill>
                  <a:schemeClr val="accent5"/>
                </a:solidFill>
                <a:effectLst>
                  <a:glow rad="127000">
                    <a:schemeClr val="bg1">
                      <a:alpha val="90000"/>
                    </a:schemeClr>
                  </a:glow>
                </a:effectLst>
                <a:latin typeface="+mn-ea"/>
                <a:ea typeface="+mn-ea"/>
              </a:rPr>
              <a:t>に入れる対象の</a:t>
            </a:r>
            <a:r>
              <a:rPr lang="en-US" altLang="ja-JP" dirty="0" err="1" smtClean="0">
                <a:solidFill>
                  <a:schemeClr val="accent5"/>
                </a:solidFill>
                <a:effectLst>
                  <a:glow rad="127000">
                    <a:schemeClr val="bg1">
                      <a:alpha val="90000"/>
                    </a:schemeClr>
                  </a:glow>
                </a:effectLst>
                <a:latin typeface="+mn-ea"/>
                <a:ea typeface="+mn-ea"/>
              </a:rPr>
              <a:t>DataFrame</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H="1" flipV="1">
            <a:off x="660469" y="2001100"/>
            <a:ext cx="166960" cy="543629"/>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457867" y="914652"/>
            <a:ext cx="3062358" cy="415498"/>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to_sql</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Pandas</a:t>
            </a:r>
            <a:r>
              <a:rPr lang="ja-JP" altLang="en-US" dirty="0" smtClean="0">
                <a:solidFill>
                  <a:schemeClr val="accent1"/>
                </a:solidFill>
                <a:effectLst>
                  <a:glow rad="127000">
                    <a:schemeClr val="bg1">
                      <a:alpha val="90000"/>
                    </a:schemeClr>
                  </a:glow>
                </a:effectLst>
                <a:latin typeface="+mn-ea"/>
                <a:ea typeface="+mn-ea"/>
              </a:rPr>
              <a:t>の</a:t>
            </a:r>
            <a:r>
              <a:rPr lang="en-US" altLang="ja-JP" dirty="0" err="1" smtClean="0">
                <a:solidFill>
                  <a:schemeClr val="accent1"/>
                </a:solidFill>
                <a:effectLst>
                  <a:glow rad="127000">
                    <a:schemeClr val="bg1">
                      <a:alpha val="90000"/>
                    </a:schemeClr>
                  </a:glow>
                </a:effectLst>
                <a:latin typeface="+mn-ea"/>
                <a:ea typeface="+mn-ea"/>
              </a:rPr>
              <a:t>to_sql</a:t>
            </a:r>
            <a:r>
              <a:rPr lang="ja-JP" altLang="en-US" dirty="0" smtClean="0">
                <a:solidFill>
                  <a:schemeClr val="accent1"/>
                </a:solidFill>
                <a:effectLst>
                  <a:glow rad="127000">
                    <a:schemeClr val="bg1">
                      <a:alpha val="90000"/>
                    </a:schemeClr>
                  </a:glow>
                </a:effectLst>
                <a:latin typeface="+mn-ea"/>
                <a:ea typeface="+mn-ea"/>
              </a:rPr>
              <a:t>関数）</a:t>
            </a:r>
          </a:p>
          <a:p>
            <a:r>
              <a:rPr lang="en-US" altLang="ja-JP" sz="900" dirty="0" smtClean="0">
                <a:solidFill>
                  <a:schemeClr val="accent1"/>
                </a:solidFill>
                <a:effectLst>
                  <a:glow rad="127000">
                    <a:schemeClr val="bg1">
                      <a:alpha val="90000"/>
                    </a:schemeClr>
                  </a:glow>
                </a:effectLst>
                <a:latin typeface="+mn-ea"/>
                <a:ea typeface="+mn-ea"/>
              </a:rPr>
              <a:t>※</a:t>
            </a:r>
            <a:r>
              <a:rPr lang="ja-JP" altLang="en-US" sz="900" dirty="0" smtClean="0">
                <a:solidFill>
                  <a:schemeClr val="accent1"/>
                </a:solidFill>
                <a:effectLst>
                  <a:glow rad="127000">
                    <a:schemeClr val="bg1">
                      <a:alpha val="90000"/>
                    </a:schemeClr>
                  </a:glow>
                </a:effectLst>
                <a:latin typeface="+mn-ea"/>
                <a:ea typeface="+mn-ea"/>
              </a:rPr>
              <a:t>正確には関数ではなく「メソッド」です</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a:off x="1243250" y="1320804"/>
            <a:ext cx="45162" cy="390049"/>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 name="直線コネクタ 12"/>
          <p:cNvCxnSpPr/>
          <p:nvPr/>
        </p:nvCxnSpPr>
        <p:spPr bwMode="auto">
          <a:xfrm flipV="1">
            <a:off x="827429" y="2076842"/>
            <a:ext cx="826404" cy="898"/>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4" name="テキスト ボックス 13"/>
          <p:cNvSpPr txBox="1"/>
          <p:nvPr/>
        </p:nvSpPr>
        <p:spPr>
          <a:xfrm>
            <a:off x="4418218" y="1012518"/>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5" name="直線矢印コネクタ 14"/>
          <p:cNvCxnSpPr>
            <a:stCxn id="14" idx="1"/>
          </p:cNvCxnSpPr>
          <p:nvPr/>
        </p:nvCxnSpPr>
        <p:spPr bwMode="auto">
          <a:xfrm flipH="1">
            <a:off x="1824507" y="1151018"/>
            <a:ext cx="2593711" cy="54850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bwMode="auto">
          <a:xfrm>
            <a:off x="5633668" y="1142689"/>
            <a:ext cx="2210874" cy="55683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テキスト ボックス 16"/>
          <p:cNvSpPr txBox="1"/>
          <p:nvPr/>
        </p:nvSpPr>
        <p:spPr>
          <a:xfrm>
            <a:off x="796918" y="3150580"/>
            <a:ext cx="3141031" cy="120032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en-US" altLang="ja-JP" dirty="0" smtClean="0">
                <a:solidFill>
                  <a:schemeClr val="accent2">
                    <a:lumMod val="75000"/>
                  </a:schemeClr>
                </a:solidFill>
                <a:effectLst>
                  <a:glow rad="127000">
                    <a:schemeClr val="bg1">
                      <a:alpha val="90000"/>
                    </a:schemeClr>
                  </a:glow>
                </a:effectLst>
                <a:latin typeface="+mn-ea"/>
                <a:ea typeface="+mn-ea"/>
              </a:rPr>
              <a:t>DB</a:t>
            </a:r>
            <a:r>
              <a:rPr lang="ja-JP" altLang="en-US" dirty="0" smtClean="0">
                <a:solidFill>
                  <a:schemeClr val="accent2">
                    <a:lumMod val="75000"/>
                  </a:schemeClr>
                </a:solidFill>
                <a:effectLst>
                  <a:glow rad="127000">
                    <a:schemeClr val="bg1">
                      <a:alpha val="90000"/>
                    </a:schemeClr>
                  </a:glow>
                </a:effectLst>
                <a:latin typeface="+mn-ea"/>
                <a:ea typeface="+mn-ea"/>
              </a:rPr>
              <a:t>に入れるときのテーブル名</a:t>
            </a:r>
            <a:endParaRPr lang="en-US" altLang="ja-JP" dirty="0" smtClean="0">
              <a:solidFill>
                <a:schemeClr val="accent2">
                  <a:lumMod val="75000"/>
                </a:schemeClr>
              </a:solidFill>
              <a:effectLst>
                <a:glow rad="127000">
                  <a:schemeClr val="bg1">
                    <a:alpha val="90000"/>
                  </a:schemeClr>
                </a:glow>
              </a:effectLst>
              <a:latin typeface="+mn-ea"/>
              <a:ea typeface="+mn-ea"/>
            </a:endParaRPr>
          </a:p>
          <a:p>
            <a:endParaRPr lang="en-US" altLang="ja-JP" dirty="0" smtClean="0">
              <a:solidFill>
                <a:schemeClr val="accent2">
                  <a:lumMod val="75000"/>
                </a:schemeClr>
              </a:solidFill>
              <a:effectLst>
                <a:glow rad="127000">
                  <a:schemeClr val="bg1">
                    <a:alpha val="90000"/>
                  </a:schemeClr>
                </a:glow>
              </a:effectLst>
              <a:latin typeface="+mn-ea"/>
              <a:ea typeface="+mn-ea"/>
            </a:endParaRPr>
          </a:p>
          <a:p>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スキーマ名は不要</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ドット（</a:t>
            </a:r>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）、ハイフン（</a:t>
            </a:r>
            <a:r>
              <a:rPr lang="en-US" altLang="ja-JP" b="1" dirty="0" smtClean="0">
                <a:solidFill>
                  <a:schemeClr val="accent2">
                    <a:lumMod val="75000"/>
                  </a:schemeClr>
                </a:solidFill>
                <a:effectLst>
                  <a:glow rad="127000">
                    <a:schemeClr val="bg1">
                      <a:alpha val="90000"/>
                    </a:schemeClr>
                  </a:glow>
                </a:effectLst>
                <a:latin typeface="+mn-ea"/>
                <a:ea typeface="+mn-ea"/>
              </a:rPr>
              <a:t>-</a:t>
            </a:r>
            <a:r>
              <a:rPr lang="ja-JP" altLang="en-US" b="1" dirty="0" smtClean="0">
                <a:solidFill>
                  <a:schemeClr val="accent2">
                    <a:lumMod val="75000"/>
                  </a:schemeClr>
                </a:solidFill>
                <a:effectLst>
                  <a:glow rad="127000">
                    <a:schemeClr val="bg1">
                      <a:alpha val="90000"/>
                    </a:schemeClr>
                  </a:glow>
                </a:effectLst>
                <a:latin typeface="+mn-ea"/>
                <a:ea typeface="+mn-ea"/>
              </a:rPr>
              <a:t>）などは使用禁止</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ja-JP" altLang="en-US" b="1" dirty="0" smtClean="0">
                <a:solidFill>
                  <a:schemeClr val="accent2">
                    <a:lumMod val="75000"/>
                  </a:schemeClr>
                </a:solidFill>
                <a:effectLst>
                  <a:glow rad="127000">
                    <a:schemeClr val="bg1">
                      <a:alpha val="90000"/>
                    </a:schemeClr>
                  </a:glow>
                </a:effectLst>
                <a:latin typeface="+mn-ea"/>
                <a:ea typeface="+mn-ea"/>
              </a:rPr>
              <a:t>使って良い半角記号はアンダーバー（</a:t>
            </a:r>
            <a:r>
              <a:rPr lang="en-US" altLang="ja-JP" b="1" dirty="0" smtClean="0">
                <a:solidFill>
                  <a:schemeClr val="accent2">
                    <a:lumMod val="75000"/>
                  </a:schemeClr>
                </a:solidFill>
                <a:effectLst>
                  <a:glow rad="127000">
                    <a:schemeClr val="bg1">
                      <a:alpha val="90000"/>
                    </a:schemeClr>
                  </a:glow>
                </a:effectLst>
                <a:latin typeface="+mn-ea"/>
                <a:ea typeface="+mn-ea"/>
              </a:rPr>
              <a:t>_</a:t>
            </a:r>
            <a:r>
              <a:rPr lang="ja-JP" altLang="en-US" b="1" dirty="0" smtClean="0">
                <a:solidFill>
                  <a:schemeClr val="accent2">
                    <a:lumMod val="75000"/>
                  </a:schemeClr>
                </a:solidFill>
                <a:effectLst>
                  <a:glow rad="127000">
                    <a:schemeClr val="bg1">
                      <a:alpha val="90000"/>
                    </a:schemeClr>
                  </a:glow>
                </a:effectLst>
                <a:latin typeface="+mn-ea"/>
                <a:ea typeface="+mn-ea"/>
              </a:rPr>
              <a:t>）のみ</a:t>
            </a:r>
            <a:endParaRPr lang="en-US" altLang="ja-JP" b="1" dirty="0" smtClean="0">
              <a:solidFill>
                <a:schemeClr val="accent2">
                  <a:lumMod val="75000"/>
                </a:schemeClr>
              </a:solidFill>
              <a:effectLst>
                <a:glow rad="127000">
                  <a:schemeClr val="bg1">
                    <a:alpha val="90000"/>
                  </a:schemeClr>
                </a:glow>
              </a:effectLst>
              <a:latin typeface="+mn-ea"/>
              <a:ea typeface="+mn-ea"/>
            </a:endParaRPr>
          </a:p>
        </p:txBody>
      </p:sp>
      <p:cxnSp>
        <p:nvCxnSpPr>
          <p:cNvPr id="18" name="直線矢印コネクタ 17"/>
          <p:cNvCxnSpPr/>
          <p:nvPr/>
        </p:nvCxnSpPr>
        <p:spPr bwMode="auto">
          <a:xfrm flipV="1">
            <a:off x="2303840" y="1999047"/>
            <a:ext cx="119057" cy="1285066"/>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0" name="直線矢印コネクタ 19"/>
          <p:cNvCxnSpPr/>
          <p:nvPr/>
        </p:nvCxnSpPr>
        <p:spPr bwMode="auto">
          <a:xfrm flipV="1">
            <a:off x="2879757" y="2032053"/>
            <a:ext cx="39744" cy="57866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bwMode="auto">
          <a:xfrm flipV="1">
            <a:off x="3556645" y="2032053"/>
            <a:ext cx="60022" cy="106420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5574921" y="2274027"/>
            <a:ext cx="3179727" cy="646331"/>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第四引数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smtClean="0">
                <a:solidFill>
                  <a:schemeClr val="accent4">
                    <a:lumMod val="75000"/>
                  </a:schemeClr>
                </a:solidFill>
                <a:effectLst>
                  <a:glow rad="127000">
                    <a:schemeClr val="bg1">
                      <a:alpha val="90000"/>
                    </a:schemeClr>
                  </a:glow>
                </a:effectLst>
                <a:latin typeface="+mn-ea"/>
                <a:ea typeface="+mn-ea"/>
              </a:rPr>
              <a:t>DF</a:t>
            </a:r>
            <a:r>
              <a:rPr lang="ja-JP" altLang="en-US" dirty="0" err="1" smtClean="0">
                <a:solidFill>
                  <a:schemeClr val="accent4">
                    <a:lumMod val="75000"/>
                  </a:schemeClr>
                </a:solidFill>
                <a:effectLst>
                  <a:glow rad="127000">
                    <a:schemeClr val="bg1">
                      <a:alpha val="90000"/>
                    </a:schemeClr>
                  </a:glow>
                </a:effectLst>
                <a:latin typeface="+mn-ea"/>
                <a:ea typeface="+mn-ea"/>
              </a:rPr>
              <a:t>のイン</a:t>
            </a:r>
            <a:r>
              <a:rPr lang="ja-JP" altLang="en-US" dirty="0" smtClean="0">
                <a:solidFill>
                  <a:schemeClr val="accent4">
                    <a:lumMod val="75000"/>
                  </a:schemeClr>
                </a:solidFill>
                <a:effectLst>
                  <a:glow rad="127000">
                    <a:schemeClr val="bg1">
                      <a:alpha val="90000"/>
                    </a:schemeClr>
                  </a:glow>
                </a:effectLst>
                <a:latin typeface="+mn-ea"/>
                <a:ea typeface="+mn-ea"/>
              </a:rPr>
              <a:t>デックスを、</a:t>
            </a:r>
            <a:r>
              <a:rPr lang="en-US" altLang="ja-JP" dirty="0" smtClean="0">
                <a:solidFill>
                  <a:schemeClr val="accent4">
                    <a:lumMod val="75000"/>
                  </a:schemeClr>
                </a:solidFill>
                <a:effectLst>
                  <a:glow rad="127000">
                    <a:schemeClr val="bg1">
                      <a:alpha val="90000"/>
                    </a:schemeClr>
                  </a:glow>
                </a:effectLst>
                <a:latin typeface="+mn-ea"/>
                <a:ea typeface="+mn-ea"/>
              </a:rPr>
              <a:t>DB</a:t>
            </a:r>
            <a:r>
              <a:rPr lang="ja-JP" altLang="en-US" dirty="0" smtClean="0">
                <a:solidFill>
                  <a:schemeClr val="accent4">
                    <a:lumMod val="75000"/>
                  </a:schemeClr>
                </a:solidFill>
                <a:effectLst>
                  <a:glow rad="127000">
                    <a:schemeClr val="bg1">
                      <a:alpha val="90000"/>
                    </a:schemeClr>
                  </a:glow>
                </a:effectLst>
                <a:latin typeface="+mn-ea"/>
                <a:ea typeface="+mn-ea"/>
              </a:rPr>
              <a:t>に入れるときのテーブルにもつけるかどうか（つけないことが多い）</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25" name="直線矢印コネクタ 24"/>
          <p:cNvCxnSpPr/>
          <p:nvPr/>
        </p:nvCxnSpPr>
        <p:spPr bwMode="auto">
          <a:xfrm flipV="1">
            <a:off x="6981236" y="1962608"/>
            <a:ext cx="72565" cy="406188"/>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テキスト ボックス 27"/>
          <p:cNvSpPr txBox="1"/>
          <p:nvPr/>
        </p:nvSpPr>
        <p:spPr>
          <a:xfrm>
            <a:off x="3180082" y="3123118"/>
            <a:ext cx="1958864"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engine</a:t>
            </a:r>
          </a:p>
        </p:txBody>
      </p:sp>
      <p:sp>
        <p:nvSpPr>
          <p:cNvPr id="38" name="テキスト ボックス 37"/>
          <p:cNvSpPr txBox="1"/>
          <p:nvPr/>
        </p:nvSpPr>
        <p:spPr>
          <a:xfrm>
            <a:off x="2422897" y="2610722"/>
            <a:ext cx="1805909"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の関数と同じ）</a:t>
            </a:r>
            <a:endParaRPr lang="en-US" altLang="ja-JP" dirty="0" smtClean="0">
              <a:effectLst>
                <a:glow rad="127000">
                  <a:schemeClr val="bg1">
                    <a:alpha val="90000"/>
                  </a:schemeClr>
                </a:glow>
              </a:effectLst>
              <a:latin typeface="+mn-ea"/>
              <a:ea typeface="+mn-ea"/>
            </a:endParaRPr>
          </a:p>
        </p:txBody>
      </p:sp>
      <p:sp>
        <p:nvSpPr>
          <p:cNvPr id="44" name="テキスト ボックス 43"/>
          <p:cNvSpPr txBox="1"/>
          <p:nvPr/>
        </p:nvSpPr>
        <p:spPr>
          <a:xfrm>
            <a:off x="4865950" y="3183445"/>
            <a:ext cx="3571020" cy="1015663"/>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第三引数</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同じ名前のテーブルが存在したらどうするのか？</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a:solidFill>
                  <a:schemeClr val="accent6"/>
                </a:solidFill>
                <a:effectLst>
                  <a:glow rad="127000">
                    <a:schemeClr val="bg1">
                      <a:alpha val="90000"/>
                    </a:schemeClr>
                  </a:glow>
                </a:effectLst>
                <a:latin typeface="+mn-ea"/>
                <a:ea typeface="+mn-ea"/>
              </a:rPr>
              <a:t>‘</a:t>
            </a:r>
            <a:r>
              <a:rPr lang="en-US" altLang="ja-JP" dirty="0">
                <a:solidFill>
                  <a:schemeClr val="accent6"/>
                </a:solidFill>
                <a:effectLst>
                  <a:glow rad="127000">
                    <a:schemeClr val="bg1">
                      <a:alpha val="90000"/>
                    </a:schemeClr>
                  </a:glow>
                </a:effectLst>
                <a:latin typeface="+mn-ea"/>
                <a:ea typeface="+mn-ea"/>
              </a:rPr>
              <a:t>fail’⇒</a:t>
            </a:r>
            <a:r>
              <a:rPr lang="ja-JP" altLang="en-US" dirty="0">
                <a:solidFill>
                  <a:schemeClr val="accent6"/>
                </a:solidFill>
                <a:effectLst>
                  <a:glow rad="127000">
                    <a:schemeClr val="bg1">
                      <a:alpha val="90000"/>
                    </a:schemeClr>
                  </a:glow>
                </a:effectLst>
                <a:latin typeface="+mn-ea"/>
                <a:ea typeface="+mn-ea"/>
              </a:rPr>
              <a:t>エラーを</a:t>
            </a:r>
            <a:r>
              <a:rPr lang="ja-JP" altLang="en-US" dirty="0" smtClean="0">
                <a:solidFill>
                  <a:schemeClr val="accent6"/>
                </a:solidFill>
                <a:effectLst>
                  <a:glow rad="127000">
                    <a:schemeClr val="bg1">
                      <a:alpha val="90000"/>
                    </a:schemeClr>
                  </a:glow>
                </a:effectLst>
                <a:latin typeface="+mn-ea"/>
                <a:ea typeface="+mn-ea"/>
              </a:rPr>
              <a:t>挙げる（だけで何も操作しない）</a:t>
            </a:r>
            <a:endParaRPr lang="ja-JP" altLang="en-US" dirty="0">
              <a:solidFill>
                <a:schemeClr val="accent6"/>
              </a:solidFill>
              <a:effectLst>
                <a:glow rad="127000">
                  <a:schemeClr val="bg1">
                    <a:alpha val="90000"/>
                  </a:schemeClr>
                </a:glow>
              </a:effectLst>
              <a:latin typeface="+mn-ea"/>
              <a:ea typeface="+mn-ea"/>
            </a:endParaRPr>
          </a:p>
          <a:p>
            <a:r>
              <a:rPr lang="ja-JP" altLang="en-US" b="1" dirty="0">
                <a:solidFill>
                  <a:schemeClr val="accent6"/>
                </a:solidFill>
                <a:effectLst>
                  <a:glow rad="127000">
                    <a:schemeClr val="bg1">
                      <a:alpha val="90000"/>
                    </a:schemeClr>
                  </a:glow>
                </a:effectLst>
                <a:latin typeface="+mn-ea"/>
                <a:ea typeface="+mn-ea"/>
              </a:rPr>
              <a:t>‘</a:t>
            </a:r>
            <a:r>
              <a:rPr lang="en-US" altLang="ja-JP" b="1" dirty="0">
                <a:solidFill>
                  <a:schemeClr val="accent6"/>
                </a:solidFill>
                <a:effectLst>
                  <a:glow rad="127000">
                    <a:schemeClr val="bg1">
                      <a:alpha val="90000"/>
                    </a:schemeClr>
                  </a:glow>
                </a:effectLst>
                <a:latin typeface="+mn-ea"/>
                <a:ea typeface="+mn-ea"/>
              </a:rPr>
              <a:t>replace’⇒</a:t>
            </a:r>
            <a:r>
              <a:rPr lang="ja-JP" altLang="en-US" b="1" dirty="0">
                <a:solidFill>
                  <a:schemeClr val="accent6"/>
                </a:solidFill>
                <a:effectLst>
                  <a:glow rad="127000">
                    <a:schemeClr val="bg1">
                      <a:alpha val="90000"/>
                    </a:schemeClr>
                  </a:glow>
                </a:effectLst>
                <a:latin typeface="+mn-ea"/>
                <a:ea typeface="+mn-ea"/>
              </a:rPr>
              <a:t>既存テーブルを</a:t>
            </a:r>
            <a:r>
              <a:rPr lang="en-US" altLang="ja-JP" b="1" dirty="0">
                <a:solidFill>
                  <a:schemeClr val="accent6"/>
                </a:solidFill>
                <a:effectLst>
                  <a:glow rad="127000">
                    <a:schemeClr val="bg1">
                      <a:alpha val="90000"/>
                    </a:schemeClr>
                  </a:glow>
                </a:effectLst>
                <a:latin typeface="+mn-ea"/>
                <a:ea typeface="+mn-ea"/>
              </a:rPr>
              <a:t>DROP</a:t>
            </a:r>
            <a:r>
              <a:rPr lang="ja-JP" altLang="en-US" b="1" dirty="0">
                <a:solidFill>
                  <a:schemeClr val="accent6"/>
                </a:solidFill>
                <a:effectLst>
                  <a:glow rad="127000">
                    <a:schemeClr val="bg1">
                      <a:alpha val="90000"/>
                    </a:schemeClr>
                  </a:glow>
                </a:effectLst>
                <a:latin typeface="+mn-ea"/>
                <a:ea typeface="+mn-ea"/>
              </a:rPr>
              <a:t>して、新規に作成</a:t>
            </a:r>
          </a:p>
          <a:p>
            <a:r>
              <a:rPr lang="ja-JP" altLang="en-US" dirty="0">
                <a:solidFill>
                  <a:schemeClr val="accent6"/>
                </a:solidFill>
                <a:effectLst>
                  <a:glow rad="127000">
                    <a:schemeClr val="bg1">
                      <a:alpha val="90000"/>
                    </a:schemeClr>
                  </a:glow>
                </a:effectLst>
                <a:latin typeface="+mn-ea"/>
                <a:ea typeface="+mn-ea"/>
              </a:rPr>
              <a:t>‘</a:t>
            </a:r>
            <a:r>
              <a:rPr lang="en-US" altLang="ja-JP" dirty="0" err="1">
                <a:solidFill>
                  <a:schemeClr val="accent6"/>
                </a:solidFill>
                <a:effectLst>
                  <a:glow rad="127000">
                    <a:schemeClr val="bg1">
                      <a:alpha val="90000"/>
                    </a:schemeClr>
                  </a:glow>
                </a:effectLst>
                <a:latin typeface="+mn-ea"/>
                <a:ea typeface="+mn-ea"/>
              </a:rPr>
              <a:t>append’</a:t>
            </a:r>
            <a:r>
              <a:rPr lang="en-US" altLang="ja-JP" dirty="0" err="1" smtClean="0">
                <a:solidFill>
                  <a:schemeClr val="accent6"/>
                </a:solidFill>
                <a:effectLst>
                  <a:glow rad="127000">
                    <a:schemeClr val="bg1">
                      <a:alpha val="90000"/>
                    </a:schemeClr>
                  </a:glow>
                </a:effectLst>
                <a:latin typeface="+mn-ea"/>
                <a:ea typeface="+mn-ea"/>
              </a:rPr>
              <a:t>⇒DF</a:t>
            </a:r>
            <a:r>
              <a:rPr lang="ja-JP" altLang="en-US" dirty="0" smtClean="0">
                <a:solidFill>
                  <a:schemeClr val="accent6"/>
                </a:solidFill>
                <a:effectLst>
                  <a:glow rad="127000">
                    <a:schemeClr val="bg1">
                      <a:alpha val="90000"/>
                    </a:schemeClr>
                  </a:glow>
                </a:effectLst>
                <a:latin typeface="+mn-ea"/>
                <a:ea typeface="+mn-ea"/>
              </a:rPr>
              <a:t>の値を</a:t>
            </a:r>
            <a:r>
              <a:rPr lang="en-US" altLang="ja-JP" dirty="0">
                <a:solidFill>
                  <a:schemeClr val="accent6"/>
                </a:solidFill>
                <a:effectLst>
                  <a:glow rad="127000">
                    <a:schemeClr val="bg1">
                      <a:alpha val="90000"/>
                    </a:schemeClr>
                  </a:glow>
                </a:effectLst>
                <a:latin typeface="+mn-ea"/>
                <a:ea typeface="+mn-ea"/>
              </a:rPr>
              <a:t>INSERT</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45" name="直線矢印コネクタ 44"/>
          <p:cNvCxnSpPr/>
          <p:nvPr/>
        </p:nvCxnSpPr>
        <p:spPr bwMode="auto">
          <a:xfrm flipH="1" flipV="1">
            <a:off x="4925446" y="2025199"/>
            <a:ext cx="213500" cy="112538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48" name="正方形/長方形 47"/>
          <p:cNvSpPr/>
          <p:nvPr/>
        </p:nvSpPr>
        <p:spPr>
          <a:xfrm>
            <a:off x="616530" y="4518233"/>
            <a:ext cx="772468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ja-JP" dirty="0" smtClean="0"/>
              <a:t>【</a:t>
            </a:r>
            <a:r>
              <a:rPr lang="en-US" altLang="ja-JP" dirty="0" err="1" smtClean="0"/>
              <a:t>df.to_sql</a:t>
            </a:r>
            <a:r>
              <a:rPr lang="ja-JP" altLang="en-US" dirty="0" err="1" smtClean="0"/>
              <a:t>での</a:t>
            </a:r>
            <a:r>
              <a:rPr lang="en-US" altLang="ja-JP" dirty="0" smtClean="0"/>
              <a:t>Replace</a:t>
            </a:r>
            <a:r>
              <a:rPr lang="ja-JP" altLang="en-US" dirty="0" smtClean="0"/>
              <a:t>時の注意</a:t>
            </a:r>
            <a:r>
              <a:rPr lang="en-US" altLang="ja-JP" dirty="0" smtClean="0"/>
              <a:t>】</a:t>
            </a:r>
          </a:p>
          <a:p>
            <a:pPr>
              <a:lnSpc>
                <a:spcPct val="150000"/>
              </a:lnSpc>
            </a:pPr>
            <a:r>
              <a:rPr lang="ja-JP" altLang="en-US" dirty="0" smtClean="0"/>
              <a:t>・</a:t>
            </a:r>
            <a:r>
              <a:rPr lang="en-US" altLang="ja-JP" b="1" dirty="0" smtClean="0"/>
              <a:t>replace</a:t>
            </a:r>
            <a:r>
              <a:rPr lang="ja-JP" altLang="en-US" b="1" dirty="0" smtClean="0"/>
              <a:t>する前にテーブルに入っていたデータは、すべて消滅します</a:t>
            </a:r>
            <a:r>
              <a:rPr lang="ja-JP" altLang="en-US" dirty="0" smtClean="0"/>
              <a:t>。</a:t>
            </a:r>
            <a:endParaRPr lang="en-US" altLang="ja-JP" dirty="0" smtClean="0"/>
          </a:p>
          <a:p>
            <a:pPr>
              <a:lnSpc>
                <a:spcPct val="150000"/>
              </a:lnSpc>
            </a:pPr>
            <a:r>
              <a:rPr lang="ja-JP" altLang="en-US" dirty="0" smtClean="0"/>
              <a:t>・先に</a:t>
            </a:r>
            <a:r>
              <a:rPr lang="en-US" altLang="ja-JP" dirty="0" smtClean="0"/>
              <a:t>A5</a:t>
            </a:r>
            <a:r>
              <a:rPr lang="ja-JP" altLang="en-US" dirty="0" smtClean="0"/>
              <a:t>で</a:t>
            </a:r>
            <a:r>
              <a:rPr lang="en-US" altLang="ja-JP" b="1" dirty="0" smtClean="0"/>
              <a:t>primary</a:t>
            </a:r>
            <a:r>
              <a:rPr lang="ja-JP" altLang="en-US" b="1" dirty="0" smtClean="0"/>
              <a:t>キー設定や型設定をしていても、すべてなかったことにされます</a:t>
            </a:r>
            <a:r>
              <a:rPr lang="ja-JP" altLang="en-US" dirty="0" smtClean="0"/>
              <a:t>。</a:t>
            </a:r>
            <a:endParaRPr lang="en-US" altLang="ja-JP" dirty="0" smtClean="0"/>
          </a:p>
          <a:p>
            <a:pPr>
              <a:lnSpc>
                <a:spcPct val="150000"/>
              </a:lnSpc>
            </a:pPr>
            <a:r>
              <a:rPr lang="ja-JP" altLang="en-US" dirty="0"/>
              <a:t>　</a:t>
            </a:r>
            <a:r>
              <a:rPr lang="ja-JP" altLang="en-US" dirty="0" smtClean="0"/>
              <a:t>→</a:t>
            </a:r>
            <a:r>
              <a:rPr lang="en-US" altLang="ja-JP" dirty="0" smtClean="0"/>
              <a:t>replace</a:t>
            </a:r>
            <a:r>
              <a:rPr lang="ja-JP" altLang="en-US" dirty="0" smtClean="0"/>
              <a:t>した場合は、もう一度設定しなおしてください</a:t>
            </a:r>
            <a:endParaRPr lang="en-US" altLang="ja-JP" dirty="0" smtClean="0"/>
          </a:p>
          <a:p>
            <a:pPr>
              <a:lnSpc>
                <a:spcPct val="150000"/>
              </a:lnSpc>
            </a:pPr>
            <a:r>
              <a:rPr lang="ja-JP" altLang="en-US" dirty="0" smtClean="0"/>
              <a:t>・カラムが増えた場合や、</a:t>
            </a:r>
            <a:r>
              <a:rPr lang="en-US" altLang="ja-JP" dirty="0" smtClean="0"/>
              <a:t>DF</a:t>
            </a:r>
            <a:r>
              <a:rPr lang="ja-JP" altLang="en-US" dirty="0" smtClean="0"/>
              <a:t>のカラム名を変更した場合などは、</a:t>
            </a:r>
            <a:r>
              <a:rPr lang="en-US" altLang="ja-JP" dirty="0" smtClean="0"/>
              <a:t>Append</a:t>
            </a:r>
            <a:r>
              <a:rPr lang="ja-JP" altLang="en-US" dirty="0" smtClean="0"/>
              <a:t>できません</a:t>
            </a:r>
            <a:r>
              <a:rPr lang="en-US" altLang="ja-JP" dirty="0" smtClean="0"/>
              <a:t>…</a:t>
            </a:r>
            <a:r>
              <a:rPr lang="ja-JP" altLang="en-US" dirty="0" smtClean="0"/>
              <a:t>が、</a:t>
            </a:r>
            <a:endParaRPr lang="en-US" altLang="ja-JP" dirty="0" smtClean="0"/>
          </a:p>
          <a:p>
            <a:pPr>
              <a:lnSpc>
                <a:spcPct val="150000"/>
              </a:lnSpc>
            </a:pPr>
            <a:r>
              <a:rPr lang="ja-JP" altLang="en-US" dirty="0" smtClean="0"/>
              <a:t>　→</a:t>
            </a:r>
            <a:r>
              <a:rPr lang="en-US" altLang="ja-JP" dirty="0" smtClean="0"/>
              <a:t>replace</a:t>
            </a:r>
            <a:r>
              <a:rPr lang="ja-JP" altLang="en-US" dirty="0" smtClean="0"/>
              <a:t>すると置き換えられます。</a:t>
            </a:r>
            <a:endParaRPr lang="en-US" altLang="ja-JP" dirty="0" smtClean="0"/>
          </a:p>
          <a:p>
            <a:pPr>
              <a:lnSpc>
                <a:spcPct val="150000"/>
              </a:lnSpc>
            </a:pPr>
            <a:r>
              <a:rPr lang="ja-JP" altLang="en-US" dirty="0"/>
              <a:t>　</a:t>
            </a:r>
            <a:r>
              <a:rPr lang="ja-JP" altLang="en-US" dirty="0" smtClean="0"/>
              <a:t>　型設定を保ったままカラムを増やしたい場合は、</a:t>
            </a:r>
            <a:r>
              <a:rPr lang="en-US" altLang="ja-JP" dirty="0" smtClean="0"/>
              <a:t>Python</a:t>
            </a:r>
            <a:r>
              <a:rPr lang="ja-JP" altLang="en-US" dirty="0" smtClean="0"/>
              <a:t>ではなく</a:t>
            </a:r>
            <a:r>
              <a:rPr lang="en-US" altLang="ja-JP" dirty="0" smtClean="0"/>
              <a:t>A5Mk2</a:t>
            </a:r>
            <a:r>
              <a:rPr lang="ja-JP" altLang="en-US" dirty="0" smtClean="0"/>
              <a:t>で</a:t>
            </a:r>
            <a:r>
              <a:rPr lang="en-US" altLang="ja-JP" dirty="0" smtClean="0"/>
              <a:t>SQL</a:t>
            </a:r>
            <a:r>
              <a:rPr lang="ja-JP" altLang="en-US" dirty="0" smtClean="0"/>
              <a:t>を書いてカラムを増やす等してください。</a:t>
            </a:r>
            <a:endParaRPr lang="en-US" altLang="ja-JP" dirty="0" smtClean="0"/>
          </a:p>
        </p:txBody>
      </p:sp>
      <p:cxnSp>
        <p:nvCxnSpPr>
          <p:cNvPr id="5" name="直線矢印コネクタ 4"/>
          <p:cNvCxnSpPr/>
          <p:nvPr/>
        </p:nvCxnSpPr>
        <p:spPr bwMode="auto">
          <a:xfrm flipH="1">
            <a:off x="5846300" y="1326681"/>
            <a:ext cx="184598" cy="39924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5715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5958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7" grpId="0"/>
      <p:bldP spid="24" grpId="0"/>
      <p:bldP spid="28" grpId="0"/>
      <p:bldP spid="38" grpId="0"/>
      <p:bldP spid="44" grpId="0"/>
      <p:bldP spid="4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下矢印 112"/>
          <p:cNvSpPr/>
          <p:nvPr/>
        </p:nvSpPr>
        <p:spPr bwMode="auto">
          <a:xfrm rot="16200000">
            <a:off x="3798238" y="5126963"/>
            <a:ext cx="1474441" cy="630011"/>
          </a:xfrm>
          <a:prstGeom prst="downArrow">
            <a:avLst>
              <a:gd name="adj1" fmla="val 50000"/>
              <a:gd name="adj2" fmla="val 28106"/>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 name="タイトル 1"/>
          <p:cNvSpPr>
            <a:spLocks noGrp="1"/>
          </p:cNvSpPr>
          <p:nvPr>
            <p:ph type="title"/>
          </p:nvPr>
        </p:nvSpPr>
        <p:spPr/>
        <p:txBody>
          <a:bodyPr/>
          <a:lstStyle/>
          <a:p>
            <a:r>
              <a:rPr lang="en-US" altLang="ja-JP" dirty="0"/>
              <a:t>truncate insert</a:t>
            </a:r>
            <a:r>
              <a:rPr lang="ja-JP" altLang="en-US" dirty="0"/>
              <a:t>：データを削除して挿入</a:t>
            </a:r>
            <a:endParaRPr kumimoji="1" lang="ja-JP" altLang="en-US" dirty="0"/>
          </a:p>
        </p:txBody>
      </p:sp>
      <p:sp>
        <p:nvSpPr>
          <p:cNvPr id="27" name="フリーフォーム 26"/>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31" name="テキスト ボックス 30"/>
          <p:cNvSpPr txBox="1"/>
          <p:nvPr/>
        </p:nvSpPr>
        <p:spPr>
          <a:xfrm>
            <a:off x="435406" y="877835"/>
            <a:ext cx="6517843" cy="415498"/>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smtClean="0">
                <a:latin typeface="+mn-ea"/>
                <a:ea typeface="+mn-ea"/>
              </a:rPr>
              <a:t>Truncate</a:t>
            </a:r>
            <a:r>
              <a:rPr lang="ja-JP" altLang="en-US" sz="1400" dirty="0" smtClean="0">
                <a:latin typeface="+mn-ea"/>
                <a:ea typeface="+mn-ea"/>
              </a:rPr>
              <a:t>＋</a:t>
            </a:r>
            <a:r>
              <a:rPr lang="en-US" altLang="ja-JP" sz="1400" dirty="0" smtClean="0">
                <a:latin typeface="+mn-ea"/>
                <a:ea typeface="+mn-ea"/>
              </a:rPr>
              <a:t>Append</a:t>
            </a:r>
            <a:r>
              <a:rPr lang="ja-JP" altLang="en-US" sz="1400" dirty="0" smtClean="0">
                <a:latin typeface="+mn-ea"/>
                <a:ea typeface="+mn-ea"/>
              </a:rPr>
              <a:t>：　入れ物（倉庫）はそのままで、中身だけ入れ替える</a:t>
            </a:r>
            <a:endParaRPr kumimoji="1" lang="en-US" altLang="ja-JP" sz="1400" dirty="0" smtClean="0">
              <a:latin typeface="+mn-ea"/>
              <a:ea typeface="+mn-ea"/>
            </a:endParaRPr>
          </a:p>
        </p:txBody>
      </p:sp>
      <p:sp>
        <p:nvSpPr>
          <p:cNvPr id="84" name="テキスト ボックス 83"/>
          <p:cNvSpPr txBox="1"/>
          <p:nvPr/>
        </p:nvSpPr>
        <p:spPr>
          <a:xfrm>
            <a:off x="5206487" y="1427879"/>
            <a:ext cx="3783449" cy="1996893"/>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rPr>
              <a:t>Truncate</a:t>
            </a:r>
            <a:r>
              <a:rPr lang="ja-JP" altLang="en-US" dirty="0" smtClean="0">
                <a:latin typeface="+mn-ea"/>
              </a:rPr>
              <a:t>：</a:t>
            </a:r>
            <a:r>
              <a:rPr lang="ja-JP" altLang="en-US" dirty="0" smtClean="0">
                <a:latin typeface="+mn-ea"/>
                <a:ea typeface="+mn-ea"/>
              </a:rPr>
              <a:t>事前に設定した</a:t>
            </a:r>
            <a:r>
              <a:rPr lang="en-US" altLang="ja-JP" dirty="0" smtClean="0">
                <a:latin typeface="+mn-ea"/>
                <a:ea typeface="+mn-ea"/>
              </a:rPr>
              <a:t>primary</a:t>
            </a:r>
            <a:r>
              <a:rPr lang="ja-JP" altLang="en-US" dirty="0" smtClean="0">
                <a:latin typeface="+mn-ea"/>
                <a:ea typeface="+mn-ea"/>
              </a:rPr>
              <a:t>キー、データ型</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などはそのままで、中身のデータだけ消える</a:t>
            </a:r>
            <a:endParaRPr lang="en-US" altLang="ja-JP" dirty="0" smtClean="0">
              <a:latin typeface="+mn-ea"/>
              <a:ea typeface="+mn-ea"/>
            </a:endParaRPr>
          </a:p>
          <a:p>
            <a:pPr>
              <a:lnSpc>
                <a:spcPct val="150000"/>
              </a:lnSpc>
            </a:pPr>
            <a:r>
              <a:rPr lang="ja-JP" altLang="en-US" dirty="0" smtClean="0">
                <a:latin typeface="+mn-ea"/>
                <a:ea typeface="+mn-ea"/>
              </a:rPr>
              <a:t>・消えたところに新しいデータを</a:t>
            </a:r>
            <a:r>
              <a:rPr lang="en-US" altLang="ja-JP" dirty="0" smtClean="0">
                <a:latin typeface="+mn-ea"/>
                <a:ea typeface="+mn-ea"/>
              </a:rPr>
              <a:t>Append</a:t>
            </a:r>
            <a:r>
              <a:rPr lang="ja-JP" altLang="en-US" dirty="0" smtClean="0">
                <a:latin typeface="+mn-ea"/>
                <a:ea typeface="+mn-ea"/>
              </a:rPr>
              <a:t>すると、</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新しいデータが入る</a:t>
            </a: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smtClean="0">
                <a:latin typeface="+mn-ea"/>
                <a:ea typeface="+mn-ea"/>
              </a:rPr>
              <a:t>Append</a:t>
            </a:r>
            <a:r>
              <a:rPr lang="ja-JP" altLang="en-US" dirty="0" smtClean="0">
                <a:latin typeface="+mn-ea"/>
                <a:ea typeface="+mn-ea"/>
              </a:rPr>
              <a:t>するデータの型や</a:t>
            </a:r>
            <a:r>
              <a:rPr lang="en-US" altLang="ja-JP" dirty="0" smtClean="0">
                <a:latin typeface="+mn-ea"/>
                <a:ea typeface="+mn-ea"/>
              </a:rPr>
              <a:t>primary</a:t>
            </a:r>
            <a:r>
              <a:rPr lang="ja-JP" altLang="en-US" dirty="0" smtClean="0">
                <a:latin typeface="+mn-ea"/>
                <a:ea typeface="+mn-ea"/>
              </a:rPr>
              <a:t>キーが</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合っていないと、</a:t>
            </a:r>
            <a:r>
              <a:rPr lang="en-US" altLang="ja-JP" dirty="0" smtClean="0">
                <a:latin typeface="+mn-ea"/>
                <a:ea typeface="+mn-ea"/>
              </a:rPr>
              <a:t>Append</a:t>
            </a:r>
            <a:r>
              <a:rPr lang="ja-JP" altLang="en-US" dirty="0" smtClean="0">
                <a:latin typeface="+mn-ea"/>
                <a:ea typeface="+mn-ea"/>
              </a:rPr>
              <a:t>できません</a:t>
            </a:r>
            <a:endParaRPr lang="en-US" altLang="ja-JP" dirty="0" smtClean="0">
              <a:latin typeface="+mn-ea"/>
              <a:ea typeface="+mn-ea"/>
            </a:endParaRPr>
          </a:p>
          <a:p>
            <a:pPr>
              <a:lnSpc>
                <a:spcPct val="150000"/>
              </a:lnSpc>
            </a:pPr>
            <a:r>
              <a:rPr lang="ja-JP" altLang="en-US" dirty="0" smtClean="0">
                <a:latin typeface="+mn-ea"/>
                <a:ea typeface="+mn-ea"/>
              </a:rPr>
              <a:t>（エラーが出ます）</a:t>
            </a:r>
            <a:endParaRPr lang="en-US" altLang="ja-JP" dirty="0" smtClean="0">
              <a:latin typeface="+mn-ea"/>
              <a:ea typeface="+mn-ea"/>
            </a:endParaRPr>
          </a:p>
        </p:txBody>
      </p:sp>
      <p:sp>
        <p:nvSpPr>
          <p:cNvPr id="85" name="下矢印 84"/>
          <p:cNvSpPr/>
          <p:nvPr/>
        </p:nvSpPr>
        <p:spPr bwMode="auto">
          <a:xfrm>
            <a:off x="1366679" y="3609922"/>
            <a:ext cx="1474441" cy="498261"/>
          </a:xfrm>
          <a:prstGeom prst="downArrow">
            <a:avLst>
              <a:gd name="adj1" fmla="val 50000"/>
              <a:gd name="adj2" fmla="val 5357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6" name="Rectangle 2"/>
          <p:cNvSpPr>
            <a:spLocks noChangeArrowheads="1"/>
          </p:cNvSpPr>
          <p:nvPr/>
        </p:nvSpPr>
        <p:spPr bwMode="auto">
          <a:xfrm>
            <a:off x="67011" y="4118324"/>
            <a:ext cx="4022032" cy="276999"/>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con.</a:t>
            </a:r>
            <a:r>
              <a:rPr kumimoji="0" lang="en-US" altLang="ja-JP"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dirty="0" smtClean="0">
                <a:effectLst>
                  <a:glow rad="139700">
                    <a:schemeClr val="bg1">
                      <a:alpha val="80000"/>
                    </a:schemeClr>
                  </a:glow>
                </a:effectLst>
                <a:latin typeface="Consolas" panose="020B0609020204030204" pitchFamily="49" charset="0"/>
                <a:ea typeface="var(--jp-code-font-family)"/>
              </a:rPr>
              <a:t>(</a:t>
            </a:r>
            <a:r>
              <a:rPr kumimoji="0" lang="en-US" altLang="ja-JP" dirty="0" err="1" smtClean="0">
                <a:effectLst>
                  <a:glow rad="139700">
                    <a:schemeClr val="bg1">
                      <a:alpha val="80000"/>
                    </a:schemeClr>
                  </a:glow>
                </a:effectLst>
                <a:latin typeface="Consolas" panose="020B0609020204030204" pitchFamily="49" charset="0"/>
                <a:ea typeface="var(--jp-code-font-family)"/>
              </a:rPr>
              <a:t>f"</a:t>
            </a:r>
            <a:r>
              <a:rPr kumimoji="0" lang="en-US" altLang="ja-JP" dirty="0" err="1" smtClean="0">
                <a:solidFill>
                  <a:schemeClr val="accent1"/>
                </a:solidFill>
                <a:effectLst>
                  <a:glow rad="139700">
                    <a:schemeClr val="bg1">
                      <a:alpha val="80000"/>
                    </a:schemeClr>
                  </a:glow>
                </a:effectLst>
                <a:latin typeface="Consolas" panose="020B0609020204030204" pitchFamily="49" charset="0"/>
                <a:ea typeface="var(--jp-code-font-family)"/>
              </a:rPr>
              <a:t>truncate</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{table</a:t>
            </a:r>
            <a:r>
              <a:rPr kumimoji="0" lang="ja-JP" altLang="en-US" dirty="0">
                <a:effectLst>
                  <a:glow rad="139700">
                    <a:schemeClr val="bg1">
                      <a:alpha val="80000"/>
                    </a:schemeClr>
                  </a:glow>
                </a:effectLst>
                <a:latin typeface="Consolas" panose="020B0609020204030204" pitchFamily="49" charset="0"/>
                <a:ea typeface="var(--jp-code-font-family)"/>
              </a:rPr>
              <a:t>名</a:t>
            </a:r>
            <a:r>
              <a:rPr kumimoji="0" lang="en-US" altLang="ja-JP" dirty="0">
                <a:effectLst>
                  <a:glow rad="139700">
                    <a:schemeClr val="bg1">
                      <a:alpha val="80000"/>
                    </a:schemeClr>
                  </a:glow>
                </a:effectLst>
                <a:latin typeface="Consolas" panose="020B0609020204030204" pitchFamily="49" charset="0"/>
                <a:ea typeface="var(--jp-code-font-family)"/>
              </a:rPr>
              <a:t>}")</a:t>
            </a:r>
            <a:endParaRPr kumimoji="0" lang="ja-JP" altLang="ja-JP"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apple-system"/>
            </a:endParaRPr>
          </a:p>
        </p:txBody>
      </p:sp>
      <p:sp>
        <p:nvSpPr>
          <p:cNvPr id="102" name="フリーフォーム 101"/>
          <p:cNvSpPr/>
          <p:nvPr/>
        </p:nvSpPr>
        <p:spPr bwMode="auto">
          <a:xfrm>
            <a:off x="180873" y="6416745"/>
            <a:ext cx="8772805" cy="108931"/>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03" name="正方形/長方形 102"/>
          <p:cNvSpPr/>
          <p:nvPr/>
        </p:nvSpPr>
        <p:spPr bwMode="auto">
          <a:xfrm>
            <a:off x="4521558" y="622837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4" name="正方形/長方形 103"/>
          <p:cNvSpPr/>
          <p:nvPr/>
        </p:nvSpPr>
        <p:spPr bwMode="auto">
          <a:xfrm>
            <a:off x="4144889" y="600495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114" name="Rectangle 2"/>
          <p:cNvSpPr>
            <a:spLocks noChangeArrowheads="1"/>
          </p:cNvSpPr>
          <p:nvPr/>
        </p:nvSpPr>
        <p:spPr bwMode="auto">
          <a:xfrm>
            <a:off x="4718203" y="4112381"/>
            <a:ext cx="4491172" cy="276999"/>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en-US" altLang="ja-JP" dirty="0" err="1">
                <a:effectLst>
                  <a:glow rad="241300">
                    <a:schemeClr val="bg1">
                      <a:alpha val="91000"/>
                    </a:schemeClr>
                  </a:glow>
                </a:effectLst>
                <a:latin typeface="Consolas" panose="020B0609020204030204" pitchFamily="49" charset="0"/>
                <a:ea typeface="var(--jp-code-font-family)"/>
              </a:rPr>
              <a:t>df.</a:t>
            </a:r>
            <a:r>
              <a:rPr kumimoji="0" lang="en-US" altLang="ja-JP" dirty="0" err="1">
                <a:solidFill>
                  <a:schemeClr val="accent1"/>
                </a:solidFill>
                <a:effectLst>
                  <a:glow rad="241300">
                    <a:schemeClr val="bg1">
                      <a:alpha val="91000"/>
                    </a:schemeClr>
                  </a:glow>
                </a:effectLst>
                <a:latin typeface="Consolas" panose="020B0609020204030204" pitchFamily="49" charset="0"/>
                <a:ea typeface="var(--jp-code-font-family)"/>
              </a:rPr>
              <a:t>to_sql</a:t>
            </a:r>
            <a:r>
              <a:rPr kumimoji="0" lang="en-US" altLang="ja-JP" dirty="0">
                <a:effectLst>
                  <a:glow rad="241300">
                    <a:schemeClr val="bg1">
                      <a:alpha val="91000"/>
                    </a:schemeClr>
                  </a:glow>
                </a:effectLst>
                <a:latin typeface="Consolas" panose="020B0609020204030204" pitchFamily="49" charset="0"/>
                <a:ea typeface="var(--jp-code-font-family)"/>
              </a:rPr>
              <a:t>("table</a:t>
            </a:r>
            <a:r>
              <a:rPr kumimoji="0" lang="ja-JP" altLang="en-US" dirty="0">
                <a:effectLst>
                  <a:glow rad="241300">
                    <a:schemeClr val="bg1">
                      <a:alpha val="91000"/>
                    </a:schemeClr>
                  </a:glow>
                </a:effectLst>
                <a:latin typeface="Consolas" panose="020B0609020204030204" pitchFamily="49" charset="0"/>
                <a:ea typeface="var(--jp-code-font-family)"/>
              </a:rPr>
              <a:t>名</a:t>
            </a:r>
            <a:r>
              <a:rPr kumimoji="0" lang="en-US" altLang="ja-JP" dirty="0">
                <a:effectLst>
                  <a:glow rad="241300">
                    <a:schemeClr val="bg1">
                      <a:alpha val="91000"/>
                    </a:schemeClr>
                  </a:glow>
                </a:effectLst>
                <a:latin typeface="Consolas" panose="020B0609020204030204" pitchFamily="49" charset="0"/>
                <a:ea typeface="var(--jp-code-font-family)"/>
              </a:rPr>
              <a:t>", </a:t>
            </a:r>
            <a:r>
              <a:rPr kumimoji="0" lang="en-US" altLang="ja-JP" dirty="0" smtClean="0">
                <a:effectLst>
                  <a:glow rad="241300">
                    <a:schemeClr val="bg1">
                      <a:alpha val="91000"/>
                    </a:schemeClr>
                  </a:glow>
                </a:effectLst>
                <a:latin typeface="Consolas" panose="020B0609020204030204" pitchFamily="49" charset="0"/>
                <a:ea typeface="var(--jp-code-font-family)"/>
              </a:rPr>
              <a:t>engine</a:t>
            </a:r>
            <a:r>
              <a:rPr kumimoji="0" lang="en-US" altLang="ja-JP" dirty="0">
                <a:effectLst>
                  <a:glow rad="241300">
                    <a:schemeClr val="bg1">
                      <a:alpha val="91000"/>
                    </a:schemeClr>
                  </a:glow>
                </a:effectLst>
                <a:latin typeface="Consolas" panose="020B0609020204030204" pitchFamily="49" charset="0"/>
                <a:ea typeface="var(--jp-code-font-family)"/>
              </a:rPr>
              <a:t>, </a:t>
            </a:r>
            <a:r>
              <a:rPr kumimoji="0" lang="en-US" altLang="ja-JP" dirty="0" err="1">
                <a:effectLst>
                  <a:glow rad="241300">
                    <a:schemeClr val="bg1">
                      <a:alpha val="91000"/>
                    </a:schemeClr>
                  </a:glow>
                </a:effectLst>
                <a:latin typeface="Consolas" panose="020B0609020204030204" pitchFamily="49" charset="0"/>
                <a:ea typeface="var(--jp-code-font-family)"/>
              </a:rPr>
              <a:t>if_exists</a:t>
            </a:r>
            <a:r>
              <a:rPr kumimoji="0" lang="en-US" altLang="ja-JP" dirty="0">
                <a:effectLst>
                  <a:glow rad="241300">
                    <a:schemeClr val="bg1">
                      <a:alpha val="91000"/>
                    </a:schemeClr>
                  </a:glow>
                </a:effectLst>
                <a:latin typeface="Consolas" panose="020B0609020204030204" pitchFamily="49" charset="0"/>
                <a:ea typeface="var(--jp-code-font-family)"/>
              </a:rPr>
              <a:t>="</a:t>
            </a:r>
            <a:r>
              <a:rPr kumimoji="0" lang="en-US" altLang="ja-JP" dirty="0">
                <a:solidFill>
                  <a:schemeClr val="accent1"/>
                </a:solidFill>
                <a:effectLst>
                  <a:glow rad="241300">
                    <a:schemeClr val="bg1">
                      <a:alpha val="91000"/>
                    </a:schemeClr>
                  </a:glow>
                </a:effectLst>
                <a:latin typeface="Consolas" panose="020B0609020204030204" pitchFamily="49" charset="0"/>
                <a:ea typeface="var(--jp-code-font-family)"/>
              </a:rPr>
              <a:t>append</a:t>
            </a:r>
            <a:r>
              <a:rPr kumimoji="0" lang="en-US" altLang="ja-JP" dirty="0">
                <a:effectLst>
                  <a:glow rad="241300">
                    <a:schemeClr val="bg1">
                      <a:alpha val="91000"/>
                    </a:schemeClr>
                  </a:glow>
                </a:effectLst>
                <a:latin typeface="Consolas" panose="020B0609020204030204" pitchFamily="49" charset="0"/>
                <a:ea typeface="var(--jp-code-font-family)"/>
              </a:rPr>
              <a:t>")</a:t>
            </a:r>
            <a:endParaRPr kumimoji="0" lang="ja-JP" altLang="ja-JP" b="0" i="0" u="none" strike="noStrike" cap="none" normalizeH="0" baseline="0" dirty="0" smtClean="0">
              <a:ln>
                <a:noFill/>
              </a:ln>
              <a:solidFill>
                <a:schemeClr val="tx1"/>
              </a:solidFill>
              <a:effectLst>
                <a:glow rad="241300">
                  <a:schemeClr val="bg1">
                    <a:alpha val="91000"/>
                  </a:schemeClr>
                </a:glow>
              </a:effectLst>
              <a:latin typeface="Consolas" panose="020B0609020204030204" pitchFamily="49" charset="0"/>
              <a:ea typeface="-apple-system"/>
            </a:endParaRPr>
          </a:p>
        </p:txBody>
      </p:sp>
      <p:sp>
        <p:nvSpPr>
          <p:cNvPr id="131" name="正方形/長方形 130"/>
          <p:cNvSpPr/>
          <p:nvPr/>
        </p:nvSpPr>
        <p:spPr bwMode="auto">
          <a:xfrm>
            <a:off x="538930" y="326169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2" name="正方形/長方形 131"/>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68" name="正方形/長方形 67"/>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9" name="正方形/長方形 68"/>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0" name="正方形/長方形 69"/>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71" name="正方形/長方形 70"/>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72" name="正方形/長方形 71"/>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73" name="正方形/長方形 72"/>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75" name="直方体 74"/>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6" name="直方体 75"/>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77" name="直方体 76"/>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8" name="直方体 77"/>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9" name="直方体 78"/>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0" name="直方体 79"/>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81" name="直方体 80"/>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2" name="直方体 81"/>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3" name="直方体 82"/>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7" name="直方体 86"/>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88" name="直方体 87"/>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9" name="直方体 88"/>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0" name="直方体 89"/>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1" name="直方体 90"/>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92" name="直方体 91"/>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3" name="直方体 92"/>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4" name="正方形/長方形 93"/>
          <p:cNvSpPr/>
          <p:nvPr/>
        </p:nvSpPr>
        <p:spPr bwMode="auto">
          <a:xfrm>
            <a:off x="168039" y="4502856"/>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5" name="正方形/長方形 94"/>
          <p:cNvSpPr/>
          <p:nvPr/>
        </p:nvSpPr>
        <p:spPr bwMode="auto">
          <a:xfrm>
            <a:off x="378811" y="4552341"/>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6" name="正方形/長方形 95"/>
          <p:cNvSpPr/>
          <p:nvPr/>
        </p:nvSpPr>
        <p:spPr bwMode="auto">
          <a:xfrm>
            <a:off x="433386" y="4598060"/>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97" name="正方形/長方形 96"/>
          <p:cNvSpPr/>
          <p:nvPr/>
        </p:nvSpPr>
        <p:spPr bwMode="auto">
          <a:xfrm>
            <a:off x="1329346" y="4602612"/>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98" name="正方形/長方形 97"/>
          <p:cNvSpPr/>
          <p:nvPr/>
        </p:nvSpPr>
        <p:spPr bwMode="auto">
          <a:xfrm>
            <a:off x="2228858" y="4598060"/>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99" name="正方形/長方形 98"/>
          <p:cNvSpPr/>
          <p:nvPr/>
        </p:nvSpPr>
        <p:spPr bwMode="auto">
          <a:xfrm>
            <a:off x="3124048" y="4598060"/>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45" name="正方形/長方形 144"/>
          <p:cNvSpPr/>
          <p:nvPr/>
        </p:nvSpPr>
        <p:spPr bwMode="auto">
          <a:xfrm>
            <a:off x="4907566" y="450549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6" name="正方形/長方形 145"/>
          <p:cNvSpPr/>
          <p:nvPr/>
        </p:nvSpPr>
        <p:spPr bwMode="auto">
          <a:xfrm>
            <a:off x="5118338" y="455497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7" name="正方形/長方形 146"/>
          <p:cNvSpPr/>
          <p:nvPr/>
        </p:nvSpPr>
        <p:spPr bwMode="auto">
          <a:xfrm>
            <a:off x="5172913" y="460069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48" name="正方形/長方形 147"/>
          <p:cNvSpPr/>
          <p:nvPr/>
        </p:nvSpPr>
        <p:spPr bwMode="auto">
          <a:xfrm>
            <a:off x="6068873" y="460524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49" name="正方形/長方形 148"/>
          <p:cNvSpPr/>
          <p:nvPr/>
        </p:nvSpPr>
        <p:spPr bwMode="auto">
          <a:xfrm>
            <a:off x="6968385" y="460069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50" name="正方形/長方形 149"/>
          <p:cNvSpPr/>
          <p:nvPr/>
        </p:nvSpPr>
        <p:spPr bwMode="auto">
          <a:xfrm>
            <a:off x="7863575" y="460069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51" name="直方体 150"/>
          <p:cNvSpPr/>
          <p:nvPr/>
        </p:nvSpPr>
        <p:spPr bwMode="auto">
          <a:xfrm>
            <a:off x="5467081" y="5154325"/>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2" name="直方体 151"/>
          <p:cNvSpPr/>
          <p:nvPr/>
        </p:nvSpPr>
        <p:spPr bwMode="auto">
          <a:xfrm>
            <a:off x="6372914" y="515432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A</a:t>
            </a:r>
          </a:p>
        </p:txBody>
      </p:sp>
      <p:sp>
        <p:nvSpPr>
          <p:cNvPr id="153" name="直方体 152"/>
          <p:cNvSpPr/>
          <p:nvPr/>
        </p:nvSpPr>
        <p:spPr bwMode="auto">
          <a:xfrm>
            <a:off x="7271700" y="5154323"/>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4" name="直方体 153"/>
          <p:cNvSpPr/>
          <p:nvPr/>
        </p:nvSpPr>
        <p:spPr bwMode="auto">
          <a:xfrm>
            <a:off x="8159518" y="5154323"/>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5" name="直方体 154"/>
          <p:cNvSpPr/>
          <p:nvPr/>
        </p:nvSpPr>
        <p:spPr bwMode="auto">
          <a:xfrm>
            <a:off x="5467081" y="539139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6" name="直方体 155"/>
          <p:cNvSpPr/>
          <p:nvPr/>
        </p:nvSpPr>
        <p:spPr bwMode="auto">
          <a:xfrm>
            <a:off x="6372914" y="539139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smtClean="0">
                <a:solidFill>
                  <a:schemeClr val="tx1"/>
                </a:solidFill>
                <a:effectLst>
                  <a:glow rad="127000">
                    <a:srgbClr val="FFFFFF"/>
                  </a:glow>
                </a:effectLst>
                <a:latin typeface="+mn-ea"/>
              </a:rPr>
              <a:t>F</a:t>
            </a:r>
            <a:endParaRPr lang="en-US" altLang="ja-JP" sz="1100" dirty="0">
              <a:solidFill>
                <a:schemeClr val="tx1"/>
              </a:solidFill>
              <a:effectLst>
                <a:glow rad="127000">
                  <a:srgbClr val="FFFFFF"/>
                </a:glow>
              </a:effectLst>
              <a:latin typeface="+mn-ea"/>
            </a:endParaRPr>
          </a:p>
        </p:txBody>
      </p:sp>
      <p:sp>
        <p:nvSpPr>
          <p:cNvPr id="157" name="直方体 156"/>
          <p:cNvSpPr/>
          <p:nvPr/>
        </p:nvSpPr>
        <p:spPr bwMode="auto">
          <a:xfrm>
            <a:off x="7271700" y="539139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8" name="直方体 157"/>
          <p:cNvSpPr/>
          <p:nvPr/>
        </p:nvSpPr>
        <p:spPr bwMode="auto">
          <a:xfrm>
            <a:off x="8159518" y="539139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9" name="直方体 158"/>
          <p:cNvSpPr/>
          <p:nvPr/>
        </p:nvSpPr>
        <p:spPr bwMode="auto">
          <a:xfrm>
            <a:off x="5467081" y="5630608"/>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0" name="直方体 159"/>
          <p:cNvSpPr/>
          <p:nvPr/>
        </p:nvSpPr>
        <p:spPr bwMode="auto">
          <a:xfrm>
            <a:off x="6372914" y="5630607"/>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smtClean="0">
                <a:solidFill>
                  <a:schemeClr val="tx1"/>
                </a:solidFill>
                <a:effectLst>
                  <a:glow rad="127000">
                    <a:srgbClr val="FFFFFF"/>
                  </a:glow>
                </a:effectLst>
                <a:latin typeface="+mn-ea"/>
              </a:rPr>
              <a:t>G</a:t>
            </a:r>
            <a:endParaRPr lang="en-US" altLang="ja-JP" sz="1100" dirty="0">
              <a:solidFill>
                <a:schemeClr val="tx1"/>
              </a:solidFill>
              <a:effectLst>
                <a:glow rad="127000">
                  <a:srgbClr val="FFFFFF"/>
                </a:glow>
              </a:effectLst>
              <a:latin typeface="+mn-ea"/>
            </a:endParaRPr>
          </a:p>
        </p:txBody>
      </p:sp>
      <p:sp>
        <p:nvSpPr>
          <p:cNvPr id="161" name="直方体 160"/>
          <p:cNvSpPr/>
          <p:nvPr/>
        </p:nvSpPr>
        <p:spPr bwMode="auto">
          <a:xfrm>
            <a:off x="7271700" y="5630606"/>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2" name="直方体 161"/>
          <p:cNvSpPr/>
          <p:nvPr/>
        </p:nvSpPr>
        <p:spPr bwMode="auto">
          <a:xfrm>
            <a:off x="8159518" y="5630606"/>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1" name="テキスト ボックス 60"/>
          <p:cNvSpPr txBox="1"/>
          <p:nvPr/>
        </p:nvSpPr>
        <p:spPr>
          <a:xfrm>
            <a:off x="2688396" y="3642691"/>
            <a:ext cx="1930828" cy="369332"/>
          </a:xfrm>
          <a:prstGeom prst="rect">
            <a:avLst/>
          </a:prstGeom>
          <a:noFill/>
        </p:spPr>
        <p:txBody>
          <a:bodyPr wrap="square" rtlCol="0">
            <a:spAutoFit/>
          </a:bodyPr>
          <a:lstStyle/>
          <a:p>
            <a:pPr algn="ctr">
              <a:lnSpc>
                <a:spcPct val="150000"/>
              </a:lnSpc>
            </a:pPr>
            <a:r>
              <a:rPr lang="ja-JP" altLang="en-US" b="1" dirty="0" smtClean="0">
                <a:latin typeface="+mn-ea"/>
                <a:ea typeface="+mn-ea"/>
              </a:rPr>
              <a:t>中身だけ全部捨てる</a:t>
            </a:r>
            <a:endParaRPr lang="en-US" altLang="ja-JP" b="1" dirty="0" smtClean="0">
              <a:latin typeface="+mn-ea"/>
              <a:ea typeface="+mn-ea"/>
            </a:endParaRPr>
          </a:p>
        </p:txBody>
      </p:sp>
      <p:sp>
        <p:nvSpPr>
          <p:cNvPr id="62" name="テキスト ボックス 61"/>
          <p:cNvSpPr txBox="1"/>
          <p:nvPr/>
        </p:nvSpPr>
        <p:spPr>
          <a:xfrm>
            <a:off x="3570044" y="5265810"/>
            <a:ext cx="1930828" cy="334900"/>
          </a:xfrm>
          <a:prstGeom prst="rect">
            <a:avLst/>
          </a:prstGeom>
          <a:noFill/>
        </p:spPr>
        <p:txBody>
          <a:bodyPr wrap="square" rtlCol="0">
            <a:spAutoFit/>
          </a:bodyPr>
          <a:lstStyle/>
          <a:p>
            <a:pPr algn="ctr">
              <a:lnSpc>
                <a:spcPct val="150000"/>
              </a:lnSpc>
            </a:pPr>
            <a:r>
              <a:rPr lang="ja-JP" altLang="en-US" b="1" dirty="0" smtClean="0">
                <a:effectLst>
                  <a:glow rad="139700">
                    <a:schemeClr val="bg1">
                      <a:alpha val="90000"/>
                    </a:schemeClr>
                  </a:glow>
                </a:effectLst>
                <a:latin typeface="+mn-ea"/>
                <a:ea typeface="+mn-ea"/>
              </a:rPr>
              <a:t>新しいデータを入れる</a:t>
            </a:r>
            <a:endParaRPr lang="en-US" altLang="ja-JP" b="1" dirty="0" smtClean="0">
              <a:effectLst>
                <a:glow rad="139700">
                  <a:schemeClr val="bg1">
                    <a:alpha val="90000"/>
                  </a:schemeClr>
                </a:glow>
              </a:effectLst>
              <a:latin typeface="+mn-ea"/>
              <a:ea typeface="+mn-ea"/>
            </a:endParaRPr>
          </a:p>
        </p:txBody>
      </p:sp>
    </p:spTree>
    <p:extLst>
      <p:ext uri="{BB962C8B-B14F-4D97-AF65-F5344CB8AC3E}">
        <p14:creationId xmlns:p14="http://schemas.microsoft.com/office/powerpoint/2010/main" val="3149915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truncate insert</a:t>
            </a:r>
            <a:r>
              <a:rPr lang="ja-JP" altLang="en-US" dirty="0"/>
              <a:t>：データを削除して挿入</a:t>
            </a:r>
            <a:endParaRPr kumimoji="1" lang="ja-JP" altLang="en-US" dirty="0"/>
          </a:p>
        </p:txBody>
      </p:sp>
      <p:sp>
        <p:nvSpPr>
          <p:cNvPr id="3" name="テキスト ボックス 2"/>
          <p:cNvSpPr txBox="1"/>
          <p:nvPr/>
        </p:nvSpPr>
        <p:spPr>
          <a:xfrm>
            <a:off x="558084" y="1124755"/>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8" name="テキスト ボックス 7"/>
          <p:cNvSpPr txBox="1"/>
          <p:nvPr/>
        </p:nvSpPr>
        <p:spPr>
          <a:xfrm>
            <a:off x="405435" y="1312662"/>
            <a:ext cx="8223410" cy="507831"/>
          </a:xfrm>
          <a:prstGeom prst="rect">
            <a:avLst/>
          </a:prstGeom>
          <a:noFill/>
        </p:spPr>
        <p:txBody>
          <a:bodyPr wrap="square" rtlCol="0">
            <a:spAutoFit/>
          </a:bodyPr>
          <a:lstStyle/>
          <a:p>
            <a:pPr lvl="0" eaLnBrk="0" hangingPunct="0">
              <a:lnSpc>
                <a:spcPct val="1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4">
                    <a:lumMod val="75000"/>
                  </a:schemeClr>
                </a:solidFill>
                <a:effectLst>
                  <a:glow rad="139700">
                    <a:schemeClr val="bg1">
                      <a:alpha val="80000"/>
                    </a:schemeClr>
                  </a:glow>
                </a:effectLst>
                <a:latin typeface="Consolas" panose="020B0609020204030204" pitchFamily="49" charset="0"/>
                <a:ea typeface="var(--jp-code-font-family)"/>
              </a:rPr>
              <a:t>con</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6"/>
                </a:solidFill>
                <a:effectLst>
                  <a:glow rad="139700">
                    <a:schemeClr val="bg1">
                      <a:alpha val="80000"/>
                    </a:schemeClr>
                  </a:glow>
                </a:effectLst>
                <a:latin typeface="Consolas" panose="020B0609020204030204" pitchFamily="49" charset="0"/>
                <a:ea typeface="var(--jp-code-font-family)"/>
              </a:rPr>
              <a:t>f</a:t>
            </a:r>
            <a:r>
              <a:rPr kumimoji="0" lang="en-US" altLang="ja-JP" sz="1800" dirty="0" err="1" smtClean="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truncate</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ja-JP" altLang="en-US" sz="1800" dirty="0" smtClean="0">
                <a:effectLst>
                  <a:glow rad="139700">
                    <a:schemeClr val="bg1">
                      <a:alpha val="80000"/>
                    </a:schemeClr>
                  </a:glow>
                </a:effectLst>
                <a:latin typeface="Consolas" panose="020B0609020204030204" pitchFamily="49" charset="0"/>
                <a:ea typeface="var(--jp-code-font-family)"/>
              </a:rPr>
              <a:t>　</a:t>
            </a:r>
            <a:r>
              <a:rPr kumimoji="0" lang="ja-JP" altLang="en-US" sz="1400" dirty="0" smtClean="0">
                <a:effectLst>
                  <a:glow rad="139700">
                    <a:schemeClr val="bg1">
                      <a:alpha val="80000"/>
                    </a:schemeClr>
                  </a:glow>
                </a:effectLst>
                <a:latin typeface="+mn-ea"/>
                <a:ea typeface="+mn-ea"/>
              </a:rPr>
              <a:t>←これで</a:t>
            </a:r>
            <a:r>
              <a:rPr kumimoji="0" lang="ja-JP" altLang="en-US" sz="1400" dirty="0">
                <a:effectLst>
                  <a:glow rad="139700">
                    <a:schemeClr val="bg1">
                      <a:alpha val="80000"/>
                    </a:schemeClr>
                  </a:glow>
                </a:effectLst>
                <a:latin typeface="+mn-ea"/>
                <a:ea typeface="+mn-ea"/>
              </a:rPr>
              <a:t>テーブル</a:t>
            </a:r>
            <a:r>
              <a:rPr kumimoji="0" lang="ja-JP" altLang="en-US" sz="1400" dirty="0" smtClean="0">
                <a:effectLst>
                  <a:glow rad="139700">
                    <a:schemeClr val="bg1">
                      <a:alpha val="80000"/>
                    </a:schemeClr>
                  </a:glow>
                </a:effectLst>
                <a:latin typeface="+mn-ea"/>
                <a:ea typeface="+mn-ea"/>
              </a:rPr>
              <a:t>の中身を全クリア</a:t>
            </a:r>
            <a:endParaRPr kumimoji="0" lang="ja-JP" altLang="ja-JP" sz="1400" dirty="0">
              <a:effectLst>
                <a:glow rad="139700">
                  <a:schemeClr val="bg1">
                    <a:alpha val="80000"/>
                  </a:schemeClr>
                </a:glow>
              </a:effectLst>
              <a:latin typeface="+mn-ea"/>
              <a:ea typeface="+mn-ea"/>
            </a:endParaRPr>
          </a:p>
        </p:txBody>
      </p:sp>
      <p:sp>
        <p:nvSpPr>
          <p:cNvPr id="9" name="テキスト ボックス 8"/>
          <p:cNvSpPr txBox="1"/>
          <p:nvPr/>
        </p:nvSpPr>
        <p:spPr>
          <a:xfrm>
            <a:off x="292883" y="2248558"/>
            <a:ext cx="1523038" cy="461665"/>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engine</a:t>
            </a:r>
            <a:r>
              <a:rPr lang="ja-JP" altLang="en-US" dirty="0">
                <a:solidFill>
                  <a:schemeClr val="accent4">
                    <a:lumMod val="75000"/>
                  </a:schemeClr>
                </a:solidFill>
                <a:effectLst>
                  <a:glow rad="127000">
                    <a:schemeClr val="bg1">
                      <a:alpha val="90000"/>
                    </a:schemeClr>
                  </a:glow>
                </a:effectLst>
                <a:latin typeface="+mn-ea"/>
                <a:ea typeface="+mn-ea"/>
              </a:rPr>
              <a:t>が</a:t>
            </a:r>
            <a:r>
              <a:rPr lang="ja-JP" altLang="en-US" dirty="0" smtClean="0">
                <a:solidFill>
                  <a:schemeClr val="accent4">
                    <a:lumMod val="75000"/>
                  </a:schemeClr>
                </a:solidFill>
                <a:effectLst>
                  <a:glow rad="127000">
                    <a:schemeClr val="bg1">
                      <a:alpha val="90000"/>
                    </a:schemeClr>
                  </a:glow>
                </a:effectLst>
                <a:latin typeface="+mn-ea"/>
                <a:ea typeface="+mn-ea"/>
              </a:rPr>
              <a:t>入ったコネクション</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V="1">
            <a:off x="902222" y="1776333"/>
            <a:ext cx="102901" cy="438612"/>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837098" y="810473"/>
            <a:ext cx="2397235"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execute</a:t>
            </a:r>
          </a:p>
          <a:p>
            <a:r>
              <a:rPr lang="ja-JP" altLang="en-US" dirty="0">
                <a:solidFill>
                  <a:schemeClr val="accent1"/>
                </a:solidFill>
                <a:effectLst>
                  <a:glow rad="127000">
                    <a:schemeClr val="bg1">
                      <a:alpha val="90000"/>
                    </a:schemeClr>
                  </a:glow>
                </a:effectLst>
                <a:latin typeface="+mn-ea"/>
                <a:ea typeface="+mn-ea"/>
              </a:rPr>
              <a:t>（</a:t>
            </a:r>
            <a:r>
              <a:rPr lang="en-US" altLang="ja-JP" dirty="0" err="1">
                <a:solidFill>
                  <a:schemeClr val="accent1"/>
                </a:solidFill>
                <a:effectLst>
                  <a:glow rad="127000">
                    <a:schemeClr val="bg1">
                      <a:alpha val="90000"/>
                    </a:schemeClr>
                  </a:glow>
                </a:effectLst>
                <a:latin typeface="+mn-ea"/>
                <a:ea typeface="+mn-ea"/>
              </a:rPr>
              <a:t>SQLAlchemy</a:t>
            </a:r>
            <a:r>
              <a:rPr lang="ja-JP" altLang="en-US" dirty="0" smtClean="0">
                <a:solidFill>
                  <a:schemeClr val="accent1"/>
                </a:solidFill>
                <a:effectLst>
                  <a:glow rad="127000">
                    <a:schemeClr val="bg1">
                      <a:alpha val="90000"/>
                    </a:schemeClr>
                  </a:glow>
                </a:effectLst>
                <a:latin typeface="+mn-ea"/>
                <a:ea typeface="+mn-ea"/>
              </a:rPr>
              <a:t>の</a:t>
            </a:r>
            <a:r>
              <a:rPr lang="en-US" altLang="ja-JP" dirty="0" smtClean="0">
                <a:solidFill>
                  <a:schemeClr val="accent1"/>
                </a:solidFill>
                <a:effectLst>
                  <a:glow rad="127000">
                    <a:schemeClr val="bg1">
                      <a:alpha val="90000"/>
                    </a:schemeClr>
                  </a:glow>
                </a:effectLst>
                <a:latin typeface="+mn-ea"/>
                <a:ea typeface="+mn-ea"/>
              </a:rPr>
              <a:t>execute</a:t>
            </a:r>
            <a:r>
              <a:rPr lang="ja-JP" altLang="en-US" dirty="0" smtClean="0">
                <a:solidFill>
                  <a:schemeClr val="accent1"/>
                </a:solidFill>
                <a:effectLst>
                  <a:glow rad="127000">
                    <a:schemeClr val="bg1">
                      <a:alpha val="90000"/>
                    </a:schemeClr>
                  </a:glow>
                </a:effectLst>
                <a:latin typeface="+mn-ea"/>
                <a:ea typeface="+mn-ea"/>
              </a:rPr>
              <a:t>関数）</a:t>
            </a:r>
          </a:p>
        </p:txBody>
      </p:sp>
      <p:cxnSp>
        <p:nvCxnSpPr>
          <p:cNvPr id="12" name="直線矢印コネクタ 11"/>
          <p:cNvCxnSpPr/>
          <p:nvPr/>
        </p:nvCxnSpPr>
        <p:spPr bwMode="auto">
          <a:xfrm>
            <a:off x="1633117" y="1245218"/>
            <a:ext cx="57802" cy="28951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 name="直線コネクタ 12"/>
          <p:cNvCxnSpPr/>
          <p:nvPr/>
        </p:nvCxnSpPr>
        <p:spPr bwMode="auto">
          <a:xfrm flipV="1">
            <a:off x="1491134" y="1753898"/>
            <a:ext cx="1044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4" name="テキスト ボックス 13"/>
          <p:cNvSpPr txBox="1"/>
          <p:nvPr/>
        </p:nvSpPr>
        <p:spPr>
          <a:xfrm>
            <a:off x="3340076" y="1051268"/>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5" name="直線矢印コネクタ 14"/>
          <p:cNvCxnSpPr/>
          <p:nvPr/>
        </p:nvCxnSpPr>
        <p:spPr bwMode="auto">
          <a:xfrm flipH="1">
            <a:off x="2240723" y="1186765"/>
            <a:ext cx="1107945" cy="25368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p:cNvCxnSpPr/>
          <p:nvPr/>
        </p:nvCxnSpPr>
        <p:spPr bwMode="auto">
          <a:xfrm>
            <a:off x="4518718" y="1195063"/>
            <a:ext cx="338673" cy="26468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p:cNvCxnSpPr/>
          <p:nvPr/>
        </p:nvCxnSpPr>
        <p:spPr bwMode="auto">
          <a:xfrm flipH="1" flipV="1">
            <a:off x="2567737" y="1732230"/>
            <a:ext cx="212245" cy="37140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テキスト ボックス 27"/>
          <p:cNvSpPr txBox="1"/>
          <p:nvPr/>
        </p:nvSpPr>
        <p:spPr>
          <a:xfrm>
            <a:off x="2820404" y="1718698"/>
            <a:ext cx="1958864" cy="646331"/>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engine</a:t>
            </a:r>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DB</a:t>
            </a:r>
            <a:r>
              <a:rPr lang="ja-JP" altLang="en-US" dirty="0" smtClean="0">
                <a:solidFill>
                  <a:schemeClr val="accent3">
                    <a:lumMod val="75000"/>
                  </a:schemeClr>
                </a:solidFill>
                <a:effectLst>
                  <a:glow rad="127000">
                    <a:schemeClr val="bg1">
                      <a:alpha val="90000"/>
                    </a:schemeClr>
                  </a:glow>
                </a:effectLst>
                <a:latin typeface="+mn-ea"/>
                <a:ea typeface="+mn-ea"/>
              </a:rPr>
              <a:t>に送り込む</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文</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48" name="正方形/長方形 47"/>
          <p:cNvSpPr/>
          <p:nvPr/>
        </p:nvSpPr>
        <p:spPr>
          <a:xfrm>
            <a:off x="521641" y="4826148"/>
            <a:ext cx="772468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en-US" altLang="ja-JP" dirty="0" smtClean="0">
                <a:solidFill>
                  <a:schemeClr val="accent1"/>
                </a:solidFill>
              </a:rPr>
              <a:t>execute</a:t>
            </a:r>
            <a:r>
              <a:rPr lang="ja-JP" altLang="en-US" dirty="0"/>
              <a:t>（</a:t>
            </a:r>
            <a:r>
              <a:rPr lang="ja-JP" altLang="en-US" dirty="0" smtClean="0"/>
              <a:t>和訳＝実行</a:t>
            </a:r>
            <a:r>
              <a:rPr lang="ja-JP" altLang="en-US" dirty="0"/>
              <a:t>する</a:t>
            </a:r>
            <a:r>
              <a:rPr lang="ja-JP" altLang="en-US" dirty="0" smtClean="0"/>
              <a:t>）：　</a:t>
            </a:r>
            <a:r>
              <a:rPr lang="en-US" altLang="ja-JP" dirty="0" err="1" smtClean="0"/>
              <a:t>SQLAlchemy</a:t>
            </a:r>
            <a:r>
              <a:rPr lang="ja-JP" altLang="en-US" dirty="0" smtClean="0"/>
              <a:t>の関数で、</a:t>
            </a:r>
            <a:r>
              <a:rPr lang="ja-JP" altLang="en-US" dirty="0" smtClean="0">
                <a:solidFill>
                  <a:schemeClr val="accent3">
                    <a:lumMod val="75000"/>
                  </a:schemeClr>
                </a:solidFill>
              </a:rPr>
              <a:t>引数に書かれた</a:t>
            </a:r>
            <a:r>
              <a:rPr lang="en-US" altLang="ja-JP" dirty="0" smtClean="0">
                <a:solidFill>
                  <a:schemeClr val="accent3">
                    <a:lumMod val="75000"/>
                  </a:schemeClr>
                </a:solidFill>
              </a:rPr>
              <a:t>SQL</a:t>
            </a:r>
            <a:r>
              <a:rPr lang="ja-JP" altLang="en-US" dirty="0" smtClean="0">
                <a:solidFill>
                  <a:schemeClr val="accent3">
                    <a:lumMod val="75000"/>
                  </a:schemeClr>
                </a:solidFill>
              </a:rPr>
              <a:t>文（文字列）</a:t>
            </a:r>
            <a:r>
              <a:rPr lang="ja-JP" altLang="en-US" dirty="0" smtClean="0"/>
              <a:t>を</a:t>
            </a:r>
            <a:r>
              <a:rPr lang="en-US" altLang="ja-JP" dirty="0" smtClean="0">
                <a:solidFill>
                  <a:schemeClr val="accent4">
                    <a:lumMod val="75000"/>
                  </a:schemeClr>
                </a:solidFill>
              </a:rPr>
              <a:t>con</a:t>
            </a:r>
            <a:r>
              <a:rPr lang="ja-JP" altLang="en-US" dirty="0" smtClean="0"/>
              <a:t>先に送って実行する</a:t>
            </a:r>
            <a:endParaRPr lang="en-US" altLang="ja-JP" dirty="0" smtClean="0"/>
          </a:p>
          <a:p>
            <a:pPr>
              <a:lnSpc>
                <a:spcPct val="150000"/>
              </a:lnSpc>
            </a:pPr>
            <a:r>
              <a:rPr lang="ja-JP" altLang="en-US" dirty="0" smtClean="0"/>
              <a:t>・</a:t>
            </a:r>
            <a:r>
              <a:rPr lang="en-US" altLang="ja-JP" dirty="0" smtClean="0">
                <a:solidFill>
                  <a:schemeClr val="accent1"/>
                </a:solidFill>
              </a:rPr>
              <a:t>truncate</a:t>
            </a:r>
            <a:r>
              <a:rPr lang="ja-JP" altLang="en-US" dirty="0" smtClean="0"/>
              <a:t>（和訳＝切り捨てる）：　</a:t>
            </a:r>
            <a:r>
              <a:rPr lang="en-US" altLang="ja-JP" dirty="0" smtClean="0"/>
              <a:t>SQL</a:t>
            </a:r>
            <a:r>
              <a:rPr lang="ja-JP" altLang="en-US" dirty="0" smtClean="0"/>
              <a:t>文　</a:t>
            </a:r>
            <a:r>
              <a:rPr lang="en-US" altLang="ja-JP" dirty="0" smtClean="0"/>
              <a:t>※Python</a:t>
            </a:r>
            <a:r>
              <a:rPr lang="ja-JP" altLang="en-US" dirty="0" smtClean="0"/>
              <a:t>の関数ではない</a:t>
            </a:r>
            <a:endParaRPr lang="en-US" altLang="ja-JP" dirty="0" smtClean="0"/>
          </a:p>
          <a:p>
            <a:pPr>
              <a:lnSpc>
                <a:spcPct val="150000"/>
              </a:lnSpc>
            </a:pPr>
            <a:r>
              <a:rPr lang="ja-JP" altLang="en-US" dirty="0"/>
              <a:t>　「テーブル名で示したテーブルからすべての行を削除し、空のテーブルにする</a:t>
            </a:r>
            <a:r>
              <a:rPr lang="ja-JP" altLang="en-US" dirty="0" smtClean="0"/>
              <a:t>」というコマンド。</a:t>
            </a:r>
            <a:endParaRPr lang="en-US" altLang="ja-JP" dirty="0" smtClean="0"/>
          </a:p>
          <a:p>
            <a:pPr>
              <a:lnSpc>
                <a:spcPct val="150000"/>
              </a:lnSpc>
            </a:pPr>
            <a:r>
              <a:rPr lang="ja-JP" altLang="en-US" dirty="0"/>
              <a:t>　</a:t>
            </a:r>
            <a:r>
              <a:rPr lang="ja-JP" altLang="en-US" dirty="0" smtClean="0"/>
              <a:t>テーブルの</a:t>
            </a:r>
            <a:r>
              <a:rPr lang="en-US" altLang="ja-JP" dirty="0" smtClean="0"/>
              <a:t>primary</a:t>
            </a:r>
            <a:r>
              <a:rPr lang="ja-JP" altLang="en-US" dirty="0" smtClean="0"/>
              <a:t>キー、型設定は残る。</a:t>
            </a:r>
            <a:endParaRPr lang="en-US" altLang="ja-JP" dirty="0" smtClean="0"/>
          </a:p>
          <a:p>
            <a:pPr>
              <a:lnSpc>
                <a:spcPct val="150000"/>
              </a:lnSpc>
            </a:pPr>
            <a:r>
              <a:rPr lang="ja-JP" altLang="en-US" dirty="0" smtClean="0"/>
              <a:t>→</a:t>
            </a:r>
            <a:r>
              <a:rPr lang="en-US" altLang="ja-JP" dirty="0" smtClean="0"/>
              <a:t>truncate</a:t>
            </a:r>
            <a:r>
              <a:rPr lang="ja-JP" altLang="en-US" dirty="0" smtClean="0"/>
              <a:t>後に</a:t>
            </a:r>
            <a:r>
              <a:rPr lang="en-US" altLang="ja-JP" dirty="0" smtClean="0"/>
              <a:t>append</a:t>
            </a:r>
            <a:r>
              <a:rPr lang="ja-JP" altLang="en-US" dirty="0" smtClean="0"/>
              <a:t>することで、テーブルの構造は保ったままで新しいデータ（</a:t>
            </a:r>
            <a:r>
              <a:rPr lang="en-US" altLang="ja-JP" dirty="0" err="1" smtClean="0"/>
              <a:t>df</a:t>
            </a:r>
            <a:r>
              <a:rPr lang="ja-JP" altLang="en-US" dirty="0"/>
              <a:t>）</a:t>
            </a:r>
            <a:r>
              <a:rPr lang="ja-JP" altLang="en-US" dirty="0" smtClean="0"/>
              <a:t>を入れられる</a:t>
            </a:r>
            <a:endParaRPr lang="ja-JP" altLang="en-US" dirty="0"/>
          </a:p>
        </p:txBody>
      </p:sp>
      <p:cxnSp>
        <p:nvCxnSpPr>
          <p:cNvPr id="32" name="直線矢印コネクタ 31"/>
          <p:cNvCxnSpPr>
            <a:stCxn id="33" idx="1"/>
          </p:cNvCxnSpPr>
          <p:nvPr/>
        </p:nvCxnSpPr>
        <p:spPr bwMode="auto">
          <a:xfrm flipH="1">
            <a:off x="4896947" y="1179805"/>
            <a:ext cx="399963" cy="289319"/>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p:cNvSpPr txBox="1"/>
          <p:nvPr/>
        </p:nvSpPr>
        <p:spPr>
          <a:xfrm>
            <a:off x="5296910" y="1041305"/>
            <a:ext cx="2971528"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クオテーションで囲い、文字列として送り込む</a:t>
            </a:r>
            <a:endParaRPr lang="en-US" altLang="ja-JP" dirty="0" smtClean="0">
              <a:solidFill>
                <a:schemeClr val="accent3"/>
              </a:solidFill>
              <a:effectLst>
                <a:glow rad="127000">
                  <a:schemeClr val="bg1">
                    <a:alpha val="90000"/>
                  </a:schemeClr>
                </a:glow>
              </a:effectLst>
              <a:latin typeface="+mn-ea"/>
              <a:ea typeface="+mn-ea"/>
            </a:endParaRPr>
          </a:p>
        </p:txBody>
      </p:sp>
      <p:cxnSp>
        <p:nvCxnSpPr>
          <p:cNvPr id="34" name="直線矢印コネクタ 33"/>
          <p:cNvCxnSpPr/>
          <p:nvPr/>
        </p:nvCxnSpPr>
        <p:spPr bwMode="auto">
          <a:xfrm flipV="1">
            <a:off x="2019372" y="1714304"/>
            <a:ext cx="255574" cy="66891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35" name="テキスト ボックス 34"/>
          <p:cNvSpPr txBox="1"/>
          <p:nvPr/>
        </p:nvSpPr>
        <p:spPr>
          <a:xfrm>
            <a:off x="1377080" y="2389415"/>
            <a:ext cx="5618204"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f</a:t>
            </a:r>
            <a:r>
              <a:rPr lang="ja-JP" altLang="en-US" dirty="0" smtClean="0">
                <a:solidFill>
                  <a:schemeClr val="accent6"/>
                </a:solidFill>
                <a:effectLst>
                  <a:glow rad="127000">
                    <a:schemeClr val="bg1">
                      <a:alpha val="90000"/>
                    </a:schemeClr>
                  </a:glow>
                </a:effectLst>
                <a:latin typeface="+mn-ea"/>
                <a:ea typeface="+mn-ea"/>
              </a:rPr>
              <a:t>文字列なので、実際に</a:t>
            </a:r>
            <a:r>
              <a:rPr lang="en-US" altLang="ja-JP" dirty="0" smtClean="0">
                <a:solidFill>
                  <a:schemeClr val="accent6"/>
                </a:solidFill>
                <a:effectLst>
                  <a:glow rad="127000">
                    <a:schemeClr val="bg1">
                      <a:alpha val="90000"/>
                    </a:schemeClr>
                  </a:glow>
                </a:effectLst>
                <a:latin typeface="+mn-ea"/>
                <a:ea typeface="+mn-ea"/>
              </a:rPr>
              <a:t>engine</a:t>
            </a:r>
            <a:r>
              <a:rPr lang="ja-JP" altLang="en-US" dirty="0" smtClean="0">
                <a:solidFill>
                  <a:schemeClr val="accent6"/>
                </a:solidFill>
                <a:effectLst>
                  <a:glow rad="127000">
                    <a:schemeClr val="bg1">
                      <a:alpha val="90000"/>
                    </a:schemeClr>
                  </a:glow>
                </a:effectLst>
                <a:latin typeface="+mn-ea"/>
                <a:ea typeface="+mn-ea"/>
              </a:rPr>
              <a:t>で送り込む</a:t>
            </a:r>
            <a:r>
              <a:rPr lang="en-US" altLang="ja-JP" dirty="0" smtClean="0">
                <a:solidFill>
                  <a:schemeClr val="accent6"/>
                </a:solidFill>
                <a:effectLst>
                  <a:glow rad="127000">
                    <a:schemeClr val="bg1">
                      <a:alpha val="90000"/>
                    </a:schemeClr>
                  </a:glow>
                </a:effectLst>
                <a:latin typeface="+mn-ea"/>
                <a:ea typeface="+mn-ea"/>
              </a:rPr>
              <a:t>SQL</a:t>
            </a:r>
            <a:r>
              <a:rPr lang="ja-JP" altLang="en-US" dirty="0" smtClean="0">
                <a:solidFill>
                  <a:schemeClr val="accent6"/>
                </a:solidFill>
                <a:effectLst>
                  <a:glow rad="127000">
                    <a:schemeClr val="bg1">
                      <a:alpha val="90000"/>
                    </a:schemeClr>
                  </a:glow>
                </a:effectLst>
                <a:latin typeface="+mn-ea"/>
                <a:ea typeface="+mn-ea"/>
              </a:rPr>
              <a:t>文は「</a:t>
            </a:r>
            <a:r>
              <a:rPr lang="en-US" altLang="ja-JP" dirty="0" smtClean="0">
                <a:solidFill>
                  <a:schemeClr val="accent6"/>
                </a:solidFill>
                <a:effectLst>
                  <a:glow rad="127000">
                    <a:schemeClr val="bg1">
                      <a:alpha val="90000"/>
                    </a:schemeClr>
                  </a:glow>
                </a:effectLst>
                <a:latin typeface="+mn-ea"/>
                <a:ea typeface="+mn-ea"/>
              </a:rPr>
              <a:t>truncate fuku01</a:t>
            </a:r>
            <a:r>
              <a:rPr lang="ja-JP" altLang="en-US" dirty="0" smtClean="0">
                <a:solidFill>
                  <a:schemeClr val="accent6"/>
                </a:solidFill>
                <a:effectLst>
                  <a:glow rad="127000">
                    <a:schemeClr val="bg1">
                      <a:alpha val="90000"/>
                    </a:schemeClr>
                  </a:glow>
                </a:effectLst>
                <a:latin typeface="+mn-ea"/>
                <a:ea typeface="+mn-ea"/>
              </a:rPr>
              <a:t>」とかになってる</a:t>
            </a:r>
            <a:endParaRPr lang="en-US" altLang="ja-JP" dirty="0" smtClean="0">
              <a:solidFill>
                <a:schemeClr val="accent6"/>
              </a:solidFill>
              <a:effectLst>
                <a:glow rad="127000">
                  <a:schemeClr val="bg1">
                    <a:alpha val="90000"/>
                  </a:schemeClr>
                </a:glow>
              </a:effectLst>
              <a:latin typeface="+mn-ea"/>
              <a:ea typeface="+mn-ea"/>
            </a:endParaRPr>
          </a:p>
        </p:txBody>
      </p:sp>
      <p:sp>
        <p:nvSpPr>
          <p:cNvPr id="59" name="テキスト ボックス 58"/>
          <p:cNvSpPr txBox="1"/>
          <p:nvPr/>
        </p:nvSpPr>
        <p:spPr>
          <a:xfrm>
            <a:off x="757230" y="3376681"/>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60" name="テキスト ボックス 59"/>
          <p:cNvSpPr txBox="1"/>
          <p:nvPr/>
        </p:nvSpPr>
        <p:spPr>
          <a:xfrm>
            <a:off x="405435" y="3648462"/>
            <a:ext cx="8688947" cy="923330"/>
          </a:xfrm>
          <a:prstGeom prst="rect">
            <a:avLst/>
          </a:prstGeom>
          <a:noFill/>
        </p:spPr>
        <p:txBody>
          <a:bodyPr wrap="square" rtlCol="0">
            <a:spAutoFit/>
          </a:bodyPr>
          <a:lstStyle/>
          <a:p>
            <a:pPr>
              <a:lnSpc>
                <a:spcPct val="150000"/>
              </a:lnSpc>
            </a:pPr>
            <a:r>
              <a:rPr lang="ja-JP" altLang="en-US" sz="1800" dirty="0" smtClean="0">
                <a:latin typeface="Consolas" panose="020B0609020204030204" pitchFamily="49" charset="0"/>
                <a:ea typeface="+mn-ea"/>
              </a:rPr>
              <a:t>■</a:t>
            </a:r>
            <a:r>
              <a:rPr lang="en-US" altLang="ja-JP" sz="1800" dirty="0" err="1" smtClean="0">
                <a:solidFill>
                  <a:schemeClr val="accent5"/>
                </a:solidFill>
                <a:latin typeface="Consolas" panose="020B0609020204030204" pitchFamily="49" charset="0"/>
                <a:ea typeface="+mn-ea"/>
              </a:rPr>
              <a:t>df</a:t>
            </a:r>
            <a:r>
              <a:rPr lang="en-US" altLang="ja-JP" sz="1800" dirty="0" err="1" smtClean="0">
                <a:solidFill>
                  <a:schemeClr val="accent1"/>
                </a:solidFill>
                <a:latin typeface="Consolas" panose="020B0609020204030204" pitchFamily="49" charset="0"/>
                <a:ea typeface="+mn-ea"/>
              </a:rPr>
              <a:t>.to_sql</a:t>
            </a:r>
            <a:r>
              <a:rPr lang="en-US" altLang="ja-JP" sz="1800" dirty="0" smtClean="0">
                <a:solidFill>
                  <a:schemeClr val="accent2">
                    <a:lumMod val="75000"/>
                  </a:schemeClr>
                </a:solidFill>
                <a:latin typeface="Consolas" panose="020B0609020204030204" pitchFamily="49" charset="0"/>
                <a:ea typeface="+mn-ea"/>
              </a:rPr>
              <a:t>(</a:t>
            </a:r>
            <a:r>
              <a:rPr lang="en-US" altLang="ja-JP" sz="1800" dirty="0">
                <a:solidFill>
                  <a:schemeClr val="accent2">
                    <a:lumMod val="75000"/>
                  </a:schemeClr>
                </a:solidFill>
                <a:latin typeface="Consolas" panose="020B0609020204030204" pitchFamily="49" charset="0"/>
              </a:rPr>
              <a:t>"</a:t>
            </a:r>
            <a:r>
              <a:rPr lang="en-US" altLang="ja-JP" sz="1800" dirty="0" smtClean="0">
                <a:solidFill>
                  <a:schemeClr val="accent2">
                    <a:lumMod val="75000"/>
                  </a:schemeClr>
                </a:solidFill>
                <a:latin typeface="Consolas" panose="020B0609020204030204" pitchFamily="49" charset="0"/>
                <a:ea typeface="+mn-ea"/>
              </a:rPr>
              <a:t>table</a:t>
            </a:r>
            <a:r>
              <a:rPr lang="ja-JP" altLang="en-US" sz="1800" dirty="0" smtClean="0">
                <a:solidFill>
                  <a:schemeClr val="accent2">
                    <a:lumMod val="75000"/>
                  </a:schemeClr>
                </a:solidFill>
                <a:latin typeface="Consolas" panose="020B0609020204030204" pitchFamily="49" charset="0"/>
                <a:ea typeface="+mn-ea"/>
              </a:rPr>
              <a:t>名</a:t>
            </a:r>
            <a:r>
              <a:rPr lang="en-US" altLang="ja-JP" sz="1800" dirty="0">
                <a:solidFill>
                  <a:schemeClr val="accent2">
                    <a:lumMod val="75000"/>
                  </a:schemeClr>
                </a:solidFill>
                <a:latin typeface="Consolas" panose="020B0609020204030204" pitchFamily="49" charset="0"/>
              </a:rPr>
              <a:t>"</a:t>
            </a:r>
            <a:r>
              <a:rPr lang="en-US" altLang="ja-JP" sz="1800" dirty="0" smtClean="0">
                <a:latin typeface="Consolas" panose="020B0609020204030204" pitchFamily="49" charset="0"/>
                <a:ea typeface="+mn-ea"/>
              </a:rPr>
              <a:t>, </a:t>
            </a:r>
            <a:r>
              <a:rPr lang="en-US" altLang="ja-JP" sz="1800" dirty="0">
                <a:solidFill>
                  <a:schemeClr val="accent4">
                    <a:lumMod val="75000"/>
                  </a:schemeClr>
                </a:solidFill>
                <a:latin typeface="Consolas" panose="020B0609020204030204" pitchFamily="49" charset="0"/>
                <a:ea typeface="+mn-ea"/>
              </a:rPr>
              <a:t>engine</a:t>
            </a:r>
            <a:r>
              <a:rPr lang="en-US" altLang="ja-JP" sz="1800" dirty="0">
                <a:latin typeface="Consolas" panose="020B0609020204030204" pitchFamily="49" charset="0"/>
                <a:ea typeface="+mn-ea"/>
              </a:rPr>
              <a:t>, </a:t>
            </a:r>
            <a:r>
              <a:rPr lang="en-US" altLang="ja-JP" sz="1800" dirty="0" err="1">
                <a:solidFill>
                  <a:schemeClr val="accent6"/>
                </a:solidFill>
                <a:latin typeface="Consolas" panose="020B0609020204030204" pitchFamily="49" charset="0"/>
                <a:ea typeface="+mn-ea"/>
              </a:rPr>
              <a:t>if_exists</a:t>
            </a:r>
            <a:r>
              <a:rPr lang="en-US" altLang="ja-JP" sz="1800" dirty="0" smtClean="0">
                <a:solidFill>
                  <a:schemeClr val="accent6"/>
                </a:solidFill>
                <a:latin typeface="Consolas" panose="020B0609020204030204" pitchFamily="49" charset="0"/>
                <a:ea typeface="+mn-ea"/>
              </a:rPr>
              <a:t>="</a:t>
            </a:r>
            <a:r>
              <a:rPr lang="en-US" altLang="ja-JP" sz="1800" dirty="0">
                <a:solidFill>
                  <a:schemeClr val="accent6"/>
                </a:solidFill>
                <a:latin typeface="Consolas" panose="020B0609020204030204" pitchFamily="49" charset="0"/>
                <a:ea typeface="+mn-ea"/>
              </a:rPr>
              <a:t>append"</a:t>
            </a:r>
            <a:r>
              <a:rPr lang="en-US" altLang="ja-JP" sz="1800" dirty="0">
                <a:latin typeface="Consolas" panose="020B0609020204030204" pitchFamily="49" charset="0"/>
                <a:ea typeface="+mn-ea"/>
              </a:rPr>
              <a:t>, </a:t>
            </a:r>
            <a:r>
              <a:rPr lang="en-US" altLang="ja-JP" sz="1800" dirty="0" smtClean="0">
                <a:solidFill>
                  <a:schemeClr val="accent4"/>
                </a:solidFill>
                <a:latin typeface="Consolas" panose="020B0609020204030204" pitchFamily="49" charset="0"/>
                <a:ea typeface="+mn-ea"/>
              </a:rPr>
              <a:t>index=None</a:t>
            </a:r>
            <a:r>
              <a:rPr lang="en-US" altLang="ja-JP" sz="1800" dirty="0" smtClean="0">
                <a:latin typeface="Consolas" panose="020B0609020204030204" pitchFamily="49" charset="0"/>
                <a:ea typeface="+mn-ea"/>
              </a:rPr>
              <a:t>)</a:t>
            </a:r>
          </a:p>
          <a:p>
            <a:pPr>
              <a:lnSpc>
                <a:spcPct val="150000"/>
              </a:lnSpc>
            </a:pPr>
            <a:r>
              <a:rPr lang="ja-JP" altLang="en-US" sz="1800" dirty="0">
                <a:latin typeface="Consolas" panose="020B0609020204030204" pitchFamily="49" charset="0"/>
                <a:ea typeface="+mn-ea"/>
              </a:rPr>
              <a:t>　</a:t>
            </a:r>
            <a:r>
              <a:rPr lang="ja-JP" altLang="en-US" sz="1400" dirty="0" smtClean="0">
                <a:latin typeface="+mn-ea"/>
                <a:ea typeface="+mn-ea"/>
              </a:rPr>
              <a:t>↑これで</a:t>
            </a:r>
            <a:r>
              <a:rPr lang="ja-JP" altLang="en-US" sz="1400" dirty="0">
                <a:latin typeface="+mn-ea"/>
                <a:ea typeface="+mn-ea"/>
              </a:rPr>
              <a:t>空</a:t>
            </a:r>
            <a:r>
              <a:rPr lang="ja-JP" altLang="en-US" sz="1400" dirty="0" smtClean="0">
                <a:latin typeface="+mn-ea"/>
                <a:ea typeface="+mn-ea"/>
              </a:rPr>
              <a:t>になったテーブルに、新しく</a:t>
            </a:r>
            <a:r>
              <a:rPr lang="en-US" altLang="ja-JP" sz="1400" dirty="0" err="1" smtClean="0">
                <a:latin typeface="+mn-ea"/>
                <a:ea typeface="+mn-ea"/>
              </a:rPr>
              <a:t>df</a:t>
            </a:r>
            <a:r>
              <a:rPr lang="ja-JP" altLang="en-US" sz="1400" dirty="0" smtClean="0">
                <a:latin typeface="+mn-ea"/>
                <a:ea typeface="+mn-ea"/>
              </a:rPr>
              <a:t>を送り込んでいる</a:t>
            </a:r>
            <a:r>
              <a:rPr lang="en-US" altLang="ja-JP" sz="1800" dirty="0" smtClean="0">
                <a:latin typeface="Consolas" panose="020B0609020204030204" pitchFamily="49" charset="0"/>
                <a:ea typeface="+mn-ea"/>
              </a:rPr>
              <a:t> </a:t>
            </a:r>
            <a:endParaRPr kumimoji="1" lang="ja-JP" altLang="en-US" sz="1800" dirty="0" smtClean="0">
              <a:latin typeface="Consolas" panose="020B0609020204030204" pitchFamily="49" charset="0"/>
              <a:ea typeface="+mn-ea"/>
            </a:endParaRPr>
          </a:p>
        </p:txBody>
      </p:sp>
      <p:cxnSp>
        <p:nvCxnSpPr>
          <p:cNvPr id="62" name="直線矢印コネクタ 61"/>
          <p:cNvCxnSpPr/>
          <p:nvPr/>
        </p:nvCxnSpPr>
        <p:spPr bwMode="auto">
          <a:xfrm flipH="1">
            <a:off x="1498204" y="3366668"/>
            <a:ext cx="45162" cy="390049"/>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63" name="直線コネクタ 62"/>
          <p:cNvCxnSpPr/>
          <p:nvPr/>
        </p:nvCxnSpPr>
        <p:spPr bwMode="auto">
          <a:xfrm flipV="1">
            <a:off x="1077932" y="4125747"/>
            <a:ext cx="826404" cy="898"/>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25" name="直線矢印コネクタ 24"/>
          <p:cNvCxnSpPr/>
          <p:nvPr/>
        </p:nvCxnSpPr>
        <p:spPr bwMode="auto">
          <a:xfrm flipH="1">
            <a:off x="3620740" y="3422181"/>
            <a:ext cx="311609" cy="41572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9" name="テキスト ボックス 28"/>
          <p:cNvSpPr txBox="1"/>
          <p:nvPr/>
        </p:nvSpPr>
        <p:spPr>
          <a:xfrm>
            <a:off x="712821" y="2960516"/>
            <a:ext cx="3610187" cy="461665"/>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append</a:t>
            </a:r>
            <a:r>
              <a:rPr lang="ja-JP" altLang="en-US" dirty="0" smtClean="0">
                <a:solidFill>
                  <a:schemeClr val="accent1"/>
                </a:solidFill>
                <a:effectLst>
                  <a:glow rad="127000">
                    <a:schemeClr val="bg1">
                      <a:alpha val="90000"/>
                    </a:schemeClr>
                  </a:glow>
                </a:effectLst>
                <a:latin typeface="+mn-ea"/>
                <a:ea typeface="+mn-ea"/>
              </a:rPr>
              <a:t>：簡単な挿入</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に書いてあるので、忘れた人は見に行ってください</a:t>
            </a:r>
            <a:endParaRPr lang="en-US" altLang="ja-JP" sz="800" dirty="0" smtClean="0">
              <a:solidFill>
                <a:schemeClr val="accent1"/>
              </a:solidFill>
              <a:effectLst>
                <a:glow rad="127000">
                  <a:schemeClr val="bg1">
                    <a:alpha val="90000"/>
                  </a:schemeClr>
                </a:glow>
              </a:effectLst>
              <a:latin typeface="+mn-ea"/>
              <a:ea typeface="+mn-ea"/>
            </a:endParaRPr>
          </a:p>
        </p:txBody>
      </p:sp>
      <p:sp>
        <p:nvSpPr>
          <p:cNvPr id="30" name="テキスト ボックス 29"/>
          <p:cNvSpPr txBox="1"/>
          <p:nvPr/>
        </p:nvSpPr>
        <p:spPr>
          <a:xfrm>
            <a:off x="3913284" y="3275936"/>
            <a:ext cx="1523038"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engine</a:t>
            </a:r>
          </a:p>
        </p:txBody>
      </p:sp>
      <p:cxnSp>
        <p:nvCxnSpPr>
          <p:cNvPr id="31" name="直線矢印コネクタ 30"/>
          <p:cNvCxnSpPr>
            <a:stCxn id="36" idx="1"/>
          </p:cNvCxnSpPr>
          <p:nvPr/>
        </p:nvCxnSpPr>
        <p:spPr bwMode="auto">
          <a:xfrm flipH="1" flipV="1">
            <a:off x="4930149" y="1782216"/>
            <a:ext cx="252666" cy="217301"/>
          </a:xfrm>
          <a:prstGeom prst="straightConnector1">
            <a:avLst/>
          </a:prstGeom>
          <a:ln>
            <a:solidFill>
              <a:schemeClr val="accent3">
                <a:lumMod val="75000"/>
              </a:schemeClr>
            </a:solidFill>
            <a:prstDash val="dash"/>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6" name="テキスト ボックス 35"/>
          <p:cNvSpPr txBox="1"/>
          <p:nvPr/>
        </p:nvSpPr>
        <p:spPr>
          <a:xfrm>
            <a:off x="5182815" y="1768684"/>
            <a:ext cx="2896666"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この</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だとプレースホルダ（</a:t>
            </a:r>
            <a:r>
              <a:rPr lang="en-US" altLang="ja-JP" dirty="0" smtClean="0">
                <a:solidFill>
                  <a:schemeClr val="accent3">
                    <a:lumMod val="75000"/>
                  </a:schemeClr>
                </a:solidFill>
                <a:effectLst>
                  <a:glow rad="127000">
                    <a:schemeClr val="bg1">
                      <a:alpha val="90000"/>
                    </a:schemeClr>
                  </a:glow>
                </a:effectLst>
                <a:latin typeface="+mn-ea"/>
                <a:ea typeface="+mn-ea"/>
              </a:rPr>
              <a:t>%s</a:t>
            </a:r>
            <a:r>
              <a:rPr lang="ja-JP" altLang="en-US" dirty="0" smtClean="0">
                <a:solidFill>
                  <a:schemeClr val="accent3">
                    <a:lumMod val="75000"/>
                  </a:schemeClr>
                </a:solidFill>
                <a:effectLst>
                  <a:glow rad="127000">
                    <a:schemeClr val="bg1">
                      <a:alpha val="90000"/>
                    </a:schemeClr>
                  </a:glow>
                </a:effectLst>
                <a:latin typeface="+mn-ea"/>
                <a:ea typeface="+mn-ea"/>
              </a:rPr>
              <a:t>）がないので、</a:t>
            </a:r>
            <a:r>
              <a:rPr lang="en-US" altLang="ja-JP" dirty="0" smtClean="0">
                <a:solidFill>
                  <a:schemeClr val="accent3">
                    <a:lumMod val="75000"/>
                  </a:schemeClr>
                </a:solidFill>
                <a:effectLst>
                  <a:glow rad="127000">
                    <a:schemeClr val="bg1">
                      <a:alpha val="90000"/>
                    </a:schemeClr>
                  </a:glow>
                </a:effectLst>
                <a:latin typeface="+mn-ea"/>
                <a:ea typeface="+mn-ea"/>
              </a:rPr>
              <a:t>execute</a:t>
            </a:r>
            <a:r>
              <a:rPr lang="ja-JP" altLang="en-US" dirty="0" smtClean="0">
                <a:solidFill>
                  <a:schemeClr val="accent3">
                    <a:lumMod val="75000"/>
                  </a:schemeClr>
                </a:solidFill>
                <a:effectLst>
                  <a:glow rad="127000">
                    <a:schemeClr val="bg1">
                      <a:alpha val="90000"/>
                    </a:schemeClr>
                  </a:glow>
                </a:effectLst>
                <a:latin typeface="+mn-ea"/>
                <a:ea typeface="+mn-ea"/>
              </a:rPr>
              <a:t>関数の第二引数は不要</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47233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1000"/>
                                        <p:tgtEl>
                                          <p:spTgt spid="48"/>
                                        </p:tgtEl>
                                      </p:cBhvr>
                                    </p:animEffect>
                                    <p:anim calcmode="lin" valueType="num">
                                      <p:cBhvr>
                                        <p:cTn id="89" dur="1000" fill="hold"/>
                                        <p:tgtEl>
                                          <p:spTgt spid="48"/>
                                        </p:tgtEl>
                                        <p:attrNameLst>
                                          <p:attrName>ppt_x</p:attrName>
                                        </p:attrNameLst>
                                      </p:cBhvr>
                                      <p:tavLst>
                                        <p:tav tm="0">
                                          <p:val>
                                            <p:strVal val="#ppt_x"/>
                                          </p:val>
                                        </p:tav>
                                        <p:tav tm="100000">
                                          <p:val>
                                            <p:strVal val="#ppt_x"/>
                                          </p:val>
                                        </p:tav>
                                      </p:tavLst>
                                    </p:anim>
                                    <p:anim calcmode="lin" valueType="num">
                                      <p:cBhvr>
                                        <p:cTn id="9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28" grpId="0"/>
      <p:bldP spid="48" grpId="0" animBg="1"/>
      <p:bldP spid="33" grpId="0"/>
      <p:bldP spid="35" grpId="0"/>
      <p:bldP spid="29" grpId="0"/>
      <p:bldP spid="30" grpId="0"/>
      <p:bldP spid="3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upsert</a:t>
            </a:r>
            <a:r>
              <a:rPr lang="en-US" altLang="ja-JP" dirty="0"/>
              <a:t> update</a:t>
            </a:r>
            <a:r>
              <a:rPr lang="ja-JP" altLang="en-US" dirty="0"/>
              <a:t>：新規行は挿入し、既存行は更新する</a:t>
            </a:r>
            <a:endParaRPr kumimoji="1" lang="ja-JP" altLang="en-US" dirty="0"/>
          </a:p>
        </p:txBody>
      </p:sp>
      <p:sp>
        <p:nvSpPr>
          <p:cNvPr id="25" name="フリーフォーム 24"/>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6" name="下矢印 25"/>
          <p:cNvSpPr/>
          <p:nvPr/>
        </p:nvSpPr>
        <p:spPr bwMode="auto">
          <a:xfrm>
            <a:off x="3504758" y="3554135"/>
            <a:ext cx="1474441" cy="824744"/>
          </a:xfrm>
          <a:prstGeom prst="downArrow">
            <a:avLst>
              <a:gd name="adj1" fmla="val 50000"/>
              <a:gd name="adj2" fmla="val 5357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8" name="正方形/長方形 27"/>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29" name="テキスト ボックス 28"/>
          <p:cNvSpPr txBox="1"/>
          <p:nvPr/>
        </p:nvSpPr>
        <p:spPr>
          <a:xfrm>
            <a:off x="435407" y="877835"/>
            <a:ext cx="7956072" cy="415498"/>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err="1" smtClean="0">
                <a:latin typeface="+mn-ea"/>
                <a:ea typeface="+mn-ea"/>
              </a:rPr>
              <a:t>upsert</a:t>
            </a:r>
            <a:r>
              <a:rPr lang="en-US" altLang="ja-JP" sz="1400" dirty="0" smtClean="0">
                <a:latin typeface="+mn-ea"/>
                <a:ea typeface="+mn-ea"/>
              </a:rPr>
              <a:t> update</a:t>
            </a:r>
            <a:r>
              <a:rPr lang="ja-JP" altLang="en-US" sz="1400" dirty="0" smtClean="0">
                <a:latin typeface="+mn-ea"/>
                <a:ea typeface="+mn-ea"/>
              </a:rPr>
              <a:t>：　新しい行先→追加、既にある行先→古い荷物は捨てて、新しい荷物に置き換える</a:t>
            </a:r>
            <a:endParaRPr kumimoji="1" lang="en-US" altLang="ja-JP" sz="1400" dirty="0" smtClean="0">
              <a:latin typeface="+mn-ea"/>
              <a:ea typeface="+mn-ea"/>
            </a:endParaRPr>
          </a:p>
        </p:txBody>
      </p:sp>
      <p:sp>
        <p:nvSpPr>
          <p:cNvPr id="52" name="フリーフォーム 51"/>
          <p:cNvSpPr/>
          <p:nvPr/>
        </p:nvSpPr>
        <p:spPr bwMode="auto">
          <a:xfrm>
            <a:off x="367144" y="6390418"/>
            <a:ext cx="8404605" cy="45719"/>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3" name="正方形/長方形 52"/>
          <p:cNvSpPr/>
          <p:nvPr/>
        </p:nvSpPr>
        <p:spPr bwMode="auto">
          <a:xfrm>
            <a:off x="2945436" y="6207380"/>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正方形/長方形 53"/>
          <p:cNvSpPr/>
          <p:nvPr/>
        </p:nvSpPr>
        <p:spPr bwMode="auto">
          <a:xfrm>
            <a:off x="2568767" y="5983958"/>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68" name="直方体 67"/>
          <p:cNvSpPr/>
          <p:nvPr/>
        </p:nvSpPr>
        <p:spPr bwMode="auto">
          <a:xfrm>
            <a:off x="1065537" y="6164227"/>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71" name="テキスト ボックス 70"/>
          <p:cNvSpPr txBox="1"/>
          <p:nvPr/>
        </p:nvSpPr>
        <p:spPr>
          <a:xfrm>
            <a:off x="428006" y="4199435"/>
            <a:ext cx="2826470" cy="1477328"/>
          </a:xfrm>
          <a:prstGeom prst="rect">
            <a:avLst/>
          </a:prstGeom>
          <a:noFill/>
        </p:spPr>
        <p:txBody>
          <a:bodyPr wrap="square" rtlCol="0">
            <a:spAutoFit/>
          </a:bodyPr>
          <a:lstStyle/>
          <a:p>
            <a:pPr>
              <a:lnSpc>
                <a:spcPct val="150000"/>
              </a:lnSpc>
            </a:pPr>
            <a:r>
              <a:rPr lang="en-US" altLang="ja-JP" dirty="0" smtClean="0">
                <a:latin typeface="+mn-ea"/>
                <a:ea typeface="+mn-ea"/>
              </a:rPr>
              <a:t>【</a:t>
            </a:r>
            <a:r>
              <a:rPr lang="ja-JP" altLang="en-US" dirty="0" smtClean="0">
                <a:latin typeface="+mn-ea"/>
                <a:ea typeface="+mn-ea"/>
              </a:rPr>
              <a:t>入れたいデータ</a:t>
            </a:r>
            <a:r>
              <a:rPr lang="en-US" altLang="ja-JP" dirty="0" smtClean="0">
                <a:latin typeface="+mn-ea"/>
                <a:ea typeface="+mn-ea"/>
              </a:rPr>
              <a:t>】</a:t>
            </a:r>
          </a:p>
          <a:p>
            <a:pPr>
              <a:lnSpc>
                <a:spcPct val="150000"/>
              </a:lnSpc>
            </a:pPr>
            <a:r>
              <a:rPr lang="ja-JP" altLang="en-US" dirty="0" smtClean="0">
                <a:latin typeface="+mn-ea"/>
                <a:ea typeface="+mn-ea"/>
              </a:rPr>
              <a:t>・</a:t>
            </a:r>
            <a:r>
              <a:rPr lang="en-US" altLang="ja-JP" dirty="0" smtClean="0">
                <a:latin typeface="+mn-ea"/>
                <a:ea typeface="+mn-ea"/>
              </a:rPr>
              <a:t>B</a:t>
            </a:r>
            <a:r>
              <a:rPr lang="ja-JP" altLang="en-US" dirty="0" smtClean="0">
                <a:latin typeface="+mn-ea"/>
                <a:ea typeface="+mn-ea"/>
              </a:rPr>
              <a:t>行き、</a:t>
            </a:r>
            <a:r>
              <a:rPr lang="en-US" altLang="ja-JP" dirty="0" smtClean="0">
                <a:latin typeface="+mn-ea"/>
                <a:ea typeface="+mn-ea"/>
              </a:rPr>
              <a:t>D</a:t>
            </a:r>
            <a:r>
              <a:rPr lang="ja-JP" altLang="en-US" dirty="0" smtClean="0">
                <a:latin typeface="+mn-ea"/>
                <a:ea typeface="+mn-ea"/>
              </a:rPr>
              <a:t>行きが重複</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→新しい荷物に置き換える</a:t>
            </a:r>
            <a:endParaRPr lang="en-US" altLang="ja-JP" dirty="0">
              <a:latin typeface="+mn-ea"/>
              <a:ea typeface="+mn-ea"/>
            </a:endParaRPr>
          </a:p>
          <a:p>
            <a:pPr>
              <a:lnSpc>
                <a:spcPct val="150000"/>
              </a:lnSpc>
            </a:pPr>
            <a:r>
              <a:rPr kumimoji="1" lang="ja-JP" altLang="en-US" dirty="0" smtClean="0">
                <a:latin typeface="+mn-ea"/>
                <a:ea typeface="+mn-ea"/>
              </a:rPr>
              <a:t>・</a:t>
            </a:r>
            <a:r>
              <a:rPr kumimoji="1" lang="en-US" altLang="ja-JP" dirty="0" smtClean="0">
                <a:latin typeface="+mn-ea"/>
                <a:ea typeface="+mn-ea"/>
              </a:rPr>
              <a:t>E</a:t>
            </a:r>
            <a:r>
              <a:rPr lang="ja-JP" altLang="en-US" dirty="0" smtClean="0">
                <a:latin typeface="+mn-ea"/>
                <a:ea typeface="+mn-ea"/>
              </a:rPr>
              <a:t>行き、</a:t>
            </a:r>
            <a:r>
              <a:rPr lang="en-US" altLang="ja-JP" dirty="0" smtClean="0">
                <a:latin typeface="+mn-ea"/>
                <a:ea typeface="+mn-ea"/>
              </a:rPr>
              <a:t>F</a:t>
            </a:r>
            <a:r>
              <a:rPr lang="ja-JP" altLang="en-US" dirty="0" smtClean="0">
                <a:latin typeface="+mn-ea"/>
                <a:ea typeface="+mn-ea"/>
              </a:rPr>
              <a:t>行き（新しい</a:t>
            </a:r>
            <a:r>
              <a:rPr lang="en-US" altLang="ja-JP" dirty="0" smtClean="0">
                <a:latin typeface="+mn-ea"/>
                <a:ea typeface="+mn-ea"/>
              </a:rPr>
              <a:t>Primary</a:t>
            </a:r>
            <a:r>
              <a:rPr lang="ja-JP" altLang="en-US" dirty="0" smtClean="0">
                <a:latin typeface="+mn-ea"/>
                <a:ea typeface="+mn-ea"/>
              </a:rPr>
              <a:t> </a:t>
            </a:r>
            <a:r>
              <a:rPr lang="en-US" altLang="ja-JP" dirty="0" smtClean="0">
                <a:latin typeface="+mn-ea"/>
                <a:ea typeface="+mn-ea"/>
              </a:rPr>
              <a:t>key)</a:t>
            </a:r>
          </a:p>
          <a:p>
            <a:pPr>
              <a:lnSpc>
                <a:spcPct val="150000"/>
              </a:lnSpc>
            </a:pPr>
            <a:r>
              <a:rPr kumimoji="1" lang="ja-JP" altLang="en-US" dirty="0">
                <a:latin typeface="+mn-ea"/>
                <a:ea typeface="+mn-ea"/>
              </a:rPr>
              <a:t>　</a:t>
            </a:r>
            <a:r>
              <a:rPr kumimoji="1" lang="ja-JP" altLang="en-US" dirty="0" smtClean="0">
                <a:latin typeface="+mn-ea"/>
                <a:ea typeface="+mn-ea"/>
              </a:rPr>
              <a:t>→追加する</a:t>
            </a:r>
            <a:endParaRPr kumimoji="1" lang="en-US" altLang="ja-JP" dirty="0" smtClean="0">
              <a:latin typeface="+mn-ea"/>
              <a:ea typeface="+mn-ea"/>
            </a:endParaRPr>
          </a:p>
        </p:txBody>
      </p:sp>
      <p:sp>
        <p:nvSpPr>
          <p:cNvPr id="83" name="Rectangle 2"/>
          <p:cNvSpPr>
            <a:spLocks noChangeArrowheads="1"/>
          </p:cNvSpPr>
          <p:nvPr/>
        </p:nvSpPr>
        <p:spPr bwMode="auto">
          <a:xfrm>
            <a:off x="382263" y="3599786"/>
            <a:ext cx="8005706" cy="553998"/>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con.execute</a:t>
            </a:r>
            <a:r>
              <a:rPr kumimoji="0" lang="en-US" altLang="ja-JP" dirty="0">
                <a:effectLst>
                  <a:glow rad="139700">
                    <a:schemeClr val="bg1">
                      <a:alpha val="80000"/>
                    </a:schemeClr>
                  </a:glow>
                </a:effectLst>
                <a:latin typeface="Consolas" panose="020B0609020204030204" pitchFamily="49" charset="0"/>
                <a:ea typeface="var(--jp-code-font-family)"/>
              </a:rPr>
              <a:t>( </a:t>
            </a:r>
            <a:r>
              <a:rPr kumimoji="0" lang="en-US" altLang="ja-JP" dirty="0" smtClean="0">
                <a:effectLst>
                  <a:glow rad="139700">
                    <a:schemeClr val="bg1">
                      <a:alpha val="80000"/>
                    </a:schemeClr>
                  </a:glow>
                </a:effectLst>
                <a:latin typeface="Consolas" panose="020B0609020204030204" pitchFamily="49" charset="0"/>
                <a:ea typeface="var(--jp-code-font-family)"/>
              </a:rPr>
              <a:t>f" </a:t>
            </a:r>
            <a:r>
              <a:rPr kumimoji="0" lang="en-US" altLang="ja-JP" dirty="0">
                <a:solidFill>
                  <a:schemeClr val="accent1"/>
                </a:solidFill>
                <a:effectLst>
                  <a:glow rad="139700">
                    <a:schemeClr val="bg1">
                      <a:alpha val="80000"/>
                    </a:schemeClr>
                  </a:glow>
                </a:effectLst>
                <a:latin typeface="Consolas" panose="020B0609020204030204" pitchFamily="49" charset="0"/>
                <a:ea typeface="var(--jp-code-font-family)"/>
              </a:rPr>
              <a:t>insert into</a:t>
            </a:r>
            <a:r>
              <a:rPr kumimoji="0" lang="en-US" altLang="ja-JP" dirty="0">
                <a:effectLst>
                  <a:glow rad="139700">
                    <a:schemeClr val="bg1">
                      <a:alpha val="80000"/>
                    </a:schemeClr>
                  </a:glow>
                </a:effectLst>
                <a:latin typeface="Consolas" panose="020B0609020204030204" pitchFamily="49" charset="0"/>
                <a:ea typeface="var(--jp-code-font-family)"/>
              </a:rPr>
              <a:t> {table</a:t>
            </a:r>
            <a:r>
              <a:rPr kumimoji="0" lang="ja-JP" altLang="en-US" dirty="0">
                <a:effectLst>
                  <a:glow rad="139700">
                    <a:schemeClr val="bg1">
                      <a:alpha val="80000"/>
                    </a:schemeClr>
                  </a:glow>
                </a:effectLst>
                <a:latin typeface="Consolas" panose="020B0609020204030204" pitchFamily="49" charset="0"/>
                <a:ea typeface="var(--jp-code-font-family)"/>
              </a:rPr>
              <a:t>名</a:t>
            </a:r>
            <a:r>
              <a:rPr kumimoji="0" lang="en-US" altLang="ja-JP" dirty="0">
                <a:effectLst>
                  <a:glow rad="139700">
                    <a:schemeClr val="bg1">
                      <a:alpha val="80000"/>
                    </a:schemeClr>
                  </a:glow>
                </a:effectLst>
                <a:latin typeface="Consolas" panose="020B0609020204030204" pitchFamily="49" charset="0"/>
                <a:ea typeface="var(--jp-code-font-family)"/>
              </a:rPr>
              <a:t>} values (%</a:t>
            </a:r>
            <a:r>
              <a:rPr kumimoji="0" lang="en-US" altLang="ja-JP" dirty="0" err="1">
                <a:effectLst>
                  <a:glow rad="139700">
                    <a:schemeClr val="bg1">
                      <a:alpha val="80000"/>
                    </a:schemeClr>
                  </a:glow>
                </a:effectLst>
                <a:latin typeface="Consolas" panose="020B0609020204030204" pitchFamily="49" charset="0"/>
                <a:ea typeface="var(--jp-code-font-family)"/>
              </a:rPr>
              <a:t>s,%s</a:t>
            </a:r>
            <a:r>
              <a:rPr kumimoji="0" lang="en-US" altLang="ja-JP" dirty="0">
                <a:effectLst>
                  <a:glow rad="139700">
                    <a:schemeClr val="bg1">
                      <a:alpha val="80000"/>
                    </a:schemeClr>
                  </a:glow>
                </a:effectLst>
                <a:latin typeface="Consolas" panose="020B0609020204030204" pitchFamily="49" charset="0"/>
                <a:ea typeface="var(--jp-code-font-family)"/>
              </a:rPr>
              <a:t>,…) on duplicate key </a:t>
            </a:r>
            <a:r>
              <a:rPr kumimoji="0" lang="en-US" altLang="ja-JP" dirty="0">
                <a:solidFill>
                  <a:schemeClr val="accent1"/>
                </a:solidFill>
                <a:effectLst>
                  <a:glow rad="139700">
                    <a:schemeClr val="bg1">
                      <a:alpha val="80000"/>
                    </a:schemeClr>
                  </a:glow>
                </a:effectLst>
                <a:latin typeface="Consolas" panose="020B0609020204030204" pitchFamily="49" charset="0"/>
                <a:ea typeface="var(--jp-code-font-family)"/>
              </a:rPr>
              <a:t>update</a:t>
            </a:r>
            <a:r>
              <a:rPr kumimoji="0" lang="en-US" altLang="ja-JP" dirty="0">
                <a:effectLst>
                  <a:glow rad="139700">
                    <a:schemeClr val="bg1">
                      <a:alpha val="80000"/>
                    </a:schemeClr>
                  </a:glow>
                </a:effectLst>
                <a:latin typeface="Consolas" panose="020B0609020204030204" pitchFamily="49" charset="0"/>
                <a:ea typeface="var(--jp-code-font-family)"/>
              </a:rPr>
              <a:t> </a:t>
            </a:r>
            <a:r>
              <a:rPr kumimoji="0" lang="ja-JP" altLang="en-US" dirty="0">
                <a:effectLst>
                  <a:glow rad="139700">
                    <a:schemeClr val="bg1">
                      <a:alpha val="80000"/>
                    </a:schemeClr>
                  </a:glow>
                </a:effectLst>
                <a:latin typeface="Consolas" panose="020B0609020204030204" pitchFamily="49" charset="0"/>
                <a:ea typeface="var(--jp-code-font-family)"/>
              </a:rPr>
              <a:t>カラム名</a:t>
            </a:r>
            <a:r>
              <a:rPr kumimoji="0" lang="en-US" altLang="ja-JP" dirty="0">
                <a:effectLst>
                  <a:glow rad="139700">
                    <a:schemeClr val="bg1">
                      <a:alpha val="80000"/>
                    </a:schemeClr>
                  </a:glow>
                </a:effectLst>
                <a:latin typeface="Consolas" panose="020B0609020204030204" pitchFamily="49" charset="0"/>
                <a:ea typeface="var(--jp-code-font-family)"/>
              </a:rPr>
              <a:t>1 = values(</a:t>
            </a:r>
            <a:r>
              <a:rPr kumimoji="0" lang="ja-JP" altLang="en-US" dirty="0">
                <a:effectLst>
                  <a:glow rad="139700">
                    <a:schemeClr val="bg1">
                      <a:alpha val="80000"/>
                    </a:schemeClr>
                  </a:glow>
                </a:effectLst>
                <a:latin typeface="Consolas" panose="020B0609020204030204" pitchFamily="49" charset="0"/>
                <a:ea typeface="var(--jp-code-font-family)"/>
              </a:rPr>
              <a:t>カラム名</a:t>
            </a:r>
            <a:r>
              <a:rPr kumimoji="0" lang="en-US" altLang="ja-JP" dirty="0">
                <a:effectLst>
                  <a:glow rad="139700">
                    <a:schemeClr val="bg1">
                      <a:alpha val="80000"/>
                    </a:schemeClr>
                  </a:glow>
                </a:effectLst>
                <a:latin typeface="Consolas" panose="020B0609020204030204" pitchFamily="49" charset="0"/>
                <a:ea typeface="var(--jp-code-font-family)"/>
              </a:rPr>
              <a:t>1), </a:t>
            </a:r>
            <a:r>
              <a:rPr kumimoji="0" lang="ja-JP" altLang="en-US" dirty="0">
                <a:effectLst>
                  <a:glow rad="139700">
                    <a:schemeClr val="bg1">
                      <a:alpha val="80000"/>
                    </a:schemeClr>
                  </a:glow>
                </a:effectLst>
                <a:latin typeface="Consolas" panose="020B0609020204030204" pitchFamily="49" charset="0"/>
                <a:ea typeface="var(--jp-code-font-family)"/>
              </a:rPr>
              <a:t>カラム名</a:t>
            </a:r>
            <a:r>
              <a:rPr kumimoji="0" lang="en-US" altLang="ja-JP" dirty="0">
                <a:effectLst>
                  <a:glow rad="139700">
                    <a:schemeClr val="bg1">
                      <a:alpha val="80000"/>
                    </a:schemeClr>
                  </a:glow>
                </a:effectLst>
                <a:latin typeface="Consolas" panose="020B0609020204030204" pitchFamily="49" charset="0"/>
                <a:ea typeface="var(--jp-code-font-family)"/>
              </a:rPr>
              <a:t>2 = values(</a:t>
            </a:r>
            <a:r>
              <a:rPr kumimoji="0" lang="ja-JP" altLang="en-US" dirty="0">
                <a:effectLst>
                  <a:glow rad="139700">
                    <a:schemeClr val="bg1">
                      <a:alpha val="80000"/>
                    </a:schemeClr>
                  </a:glow>
                </a:effectLst>
                <a:latin typeface="Consolas" panose="020B0609020204030204" pitchFamily="49" charset="0"/>
                <a:ea typeface="var(--jp-code-font-family)"/>
              </a:rPr>
              <a:t>カラム名</a:t>
            </a:r>
            <a:r>
              <a:rPr kumimoji="0" lang="en-US" altLang="ja-JP" dirty="0">
                <a:effectLst>
                  <a:glow rad="139700">
                    <a:schemeClr val="bg1">
                      <a:alpha val="80000"/>
                    </a:schemeClr>
                  </a:glow>
                </a:effectLst>
                <a:latin typeface="Consolas" panose="020B0609020204030204" pitchFamily="49" charset="0"/>
                <a:ea typeface="var(--jp-code-font-family)"/>
              </a:rPr>
              <a:t>2),</a:t>
            </a:r>
            <a:r>
              <a:rPr kumimoji="0" lang="ja-JP" altLang="en-US" dirty="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 </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a:t>
            </a:r>
            <a:r>
              <a:rPr kumimoji="0" lang="en-US" altLang="ja-JP" dirty="0" err="1">
                <a:effectLst>
                  <a:glow rad="139700">
                    <a:schemeClr val="bg1">
                      <a:alpha val="80000"/>
                    </a:schemeClr>
                  </a:glow>
                </a:effectLst>
                <a:latin typeface="Consolas" panose="020B0609020204030204" pitchFamily="49" charset="0"/>
                <a:ea typeface="var(--jp-code-font-family)"/>
              </a:rPr>
              <a:t>df.values.tolist</a:t>
            </a:r>
            <a:r>
              <a:rPr kumimoji="0" lang="en-US" altLang="ja-JP" dirty="0">
                <a:effectLst>
                  <a:glow rad="139700">
                    <a:schemeClr val="bg1">
                      <a:alpha val="80000"/>
                    </a:schemeClr>
                  </a:glow>
                </a:effectLst>
                <a:latin typeface="Consolas" panose="020B0609020204030204" pitchFamily="49" charset="0"/>
                <a:ea typeface="var(--jp-code-font-family)"/>
              </a:rPr>
              <a:t>() ) </a:t>
            </a:r>
          </a:p>
        </p:txBody>
      </p:sp>
      <p:sp>
        <p:nvSpPr>
          <p:cNvPr id="84" name="テキスト ボックス 83"/>
          <p:cNvSpPr txBox="1"/>
          <p:nvPr/>
        </p:nvSpPr>
        <p:spPr>
          <a:xfrm>
            <a:off x="5284364" y="1641644"/>
            <a:ext cx="3487385" cy="1754326"/>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SQL</a:t>
            </a:r>
            <a:r>
              <a:rPr lang="ja-JP" altLang="en-US" dirty="0" smtClean="0">
                <a:latin typeface="+mn-ea"/>
                <a:ea typeface="+mn-ea"/>
              </a:rPr>
              <a:t>文を使い、送り込んだデータの</a:t>
            </a:r>
            <a:r>
              <a:rPr lang="en-US" altLang="ja-JP" dirty="0" smtClean="0">
                <a:latin typeface="+mn-ea"/>
                <a:ea typeface="+mn-ea"/>
              </a:rPr>
              <a:t>Primary</a:t>
            </a:r>
            <a:r>
              <a:rPr lang="ja-JP" altLang="en-US" dirty="0" smtClean="0">
                <a:latin typeface="+mn-ea"/>
                <a:ea typeface="+mn-ea"/>
              </a:rPr>
              <a:t>キーに</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重複がないかを判断</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　↓</a:t>
            </a:r>
            <a:endParaRPr lang="en-US" altLang="ja-JP" dirty="0" smtClean="0">
              <a:latin typeface="+mn-ea"/>
              <a:ea typeface="+mn-ea"/>
            </a:endParaRPr>
          </a:p>
          <a:p>
            <a:pPr>
              <a:lnSpc>
                <a:spcPct val="150000"/>
              </a:lnSpc>
            </a:pPr>
            <a:r>
              <a:rPr lang="ja-JP" altLang="en-US" dirty="0" smtClean="0">
                <a:latin typeface="+mn-ea"/>
                <a:ea typeface="+mn-ea"/>
              </a:rPr>
              <a:t>・あった場合＝新しいデータを上書き</a:t>
            </a:r>
            <a:endParaRPr lang="en-US" altLang="ja-JP" dirty="0" smtClean="0">
              <a:latin typeface="+mn-ea"/>
              <a:ea typeface="+mn-ea"/>
            </a:endParaRPr>
          </a:p>
          <a:p>
            <a:pPr>
              <a:lnSpc>
                <a:spcPct val="150000"/>
              </a:lnSpc>
            </a:pPr>
            <a:r>
              <a:rPr lang="ja-JP" altLang="en-US" dirty="0" smtClean="0">
                <a:latin typeface="+mn-ea"/>
                <a:ea typeface="+mn-ea"/>
              </a:rPr>
              <a:t>・なかった場合＝新規</a:t>
            </a:r>
            <a:r>
              <a:rPr lang="en-US" altLang="ja-JP" dirty="0" smtClean="0">
                <a:latin typeface="+mn-ea"/>
                <a:ea typeface="+mn-ea"/>
              </a:rPr>
              <a:t>Primary</a:t>
            </a:r>
            <a:r>
              <a:rPr lang="ja-JP" altLang="en-US" dirty="0" smtClean="0">
                <a:latin typeface="+mn-ea"/>
                <a:ea typeface="+mn-ea"/>
              </a:rPr>
              <a:t> </a:t>
            </a:r>
            <a:r>
              <a:rPr lang="en-US" altLang="ja-JP" dirty="0" smtClean="0">
                <a:latin typeface="+mn-ea"/>
                <a:ea typeface="+mn-ea"/>
              </a:rPr>
              <a:t>key</a:t>
            </a:r>
            <a:r>
              <a:rPr lang="ja-JP" altLang="en-US" dirty="0" smtClean="0">
                <a:latin typeface="+mn-ea"/>
                <a:ea typeface="+mn-ea"/>
              </a:rPr>
              <a:t>が来たとみなして</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新規行を挿入</a:t>
            </a:r>
            <a:endParaRPr lang="en-US" altLang="ja-JP" dirty="0" smtClean="0">
              <a:latin typeface="+mn-ea"/>
              <a:ea typeface="+mn-ea"/>
            </a:endParaRPr>
          </a:p>
        </p:txBody>
      </p:sp>
      <p:sp>
        <p:nvSpPr>
          <p:cNvPr id="99" name="正方形/長方形 98"/>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0" name="正方形/長方形 99"/>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1" name="正方形/長方形 100"/>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02" name="正方形/長方形 101"/>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03" name="正方形/長方形 102"/>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04" name="正方形/長方形 103"/>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05" name="直方体 104"/>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6" name="直方体 105"/>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07" name="直方体 106"/>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8" name="直方体 107"/>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9" name="直方体 108"/>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0" name="直方体 109"/>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11" name="直方体 110"/>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2" name="直方体 111"/>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3" name="直方体 112"/>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4" name="直方体 113"/>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15" name="直方体 114"/>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6" name="直方体 115"/>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7" name="直方体 116"/>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8" name="直方体 117"/>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19" name="直方体 118"/>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0" name="直方体 119"/>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9" name="正方形/長方形 158"/>
          <p:cNvSpPr/>
          <p:nvPr/>
        </p:nvSpPr>
        <p:spPr bwMode="auto">
          <a:xfrm>
            <a:off x="3335624" y="446679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0" name="正方形/長方形 159"/>
          <p:cNvSpPr/>
          <p:nvPr/>
        </p:nvSpPr>
        <p:spPr bwMode="auto">
          <a:xfrm>
            <a:off x="3546396" y="451627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1" name="正方形/長方形 160"/>
          <p:cNvSpPr/>
          <p:nvPr/>
        </p:nvSpPr>
        <p:spPr bwMode="auto">
          <a:xfrm>
            <a:off x="3600971" y="456199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62" name="正方形/長方形 161"/>
          <p:cNvSpPr/>
          <p:nvPr/>
        </p:nvSpPr>
        <p:spPr bwMode="auto">
          <a:xfrm>
            <a:off x="4496931" y="456654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63" name="正方形/長方形 162"/>
          <p:cNvSpPr/>
          <p:nvPr/>
        </p:nvSpPr>
        <p:spPr bwMode="auto">
          <a:xfrm>
            <a:off x="5396443" y="456199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64" name="正方形/長方形 163"/>
          <p:cNvSpPr/>
          <p:nvPr/>
        </p:nvSpPr>
        <p:spPr bwMode="auto">
          <a:xfrm>
            <a:off x="6291633" y="456199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65" name="直方体 164"/>
          <p:cNvSpPr/>
          <p:nvPr/>
        </p:nvSpPr>
        <p:spPr bwMode="auto">
          <a:xfrm>
            <a:off x="3719831" y="5135044"/>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6" name="直方体 165"/>
          <p:cNvSpPr/>
          <p:nvPr/>
        </p:nvSpPr>
        <p:spPr bwMode="auto">
          <a:xfrm>
            <a:off x="4625664" y="5135043"/>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67" name="直方体 166"/>
          <p:cNvSpPr/>
          <p:nvPr/>
        </p:nvSpPr>
        <p:spPr bwMode="auto">
          <a:xfrm>
            <a:off x="5524450" y="5135042"/>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8" name="直方体 167"/>
          <p:cNvSpPr/>
          <p:nvPr/>
        </p:nvSpPr>
        <p:spPr bwMode="auto">
          <a:xfrm>
            <a:off x="6412268" y="5135042"/>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9" name="直方体 168"/>
          <p:cNvSpPr/>
          <p:nvPr/>
        </p:nvSpPr>
        <p:spPr bwMode="auto">
          <a:xfrm>
            <a:off x="3719831" y="537211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0" name="直方体 169"/>
          <p:cNvSpPr/>
          <p:nvPr/>
        </p:nvSpPr>
        <p:spPr bwMode="auto">
          <a:xfrm>
            <a:off x="5524450" y="537211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1" name="直方体 170"/>
          <p:cNvSpPr/>
          <p:nvPr/>
        </p:nvSpPr>
        <p:spPr bwMode="auto">
          <a:xfrm>
            <a:off x="6412268" y="5372114"/>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2" name="直方体 171"/>
          <p:cNvSpPr/>
          <p:nvPr/>
        </p:nvSpPr>
        <p:spPr bwMode="auto">
          <a:xfrm>
            <a:off x="3719831" y="561132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3" name="直方体 172"/>
          <p:cNvSpPr/>
          <p:nvPr/>
        </p:nvSpPr>
        <p:spPr bwMode="auto">
          <a:xfrm>
            <a:off x="4625664" y="561132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74" name="直方体 173"/>
          <p:cNvSpPr/>
          <p:nvPr/>
        </p:nvSpPr>
        <p:spPr bwMode="auto">
          <a:xfrm>
            <a:off x="5524450" y="561132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5" name="直方体 174"/>
          <p:cNvSpPr/>
          <p:nvPr/>
        </p:nvSpPr>
        <p:spPr bwMode="auto">
          <a:xfrm>
            <a:off x="6412268" y="561132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6" name="直方体 175"/>
          <p:cNvSpPr/>
          <p:nvPr/>
        </p:nvSpPr>
        <p:spPr bwMode="auto">
          <a:xfrm>
            <a:off x="3719831" y="585439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7" name="直方体 176"/>
          <p:cNvSpPr/>
          <p:nvPr/>
        </p:nvSpPr>
        <p:spPr bwMode="auto">
          <a:xfrm>
            <a:off x="5524450" y="585439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8" name="直方体 177"/>
          <p:cNvSpPr/>
          <p:nvPr/>
        </p:nvSpPr>
        <p:spPr bwMode="auto">
          <a:xfrm>
            <a:off x="6412268" y="5854394"/>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9" name="直方体 178"/>
          <p:cNvSpPr/>
          <p:nvPr/>
        </p:nvSpPr>
        <p:spPr bwMode="auto">
          <a:xfrm>
            <a:off x="4621044" y="5372440"/>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a:solidFill>
                  <a:schemeClr val="tx1"/>
                </a:solidFill>
                <a:effectLst>
                  <a:glow rad="127000">
                    <a:srgbClr val="FFFFFF"/>
                  </a:glow>
                </a:effectLst>
                <a:latin typeface="+mn-ea"/>
              </a:rPr>
              <a:t>B</a:t>
            </a:r>
            <a:endParaRPr lang="ja-JP" altLang="en-US" sz="1100" dirty="0">
              <a:solidFill>
                <a:schemeClr val="tx1"/>
              </a:solidFill>
              <a:effectLst>
                <a:glow rad="127000">
                  <a:srgbClr val="FFFFFF"/>
                </a:glow>
              </a:effectLst>
              <a:latin typeface="+mn-ea"/>
            </a:endParaRPr>
          </a:p>
        </p:txBody>
      </p:sp>
      <p:sp>
        <p:nvSpPr>
          <p:cNvPr id="180" name="直方体 179"/>
          <p:cNvSpPr/>
          <p:nvPr/>
        </p:nvSpPr>
        <p:spPr bwMode="auto">
          <a:xfrm>
            <a:off x="4625664" y="584573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a:solidFill>
                  <a:schemeClr val="tx1"/>
                </a:solidFill>
                <a:effectLst>
                  <a:glow rad="127000">
                    <a:srgbClr val="FFFFFF"/>
                  </a:glow>
                </a:effectLst>
                <a:latin typeface="+mn-ea"/>
              </a:rPr>
              <a:t>D</a:t>
            </a:r>
            <a:endParaRPr lang="ja-JP" altLang="en-US" sz="1100" dirty="0">
              <a:solidFill>
                <a:schemeClr val="tx1"/>
              </a:solidFill>
              <a:effectLst>
                <a:glow rad="127000">
                  <a:srgbClr val="FFFFFF"/>
                </a:glow>
              </a:effectLst>
              <a:latin typeface="+mn-ea"/>
            </a:endParaRPr>
          </a:p>
        </p:txBody>
      </p:sp>
      <p:sp>
        <p:nvSpPr>
          <p:cNvPr id="181" name="直方体 180"/>
          <p:cNvSpPr/>
          <p:nvPr/>
        </p:nvSpPr>
        <p:spPr bwMode="auto">
          <a:xfrm>
            <a:off x="4019252" y="511948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2" name="直方体 181"/>
          <p:cNvSpPr/>
          <p:nvPr/>
        </p:nvSpPr>
        <p:spPr bwMode="auto">
          <a:xfrm>
            <a:off x="4019252" y="5356559"/>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3" name="直方体 182"/>
          <p:cNvSpPr/>
          <p:nvPr/>
        </p:nvSpPr>
        <p:spPr bwMode="auto">
          <a:xfrm>
            <a:off x="4923869" y="512601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84" name="直方体 183"/>
          <p:cNvSpPr/>
          <p:nvPr/>
        </p:nvSpPr>
        <p:spPr bwMode="auto">
          <a:xfrm>
            <a:off x="4923869" y="536308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smtClean="0">
                <a:solidFill>
                  <a:schemeClr val="tx1"/>
                </a:solidFill>
                <a:effectLst>
                  <a:glow rad="127000">
                    <a:srgbClr val="FFFFFF"/>
                  </a:glow>
                </a:effectLst>
                <a:latin typeface="+mn-ea"/>
              </a:rPr>
              <a:t>F</a:t>
            </a:r>
            <a:endParaRPr kumimoji="1" lang="ja-JP" altLang="en-US" sz="1100" noProof="0" dirty="0">
              <a:solidFill>
                <a:srgbClr val="0070C0"/>
              </a:solidFill>
              <a:effectLst>
                <a:glow rad="127000">
                  <a:srgbClr val="FFFFFF"/>
                </a:glow>
              </a:effectLst>
              <a:latin typeface="+mn-ea"/>
            </a:endParaRPr>
          </a:p>
        </p:txBody>
      </p:sp>
      <p:sp>
        <p:nvSpPr>
          <p:cNvPr id="185" name="直方体 184"/>
          <p:cNvSpPr/>
          <p:nvPr/>
        </p:nvSpPr>
        <p:spPr bwMode="auto">
          <a:xfrm>
            <a:off x="5832078" y="511737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6" name="直方体 185"/>
          <p:cNvSpPr/>
          <p:nvPr/>
        </p:nvSpPr>
        <p:spPr bwMode="auto">
          <a:xfrm>
            <a:off x="5832078" y="5354446"/>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7" name="直方体 186"/>
          <p:cNvSpPr/>
          <p:nvPr/>
        </p:nvSpPr>
        <p:spPr bwMode="auto">
          <a:xfrm>
            <a:off x="6714535" y="5116911"/>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8" name="直方体 187"/>
          <p:cNvSpPr/>
          <p:nvPr/>
        </p:nvSpPr>
        <p:spPr bwMode="auto">
          <a:xfrm>
            <a:off x="6714535" y="5353983"/>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0" name="直方体 199"/>
          <p:cNvSpPr/>
          <p:nvPr/>
        </p:nvSpPr>
        <p:spPr bwMode="auto">
          <a:xfrm>
            <a:off x="7741880" y="486068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B</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1" name="直方体 200"/>
          <p:cNvSpPr/>
          <p:nvPr/>
        </p:nvSpPr>
        <p:spPr bwMode="auto">
          <a:xfrm>
            <a:off x="8269913" y="4860686"/>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D</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2" name="直方体 201"/>
          <p:cNvSpPr/>
          <p:nvPr/>
        </p:nvSpPr>
        <p:spPr bwMode="auto">
          <a:xfrm>
            <a:off x="8269913" y="520407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D</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3" name="直方体 202"/>
          <p:cNvSpPr/>
          <p:nvPr/>
        </p:nvSpPr>
        <p:spPr bwMode="auto">
          <a:xfrm>
            <a:off x="7741880" y="520407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B</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4" name="直方体 203"/>
          <p:cNvSpPr/>
          <p:nvPr/>
        </p:nvSpPr>
        <p:spPr bwMode="auto">
          <a:xfrm>
            <a:off x="7741880" y="5576682"/>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B</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5" name="直方体 204"/>
          <p:cNvSpPr/>
          <p:nvPr/>
        </p:nvSpPr>
        <p:spPr bwMode="auto">
          <a:xfrm>
            <a:off x="8269913" y="5576681"/>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D</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6" name="直方体 205"/>
          <p:cNvSpPr/>
          <p:nvPr/>
        </p:nvSpPr>
        <p:spPr bwMode="auto">
          <a:xfrm>
            <a:off x="8269913" y="5920072"/>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D</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207" name="直方体 206"/>
          <p:cNvSpPr/>
          <p:nvPr/>
        </p:nvSpPr>
        <p:spPr bwMode="auto">
          <a:xfrm>
            <a:off x="7741880" y="5920072"/>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B</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cxnSp>
        <p:nvCxnSpPr>
          <p:cNvPr id="208" name="直線コネクタ 207"/>
          <p:cNvCxnSpPr/>
          <p:nvPr/>
        </p:nvCxnSpPr>
        <p:spPr bwMode="auto">
          <a:xfrm>
            <a:off x="7637373" y="4779964"/>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9" name="直線コネクタ 208"/>
          <p:cNvCxnSpPr/>
          <p:nvPr/>
        </p:nvCxnSpPr>
        <p:spPr bwMode="auto">
          <a:xfrm flipH="1">
            <a:off x="7613360" y="4779964"/>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10" name="Rectangle 2"/>
          <p:cNvSpPr>
            <a:spLocks noChangeArrowheads="1"/>
          </p:cNvSpPr>
          <p:nvPr/>
        </p:nvSpPr>
        <p:spPr bwMode="auto">
          <a:xfrm>
            <a:off x="7824495" y="5300545"/>
            <a:ext cx="586912" cy="369332"/>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ja-JP" altLang="en-US" sz="1600" dirty="0" smtClean="0">
                <a:effectLst>
                  <a:glow rad="139700">
                    <a:schemeClr val="bg1">
                      <a:alpha val="80000"/>
                    </a:schemeClr>
                  </a:glow>
                </a:effectLst>
                <a:latin typeface="Consolas" panose="020B0609020204030204" pitchFamily="49" charset="0"/>
                <a:ea typeface="var(--jp-code-font-family)"/>
              </a:rPr>
              <a:t>廃棄</a:t>
            </a:r>
            <a:endParaRPr kumimoji="0" lang="en-US" altLang="ja-JP" sz="1600" dirty="0">
              <a:effectLst>
                <a:glow rad="139700">
                  <a:schemeClr val="bg1">
                    <a:alpha val="80000"/>
                  </a:schemeClr>
                </a:glow>
              </a:effectLst>
              <a:latin typeface="Consolas" panose="020B0609020204030204" pitchFamily="49" charset="0"/>
              <a:ea typeface="var(--jp-code-font-family)"/>
            </a:endParaRPr>
          </a:p>
        </p:txBody>
      </p:sp>
      <p:sp>
        <p:nvSpPr>
          <p:cNvPr id="122" name="直方体 121"/>
          <p:cNvSpPr/>
          <p:nvPr/>
        </p:nvSpPr>
        <p:spPr bwMode="auto">
          <a:xfrm>
            <a:off x="1065537" y="597973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23" name="直方体 122"/>
          <p:cNvSpPr/>
          <p:nvPr/>
        </p:nvSpPr>
        <p:spPr bwMode="auto">
          <a:xfrm>
            <a:off x="1065536" y="579670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124" name="直方体 123"/>
          <p:cNvSpPr/>
          <p:nvPr/>
        </p:nvSpPr>
        <p:spPr bwMode="auto">
          <a:xfrm>
            <a:off x="1065535" y="5612943"/>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129" name="直方体 128"/>
          <p:cNvSpPr/>
          <p:nvPr/>
        </p:nvSpPr>
        <p:spPr bwMode="auto">
          <a:xfrm>
            <a:off x="498315" y="6160218"/>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0" name="直方体 129"/>
          <p:cNvSpPr/>
          <p:nvPr/>
        </p:nvSpPr>
        <p:spPr bwMode="auto">
          <a:xfrm>
            <a:off x="498315" y="597973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1" name="直方体 130"/>
          <p:cNvSpPr/>
          <p:nvPr/>
        </p:nvSpPr>
        <p:spPr bwMode="auto">
          <a:xfrm>
            <a:off x="498315" y="580036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2" name="直方体 131"/>
          <p:cNvSpPr/>
          <p:nvPr/>
        </p:nvSpPr>
        <p:spPr bwMode="auto">
          <a:xfrm>
            <a:off x="498315" y="562361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3" name="直方体 132"/>
          <p:cNvSpPr/>
          <p:nvPr/>
        </p:nvSpPr>
        <p:spPr bwMode="auto">
          <a:xfrm>
            <a:off x="1652681" y="619182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4" name="直方体 133"/>
          <p:cNvSpPr/>
          <p:nvPr/>
        </p:nvSpPr>
        <p:spPr bwMode="auto">
          <a:xfrm>
            <a:off x="1652681" y="6011343"/>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5" name="直方体 134"/>
          <p:cNvSpPr/>
          <p:nvPr/>
        </p:nvSpPr>
        <p:spPr bwMode="auto">
          <a:xfrm>
            <a:off x="1652681" y="5831967"/>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6" name="直方体 135"/>
          <p:cNvSpPr/>
          <p:nvPr/>
        </p:nvSpPr>
        <p:spPr bwMode="auto">
          <a:xfrm>
            <a:off x="1652681" y="565522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7" name="直方体 136"/>
          <p:cNvSpPr/>
          <p:nvPr/>
        </p:nvSpPr>
        <p:spPr bwMode="auto">
          <a:xfrm>
            <a:off x="2242526" y="617255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8" name="直方体 137"/>
          <p:cNvSpPr/>
          <p:nvPr/>
        </p:nvSpPr>
        <p:spPr bwMode="auto">
          <a:xfrm>
            <a:off x="2242526" y="599207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9" name="直方体 138"/>
          <p:cNvSpPr/>
          <p:nvPr/>
        </p:nvSpPr>
        <p:spPr bwMode="auto">
          <a:xfrm>
            <a:off x="2242526" y="5812699"/>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0" name="直方体 139"/>
          <p:cNvSpPr/>
          <p:nvPr/>
        </p:nvSpPr>
        <p:spPr bwMode="auto">
          <a:xfrm>
            <a:off x="2242526" y="5635956"/>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9933016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upsert</a:t>
            </a:r>
            <a:r>
              <a:rPr lang="en-US" altLang="ja-JP" dirty="0"/>
              <a:t> update</a:t>
            </a:r>
            <a:r>
              <a:rPr lang="ja-JP" altLang="en-US" dirty="0"/>
              <a:t>：新規行は挿入し、既存行は更新する</a:t>
            </a:r>
            <a:endParaRPr kumimoji="1" lang="ja-JP" altLang="en-US" dirty="0"/>
          </a:p>
        </p:txBody>
      </p:sp>
      <p:sp>
        <p:nvSpPr>
          <p:cNvPr id="3" name="テキスト ボックス 2"/>
          <p:cNvSpPr txBox="1"/>
          <p:nvPr/>
        </p:nvSpPr>
        <p:spPr>
          <a:xfrm>
            <a:off x="553791" y="1210614"/>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4" name="テキスト ボックス 3"/>
          <p:cNvSpPr txBox="1"/>
          <p:nvPr/>
        </p:nvSpPr>
        <p:spPr>
          <a:xfrm>
            <a:off x="401141" y="1398521"/>
            <a:ext cx="8468109" cy="3416320"/>
          </a:xfrm>
          <a:prstGeom prst="rect">
            <a:avLst/>
          </a:prstGeom>
          <a:noFill/>
        </p:spPr>
        <p:txBody>
          <a:bodyPr wrap="square" rtlCol="0">
            <a:spAutoFit/>
          </a:bodyPr>
          <a:lstStyle/>
          <a:p>
            <a:pPr lvl="0" eaLnBrk="0" hangingPunct="0">
              <a:lnSpc>
                <a:spcPct val="1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4">
                    <a:lumMod val="75000"/>
                  </a:schemeClr>
                </a:solidFill>
                <a:effectLst>
                  <a:glow rad="139700">
                    <a:schemeClr val="bg1">
                      <a:alpha val="80000"/>
                    </a:schemeClr>
                  </a:glow>
                </a:effectLst>
                <a:latin typeface="Consolas" panose="020B0609020204030204" pitchFamily="49" charset="0"/>
                <a:ea typeface="var(--jp-code-font-family)"/>
              </a:rPr>
              <a:t>con</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sz="1800" dirty="0">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f</a:t>
            </a:r>
            <a:r>
              <a:rPr kumimoji="0" lang="en-US" altLang="ja-JP" sz="1800" dirty="0">
                <a:solidFill>
                  <a:schemeClr val="accent3"/>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insert into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values (%</a:t>
            </a:r>
            <a:r>
              <a:rPr kumimoji="0" lang="en-US" altLang="ja-JP" sz="1800" dirty="0" err="1">
                <a:solidFill>
                  <a:schemeClr val="accent3">
                    <a:lumMod val="75000"/>
                  </a:schemeClr>
                </a:solidFill>
                <a:effectLst>
                  <a:glow rad="139700">
                    <a:schemeClr val="bg1">
                      <a:alpha val="80000"/>
                    </a:schemeClr>
                  </a:glow>
                </a:effectLst>
                <a:latin typeface="Consolas" panose="020B0609020204030204" pitchFamily="49" charset="0"/>
                <a:ea typeface="var(--jp-code-font-family)"/>
              </a:rPr>
              <a:t>s,%s</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p>
          <a:p>
            <a:pPr lvl="0" eaLnBrk="0" hangingPunct="0">
              <a:lnSpc>
                <a:spcPct val="150000"/>
              </a:lnSpc>
            </a:pP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on duplicate key update </a:t>
            </a:r>
            <a:r>
              <a:rPr kumimoji="0" lang="ja-JP" altLang="en-US"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1 = values(</a:t>
            </a:r>
            <a:r>
              <a:rPr kumimoji="0" lang="ja-JP" altLang="en-US"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1), </a:t>
            </a:r>
            <a:r>
              <a:rPr kumimoji="0" lang="ja-JP" altLang="en-US"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2 = values(</a:t>
            </a:r>
            <a:r>
              <a:rPr kumimoji="0" lang="ja-JP" altLang="en-US"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2),</a:t>
            </a:r>
            <a:r>
              <a:rPr kumimoji="0" lang="ja-JP" altLang="en-US"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ja-JP" altLang="en-US" sz="1800" dirty="0">
                <a:effectLst>
                  <a:glow rad="139700">
                    <a:schemeClr val="bg1">
                      <a:alpha val="80000"/>
                    </a:schemeClr>
                  </a:glow>
                </a:effectLst>
                <a:latin typeface="Consolas" panose="020B0609020204030204" pitchFamily="49" charset="0"/>
                <a:ea typeface="var(--jp-code-font-family)"/>
              </a:rPr>
              <a:t> </a:t>
            </a:r>
            <a:r>
              <a:rPr kumimoji="0" lang="en-US" altLang="ja-JP" sz="1800" dirty="0" err="1"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a:t>
            </a:r>
            <a:endParaRPr kumimoji="0" lang="ja-JP" altLang="ja-JP" sz="1800" dirty="0">
              <a:effectLst>
                <a:glow rad="139700">
                  <a:schemeClr val="bg1">
                    <a:alpha val="80000"/>
                  </a:schemeClr>
                </a:glow>
              </a:effectLst>
              <a:latin typeface="Consolas" panose="020B0609020204030204" pitchFamily="49" charset="0"/>
              <a:ea typeface="-apple-system"/>
            </a:endParaRPr>
          </a:p>
        </p:txBody>
      </p:sp>
      <p:sp>
        <p:nvSpPr>
          <p:cNvPr id="5" name="テキスト ボックス 4"/>
          <p:cNvSpPr txBox="1"/>
          <p:nvPr/>
        </p:nvSpPr>
        <p:spPr>
          <a:xfrm>
            <a:off x="42930" y="1078263"/>
            <a:ext cx="1648495"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connection</a:t>
            </a:r>
          </a:p>
        </p:txBody>
      </p:sp>
      <p:cxnSp>
        <p:nvCxnSpPr>
          <p:cNvPr id="6" name="直線矢印コネクタ 5"/>
          <p:cNvCxnSpPr/>
          <p:nvPr/>
        </p:nvCxnSpPr>
        <p:spPr bwMode="auto">
          <a:xfrm>
            <a:off x="1017160" y="1319296"/>
            <a:ext cx="17443" cy="195236"/>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1647668" y="1078263"/>
            <a:ext cx="1881972"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execute</a:t>
            </a:r>
            <a:r>
              <a:rPr lang="ja-JP" altLang="en-US" dirty="0" smtClean="0">
                <a:solidFill>
                  <a:schemeClr val="accent1"/>
                </a:solidFill>
                <a:effectLst>
                  <a:glow rad="127000">
                    <a:schemeClr val="bg1">
                      <a:alpha val="90000"/>
                    </a:schemeClr>
                  </a:glow>
                </a:effectLst>
                <a:latin typeface="+mn-ea"/>
                <a:ea typeface="+mn-ea"/>
              </a:rPr>
              <a:t>関数</a:t>
            </a:r>
          </a:p>
        </p:txBody>
      </p:sp>
      <p:cxnSp>
        <p:nvCxnSpPr>
          <p:cNvPr id="8" name="直線矢印コネクタ 7"/>
          <p:cNvCxnSpPr/>
          <p:nvPr/>
        </p:nvCxnSpPr>
        <p:spPr bwMode="auto">
          <a:xfrm>
            <a:off x="2008841" y="1319296"/>
            <a:ext cx="57802" cy="28951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1486841" y="1839757"/>
            <a:ext cx="1044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5171391" y="3455768"/>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a:stCxn id="10" idx="1"/>
          </p:cNvCxnSpPr>
          <p:nvPr/>
        </p:nvCxnSpPr>
        <p:spPr bwMode="auto">
          <a:xfrm flipH="1" flipV="1">
            <a:off x="2249510" y="1604885"/>
            <a:ext cx="2921881" cy="19893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10" idx="1"/>
          </p:cNvCxnSpPr>
          <p:nvPr/>
        </p:nvCxnSpPr>
        <p:spPr bwMode="auto">
          <a:xfrm flipH="1">
            <a:off x="613334" y="3594268"/>
            <a:ext cx="4558057" cy="889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14" idx="1"/>
          </p:cNvCxnSpPr>
          <p:nvPr/>
        </p:nvCxnSpPr>
        <p:spPr bwMode="auto">
          <a:xfrm flipH="1">
            <a:off x="2708857" y="1835718"/>
            <a:ext cx="461562" cy="400194"/>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3170419" y="1604885"/>
            <a:ext cx="4273570"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engine</a:t>
            </a:r>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DB</a:t>
            </a:r>
            <a:r>
              <a:rPr lang="ja-JP" altLang="en-US" dirty="0" smtClean="0">
                <a:solidFill>
                  <a:schemeClr val="accent3">
                    <a:lumMod val="75000"/>
                  </a:schemeClr>
                </a:solidFill>
                <a:effectLst>
                  <a:glow rad="127000">
                    <a:schemeClr val="bg1">
                      <a:alpha val="90000"/>
                    </a:schemeClr>
                  </a:glow>
                </a:effectLst>
                <a:latin typeface="+mn-ea"/>
                <a:ea typeface="+mn-ea"/>
              </a:rPr>
              <a:t>に送り込む</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文（改行されている）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15" name="正方形/長方形 14"/>
          <p:cNvSpPr/>
          <p:nvPr/>
        </p:nvSpPr>
        <p:spPr>
          <a:xfrm>
            <a:off x="347615" y="5033278"/>
            <a:ext cx="846810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en-US" altLang="ja-JP" dirty="0" err="1" smtClean="0"/>
              <a:t>SQLAlchemy</a:t>
            </a:r>
            <a:r>
              <a:rPr lang="ja-JP" altLang="en-US" dirty="0" smtClean="0"/>
              <a:t>の</a:t>
            </a:r>
            <a:r>
              <a:rPr lang="en-US" altLang="ja-JP" dirty="0" smtClean="0">
                <a:solidFill>
                  <a:schemeClr val="accent1"/>
                </a:solidFill>
              </a:rPr>
              <a:t>execute</a:t>
            </a:r>
            <a:r>
              <a:rPr lang="ja-JP" altLang="en-US" dirty="0" smtClean="0">
                <a:solidFill>
                  <a:schemeClr val="accent1"/>
                </a:solidFill>
              </a:rPr>
              <a:t>関数</a:t>
            </a:r>
            <a:r>
              <a:rPr lang="ja-JP" altLang="en-US" dirty="0" smtClean="0"/>
              <a:t>は、第一引数の</a:t>
            </a:r>
            <a:r>
              <a:rPr lang="en-US" altLang="ja-JP" dirty="0" smtClean="0"/>
              <a:t>SQL</a:t>
            </a:r>
            <a:r>
              <a:rPr lang="ja-JP" altLang="en-US" dirty="0" smtClean="0"/>
              <a:t>文を</a:t>
            </a:r>
            <a:r>
              <a:rPr lang="en-US" altLang="ja-JP" dirty="0" smtClean="0">
                <a:solidFill>
                  <a:schemeClr val="accent4">
                    <a:lumMod val="75000"/>
                  </a:schemeClr>
                </a:solidFill>
              </a:rPr>
              <a:t>con</a:t>
            </a:r>
            <a:r>
              <a:rPr lang="ja-JP" altLang="en-US" dirty="0" smtClean="0"/>
              <a:t>で設定した接続先の</a:t>
            </a:r>
            <a:r>
              <a:rPr lang="en-US" altLang="ja-JP" dirty="0" smtClean="0"/>
              <a:t>DB</a:t>
            </a:r>
            <a:r>
              <a:rPr lang="ja-JP" altLang="en-US" dirty="0" smtClean="0"/>
              <a:t>に送り込んで実行する機能を持つ</a:t>
            </a:r>
            <a:endParaRPr lang="en-US" altLang="ja-JP" dirty="0" smtClean="0"/>
          </a:p>
          <a:p>
            <a:pPr>
              <a:lnSpc>
                <a:spcPct val="150000"/>
              </a:lnSpc>
            </a:pPr>
            <a:r>
              <a:rPr lang="ja-JP" altLang="en-US" dirty="0" smtClean="0">
                <a:solidFill>
                  <a:schemeClr val="tx1"/>
                </a:solidFill>
              </a:rPr>
              <a:t>・</a:t>
            </a:r>
            <a:r>
              <a:rPr lang="en-US" altLang="ja-JP" dirty="0" smtClean="0">
                <a:solidFill>
                  <a:schemeClr val="accent1"/>
                </a:solidFill>
              </a:rPr>
              <a:t>execute</a:t>
            </a:r>
            <a:r>
              <a:rPr lang="ja-JP" altLang="en-US" dirty="0"/>
              <a:t>（和訳＝実行する）</a:t>
            </a:r>
            <a:endParaRPr lang="en-US" altLang="ja-JP" dirty="0" smtClean="0"/>
          </a:p>
          <a:p>
            <a:pPr>
              <a:lnSpc>
                <a:spcPct val="150000"/>
              </a:lnSpc>
            </a:pPr>
            <a:r>
              <a:rPr lang="ja-JP" altLang="en-US" dirty="0" smtClean="0"/>
              <a:t>・</a:t>
            </a:r>
            <a:r>
              <a:rPr lang="en-US" altLang="ja-JP" dirty="0" smtClean="0">
                <a:solidFill>
                  <a:schemeClr val="accent1"/>
                </a:solidFill>
              </a:rPr>
              <a:t>execute</a:t>
            </a:r>
            <a:r>
              <a:rPr lang="ja-JP" altLang="en-US" dirty="0" smtClean="0">
                <a:solidFill>
                  <a:schemeClr val="accent1"/>
                </a:solidFill>
              </a:rPr>
              <a:t>関数</a:t>
            </a:r>
            <a:r>
              <a:rPr lang="ja-JP" altLang="en-US" dirty="0" smtClean="0"/>
              <a:t>は、第二引数に書いた値を第一引数の</a:t>
            </a:r>
            <a:r>
              <a:rPr lang="en-US" altLang="ja-JP" dirty="0" smtClean="0"/>
              <a:t>%s</a:t>
            </a:r>
            <a:r>
              <a:rPr lang="ja-JP" altLang="en-US" dirty="0" smtClean="0"/>
              <a:t>（プレースホルダ）に代入して、</a:t>
            </a:r>
            <a:r>
              <a:rPr lang="en-US" altLang="ja-JP" dirty="0" smtClean="0"/>
              <a:t>con</a:t>
            </a:r>
            <a:r>
              <a:rPr lang="ja-JP" altLang="en-US" dirty="0" smtClean="0"/>
              <a:t>の接続先に送り込める（説明は後述）</a:t>
            </a:r>
            <a:endParaRPr lang="en-US" altLang="ja-JP" dirty="0" smtClean="0"/>
          </a:p>
          <a:p>
            <a:pPr>
              <a:lnSpc>
                <a:spcPct val="150000"/>
              </a:lnSpc>
            </a:pPr>
            <a:r>
              <a:rPr lang="ja-JP" altLang="en-US" dirty="0" smtClean="0"/>
              <a:t>・</a:t>
            </a:r>
            <a:r>
              <a:rPr lang="en-US" altLang="ja-JP" dirty="0" smtClean="0"/>
              <a:t>SQL</a:t>
            </a:r>
            <a:r>
              <a:rPr lang="ja-JP" altLang="en-US" dirty="0" smtClean="0"/>
              <a:t>文は、クオテーション</a:t>
            </a:r>
            <a:r>
              <a:rPr lang="en-US" altLang="ja-JP" dirty="0" smtClean="0"/>
              <a:t>3</a:t>
            </a:r>
            <a:r>
              <a:rPr lang="ja-JP" altLang="en-US" dirty="0" smtClean="0"/>
              <a:t>つ（</a:t>
            </a:r>
            <a:r>
              <a:rPr lang="en-US" altLang="ja-JP" dirty="0" smtClean="0"/>
              <a:t>”””</a:t>
            </a:r>
            <a:r>
              <a:rPr lang="ja-JP" altLang="en-US" dirty="0" smtClean="0"/>
              <a:t>）で挟むことにより、改行した文章を送れる</a:t>
            </a:r>
            <a:endParaRPr lang="en-US" altLang="ja-JP" dirty="0" smtClean="0"/>
          </a:p>
          <a:p>
            <a:pPr>
              <a:lnSpc>
                <a:spcPct val="150000"/>
              </a:lnSpc>
            </a:pPr>
            <a:r>
              <a:rPr lang="ja-JP" altLang="en-US" dirty="0" smtClean="0"/>
              <a:t>（</a:t>
            </a:r>
            <a:r>
              <a:rPr lang="en-US" altLang="ja-JP" dirty="0" smtClean="0"/>
              <a:t>※</a:t>
            </a:r>
            <a:r>
              <a:rPr lang="ja-JP" altLang="en-US" dirty="0" smtClean="0"/>
              <a:t>視認性を高めるため。別に改行せずに書いても</a:t>
            </a:r>
            <a:r>
              <a:rPr lang="ja-JP" altLang="en-US" dirty="0"/>
              <a:t>動</a:t>
            </a:r>
            <a:r>
              <a:rPr lang="ja-JP" altLang="en-US" dirty="0" smtClean="0"/>
              <a:t>きますが、スクロール必要になったりとか見にくくなるので改行を推奨）</a:t>
            </a:r>
            <a:endParaRPr lang="en-US" altLang="ja-JP" dirty="0" smtClean="0"/>
          </a:p>
        </p:txBody>
      </p:sp>
      <p:cxnSp>
        <p:nvCxnSpPr>
          <p:cNvPr id="16" name="直線矢印コネクタ 15"/>
          <p:cNvCxnSpPr>
            <a:stCxn id="17" idx="1"/>
          </p:cNvCxnSpPr>
          <p:nvPr/>
        </p:nvCxnSpPr>
        <p:spPr bwMode="auto">
          <a:xfrm flipH="1" flipV="1">
            <a:off x="1252442" y="3699889"/>
            <a:ext cx="234399" cy="3956"/>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1486841" y="3565345"/>
            <a:ext cx="3308152"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a:t>
            </a:r>
            <a:r>
              <a:rPr lang="en-US" altLang="ja-JP" dirty="0" smtClean="0">
                <a:solidFill>
                  <a:schemeClr val="accent3"/>
                </a:solidFill>
                <a:effectLst>
                  <a:glow rad="127000">
                    <a:schemeClr val="bg1">
                      <a:alpha val="90000"/>
                    </a:schemeClr>
                  </a:glow>
                </a:effectLst>
                <a:latin typeface="+mn-ea"/>
                <a:ea typeface="+mn-ea"/>
              </a:rPr>
              <a:t>3</a:t>
            </a:r>
            <a:r>
              <a:rPr lang="ja-JP" altLang="en-US" dirty="0" smtClean="0">
                <a:solidFill>
                  <a:schemeClr val="accent3"/>
                </a:solidFill>
                <a:effectLst>
                  <a:glow rad="127000">
                    <a:schemeClr val="bg1">
                      <a:alpha val="90000"/>
                    </a:schemeClr>
                  </a:glow>
                </a:effectLst>
                <a:latin typeface="+mn-ea"/>
                <a:ea typeface="+mn-ea"/>
              </a:rPr>
              <a:t>個で囲むのは、改行された文字列</a:t>
            </a:r>
            <a:endParaRPr lang="en-US" altLang="ja-JP" dirty="0" smtClean="0">
              <a:solidFill>
                <a:schemeClr val="accent3"/>
              </a:solidFill>
              <a:effectLst>
                <a:glow rad="127000">
                  <a:schemeClr val="bg1">
                    <a:alpha val="90000"/>
                  </a:schemeClr>
                </a:glow>
              </a:effectLst>
              <a:latin typeface="+mn-ea"/>
              <a:ea typeface="+mn-ea"/>
            </a:endParaRPr>
          </a:p>
        </p:txBody>
      </p:sp>
      <p:cxnSp>
        <p:nvCxnSpPr>
          <p:cNvPr id="18" name="直線矢印コネクタ 17"/>
          <p:cNvCxnSpPr>
            <a:stCxn id="19" idx="1"/>
          </p:cNvCxnSpPr>
          <p:nvPr/>
        </p:nvCxnSpPr>
        <p:spPr bwMode="auto">
          <a:xfrm flipH="1" flipV="1">
            <a:off x="891171" y="2120499"/>
            <a:ext cx="629332" cy="583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9" name="テキスト ボックス 18"/>
          <p:cNvSpPr txBox="1"/>
          <p:nvPr/>
        </p:nvSpPr>
        <p:spPr>
          <a:xfrm>
            <a:off x="1520503" y="1987835"/>
            <a:ext cx="729007"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f</a:t>
            </a:r>
            <a:r>
              <a:rPr lang="ja-JP" altLang="en-US" dirty="0" smtClean="0">
                <a:solidFill>
                  <a:schemeClr val="accent6"/>
                </a:solidFill>
                <a:effectLst>
                  <a:glow rad="127000">
                    <a:schemeClr val="bg1">
                      <a:alpha val="90000"/>
                    </a:schemeClr>
                  </a:glow>
                </a:effectLst>
                <a:latin typeface="+mn-ea"/>
                <a:ea typeface="+mn-ea"/>
              </a:rPr>
              <a:t>文字列</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33" name="直線矢印コネクタ 32"/>
          <p:cNvCxnSpPr>
            <a:stCxn id="34" idx="1"/>
          </p:cNvCxnSpPr>
          <p:nvPr/>
        </p:nvCxnSpPr>
        <p:spPr bwMode="auto">
          <a:xfrm flipH="1" flipV="1">
            <a:off x="2222130" y="4279158"/>
            <a:ext cx="334212" cy="288533"/>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4" name="テキスト ボックス 33"/>
          <p:cNvSpPr txBox="1"/>
          <p:nvPr/>
        </p:nvSpPr>
        <p:spPr>
          <a:xfrm>
            <a:off x="2556342" y="4336858"/>
            <a:ext cx="3638395" cy="461665"/>
          </a:xfrm>
          <a:prstGeom prst="rect">
            <a:avLst/>
          </a:prstGeom>
          <a:noFill/>
        </p:spPr>
        <p:txBody>
          <a:bodyPr wrap="square" rtlCol="0">
            <a:spAutoFit/>
          </a:bodyPr>
          <a:lstStyle/>
          <a:p>
            <a:r>
              <a:rPr lang="ja-JP" altLang="en-US" dirty="0" smtClean="0">
                <a:solidFill>
                  <a:schemeClr val="accent5">
                    <a:lumMod val="75000"/>
                  </a:schemeClr>
                </a:solidFill>
                <a:effectLst>
                  <a:glow rad="127000">
                    <a:schemeClr val="bg1">
                      <a:alpha val="90000"/>
                    </a:schemeClr>
                  </a:glow>
                </a:effectLst>
                <a:latin typeface="+mn-ea"/>
                <a:ea typeface="+mn-ea"/>
              </a:rPr>
              <a:t>第二引数</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プレースホルダ（後述）に入れる値（配列）</a:t>
            </a:r>
            <a:endParaRPr lang="en-US" altLang="ja-JP" dirty="0" smtClean="0">
              <a:solidFill>
                <a:schemeClr val="accent5">
                  <a:lumMod val="75000"/>
                </a:schemeClr>
              </a:solidFill>
              <a:effectLst>
                <a:glow rad="127000">
                  <a:schemeClr val="bg1">
                    <a:alpha val="90000"/>
                  </a:schemeClr>
                </a:glow>
              </a:effectLst>
              <a:latin typeface="+mn-ea"/>
              <a:ea typeface="+mn-ea"/>
            </a:endParaRPr>
          </a:p>
        </p:txBody>
      </p:sp>
      <p:cxnSp>
        <p:nvCxnSpPr>
          <p:cNvPr id="37" name="直線矢印コネクタ 36"/>
          <p:cNvCxnSpPr/>
          <p:nvPr/>
        </p:nvCxnSpPr>
        <p:spPr bwMode="auto">
          <a:xfrm flipH="1" flipV="1">
            <a:off x="853222" y="4258105"/>
            <a:ext cx="227236" cy="23473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553791" y="4527242"/>
            <a:ext cx="180590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56457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4" grpId="0"/>
      <p:bldP spid="15" grpId="0" animBg="1"/>
      <p:bldP spid="17" grpId="0"/>
      <p:bldP spid="19" grpId="0"/>
      <p:bldP spid="34" grpId="0"/>
      <p:bldP spid="3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SQL</a:t>
            </a:r>
            <a:r>
              <a:rPr kumimoji="1" lang="ja-JP" altLang="en-US" dirty="0" smtClean="0"/>
              <a:t>文の中身（</a:t>
            </a:r>
            <a:r>
              <a:rPr kumimoji="1" lang="en-US" altLang="ja-JP" dirty="0" smtClean="0"/>
              <a:t>execute</a:t>
            </a:r>
            <a:r>
              <a:rPr kumimoji="1" lang="ja-JP" altLang="en-US" dirty="0" smtClean="0"/>
              <a:t>の</a:t>
            </a:r>
            <a:r>
              <a:rPr lang="ja-JP" altLang="en-US" dirty="0" smtClean="0"/>
              <a:t>第一</a:t>
            </a:r>
            <a:r>
              <a:rPr lang="ja-JP" altLang="en-US" dirty="0"/>
              <a:t>引数</a:t>
            </a:r>
            <a:r>
              <a:rPr kumimoji="1" lang="ja-JP" altLang="en-US" dirty="0" smtClean="0"/>
              <a:t>）</a:t>
            </a:r>
            <a:endParaRPr kumimoji="1" lang="ja-JP" altLang="en-US" dirty="0"/>
          </a:p>
        </p:txBody>
      </p:sp>
      <p:sp>
        <p:nvSpPr>
          <p:cNvPr id="3" name="テキスト ボックス 2"/>
          <p:cNvSpPr txBox="1"/>
          <p:nvPr/>
        </p:nvSpPr>
        <p:spPr>
          <a:xfrm>
            <a:off x="318642" y="735848"/>
            <a:ext cx="8468109" cy="2539157"/>
          </a:xfrm>
          <a:prstGeom prst="rect">
            <a:avLst/>
          </a:prstGeom>
          <a:noFill/>
        </p:spPr>
        <p:txBody>
          <a:bodyPr wrap="square" rtlCol="0">
            <a:spAutoFit/>
          </a:bodyPr>
          <a:lstStyle/>
          <a:p>
            <a:pPr lvl="0" eaLnBrk="0" hangingPunct="0">
              <a:lnSpc>
                <a:spcPct val="150000"/>
              </a:lnSpc>
            </a:pPr>
            <a:r>
              <a:rPr lang="ja-JP" altLang="en-US" sz="1600" dirty="0">
                <a:latin typeface="+mn-ea"/>
                <a:ea typeface="+mn-ea"/>
              </a:rPr>
              <a:t>まず</a:t>
            </a:r>
            <a:r>
              <a:rPr lang="en-US" altLang="ja-JP" sz="1600" dirty="0">
                <a:latin typeface="+mn-ea"/>
                <a:ea typeface="+mn-ea"/>
              </a:rPr>
              <a:t>SQL</a:t>
            </a:r>
            <a:r>
              <a:rPr lang="ja-JP" altLang="en-US" sz="1600" dirty="0">
                <a:latin typeface="+mn-ea"/>
                <a:ea typeface="+mn-ea"/>
              </a:rPr>
              <a:t>の意味を理解してください</a:t>
            </a:r>
            <a:endParaRPr kumimoji="0" lang="en-US" altLang="ja-JP" sz="1600" dirty="0" smtClean="0">
              <a:effectLst>
                <a:glow rad="139700">
                  <a:schemeClr val="bg1">
                    <a:alpha val="80000"/>
                  </a:schemeClr>
                </a:glow>
              </a:effectLst>
              <a:latin typeface="+mn-ea"/>
              <a:ea typeface="+mn-ea"/>
            </a:endParaRPr>
          </a:p>
          <a:p>
            <a:pPr lvl="0" eaLnBrk="0" hangingPunct="0">
              <a:lnSpc>
                <a:spcPct val="150000"/>
              </a:lnSpc>
            </a:pPr>
            <a:r>
              <a:rPr kumimoji="0" lang="ja-JP" altLang="en-US" sz="1800" dirty="0" smtClean="0">
                <a:effectLst>
                  <a:glow rad="139700">
                    <a:schemeClr val="bg1">
                      <a:alpha val="80000"/>
                    </a:schemeClr>
                  </a:glow>
                </a:effectLst>
                <a:latin typeface="+mn-ea"/>
                <a:ea typeface="+mn-ea"/>
              </a:rPr>
              <a:t>■</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insert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into {</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5"/>
                </a:solidFill>
                <a:effectLst>
                  <a:glow rad="139700">
                    <a:schemeClr val="bg1">
                      <a:alpha val="80000"/>
                    </a:schemeClr>
                  </a:glow>
                </a:effectLst>
                <a:latin typeface="Consolas" panose="020B0609020204030204" pitchFamily="49" charset="0"/>
                <a:ea typeface="var(--jp-code-font-family)"/>
              </a:rPr>
              <a:t>values (%</a:t>
            </a:r>
            <a:r>
              <a:rPr kumimoji="0" lang="en-US" altLang="ja-JP" sz="1800" dirty="0" err="1">
                <a:solidFill>
                  <a:schemeClr val="accent5"/>
                </a:solidFill>
                <a:effectLst>
                  <a:glow rad="139700">
                    <a:schemeClr val="bg1">
                      <a:alpha val="80000"/>
                    </a:schemeClr>
                  </a:glow>
                </a:effectLst>
                <a:latin typeface="Consolas" panose="020B0609020204030204" pitchFamily="49" charset="0"/>
                <a:ea typeface="var(--jp-code-font-family)"/>
              </a:rPr>
              <a:t>s,%s</a:t>
            </a:r>
            <a:r>
              <a:rPr kumimoji="0" lang="en-US" altLang="ja-JP" sz="1800" dirty="0" smtClean="0">
                <a:solidFill>
                  <a:schemeClr val="accent5"/>
                </a:solidFill>
                <a:effectLst>
                  <a:glow rad="139700">
                    <a:schemeClr val="bg1">
                      <a:alpha val="80000"/>
                    </a:schemeClr>
                  </a:glow>
                </a:effectLst>
                <a:latin typeface="Consolas" panose="020B0609020204030204" pitchFamily="49" charset="0"/>
                <a:ea typeface="var(--jp-code-font-family)"/>
              </a:rPr>
              <a:t>,…)</a:t>
            </a:r>
            <a:endParaRPr kumimoji="0" lang="en-US" altLang="ja-JP" sz="1800" dirty="0">
              <a:solidFill>
                <a:schemeClr val="accent5"/>
              </a:solidFill>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2">
                    <a:lumMod val="75000"/>
                  </a:schemeClr>
                </a:solidFill>
                <a:effectLst>
                  <a:glow rad="139700">
                    <a:schemeClr val="bg1">
                      <a:alpha val="80000"/>
                    </a:schemeClr>
                  </a:glow>
                </a:effectLst>
                <a:latin typeface="Consolas" panose="020B0609020204030204" pitchFamily="49" charset="0"/>
                <a:ea typeface="var(--jp-code-font-family)"/>
              </a:rPr>
              <a:t>on duplicate key update </a:t>
            </a:r>
            <a:r>
              <a:rPr kumimoji="0" lang="ja-JP" altLang="en-US" sz="1800" dirty="0">
                <a:solidFill>
                  <a:schemeClr val="accent6"/>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1 = values(</a:t>
            </a:r>
            <a:r>
              <a:rPr kumimoji="0" lang="ja-JP" altLang="en-US" sz="1800" dirty="0">
                <a:solidFill>
                  <a:schemeClr val="accent6"/>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1), </a:t>
            </a:r>
            <a:r>
              <a:rPr kumimoji="0" lang="ja-JP" altLang="en-US" sz="1800" dirty="0">
                <a:solidFill>
                  <a:schemeClr val="accent6"/>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2 </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 </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var(--jp-code-font-family)"/>
              </a:rPr>
              <a:t>　　</a:t>
            </a:r>
            <a:endPar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values(</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2),</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a:t>
            </a:r>
            <a:endPar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endParaRPr>
          </a:p>
        </p:txBody>
      </p:sp>
      <p:cxnSp>
        <p:nvCxnSpPr>
          <p:cNvPr id="4" name="直線矢印コネクタ 3"/>
          <p:cNvCxnSpPr/>
          <p:nvPr/>
        </p:nvCxnSpPr>
        <p:spPr bwMode="auto">
          <a:xfrm flipH="1" flipV="1">
            <a:off x="1070800" y="1526299"/>
            <a:ext cx="357822" cy="217827"/>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 name="テキスト ボックス 4"/>
          <p:cNvSpPr txBox="1"/>
          <p:nvPr/>
        </p:nvSpPr>
        <p:spPr>
          <a:xfrm>
            <a:off x="1310586" y="1673849"/>
            <a:ext cx="3354926" cy="276999"/>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a:t>
            </a:r>
            <a:r>
              <a:rPr lang="en-US" altLang="ja-JP" dirty="0" smtClean="0">
                <a:solidFill>
                  <a:schemeClr val="accent3">
                    <a:lumMod val="75000"/>
                  </a:schemeClr>
                </a:solidFill>
                <a:effectLst>
                  <a:glow rad="127000">
                    <a:schemeClr val="bg1">
                      <a:alpha val="90000"/>
                    </a:schemeClr>
                  </a:glow>
                </a:effectLst>
                <a:latin typeface="+mn-ea"/>
                <a:ea typeface="+mn-ea"/>
              </a:rPr>
              <a:t>table</a:t>
            </a:r>
            <a:r>
              <a:rPr lang="ja-JP" altLang="en-US" dirty="0" smtClean="0">
                <a:solidFill>
                  <a:schemeClr val="accent3">
                    <a:lumMod val="75000"/>
                  </a:schemeClr>
                </a:solidFill>
                <a:effectLst>
                  <a:glow rad="127000">
                    <a:schemeClr val="bg1">
                      <a:alpha val="90000"/>
                    </a:schemeClr>
                  </a:glow>
                </a:effectLst>
                <a:latin typeface="+mn-ea"/>
                <a:ea typeface="+mn-ea"/>
              </a:rPr>
              <a:t>名｝テーブル</a:t>
            </a:r>
            <a:r>
              <a:rPr lang="ja-JP" altLang="en-US" dirty="0">
                <a:solidFill>
                  <a:schemeClr val="accent3">
                    <a:lumMod val="75000"/>
                  </a:schemeClr>
                </a:solidFill>
                <a:effectLst>
                  <a:glow rad="127000">
                    <a:schemeClr val="bg1">
                      <a:alpha val="90000"/>
                    </a:schemeClr>
                  </a:glow>
                </a:effectLst>
                <a:latin typeface="+mn-ea"/>
                <a:ea typeface="+mn-ea"/>
              </a:rPr>
              <a:t>にデータを追加</a:t>
            </a:r>
            <a:r>
              <a:rPr lang="ja-JP" altLang="en-US" dirty="0" smtClean="0">
                <a:solidFill>
                  <a:schemeClr val="accent3">
                    <a:lumMod val="75000"/>
                  </a:schemeClr>
                </a:solidFill>
                <a:effectLst>
                  <a:glow rad="127000">
                    <a:schemeClr val="bg1">
                      <a:alpha val="90000"/>
                    </a:schemeClr>
                  </a:glow>
                </a:effectLst>
                <a:latin typeface="+mn-ea"/>
                <a:ea typeface="+mn-ea"/>
              </a:rPr>
              <a:t>するコマンド</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7" name="直線矢印コネクタ 6"/>
          <p:cNvCxnSpPr/>
          <p:nvPr/>
        </p:nvCxnSpPr>
        <p:spPr bwMode="auto">
          <a:xfrm flipH="1" flipV="1">
            <a:off x="4907254" y="1596576"/>
            <a:ext cx="357822" cy="217827"/>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8" name="テキスト ボックス 7"/>
          <p:cNvSpPr txBox="1"/>
          <p:nvPr/>
        </p:nvSpPr>
        <p:spPr>
          <a:xfrm>
            <a:off x="5265076" y="1685858"/>
            <a:ext cx="3354926"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追加するデータ　</a:t>
            </a:r>
            <a:r>
              <a:rPr lang="en-US" altLang="ja-JP" dirty="0" smtClean="0">
                <a:solidFill>
                  <a:schemeClr val="accent5"/>
                </a:solidFill>
                <a:effectLst>
                  <a:glow rad="127000">
                    <a:schemeClr val="bg1">
                      <a:alpha val="90000"/>
                    </a:schemeClr>
                  </a:glow>
                </a:effectLst>
                <a:latin typeface="+mn-ea"/>
                <a:ea typeface="+mn-ea"/>
              </a:rPr>
              <a:t>※%s</a:t>
            </a:r>
            <a:r>
              <a:rPr lang="ja-JP" altLang="en-US" dirty="0" smtClean="0">
                <a:solidFill>
                  <a:schemeClr val="accent5"/>
                </a:solidFill>
                <a:effectLst>
                  <a:glow rad="127000">
                    <a:schemeClr val="bg1">
                      <a:alpha val="90000"/>
                    </a:schemeClr>
                  </a:glow>
                </a:effectLst>
                <a:latin typeface="+mn-ea"/>
                <a:ea typeface="+mn-ea"/>
              </a:rPr>
              <a:t>はプレースホルダ</a:t>
            </a:r>
            <a:endParaRPr lang="en-US" altLang="ja-JP" dirty="0" smtClean="0">
              <a:solidFill>
                <a:schemeClr val="accent5"/>
              </a:solidFill>
              <a:effectLst>
                <a:glow rad="127000">
                  <a:schemeClr val="bg1">
                    <a:alpha val="90000"/>
                  </a:schemeClr>
                </a:glow>
              </a:effectLst>
              <a:latin typeface="+mn-ea"/>
              <a:ea typeface="+mn-ea"/>
            </a:endParaRPr>
          </a:p>
        </p:txBody>
      </p:sp>
      <p:sp>
        <p:nvSpPr>
          <p:cNvPr id="9" name="テキスト ボックス 8"/>
          <p:cNvSpPr txBox="1"/>
          <p:nvPr/>
        </p:nvSpPr>
        <p:spPr>
          <a:xfrm>
            <a:off x="629243" y="3419482"/>
            <a:ext cx="6119770" cy="1477328"/>
          </a:xfrm>
          <a:prstGeom prst="rect">
            <a:avLst/>
          </a:prstGeom>
          <a:noFill/>
        </p:spPr>
        <p:txBody>
          <a:bodyPr wrap="square" rtlCol="0">
            <a:spAutoFit/>
          </a:bodyPr>
          <a:lstStyle/>
          <a:p>
            <a:pPr>
              <a:lnSpc>
                <a:spcPct val="150000"/>
              </a:lnSpc>
            </a:pPr>
            <a:r>
              <a:rPr kumimoji="1" lang="ja-JP" altLang="en-US" dirty="0" smtClean="0">
                <a:latin typeface="+mn-ea"/>
                <a:ea typeface="+mn-ea"/>
              </a:rPr>
              <a:t>・</a:t>
            </a:r>
            <a:r>
              <a:rPr kumimoji="1" lang="en-US" altLang="ja-JP" dirty="0" smtClean="0">
                <a:latin typeface="+mn-ea"/>
                <a:ea typeface="+mn-ea"/>
              </a:rPr>
              <a:t>insert into</a:t>
            </a:r>
            <a:r>
              <a:rPr kumimoji="1" lang="ja-JP" altLang="en-US" dirty="0" smtClean="0">
                <a:latin typeface="+mn-ea"/>
                <a:ea typeface="+mn-ea"/>
              </a:rPr>
              <a:t>の説明はこちら↓（ほかにもググってください）</a:t>
            </a:r>
            <a:endParaRPr kumimoji="1"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hlinkClick r:id="rId2"/>
              </a:rPr>
              <a:t>データを追加する</a:t>
            </a:r>
            <a:r>
              <a:rPr lang="en-US" altLang="ja-JP" dirty="0" smtClean="0">
                <a:latin typeface="+mn-ea"/>
                <a:ea typeface="+mn-ea"/>
                <a:hlinkClick r:id="rId2"/>
              </a:rPr>
              <a:t>(INSERT</a:t>
            </a:r>
            <a:r>
              <a:rPr lang="ja-JP" altLang="en-US" dirty="0" smtClean="0">
                <a:latin typeface="+mn-ea"/>
                <a:ea typeface="+mn-ea"/>
                <a:hlinkClick r:id="rId2"/>
              </a:rPr>
              <a:t>文</a:t>
            </a:r>
            <a:r>
              <a:rPr lang="en-US" altLang="ja-JP" dirty="0" smtClean="0">
                <a:latin typeface="+mn-ea"/>
                <a:ea typeface="+mn-ea"/>
                <a:hlinkClick r:id="rId2"/>
              </a:rPr>
              <a:t>)</a:t>
            </a:r>
            <a:endParaRPr kumimoji="1" lang="en-US" altLang="ja-JP" dirty="0">
              <a:latin typeface="+mn-ea"/>
              <a:ea typeface="+mn-ea"/>
            </a:endParaRPr>
          </a:p>
          <a:p>
            <a:pPr>
              <a:lnSpc>
                <a:spcPct val="150000"/>
              </a:lnSpc>
            </a:pPr>
            <a:r>
              <a:rPr lang="ja-JP" altLang="en-US" dirty="0" smtClean="0">
                <a:latin typeface="+mn-ea"/>
                <a:ea typeface="+mn-ea"/>
              </a:rPr>
              <a:t>・</a:t>
            </a:r>
            <a:r>
              <a:rPr lang="en-US" altLang="ja-JP" dirty="0" smtClean="0">
                <a:latin typeface="+mn-ea"/>
                <a:ea typeface="+mn-ea"/>
              </a:rPr>
              <a:t>on duplicate key update</a:t>
            </a:r>
            <a:r>
              <a:rPr lang="ja-JP" altLang="en-US" dirty="0" smtClean="0">
                <a:latin typeface="+mn-ea"/>
                <a:ea typeface="+mn-ea"/>
              </a:rPr>
              <a:t>の説明はこちら↓</a:t>
            </a:r>
            <a:endParaRPr lang="en-US" altLang="ja-JP" dirty="0" smtClean="0">
              <a:latin typeface="+mn-ea"/>
              <a:ea typeface="+mn-ea"/>
            </a:endParaRPr>
          </a:p>
          <a:p>
            <a:pPr>
              <a:lnSpc>
                <a:spcPct val="150000"/>
              </a:lnSpc>
            </a:pPr>
            <a:r>
              <a:rPr lang="ja-JP" altLang="en-US" dirty="0">
                <a:latin typeface="+mn-ea"/>
                <a:ea typeface="+mn-ea"/>
              </a:rPr>
              <a:t>　</a:t>
            </a:r>
            <a:r>
              <a:rPr lang="en-US" altLang="ja-JP" dirty="0" smtClean="0">
                <a:latin typeface="+mn-ea"/>
                <a:ea typeface="+mn-ea"/>
                <a:hlinkClick r:id="rId3"/>
              </a:rPr>
              <a:t>INSERT … ON DUPLICATE KEY UPDATE</a:t>
            </a:r>
            <a:r>
              <a:rPr lang="ja-JP" altLang="en-US" dirty="0" smtClean="0">
                <a:latin typeface="+mn-ea"/>
                <a:ea typeface="+mn-ea"/>
                <a:hlinkClick r:id="rId3"/>
              </a:rPr>
              <a:t>について</a:t>
            </a:r>
            <a:endParaRPr lang="en-US" altLang="ja-JP" dirty="0" smtClean="0">
              <a:latin typeface="+mn-ea"/>
              <a:ea typeface="+mn-ea"/>
              <a:hlinkClick r:id="rId3"/>
            </a:endParaRPr>
          </a:p>
          <a:p>
            <a:pPr>
              <a:lnSpc>
                <a:spcPct val="150000"/>
              </a:lnSpc>
            </a:pPr>
            <a:r>
              <a:rPr lang="ja-JP" altLang="en-US" dirty="0" smtClean="0">
                <a:latin typeface="+mn-ea"/>
                <a:ea typeface="+mn-ea"/>
                <a:hlinkClick r:id="rId3"/>
              </a:rPr>
              <a:t>分かりやすくまとめてみた</a:t>
            </a:r>
            <a:r>
              <a:rPr lang="en-US" altLang="ja-JP" dirty="0" smtClean="0">
                <a:latin typeface="+mn-ea"/>
                <a:ea typeface="+mn-ea"/>
                <a:hlinkClick r:id="rId3"/>
              </a:rPr>
              <a:t>【 MySQL】</a:t>
            </a:r>
            <a:endParaRPr lang="en-US" altLang="ja-JP" dirty="0" smtClean="0">
              <a:latin typeface="+mn-ea"/>
              <a:ea typeface="+mn-ea"/>
            </a:endParaRPr>
          </a:p>
        </p:txBody>
      </p:sp>
      <p:sp>
        <p:nvSpPr>
          <p:cNvPr id="10" name="正方形/長方形 9"/>
          <p:cNvSpPr/>
          <p:nvPr/>
        </p:nvSpPr>
        <p:spPr>
          <a:xfrm>
            <a:off x="3353127" y="2564065"/>
            <a:ext cx="2204450" cy="276999"/>
          </a:xfrm>
          <a:prstGeom prst="rect">
            <a:avLst/>
          </a:prstGeom>
        </p:spPr>
        <p:txBody>
          <a:bodyPr wrap="none">
            <a:spAutoFit/>
          </a:bodyPr>
          <a:lstStyle/>
          <a:p>
            <a:r>
              <a:rPr lang="ja-JP" altLang="en-US" dirty="0" smtClean="0">
                <a:solidFill>
                  <a:schemeClr val="accent1"/>
                </a:solidFill>
                <a:latin typeface="+mn-ea"/>
                <a:ea typeface="+mn-ea"/>
              </a:rPr>
              <a:t>・</a:t>
            </a:r>
            <a:r>
              <a:rPr lang="en-US" altLang="ja-JP" dirty="0" smtClean="0">
                <a:solidFill>
                  <a:schemeClr val="accent1"/>
                </a:solidFill>
                <a:latin typeface="+mn-ea"/>
                <a:ea typeface="+mn-ea"/>
              </a:rPr>
              <a:t>duplicate</a:t>
            </a:r>
            <a:r>
              <a:rPr lang="ja-JP" altLang="en-US" dirty="0" smtClean="0">
                <a:solidFill>
                  <a:schemeClr val="accent1"/>
                </a:solidFill>
                <a:latin typeface="+mn-ea"/>
                <a:ea typeface="+mn-ea"/>
              </a:rPr>
              <a:t>（</a:t>
            </a:r>
            <a:r>
              <a:rPr lang="ja-JP" altLang="en-US" dirty="0">
                <a:solidFill>
                  <a:schemeClr val="accent1"/>
                </a:solidFill>
                <a:latin typeface="+mn-ea"/>
                <a:ea typeface="+mn-ea"/>
              </a:rPr>
              <a:t>和訳</a:t>
            </a:r>
            <a:r>
              <a:rPr lang="ja-JP" altLang="en-US" dirty="0" smtClean="0">
                <a:solidFill>
                  <a:schemeClr val="accent1"/>
                </a:solidFill>
                <a:latin typeface="+mn-ea"/>
                <a:ea typeface="+mn-ea"/>
              </a:rPr>
              <a:t>＝</a:t>
            </a:r>
            <a:r>
              <a:rPr lang="ja-JP" altLang="en-US" dirty="0">
                <a:solidFill>
                  <a:schemeClr val="accent1"/>
                </a:solidFill>
                <a:latin typeface="+mn-ea"/>
                <a:ea typeface="+mn-ea"/>
              </a:rPr>
              <a:t>重複</a:t>
            </a:r>
            <a:r>
              <a:rPr lang="ja-JP" altLang="en-US" dirty="0" smtClean="0">
                <a:solidFill>
                  <a:schemeClr val="accent1"/>
                </a:solidFill>
                <a:latin typeface="+mn-ea"/>
                <a:ea typeface="+mn-ea"/>
              </a:rPr>
              <a:t>する</a:t>
            </a:r>
            <a:r>
              <a:rPr lang="ja-JP" altLang="en-US" dirty="0">
                <a:solidFill>
                  <a:schemeClr val="accent1"/>
                </a:solidFill>
                <a:latin typeface="+mn-ea"/>
                <a:ea typeface="+mn-ea"/>
              </a:rPr>
              <a:t>）</a:t>
            </a:r>
          </a:p>
        </p:txBody>
      </p:sp>
      <p:cxnSp>
        <p:nvCxnSpPr>
          <p:cNvPr id="11" name="直線矢印コネクタ 10"/>
          <p:cNvCxnSpPr/>
          <p:nvPr/>
        </p:nvCxnSpPr>
        <p:spPr bwMode="auto">
          <a:xfrm flipH="1" flipV="1">
            <a:off x="1184543" y="2299402"/>
            <a:ext cx="357822" cy="217827"/>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1428622" y="2387733"/>
            <a:ext cx="3354926" cy="27699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a:t>
            </a:r>
            <a:r>
              <a:rPr lang="en-US" altLang="ja-JP" dirty="0" smtClean="0">
                <a:solidFill>
                  <a:schemeClr val="accent2">
                    <a:lumMod val="75000"/>
                  </a:schemeClr>
                </a:solidFill>
                <a:effectLst>
                  <a:glow rad="127000">
                    <a:schemeClr val="bg1">
                      <a:alpha val="90000"/>
                    </a:schemeClr>
                  </a:glow>
                </a:effectLst>
                <a:latin typeface="+mn-ea"/>
                <a:ea typeface="+mn-ea"/>
              </a:rPr>
              <a:t>primary</a:t>
            </a:r>
            <a:r>
              <a:rPr lang="ja-JP" altLang="en-US" dirty="0" smtClean="0">
                <a:solidFill>
                  <a:schemeClr val="accent2">
                    <a:lumMod val="75000"/>
                  </a:schemeClr>
                </a:solidFill>
                <a:effectLst>
                  <a:glow rad="127000">
                    <a:schemeClr val="bg1">
                      <a:alpha val="90000"/>
                    </a:schemeClr>
                  </a:glow>
                </a:effectLst>
                <a:latin typeface="+mn-ea"/>
                <a:ea typeface="+mn-ea"/>
              </a:rPr>
              <a:t>キーが）重複したらアップデートする</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5358574" y="2299402"/>
            <a:ext cx="357822" cy="217827"/>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5598360" y="2446952"/>
            <a:ext cx="3269958" cy="1015663"/>
          </a:xfrm>
          <a:prstGeom prst="rect">
            <a:avLst/>
          </a:prstGeom>
          <a:noFill/>
        </p:spPr>
        <p:txBody>
          <a:bodyPr wrap="square" rtlCol="0">
            <a:spAutoFit/>
          </a:bodyPr>
          <a:lstStyle/>
          <a:p>
            <a:r>
              <a:rPr lang="ja-JP" altLang="en-US" b="1" dirty="0" smtClean="0">
                <a:solidFill>
                  <a:schemeClr val="accent6"/>
                </a:solidFill>
                <a:effectLst>
                  <a:glow rad="127000">
                    <a:schemeClr val="bg1">
                      <a:alpha val="90000"/>
                    </a:schemeClr>
                  </a:glow>
                </a:effectLst>
                <a:latin typeface="+mn-ea"/>
                <a:ea typeface="+mn-ea"/>
              </a:rPr>
              <a:t>カラム名＝アップデートする対象カラム</a:t>
            </a:r>
            <a:endParaRPr lang="en-US" altLang="ja-JP" b="1"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※update </a:t>
            </a:r>
            <a:r>
              <a:rPr lang="ja-JP" altLang="en-US" dirty="0" smtClean="0">
                <a:solidFill>
                  <a:schemeClr val="accent6"/>
                </a:solidFill>
                <a:effectLst>
                  <a:glow rad="127000">
                    <a:schemeClr val="bg1">
                      <a:alpha val="90000"/>
                    </a:schemeClr>
                  </a:glow>
                </a:effectLst>
                <a:latin typeface="+mn-ea"/>
                <a:ea typeface="+mn-ea"/>
              </a:rPr>
              <a:t>の目的語です</a:t>
            </a:r>
            <a:endParaRPr lang="en-US" altLang="ja-JP" dirty="0" smtClean="0">
              <a:solidFill>
                <a:schemeClr val="accent6"/>
              </a:solidFill>
              <a:effectLst>
                <a:glow rad="127000">
                  <a:schemeClr val="bg1">
                    <a:alpha val="90000"/>
                  </a:schemeClr>
                </a:glow>
              </a:effectLst>
              <a:latin typeface="+mn-ea"/>
              <a:ea typeface="+mn-ea"/>
            </a:endParaRPr>
          </a:p>
          <a:p>
            <a:r>
              <a:rPr lang="en-US" altLang="ja-JP" b="1" dirty="0" smtClean="0">
                <a:solidFill>
                  <a:schemeClr val="accent6"/>
                </a:solidFill>
                <a:effectLst>
                  <a:glow rad="127000">
                    <a:schemeClr val="bg1">
                      <a:alpha val="90000"/>
                    </a:schemeClr>
                  </a:glow>
                </a:effectLst>
                <a:latin typeface="+mn-ea"/>
                <a:ea typeface="+mn-ea"/>
              </a:rPr>
              <a:t>※</a:t>
            </a:r>
            <a:r>
              <a:rPr lang="ja-JP" altLang="en-US" b="1" dirty="0" smtClean="0">
                <a:solidFill>
                  <a:schemeClr val="accent6"/>
                </a:solidFill>
                <a:effectLst>
                  <a:glow rad="127000">
                    <a:schemeClr val="bg1">
                      <a:alpha val="90000"/>
                    </a:schemeClr>
                  </a:glow>
                </a:effectLst>
                <a:latin typeface="+mn-ea"/>
                <a:ea typeface="+mn-ea"/>
              </a:rPr>
              <a:t>アップデートしたいカラムをすべて書きます</a:t>
            </a:r>
            <a:endParaRPr lang="en-US" altLang="ja-JP" b="1" dirty="0" smtClean="0">
              <a:solidFill>
                <a:schemeClr val="accent6"/>
              </a:solidFill>
              <a:effectLst>
                <a:glow rad="127000">
                  <a:schemeClr val="bg1">
                    <a:alpha val="90000"/>
                  </a:schemeClr>
                </a:glow>
              </a:effectLst>
              <a:latin typeface="+mn-ea"/>
              <a:ea typeface="+mn-ea"/>
            </a:endParaRPr>
          </a:p>
          <a:p>
            <a:r>
              <a:rPr lang="en-US" altLang="ja-JP" b="1" dirty="0" smtClean="0">
                <a:solidFill>
                  <a:schemeClr val="accent6"/>
                </a:solidFill>
                <a:effectLst>
                  <a:glow rad="127000">
                    <a:schemeClr val="bg1">
                      <a:alpha val="90000"/>
                    </a:schemeClr>
                  </a:glow>
                </a:effectLst>
                <a:latin typeface="+mn-ea"/>
                <a:ea typeface="+mn-ea"/>
              </a:rPr>
              <a:t>※</a:t>
            </a:r>
            <a:r>
              <a:rPr lang="ja-JP" altLang="en-US" b="1" dirty="0" smtClean="0">
                <a:solidFill>
                  <a:schemeClr val="accent6"/>
                </a:solidFill>
                <a:effectLst>
                  <a:glow rad="127000">
                    <a:schemeClr val="bg1">
                      <a:alpha val="90000"/>
                    </a:schemeClr>
                  </a:glow>
                </a:effectLst>
                <a:latin typeface="+mn-ea"/>
                <a:ea typeface="+mn-ea"/>
              </a:rPr>
              <a:t>書いてないカラムはアップデートされません</a:t>
            </a:r>
            <a:endParaRPr lang="en-US" altLang="ja-JP" b="1"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※primary key</a:t>
            </a:r>
            <a:r>
              <a:rPr lang="ja-JP" altLang="en-US" dirty="0" smtClean="0">
                <a:solidFill>
                  <a:schemeClr val="accent6"/>
                </a:solidFill>
                <a:effectLst>
                  <a:glow rad="127000">
                    <a:schemeClr val="bg1">
                      <a:alpha val="90000"/>
                    </a:schemeClr>
                  </a:glow>
                </a:effectLst>
                <a:latin typeface="+mn-ea"/>
                <a:ea typeface="+mn-ea"/>
              </a:rPr>
              <a:t>の項目は書いても書かなくても同じ</a:t>
            </a:r>
            <a:endParaRPr lang="en-US" altLang="ja-JP" dirty="0" smtClean="0">
              <a:solidFill>
                <a:schemeClr val="accent6"/>
              </a:solidFill>
              <a:effectLst>
                <a:glow rad="127000">
                  <a:schemeClr val="bg1">
                    <a:alpha val="90000"/>
                  </a:schemeClr>
                </a:glow>
              </a:effectLst>
              <a:latin typeface="+mn-ea"/>
              <a:ea typeface="+mn-ea"/>
            </a:endParaRPr>
          </a:p>
        </p:txBody>
      </p:sp>
      <p:sp>
        <p:nvSpPr>
          <p:cNvPr id="15" name="テキスト ボックス 14"/>
          <p:cNvSpPr txBox="1"/>
          <p:nvPr/>
        </p:nvSpPr>
        <p:spPr>
          <a:xfrm>
            <a:off x="324788" y="4880697"/>
            <a:ext cx="8468109" cy="1708160"/>
          </a:xfrm>
          <a:prstGeom prst="rect">
            <a:avLst/>
          </a:prstGeom>
          <a:noFill/>
        </p:spPr>
        <p:txBody>
          <a:bodyPr wrap="square" rtlCol="0">
            <a:spAutoFit/>
          </a:bodyPr>
          <a:lstStyle/>
          <a:p>
            <a:pPr lvl="0" eaLnBrk="0" hangingPunct="0">
              <a:lnSpc>
                <a:spcPct val="150000"/>
              </a:lnSpc>
            </a:pPr>
            <a:r>
              <a:rPr kumimoji="0" lang="ja-JP" altLang="en-US" sz="1400" dirty="0" smtClean="0">
                <a:effectLst>
                  <a:glow rad="139700">
                    <a:schemeClr val="bg1">
                      <a:alpha val="80000"/>
                    </a:schemeClr>
                  </a:glow>
                </a:effectLst>
                <a:latin typeface="+mn-ea"/>
                <a:ea typeface="+mn-ea"/>
              </a:rPr>
              <a:t>■プレースホルダ</a:t>
            </a:r>
            <a:endParaRPr kumimoji="0" lang="en-US" altLang="ja-JP" sz="1400" dirty="0" smtClean="0">
              <a:effectLst>
                <a:glow rad="139700">
                  <a:schemeClr val="bg1">
                    <a:alpha val="80000"/>
                  </a:schemeClr>
                </a:glow>
              </a:effectLst>
              <a:latin typeface="+mn-ea"/>
              <a:ea typeface="+mn-ea"/>
            </a:endParaRPr>
          </a:p>
          <a:p>
            <a:pPr lvl="0" eaLnBrk="0" hangingPunct="0">
              <a:lnSpc>
                <a:spcPct val="150000"/>
              </a:lnSpc>
            </a:pPr>
            <a:r>
              <a:rPr kumimoji="0" lang="ja-JP" altLang="en-US" sz="1400" dirty="0">
                <a:effectLst>
                  <a:glow rad="139700">
                    <a:schemeClr val="bg1">
                      <a:alpha val="80000"/>
                    </a:schemeClr>
                  </a:glow>
                </a:effectLst>
                <a:latin typeface="+mn-ea"/>
                <a:ea typeface="+mn-ea"/>
              </a:rPr>
              <a:t>・実際の内容を後から挿入するために、とりあえず仮に確保した場所の</a:t>
            </a:r>
            <a:r>
              <a:rPr kumimoji="0" lang="ja-JP" altLang="en-US" sz="1400" dirty="0" smtClean="0">
                <a:effectLst>
                  <a:glow rad="139700">
                    <a:schemeClr val="bg1">
                      <a:alpha val="80000"/>
                    </a:schemeClr>
                  </a:glow>
                </a:effectLst>
                <a:latin typeface="+mn-ea"/>
                <a:ea typeface="+mn-ea"/>
              </a:rPr>
              <a:t>こと（説明→</a:t>
            </a:r>
            <a:r>
              <a:rPr kumimoji="0" lang="ja-JP" altLang="en-US" sz="1400" dirty="0" smtClean="0">
                <a:effectLst>
                  <a:glow rad="139700">
                    <a:schemeClr val="bg1">
                      <a:alpha val="80000"/>
                    </a:schemeClr>
                  </a:glow>
                </a:effectLst>
                <a:latin typeface="+mn-ea"/>
                <a:ea typeface="+mn-ea"/>
                <a:hlinkClick r:id="rId4"/>
              </a:rPr>
              <a:t>プレースホルダ </a:t>
            </a:r>
            <a:r>
              <a:rPr kumimoji="0" lang="en-US" altLang="ja-JP" sz="1400" dirty="0" smtClean="0">
                <a:effectLst>
                  <a:glow rad="139700">
                    <a:schemeClr val="bg1">
                      <a:alpha val="80000"/>
                    </a:schemeClr>
                  </a:glow>
                </a:effectLst>
                <a:latin typeface="+mn-ea"/>
                <a:ea typeface="+mn-ea"/>
                <a:hlinkClick r:id="rId4"/>
              </a:rPr>
              <a:t>【placeholder】</a:t>
            </a:r>
            <a:r>
              <a:rPr kumimoji="0" lang="ja-JP" altLang="en-US" sz="1400" dirty="0" smtClean="0">
                <a:effectLst>
                  <a:glow rad="139700">
                    <a:schemeClr val="bg1">
                      <a:alpha val="80000"/>
                    </a:schemeClr>
                  </a:glow>
                </a:effectLst>
                <a:latin typeface="+mn-ea"/>
                <a:ea typeface="+mn-ea"/>
              </a:rPr>
              <a:t>）</a:t>
            </a:r>
            <a:endParaRPr kumimoji="0" lang="en-US" altLang="ja-JP" sz="1400" dirty="0" smtClean="0">
              <a:effectLst>
                <a:glow rad="139700">
                  <a:schemeClr val="bg1">
                    <a:alpha val="80000"/>
                  </a:schemeClr>
                </a:glow>
              </a:effectLst>
              <a:latin typeface="+mn-ea"/>
              <a:ea typeface="+mn-ea"/>
            </a:endParaRPr>
          </a:p>
          <a:p>
            <a:pPr lvl="0" eaLnBrk="0" hangingPunct="0">
              <a:lnSpc>
                <a:spcPct val="150000"/>
              </a:lnSpc>
            </a:pPr>
            <a:r>
              <a:rPr kumimoji="0" lang="ja-JP" altLang="en-US" sz="1400" dirty="0" smtClean="0">
                <a:effectLst>
                  <a:glow rad="139700">
                    <a:schemeClr val="bg1">
                      <a:alpha val="80000"/>
                    </a:schemeClr>
                  </a:glow>
                </a:effectLst>
                <a:latin typeface="+mn-ea"/>
                <a:ea typeface="+mn-ea"/>
              </a:rPr>
              <a:t>・この場合は、「</a:t>
            </a:r>
            <a:r>
              <a:rPr kumimoji="0" lang="en-US" altLang="ja-JP" sz="1400" dirty="0" smtClean="0">
                <a:effectLst>
                  <a:glow rad="139700">
                    <a:schemeClr val="bg1">
                      <a:alpha val="80000"/>
                    </a:schemeClr>
                  </a:glow>
                </a:effectLst>
                <a:latin typeface="+mn-ea"/>
                <a:ea typeface="+mn-ea"/>
              </a:rPr>
              <a:t>%s</a:t>
            </a:r>
            <a:r>
              <a:rPr kumimoji="0" lang="ja-JP" altLang="en-US" sz="1400" dirty="0" smtClean="0">
                <a:effectLst>
                  <a:glow rad="139700">
                    <a:schemeClr val="bg1">
                      <a:alpha val="80000"/>
                    </a:schemeClr>
                  </a:glow>
                </a:effectLst>
                <a:latin typeface="+mn-ea"/>
                <a:ea typeface="+mn-ea"/>
              </a:rPr>
              <a:t>」がプレースホルダ。</a:t>
            </a:r>
            <a:r>
              <a:rPr kumimoji="0" lang="en-US" altLang="ja-JP" sz="1400" dirty="0" smtClean="0">
                <a:effectLst>
                  <a:glow rad="139700">
                    <a:schemeClr val="bg1">
                      <a:alpha val="80000"/>
                    </a:schemeClr>
                  </a:glow>
                </a:effectLst>
                <a:latin typeface="+mn-ea"/>
                <a:ea typeface="+mn-ea"/>
              </a:rPr>
              <a:t>%s</a:t>
            </a:r>
            <a:r>
              <a:rPr kumimoji="0" lang="ja-JP" altLang="en-US" sz="1400" dirty="0" smtClean="0">
                <a:effectLst>
                  <a:glow rad="139700">
                    <a:schemeClr val="bg1">
                      <a:alpha val="80000"/>
                    </a:schemeClr>
                  </a:glow>
                </a:effectLst>
                <a:latin typeface="+mn-ea"/>
                <a:ea typeface="+mn-ea"/>
              </a:rPr>
              <a:t>を並べた数だけ、データの仮置き場所ができる（</a:t>
            </a:r>
            <a:r>
              <a:rPr kumimoji="0" lang="en-US" altLang="ja-JP" sz="1400" dirty="0" smtClean="0">
                <a:effectLst>
                  <a:glow rad="139700">
                    <a:schemeClr val="bg1">
                      <a:alpha val="80000"/>
                    </a:schemeClr>
                  </a:glow>
                </a:effectLst>
                <a:latin typeface="+mn-ea"/>
                <a:ea typeface="+mn-ea"/>
              </a:rPr>
              <a:t>%s, %s</a:t>
            </a:r>
            <a:r>
              <a:rPr kumimoji="0" lang="ja-JP" altLang="en-US" sz="1400" dirty="0" smtClean="0">
                <a:effectLst>
                  <a:glow rad="139700">
                    <a:schemeClr val="bg1">
                      <a:alpha val="80000"/>
                    </a:schemeClr>
                  </a:glow>
                </a:effectLst>
                <a:latin typeface="+mn-ea"/>
                <a:ea typeface="+mn-ea"/>
              </a:rPr>
              <a:t>なら</a:t>
            </a:r>
            <a:r>
              <a:rPr kumimoji="0" lang="en-US" altLang="ja-JP" sz="1400" dirty="0" smtClean="0">
                <a:effectLst>
                  <a:glow rad="139700">
                    <a:schemeClr val="bg1">
                      <a:alpha val="80000"/>
                    </a:schemeClr>
                  </a:glow>
                </a:effectLst>
                <a:latin typeface="+mn-ea"/>
                <a:ea typeface="+mn-ea"/>
              </a:rPr>
              <a:t>2</a:t>
            </a:r>
            <a:r>
              <a:rPr kumimoji="0" lang="ja-JP" altLang="en-US" sz="1400" dirty="0" smtClean="0">
                <a:effectLst>
                  <a:glow rad="139700">
                    <a:schemeClr val="bg1">
                      <a:alpha val="80000"/>
                    </a:schemeClr>
                  </a:glow>
                </a:effectLst>
                <a:latin typeface="+mn-ea"/>
                <a:ea typeface="+mn-ea"/>
              </a:rPr>
              <a:t>列</a:t>
            </a:r>
            <a:r>
              <a:rPr kumimoji="0" lang="en-US" altLang="ja-JP" sz="1400" dirty="0" smtClean="0">
                <a:effectLst>
                  <a:glow rad="139700">
                    <a:schemeClr val="bg1">
                      <a:alpha val="80000"/>
                    </a:schemeClr>
                  </a:glow>
                </a:effectLst>
                <a:latin typeface="+mn-ea"/>
                <a:ea typeface="+mn-ea"/>
              </a:rPr>
              <a:t>/</a:t>
            </a:r>
            <a:r>
              <a:rPr kumimoji="0" lang="ja-JP" altLang="en-US" sz="1400" dirty="0" smtClean="0">
                <a:effectLst>
                  <a:glow rad="139700">
                    <a:schemeClr val="bg1">
                      <a:alpha val="80000"/>
                    </a:schemeClr>
                  </a:glow>
                </a:effectLst>
                <a:latin typeface="+mn-ea"/>
                <a:ea typeface="+mn-ea"/>
              </a:rPr>
              <a:t>行）</a:t>
            </a:r>
            <a:endParaRPr kumimoji="0" lang="en-US" altLang="ja-JP" sz="1400" dirty="0" smtClean="0">
              <a:effectLst>
                <a:glow rad="139700">
                  <a:schemeClr val="bg1">
                    <a:alpha val="80000"/>
                  </a:schemeClr>
                </a:glow>
              </a:effectLst>
              <a:latin typeface="+mn-ea"/>
              <a:ea typeface="+mn-ea"/>
            </a:endParaRPr>
          </a:p>
          <a:p>
            <a:pPr lvl="0" eaLnBrk="0" hangingPunct="0">
              <a:lnSpc>
                <a:spcPct val="150000"/>
              </a:lnSpc>
            </a:pPr>
            <a:r>
              <a:rPr kumimoji="0" lang="ja-JP" altLang="en-US" sz="1400" dirty="0" smtClean="0">
                <a:effectLst>
                  <a:glow rad="139700">
                    <a:schemeClr val="bg1">
                      <a:alpha val="80000"/>
                    </a:schemeClr>
                  </a:glow>
                </a:effectLst>
                <a:latin typeface="+mn-ea"/>
                <a:ea typeface="+mn-ea"/>
              </a:rPr>
              <a:t>・</a:t>
            </a:r>
            <a:r>
              <a:rPr kumimoji="0" lang="en-US" altLang="ja-JP" sz="1400" dirty="0" smtClean="0">
                <a:effectLst>
                  <a:glow rad="139700">
                    <a:schemeClr val="bg1">
                      <a:alpha val="80000"/>
                    </a:schemeClr>
                  </a:glow>
                </a:effectLst>
                <a:latin typeface="+mn-ea"/>
                <a:ea typeface="+mn-ea"/>
              </a:rPr>
              <a:t>SQL</a:t>
            </a:r>
            <a:r>
              <a:rPr kumimoji="0" lang="ja-JP" altLang="en-US" sz="1400" dirty="0" smtClean="0">
                <a:effectLst>
                  <a:glow rad="139700">
                    <a:schemeClr val="bg1">
                      <a:alpha val="80000"/>
                    </a:schemeClr>
                  </a:glow>
                </a:effectLst>
                <a:latin typeface="+mn-ea"/>
                <a:ea typeface="+mn-ea"/>
              </a:rPr>
              <a:t>はデータを</a:t>
            </a:r>
            <a:r>
              <a:rPr kumimoji="0" lang="en-US" altLang="ja-JP" sz="1400" dirty="0" smtClean="0">
                <a:effectLst>
                  <a:glow rad="139700">
                    <a:schemeClr val="bg1">
                      <a:alpha val="80000"/>
                    </a:schemeClr>
                  </a:glow>
                </a:effectLst>
                <a:latin typeface="+mn-ea"/>
                <a:ea typeface="+mn-ea"/>
              </a:rPr>
              <a:t>1</a:t>
            </a:r>
            <a:r>
              <a:rPr kumimoji="0" lang="ja-JP" altLang="en-US" sz="1400" dirty="0" smtClean="0">
                <a:effectLst>
                  <a:glow rad="139700">
                    <a:schemeClr val="bg1">
                      <a:alpha val="80000"/>
                    </a:schemeClr>
                  </a:glow>
                </a:effectLst>
                <a:latin typeface="+mn-ea"/>
                <a:ea typeface="+mn-ea"/>
              </a:rPr>
              <a:t>行ずつ追加していくので、</a:t>
            </a:r>
            <a:r>
              <a:rPr kumimoji="0" lang="en-US" altLang="ja-JP" sz="1400" dirty="0" smtClean="0">
                <a:effectLst>
                  <a:glow rad="139700">
                    <a:schemeClr val="bg1">
                      <a:alpha val="80000"/>
                    </a:schemeClr>
                  </a:glow>
                </a:effectLst>
                <a:latin typeface="+mn-ea"/>
                <a:ea typeface="+mn-ea"/>
              </a:rPr>
              <a:t>%s</a:t>
            </a:r>
            <a:r>
              <a:rPr kumimoji="0" lang="ja-JP" altLang="en-US" sz="1400" dirty="0" smtClean="0">
                <a:effectLst>
                  <a:glow rad="139700">
                    <a:schemeClr val="bg1">
                      <a:alpha val="80000"/>
                    </a:schemeClr>
                  </a:glow>
                </a:effectLst>
                <a:latin typeface="+mn-ea"/>
                <a:ea typeface="+mn-ea"/>
              </a:rPr>
              <a:t>の数はテーブルのカラム数だけ記載する（カラム</a:t>
            </a:r>
            <a:r>
              <a:rPr kumimoji="0" lang="en-US" altLang="ja-JP" sz="1400" dirty="0" smtClean="0">
                <a:effectLst>
                  <a:glow rad="139700">
                    <a:schemeClr val="bg1">
                      <a:alpha val="80000"/>
                    </a:schemeClr>
                  </a:glow>
                </a:effectLst>
                <a:latin typeface="+mn-ea"/>
                <a:ea typeface="+mn-ea"/>
              </a:rPr>
              <a:t>3</a:t>
            </a:r>
            <a:r>
              <a:rPr kumimoji="0" lang="ja-JP" altLang="en-US" sz="1400" dirty="0" smtClean="0">
                <a:effectLst>
                  <a:glow rad="139700">
                    <a:schemeClr val="bg1">
                      <a:alpha val="80000"/>
                    </a:schemeClr>
                  </a:glow>
                </a:effectLst>
                <a:latin typeface="+mn-ea"/>
                <a:ea typeface="+mn-ea"/>
              </a:rPr>
              <a:t>つなら</a:t>
            </a:r>
            <a:r>
              <a:rPr kumimoji="0" lang="en-US" altLang="ja-JP" sz="1400" dirty="0" smtClean="0">
                <a:effectLst>
                  <a:glow rad="139700">
                    <a:schemeClr val="bg1">
                      <a:alpha val="80000"/>
                    </a:schemeClr>
                  </a:glow>
                </a:effectLst>
                <a:latin typeface="+mn-ea"/>
                <a:ea typeface="+mn-ea"/>
              </a:rPr>
              <a:t>%s, %s, %s</a:t>
            </a:r>
            <a:r>
              <a:rPr kumimoji="0" lang="ja-JP" altLang="en-US" sz="1400" dirty="0" smtClean="0">
                <a:effectLst>
                  <a:glow rad="139700">
                    <a:schemeClr val="bg1">
                      <a:alpha val="80000"/>
                    </a:schemeClr>
                  </a:glow>
                </a:effectLst>
                <a:latin typeface="+mn-ea"/>
                <a:ea typeface="+mn-ea"/>
              </a:rPr>
              <a:t>）</a:t>
            </a:r>
            <a:endParaRPr kumimoji="0" lang="en-US" altLang="ja-JP" sz="1400" dirty="0" smtClean="0">
              <a:effectLst>
                <a:glow rad="139700">
                  <a:schemeClr val="bg1">
                    <a:alpha val="80000"/>
                  </a:schemeClr>
                </a:glow>
              </a:effectLst>
              <a:latin typeface="+mn-ea"/>
              <a:ea typeface="+mn-ea"/>
            </a:endParaRPr>
          </a:p>
          <a:p>
            <a:pPr lvl="0" eaLnBrk="0" hangingPunct="0">
              <a:lnSpc>
                <a:spcPct val="150000"/>
              </a:lnSpc>
            </a:pPr>
            <a:r>
              <a:rPr kumimoji="0" lang="ja-JP" altLang="en-US" sz="1400" dirty="0" smtClean="0">
                <a:effectLst>
                  <a:glow rad="139700">
                    <a:schemeClr val="bg1">
                      <a:alpha val="80000"/>
                    </a:schemeClr>
                  </a:glow>
                </a:effectLst>
                <a:latin typeface="+mn-ea"/>
                <a:ea typeface="+mn-ea"/>
              </a:rPr>
              <a:t>・</a:t>
            </a:r>
            <a:r>
              <a:rPr kumimoji="0" lang="en-US" altLang="ja-JP" sz="1400" dirty="0" smtClean="0">
                <a:effectLst>
                  <a:glow rad="139700">
                    <a:schemeClr val="bg1">
                      <a:alpha val="80000"/>
                    </a:schemeClr>
                  </a:glow>
                </a:effectLst>
                <a:latin typeface="+mn-ea"/>
                <a:ea typeface="+mn-ea"/>
              </a:rPr>
              <a:t>SQL</a:t>
            </a:r>
            <a:r>
              <a:rPr kumimoji="0" lang="ja-JP" altLang="en-US" sz="1400" dirty="0" smtClean="0">
                <a:effectLst>
                  <a:glow rad="139700">
                    <a:schemeClr val="bg1">
                      <a:alpha val="80000"/>
                    </a:schemeClr>
                  </a:glow>
                </a:effectLst>
                <a:latin typeface="+mn-ea"/>
                <a:ea typeface="+mn-ea"/>
              </a:rPr>
              <a:t>の場合、型に関わらず、プレースホルダは「</a:t>
            </a:r>
            <a:r>
              <a:rPr kumimoji="0" lang="en-US" altLang="ja-JP" sz="1400" dirty="0" smtClean="0">
                <a:effectLst>
                  <a:glow rad="139700">
                    <a:schemeClr val="bg1">
                      <a:alpha val="80000"/>
                    </a:schemeClr>
                  </a:glow>
                </a:effectLst>
                <a:latin typeface="+mn-ea"/>
                <a:ea typeface="+mn-ea"/>
              </a:rPr>
              <a:t>%s</a:t>
            </a:r>
            <a:r>
              <a:rPr kumimoji="0" lang="ja-JP" altLang="en-US" sz="1400" dirty="0" smtClean="0">
                <a:effectLst>
                  <a:glow rad="139700">
                    <a:schemeClr val="bg1">
                      <a:alpha val="80000"/>
                    </a:schemeClr>
                  </a:glow>
                </a:effectLst>
                <a:latin typeface="+mn-ea"/>
                <a:ea typeface="+mn-ea"/>
              </a:rPr>
              <a:t>」で良い。（「日だから</a:t>
            </a:r>
            <a:r>
              <a:rPr kumimoji="0" lang="en-US" altLang="ja-JP" sz="1400" dirty="0" smtClean="0">
                <a:effectLst>
                  <a:glow rad="139700">
                    <a:schemeClr val="bg1">
                      <a:alpha val="80000"/>
                    </a:schemeClr>
                  </a:glow>
                </a:effectLst>
                <a:latin typeface="+mn-ea"/>
                <a:ea typeface="+mn-ea"/>
              </a:rPr>
              <a:t>%d</a:t>
            </a:r>
            <a:r>
              <a:rPr kumimoji="0" lang="ja-JP" altLang="en-US" sz="1400" dirty="0" smtClean="0">
                <a:effectLst>
                  <a:glow rad="139700">
                    <a:schemeClr val="bg1">
                      <a:alpha val="80000"/>
                    </a:schemeClr>
                  </a:glow>
                </a:effectLst>
                <a:latin typeface="+mn-ea"/>
                <a:ea typeface="+mn-ea"/>
              </a:rPr>
              <a:t>」とかにはしなくてよい）</a:t>
            </a:r>
            <a:endParaRPr kumimoji="0" lang="en-US" altLang="ja-JP" sz="1400" dirty="0">
              <a:effectLst>
                <a:glow rad="139700">
                  <a:schemeClr val="bg1">
                    <a:alpha val="80000"/>
                  </a:schemeClr>
                </a:glow>
              </a:effectLst>
              <a:latin typeface="+mn-ea"/>
              <a:ea typeface="+mn-ea"/>
            </a:endParaRPr>
          </a:p>
        </p:txBody>
      </p:sp>
      <p:sp>
        <p:nvSpPr>
          <p:cNvPr id="6" name="正方形/長方形 5"/>
          <p:cNvSpPr/>
          <p:nvPr/>
        </p:nvSpPr>
        <p:spPr>
          <a:xfrm>
            <a:off x="5347647" y="1100125"/>
            <a:ext cx="3522372" cy="461665"/>
          </a:xfrm>
          <a:prstGeom prst="rect">
            <a:avLst/>
          </a:prstGeom>
        </p:spPr>
        <p:txBody>
          <a:bodyPr wrap="square">
            <a:spAutoFit/>
          </a:bodyPr>
          <a:lstStyle/>
          <a:p>
            <a:r>
              <a:rPr kumimoji="0" lang="ja-JP" altLang="en-US" dirty="0" smtClean="0">
                <a:effectLst>
                  <a:glow rad="139700">
                    <a:schemeClr val="bg1">
                      <a:alpha val="80000"/>
                    </a:schemeClr>
                  </a:glow>
                </a:effectLst>
                <a:latin typeface="+mn-ea"/>
                <a:ea typeface="+mn-ea"/>
              </a:rPr>
              <a:t>←この</a:t>
            </a:r>
            <a:r>
              <a:rPr kumimoji="0" lang="ja-JP" altLang="en-US" dirty="0">
                <a:effectLst>
                  <a:glow rad="139700">
                    <a:schemeClr val="bg1">
                      <a:alpha val="80000"/>
                    </a:schemeClr>
                  </a:glow>
                </a:effectLst>
                <a:latin typeface="+mn-ea"/>
                <a:ea typeface="+mn-ea"/>
              </a:rPr>
              <a:t>行だけだと</a:t>
            </a:r>
            <a:r>
              <a:rPr kumimoji="0" lang="ja-JP" altLang="en-US" dirty="0" smtClean="0">
                <a:effectLst>
                  <a:glow rad="139700">
                    <a:schemeClr val="bg1">
                      <a:alpha val="80000"/>
                    </a:schemeClr>
                  </a:glow>
                </a:effectLst>
                <a:latin typeface="+mn-ea"/>
                <a:ea typeface="+mn-ea"/>
              </a:rPr>
              <a:t>「</a:t>
            </a:r>
            <a:r>
              <a:rPr kumimoji="0" lang="en-US" altLang="ja-JP" dirty="0" smtClean="0">
                <a:effectLst>
                  <a:glow rad="139700">
                    <a:schemeClr val="bg1">
                      <a:alpha val="80000"/>
                    </a:schemeClr>
                  </a:glow>
                </a:effectLst>
                <a:latin typeface="+mn-ea"/>
                <a:ea typeface="+mn-ea"/>
              </a:rPr>
              <a:t>table</a:t>
            </a:r>
            <a:r>
              <a:rPr kumimoji="0" lang="ja-JP" altLang="en-US" dirty="0" smtClean="0">
                <a:effectLst>
                  <a:glow rad="139700">
                    <a:schemeClr val="bg1">
                      <a:alpha val="80000"/>
                    </a:schemeClr>
                  </a:glow>
                </a:effectLst>
                <a:latin typeface="+mn-ea"/>
                <a:ea typeface="+mn-ea"/>
              </a:rPr>
              <a:t>に</a:t>
            </a:r>
            <a:r>
              <a:rPr kumimoji="0" lang="en-US" altLang="ja-JP" dirty="0">
                <a:effectLst>
                  <a:glow rad="139700">
                    <a:schemeClr val="bg1">
                      <a:alpha val="80000"/>
                    </a:schemeClr>
                  </a:glow>
                </a:effectLst>
                <a:latin typeface="+mn-ea"/>
                <a:ea typeface="+mn-ea"/>
              </a:rPr>
              <a:t>values</a:t>
            </a:r>
            <a:r>
              <a:rPr kumimoji="0" lang="en-US" altLang="ja-JP" dirty="0" smtClean="0">
                <a:effectLst>
                  <a:glow rad="139700">
                    <a:schemeClr val="bg1">
                      <a:alpha val="80000"/>
                    </a:schemeClr>
                  </a:glow>
                </a:effectLst>
                <a:latin typeface="+mn-ea"/>
                <a:ea typeface="+mn-ea"/>
              </a:rPr>
              <a:t>(%, </a:t>
            </a:r>
            <a:r>
              <a:rPr kumimoji="0" lang="en-US" altLang="ja-JP" dirty="0">
                <a:effectLst>
                  <a:glow rad="139700">
                    <a:schemeClr val="bg1">
                      <a:alpha val="80000"/>
                    </a:schemeClr>
                  </a:glow>
                </a:effectLst>
                <a:latin typeface="+mn-ea"/>
                <a:ea typeface="+mn-ea"/>
              </a:rPr>
              <a:t>%s </a:t>
            </a:r>
            <a:r>
              <a:rPr kumimoji="0" lang="en-US" altLang="ja-JP" dirty="0" smtClean="0">
                <a:effectLst>
                  <a:glow rad="139700">
                    <a:schemeClr val="bg1">
                      <a:alpha val="80000"/>
                    </a:schemeClr>
                  </a:glow>
                </a:effectLst>
                <a:latin typeface="+mn-ea"/>
                <a:ea typeface="+mn-ea"/>
              </a:rPr>
              <a:t>...) </a:t>
            </a:r>
            <a:r>
              <a:rPr kumimoji="0" lang="ja-JP" altLang="en-US" dirty="0" smtClean="0">
                <a:effectLst>
                  <a:glow rad="139700">
                    <a:schemeClr val="bg1">
                      <a:alpha val="80000"/>
                    </a:schemeClr>
                  </a:glow>
                </a:effectLst>
                <a:latin typeface="+mn-ea"/>
                <a:ea typeface="+mn-ea"/>
              </a:rPr>
              <a:t>を</a:t>
            </a:r>
            <a:endParaRPr kumimoji="0" lang="en-US" altLang="ja-JP" dirty="0" smtClean="0">
              <a:effectLst>
                <a:glow rad="139700">
                  <a:schemeClr val="bg1">
                    <a:alpha val="80000"/>
                  </a:schemeClr>
                </a:glow>
              </a:effectLst>
              <a:latin typeface="+mn-ea"/>
              <a:ea typeface="+mn-ea"/>
            </a:endParaRPr>
          </a:p>
          <a:p>
            <a:r>
              <a:rPr kumimoji="0" lang="ja-JP" altLang="en-US" dirty="0" smtClean="0">
                <a:effectLst>
                  <a:glow rad="139700">
                    <a:schemeClr val="bg1">
                      <a:alpha val="80000"/>
                    </a:schemeClr>
                  </a:glow>
                </a:effectLst>
                <a:latin typeface="+mn-ea"/>
                <a:ea typeface="+mn-ea"/>
              </a:rPr>
              <a:t>　追加する</a:t>
            </a:r>
            <a:r>
              <a:rPr kumimoji="0" lang="ja-JP" altLang="en-US" dirty="0">
                <a:effectLst>
                  <a:glow rad="139700">
                    <a:schemeClr val="bg1">
                      <a:alpha val="80000"/>
                    </a:schemeClr>
                  </a:glow>
                </a:effectLst>
                <a:latin typeface="+mn-ea"/>
                <a:ea typeface="+mn-ea"/>
              </a:rPr>
              <a:t>」</a:t>
            </a:r>
            <a:r>
              <a:rPr kumimoji="0" lang="ja-JP" altLang="en-US" dirty="0" smtClean="0">
                <a:effectLst>
                  <a:glow rad="139700">
                    <a:schemeClr val="bg1">
                      <a:alpha val="80000"/>
                    </a:schemeClr>
                  </a:glow>
                </a:effectLst>
                <a:latin typeface="+mn-ea"/>
                <a:ea typeface="+mn-ea"/>
              </a:rPr>
              <a:t>と</a:t>
            </a:r>
            <a:r>
              <a:rPr kumimoji="0" lang="ja-JP" altLang="en-US" dirty="0">
                <a:effectLst>
                  <a:glow rad="139700">
                    <a:schemeClr val="bg1">
                      <a:alpha val="80000"/>
                    </a:schemeClr>
                  </a:glow>
                </a:effectLst>
                <a:latin typeface="+mn-ea"/>
                <a:ea typeface="+mn-ea"/>
              </a:rPr>
              <a:t>いう意味</a:t>
            </a:r>
            <a:endParaRPr lang="ja-JP" altLang="en-US" dirty="0">
              <a:latin typeface="+mn-ea"/>
              <a:ea typeface="+mn-ea"/>
            </a:endParaRPr>
          </a:p>
        </p:txBody>
      </p:sp>
      <p:sp>
        <p:nvSpPr>
          <p:cNvPr id="16" name="正方形/長方形 15"/>
          <p:cNvSpPr/>
          <p:nvPr/>
        </p:nvSpPr>
        <p:spPr>
          <a:xfrm>
            <a:off x="716924" y="3108939"/>
            <a:ext cx="4348766" cy="276999"/>
          </a:xfrm>
          <a:prstGeom prst="rect">
            <a:avLst/>
          </a:prstGeom>
        </p:spPr>
        <p:txBody>
          <a:bodyPr wrap="square">
            <a:spAutoFit/>
          </a:bodyPr>
          <a:lstStyle/>
          <a:p>
            <a:r>
              <a:rPr kumimoji="0" lang="ja-JP" altLang="en-US" dirty="0" smtClean="0">
                <a:effectLst>
                  <a:glow rad="139700">
                    <a:schemeClr val="bg1">
                      <a:alpha val="80000"/>
                    </a:schemeClr>
                  </a:glow>
                </a:effectLst>
                <a:latin typeface="+mn-ea"/>
                <a:ea typeface="+mn-ea"/>
              </a:rPr>
              <a:t>↑</a:t>
            </a:r>
            <a:r>
              <a:rPr kumimoji="0" lang="en-US" altLang="ja-JP" dirty="0" smtClean="0">
                <a:effectLst>
                  <a:glow rad="139700">
                    <a:schemeClr val="bg1">
                      <a:alpha val="80000"/>
                    </a:schemeClr>
                  </a:glow>
                </a:effectLst>
                <a:latin typeface="+mn-ea"/>
                <a:ea typeface="+mn-ea"/>
              </a:rPr>
              <a:t>2</a:t>
            </a:r>
            <a:r>
              <a:rPr kumimoji="0" lang="ja-JP" altLang="en-US" dirty="0" smtClean="0">
                <a:effectLst>
                  <a:glow rad="139700">
                    <a:schemeClr val="bg1">
                      <a:alpha val="80000"/>
                    </a:schemeClr>
                  </a:glow>
                </a:effectLst>
                <a:latin typeface="+mn-ea"/>
                <a:ea typeface="+mn-ea"/>
              </a:rPr>
              <a:t>行目で、プライマリーキーの重複が起きたときの対処方を書いている</a:t>
            </a:r>
            <a:endParaRPr lang="ja-JP" altLang="en-US" dirty="0">
              <a:latin typeface="+mn-ea"/>
              <a:ea typeface="+mn-ea"/>
            </a:endParaRPr>
          </a:p>
        </p:txBody>
      </p:sp>
      <p:sp>
        <p:nvSpPr>
          <p:cNvPr id="18" name="正方形/長方形 17"/>
          <p:cNvSpPr/>
          <p:nvPr/>
        </p:nvSpPr>
        <p:spPr>
          <a:xfrm>
            <a:off x="4907254" y="3610165"/>
            <a:ext cx="404898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altLang="ja-JP" dirty="0" smtClean="0"/>
              <a:t>【</a:t>
            </a:r>
            <a:r>
              <a:rPr lang="ja-JP" altLang="en-US" dirty="0" smtClean="0"/>
              <a:t>注意</a:t>
            </a:r>
            <a:r>
              <a:rPr lang="en-US" altLang="ja-JP" dirty="0" smtClean="0"/>
              <a:t>】</a:t>
            </a:r>
          </a:p>
          <a:p>
            <a:pPr>
              <a:lnSpc>
                <a:spcPct val="150000"/>
              </a:lnSpc>
            </a:pPr>
            <a:r>
              <a:rPr lang="ja-JP" altLang="en-US" dirty="0" smtClean="0"/>
              <a:t>・</a:t>
            </a:r>
            <a:r>
              <a:rPr lang="en-US" altLang="ja-JP" dirty="0" smtClean="0"/>
              <a:t>2</a:t>
            </a:r>
            <a:r>
              <a:rPr lang="ja-JP" altLang="en-US" dirty="0" smtClean="0"/>
              <a:t>行目以降の</a:t>
            </a:r>
            <a:r>
              <a:rPr lang="en-US" altLang="ja-JP" dirty="0" smtClean="0"/>
              <a:t>SQL</a:t>
            </a:r>
            <a:r>
              <a:rPr lang="ja-JP" altLang="en-US" dirty="0" smtClean="0"/>
              <a:t>は、</a:t>
            </a:r>
            <a:r>
              <a:rPr lang="en-US" altLang="ja-JP" dirty="0" smtClean="0"/>
              <a:t>MySQL</a:t>
            </a:r>
            <a:r>
              <a:rPr lang="ja-JP" altLang="en-US" dirty="0" smtClean="0"/>
              <a:t>で通じるコードです。</a:t>
            </a:r>
            <a:endParaRPr lang="en-US" altLang="ja-JP" dirty="0" smtClean="0"/>
          </a:p>
          <a:p>
            <a:pPr>
              <a:lnSpc>
                <a:spcPct val="150000"/>
              </a:lnSpc>
            </a:pPr>
            <a:r>
              <a:rPr lang="ja-JP" altLang="en-US" b="1" dirty="0" smtClean="0"/>
              <a:t>　もし</a:t>
            </a:r>
            <a:r>
              <a:rPr lang="en-US" altLang="ja-JP" b="1" dirty="0" smtClean="0"/>
              <a:t>MySQL</a:t>
            </a:r>
            <a:r>
              <a:rPr lang="ja-JP" altLang="en-US" b="1" dirty="0" smtClean="0"/>
              <a:t>以外の</a:t>
            </a:r>
            <a:r>
              <a:rPr lang="en-US" altLang="ja-JP" b="1" dirty="0" smtClean="0"/>
              <a:t>DB</a:t>
            </a:r>
            <a:r>
              <a:rPr lang="ja-JP" altLang="en-US" b="1" dirty="0" smtClean="0"/>
              <a:t>に</a:t>
            </a:r>
            <a:r>
              <a:rPr lang="en-US" altLang="ja-JP" b="1" dirty="0" err="1" smtClean="0"/>
              <a:t>Upsert</a:t>
            </a:r>
            <a:r>
              <a:rPr lang="en-US" altLang="ja-JP" b="1" dirty="0" smtClean="0"/>
              <a:t> Update</a:t>
            </a:r>
            <a:r>
              <a:rPr lang="ja-JP" altLang="en-US" b="1" dirty="0" smtClean="0"/>
              <a:t>したい場合は、</a:t>
            </a:r>
            <a:endParaRPr lang="en-US" altLang="ja-JP" b="1" dirty="0" smtClean="0"/>
          </a:p>
          <a:p>
            <a:pPr>
              <a:lnSpc>
                <a:spcPct val="150000"/>
              </a:lnSpc>
            </a:pPr>
            <a:r>
              <a:rPr lang="ja-JP" altLang="en-US" b="1" dirty="0"/>
              <a:t>　</a:t>
            </a:r>
            <a:r>
              <a:rPr lang="en-US" altLang="ja-JP" b="1" dirty="0" smtClean="0"/>
              <a:t>Google</a:t>
            </a:r>
            <a:r>
              <a:rPr lang="ja-JP" altLang="en-US" b="1" dirty="0" smtClean="0"/>
              <a:t>検索して、その</a:t>
            </a:r>
            <a:r>
              <a:rPr lang="en-US" altLang="ja-JP" b="1" dirty="0" smtClean="0"/>
              <a:t>DB</a:t>
            </a:r>
            <a:r>
              <a:rPr lang="ja-JP" altLang="en-US" b="1" dirty="0" smtClean="0"/>
              <a:t>に合った</a:t>
            </a:r>
            <a:r>
              <a:rPr lang="en-US" altLang="ja-JP" b="1" dirty="0" smtClean="0"/>
              <a:t>SQL</a:t>
            </a:r>
            <a:r>
              <a:rPr lang="ja-JP" altLang="en-US" b="1" dirty="0" smtClean="0"/>
              <a:t>文を書いてください。</a:t>
            </a:r>
            <a:endParaRPr lang="en-US" altLang="ja-JP" b="1" dirty="0"/>
          </a:p>
        </p:txBody>
      </p:sp>
    </p:spTree>
    <p:extLst>
      <p:ext uri="{BB962C8B-B14F-4D97-AF65-F5344CB8AC3E}">
        <p14:creationId xmlns:p14="http://schemas.microsoft.com/office/powerpoint/2010/main" val="22389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603848" y="1551784"/>
            <a:ext cx="2349707" cy="1611713"/>
          </a:xfrm>
          <a:prstGeom prst="rect">
            <a:avLst/>
          </a:prstGeom>
        </p:spPr>
      </p:pic>
      <p:sp>
        <p:nvSpPr>
          <p:cNvPr id="2" name="タイトル 1"/>
          <p:cNvSpPr>
            <a:spLocks noGrp="1"/>
          </p:cNvSpPr>
          <p:nvPr>
            <p:ph type="title"/>
          </p:nvPr>
        </p:nvSpPr>
        <p:spPr/>
        <p:txBody>
          <a:bodyPr/>
          <a:lstStyle/>
          <a:p>
            <a:r>
              <a:rPr kumimoji="1" lang="en-US" altLang="ja-JP" dirty="0" smtClean="0"/>
              <a:t>SQL</a:t>
            </a:r>
            <a:r>
              <a:rPr kumimoji="1" lang="ja-JP" altLang="en-US" dirty="0" smtClean="0"/>
              <a:t>文の中身（記載例）</a:t>
            </a:r>
            <a:endParaRPr kumimoji="1" lang="ja-JP" altLang="en-US" dirty="0"/>
          </a:p>
        </p:txBody>
      </p:sp>
      <p:sp>
        <p:nvSpPr>
          <p:cNvPr id="3" name="テキスト ボックス 2"/>
          <p:cNvSpPr txBox="1"/>
          <p:nvPr/>
        </p:nvSpPr>
        <p:spPr>
          <a:xfrm>
            <a:off x="395913" y="930381"/>
            <a:ext cx="8468109" cy="698525"/>
          </a:xfrm>
          <a:prstGeom prst="rect">
            <a:avLst/>
          </a:prstGeom>
          <a:noFill/>
        </p:spPr>
        <p:txBody>
          <a:bodyPr wrap="square" rtlCol="0">
            <a:spAutoFit/>
          </a:bodyPr>
          <a:lstStyle/>
          <a:p>
            <a:pPr lvl="0" eaLnBrk="0" hangingPunct="0">
              <a:lnSpc>
                <a:spcPct val="150000"/>
              </a:lnSpc>
            </a:pPr>
            <a:r>
              <a:rPr kumimoji="0" lang="ja-JP" altLang="en-US" sz="1400" dirty="0" smtClean="0">
                <a:effectLst>
                  <a:glow rad="139700">
                    <a:schemeClr val="bg1">
                      <a:alpha val="80000"/>
                    </a:schemeClr>
                  </a:glow>
                </a:effectLst>
                <a:latin typeface="+mn-ea"/>
                <a:ea typeface="+mn-ea"/>
              </a:rPr>
              <a:t>■こんなテーブルに、</a:t>
            </a:r>
            <a:r>
              <a:rPr kumimoji="0" lang="en-US" altLang="ja-JP" sz="1400" dirty="0" smtClean="0">
                <a:effectLst>
                  <a:glow rad="139700">
                    <a:schemeClr val="bg1">
                      <a:alpha val="80000"/>
                    </a:schemeClr>
                  </a:glow>
                </a:effectLst>
                <a:latin typeface="+mn-ea"/>
                <a:ea typeface="+mn-ea"/>
              </a:rPr>
              <a:t>Python</a:t>
            </a:r>
            <a:r>
              <a:rPr kumimoji="0" lang="ja-JP" altLang="en-US" sz="1400" dirty="0" smtClean="0">
                <a:effectLst>
                  <a:glow rad="139700">
                    <a:schemeClr val="bg1">
                      <a:alpha val="80000"/>
                    </a:schemeClr>
                  </a:glow>
                </a:effectLst>
                <a:latin typeface="+mn-ea"/>
                <a:ea typeface="+mn-ea"/>
              </a:rPr>
              <a:t>で作成した</a:t>
            </a:r>
            <a:r>
              <a:rPr kumimoji="0" lang="en-US" altLang="ja-JP" sz="1400" dirty="0" smtClean="0">
                <a:effectLst>
                  <a:glow rad="139700">
                    <a:schemeClr val="bg1">
                      <a:alpha val="80000"/>
                    </a:schemeClr>
                  </a:glow>
                </a:effectLst>
                <a:latin typeface="+mn-ea"/>
                <a:ea typeface="+mn-ea"/>
              </a:rPr>
              <a:t>DF</a:t>
            </a:r>
            <a:r>
              <a:rPr kumimoji="0" lang="ja-JP" altLang="en-US" sz="1400" dirty="0" smtClean="0">
                <a:effectLst>
                  <a:glow rad="139700">
                    <a:schemeClr val="bg1">
                      <a:alpha val="80000"/>
                    </a:schemeClr>
                  </a:glow>
                </a:effectLst>
                <a:latin typeface="+mn-ea"/>
                <a:ea typeface="+mn-ea"/>
              </a:rPr>
              <a:t>のデータを</a:t>
            </a:r>
            <a:r>
              <a:rPr kumimoji="0" lang="en-US" altLang="ja-JP" sz="1400" dirty="0" err="1">
                <a:effectLst>
                  <a:glow rad="139700">
                    <a:schemeClr val="bg1">
                      <a:alpha val="80000"/>
                    </a:schemeClr>
                  </a:glow>
                </a:effectLst>
                <a:latin typeface="+mn-ea"/>
                <a:ea typeface="+mn-ea"/>
              </a:rPr>
              <a:t>upsert</a:t>
            </a:r>
            <a:r>
              <a:rPr kumimoji="0" lang="en-US" altLang="ja-JP" sz="1400" dirty="0">
                <a:effectLst>
                  <a:glow rad="139700">
                    <a:schemeClr val="bg1">
                      <a:alpha val="80000"/>
                    </a:schemeClr>
                  </a:glow>
                </a:effectLst>
                <a:latin typeface="+mn-ea"/>
                <a:ea typeface="+mn-ea"/>
              </a:rPr>
              <a:t> </a:t>
            </a:r>
            <a:r>
              <a:rPr kumimoji="0" lang="en-US" altLang="ja-JP" sz="1400" dirty="0" smtClean="0">
                <a:effectLst>
                  <a:glow rad="139700">
                    <a:schemeClr val="bg1">
                      <a:alpha val="80000"/>
                    </a:schemeClr>
                  </a:glow>
                </a:effectLst>
                <a:latin typeface="+mn-ea"/>
                <a:ea typeface="+mn-ea"/>
              </a:rPr>
              <a:t>update</a:t>
            </a:r>
            <a:r>
              <a:rPr kumimoji="0" lang="ja-JP" altLang="en-US" sz="1400" dirty="0" smtClean="0">
                <a:effectLst>
                  <a:glow rad="139700">
                    <a:schemeClr val="bg1">
                      <a:alpha val="80000"/>
                    </a:schemeClr>
                  </a:glow>
                </a:effectLst>
                <a:latin typeface="+mn-ea"/>
                <a:ea typeface="+mn-ea"/>
              </a:rPr>
              <a:t>したい</a:t>
            </a:r>
            <a:endParaRPr kumimoji="0" lang="en-US" altLang="ja-JP" sz="1400" dirty="0" smtClean="0">
              <a:effectLst>
                <a:glow rad="139700">
                  <a:schemeClr val="bg1">
                    <a:alpha val="80000"/>
                  </a:schemeClr>
                </a:glow>
              </a:effectLst>
              <a:latin typeface="+mn-ea"/>
              <a:ea typeface="+mn-ea"/>
            </a:endParaRPr>
          </a:p>
          <a:p>
            <a:pPr lvl="0" eaLnBrk="0" hangingPunct="0">
              <a:lnSpc>
                <a:spcPct val="150000"/>
              </a:lnSpc>
            </a:pPr>
            <a:endParaRPr kumimoji="0" lang="en-US" altLang="ja-JP" sz="1400" dirty="0">
              <a:effectLst>
                <a:glow rad="139700">
                  <a:schemeClr val="bg1">
                    <a:alpha val="80000"/>
                  </a:schemeClr>
                </a:glow>
              </a:effectLst>
              <a:latin typeface="+mn-ea"/>
              <a:ea typeface="+mn-ea"/>
            </a:endParaRPr>
          </a:p>
        </p:txBody>
      </p:sp>
      <p:sp>
        <p:nvSpPr>
          <p:cNvPr id="5" name="テキスト ボックス 4"/>
          <p:cNvSpPr txBox="1"/>
          <p:nvPr/>
        </p:nvSpPr>
        <p:spPr>
          <a:xfrm>
            <a:off x="395913" y="3123414"/>
            <a:ext cx="8468109" cy="2585323"/>
          </a:xfrm>
          <a:prstGeom prst="rect">
            <a:avLst/>
          </a:prstGeom>
          <a:noFill/>
        </p:spPr>
        <p:txBody>
          <a:bodyPr wrap="square" rtlCol="0">
            <a:spAutoFit/>
          </a:bodyPr>
          <a:lstStyle/>
          <a:p>
            <a:pPr lvl="0" eaLnBrk="0" hangingPunct="0">
              <a:lnSpc>
                <a:spcPct val="300000"/>
              </a:lnSpc>
            </a:pPr>
            <a:r>
              <a:rPr kumimoji="0" lang="en-US" altLang="ja-JP" sz="1800" dirty="0" smtClean="0">
                <a:solidFill>
                  <a:schemeClr val="accent3">
                    <a:lumMod val="50000"/>
                  </a:schemeClr>
                </a:solidFill>
                <a:effectLst>
                  <a:glow rad="139700">
                    <a:schemeClr val="bg1">
                      <a:alpha val="80000"/>
                    </a:schemeClr>
                  </a:glow>
                </a:effectLst>
                <a:latin typeface="Consolas" panose="020B0609020204030204" pitchFamily="49" charset="0"/>
                <a:ea typeface="var(--jp-code-font-family)"/>
              </a:rPr>
              <a:t>insert </a:t>
            </a:r>
            <a:r>
              <a:rPr kumimoji="0" lang="en-US" altLang="ja-JP" sz="1800" dirty="0">
                <a:solidFill>
                  <a:schemeClr val="accent3">
                    <a:lumMod val="50000"/>
                  </a:schemeClr>
                </a:solidFill>
                <a:effectLst>
                  <a:glow rad="139700">
                    <a:schemeClr val="bg1">
                      <a:alpha val="80000"/>
                    </a:schemeClr>
                  </a:glow>
                </a:effectLst>
                <a:latin typeface="Consolas" panose="020B0609020204030204" pitchFamily="49" charset="0"/>
                <a:ea typeface="var(--jp-code-font-family)"/>
              </a:rPr>
              <a:t>into {</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solidFill>
                  <a:schemeClr val="accent3">
                    <a:lumMod val="50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values (%s</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r>
              <a:rPr kumimoji="0" lang="ja-JP" altLang="en-US"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%s,</a:t>
            </a:r>
            <a:r>
              <a:rPr kumimoji="0" lang="ja-JP" altLang="en-US"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s,</a:t>
            </a:r>
            <a:r>
              <a:rPr kumimoji="0" lang="ja-JP" altLang="en-US"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%s</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 </a:t>
            </a:r>
            <a:endPar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r>
              <a:rPr kumimoji="0" lang="en-US" altLang="ja-JP" sz="1800" dirty="0" smtClean="0">
                <a:solidFill>
                  <a:schemeClr val="accent2">
                    <a:lumMod val="75000"/>
                  </a:schemeClr>
                </a:solidFill>
                <a:effectLst>
                  <a:glow rad="139700">
                    <a:schemeClr val="bg1">
                      <a:alpha val="80000"/>
                    </a:schemeClr>
                  </a:glow>
                </a:effectLst>
                <a:latin typeface="Consolas" panose="020B0609020204030204" pitchFamily="49" charset="0"/>
                <a:ea typeface="var(--jp-code-font-family)"/>
              </a:rPr>
              <a:t>on </a:t>
            </a:r>
            <a:r>
              <a:rPr kumimoji="0" lang="en-US" altLang="ja-JP" sz="1800" dirty="0">
                <a:solidFill>
                  <a:schemeClr val="accent2">
                    <a:lumMod val="75000"/>
                  </a:schemeClr>
                </a:solidFill>
                <a:effectLst>
                  <a:glow rad="139700">
                    <a:schemeClr val="bg1">
                      <a:alpha val="80000"/>
                    </a:schemeClr>
                  </a:glow>
                </a:effectLst>
                <a:latin typeface="Consolas" panose="020B0609020204030204" pitchFamily="49" charset="0"/>
                <a:ea typeface="var(--jp-code-font-family)"/>
              </a:rPr>
              <a:t>duplicate key update </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1= values(</a:t>
            </a:r>
            <a:r>
              <a:rPr kumimoji="0" lang="ja-JP" altLang="en-US" sz="1800" dirty="0">
                <a:solidFill>
                  <a:schemeClr val="accent6">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a:solidFill>
                  <a:schemeClr val="accent6">
                    <a:lumMod val="75000"/>
                  </a:schemeClr>
                </a:solidFill>
                <a:effectLst>
                  <a:glow rad="139700">
                    <a:schemeClr val="bg1">
                      <a:alpha val="80000"/>
                    </a:schemeClr>
                  </a:glow>
                </a:effectLst>
                <a:latin typeface="Consolas" panose="020B0609020204030204" pitchFamily="49" charset="0"/>
                <a:ea typeface="var(--jp-code-font-family)"/>
              </a:rPr>
              <a:t>1</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　不良</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2 = </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　　</a:t>
            </a:r>
            <a:endPar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values(</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2), </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3 </a:t>
            </a:r>
            <a:r>
              <a:rPr kumimoji="0" lang="en-US" altLang="ja-JP" sz="1800" dirty="0">
                <a:solidFill>
                  <a:schemeClr val="accent6">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values</a:t>
            </a:r>
            <a:r>
              <a:rPr kumimoji="0" lang="en-US" altLang="ja-JP" sz="1800" dirty="0">
                <a:solidFill>
                  <a:schemeClr val="accent6">
                    <a:lumMod val="75000"/>
                  </a:schemeClr>
                </a:solidFill>
                <a:effectLst>
                  <a:glow rad="139700">
                    <a:schemeClr val="bg1">
                      <a:alpha val="80000"/>
                    </a:schemeClr>
                  </a:glow>
                </a:effectLst>
                <a:latin typeface="Consolas" panose="020B0609020204030204" pitchFamily="49" charset="0"/>
                <a:ea typeface="var(--jp-code-font-family)"/>
              </a:rPr>
              <a:t>(</a:t>
            </a:r>
            <a:r>
              <a:rPr kumimoji="0" lang="ja-JP" altLang="en-US"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6">
                    <a:lumMod val="75000"/>
                  </a:schemeClr>
                </a:solidFill>
                <a:effectLst>
                  <a:glow rad="139700">
                    <a:schemeClr val="bg1">
                      <a:alpha val="80000"/>
                    </a:schemeClr>
                  </a:glow>
                </a:effectLst>
                <a:latin typeface="Consolas" panose="020B0609020204030204" pitchFamily="49" charset="0"/>
                <a:ea typeface="var(--jp-code-font-family)"/>
              </a:rPr>
              <a:t>3)</a:t>
            </a:r>
            <a:endParaRPr kumimoji="0" lang="en-US" altLang="ja-JP" sz="1800" dirty="0">
              <a:solidFill>
                <a:schemeClr val="accent6">
                  <a:lumMod val="75000"/>
                </a:schemeClr>
              </a:solidFill>
              <a:effectLst>
                <a:glow rad="139700">
                  <a:schemeClr val="bg1">
                    <a:alpha val="80000"/>
                  </a:schemeClr>
                </a:glow>
              </a:effectLst>
              <a:latin typeface="Consolas" panose="020B0609020204030204" pitchFamily="49" charset="0"/>
              <a:ea typeface="var(--jp-code-font-family)"/>
            </a:endParaRPr>
          </a:p>
        </p:txBody>
      </p:sp>
      <p:sp>
        <p:nvSpPr>
          <p:cNvPr id="6" name="正方形/長方形 5"/>
          <p:cNvSpPr/>
          <p:nvPr/>
        </p:nvSpPr>
        <p:spPr bwMode="auto">
          <a:xfrm>
            <a:off x="562377" y="1493532"/>
            <a:ext cx="2391178" cy="244699"/>
          </a:xfrm>
          <a:prstGeom prst="rect">
            <a:avLst/>
          </a:prstGeom>
          <a:noFill/>
          <a:ln w="28575">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 name="テキスト ボックス 6"/>
          <p:cNvSpPr txBox="1"/>
          <p:nvPr/>
        </p:nvSpPr>
        <p:spPr>
          <a:xfrm>
            <a:off x="3806669" y="1431558"/>
            <a:ext cx="1812812" cy="738664"/>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5"/>
                </a:solidFill>
                <a:effectLst>
                  <a:glow rad="139700">
                    <a:schemeClr val="bg1">
                      <a:alpha val="80000"/>
                    </a:schemeClr>
                  </a:glow>
                </a:effectLst>
                <a:latin typeface="+mn-ea"/>
                <a:ea typeface="+mn-ea"/>
              </a:rPr>
              <a:t>4</a:t>
            </a:r>
            <a:r>
              <a:rPr kumimoji="0" lang="ja-JP" altLang="en-US" sz="1400" dirty="0" smtClean="0">
                <a:solidFill>
                  <a:schemeClr val="accent5"/>
                </a:solidFill>
                <a:effectLst>
                  <a:glow rad="139700">
                    <a:schemeClr val="bg1">
                      <a:alpha val="80000"/>
                    </a:schemeClr>
                  </a:glow>
                </a:effectLst>
                <a:latin typeface="+mn-ea"/>
                <a:ea typeface="+mn-ea"/>
              </a:rPr>
              <a:t>列</a:t>
            </a:r>
            <a:r>
              <a:rPr kumimoji="0" lang="en-US" altLang="ja-JP" sz="1400" dirty="0" smtClean="0">
                <a:solidFill>
                  <a:schemeClr val="accent5"/>
                </a:solidFill>
                <a:effectLst>
                  <a:glow rad="139700">
                    <a:schemeClr val="bg1">
                      <a:alpha val="80000"/>
                    </a:schemeClr>
                  </a:glow>
                </a:effectLst>
                <a:latin typeface="+mn-ea"/>
                <a:ea typeface="+mn-ea"/>
              </a:rPr>
              <a:t>/1</a:t>
            </a:r>
            <a:r>
              <a:rPr kumimoji="0" lang="ja-JP" altLang="en-US" sz="1400" dirty="0" smtClean="0">
                <a:solidFill>
                  <a:schemeClr val="accent5"/>
                </a:solidFill>
                <a:effectLst>
                  <a:glow rad="139700">
                    <a:schemeClr val="bg1">
                      <a:alpha val="80000"/>
                    </a:schemeClr>
                  </a:glow>
                </a:effectLst>
                <a:latin typeface="+mn-ea"/>
                <a:ea typeface="+mn-ea"/>
              </a:rPr>
              <a:t>行</a:t>
            </a:r>
            <a:endParaRPr kumimoji="0" lang="en-US" altLang="ja-JP" sz="1400" dirty="0" smtClean="0">
              <a:solidFill>
                <a:schemeClr val="accent5"/>
              </a:solidFill>
              <a:effectLst>
                <a:glow rad="139700">
                  <a:schemeClr val="bg1">
                    <a:alpha val="80000"/>
                  </a:schemeClr>
                </a:glow>
              </a:effectLst>
              <a:latin typeface="+mn-ea"/>
              <a:ea typeface="+mn-ea"/>
            </a:endParaRPr>
          </a:p>
          <a:p>
            <a:pPr lvl="0" eaLnBrk="0" hangingPunct="0">
              <a:lnSpc>
                <a:spcPct val="150000"/>
              </a:lnSpc>
            </a:pPr>
            <a:r>
              <a:rPr kumimoji="0" lang="ja-JP" altLang="en-US" sz="1400" dirty="0" smtClean="0">
                <a:solidFill>
                  <a:schemeClr val="accent5"/>
                </a:solidFill>
                <a:effectLst>
                  <a:glow rad="139700">
                    <a:schemeClr val="bg1">
                      <a:alpha val="80000"/>
                    </a:schemeClr>
                  </a:glow>
                </a:effectLst>
                <a:latin typeface="+mn-ea"/>
                <a:ea typeface="+mn-ea"/>
              </a:rPr>
              <a:t>→</a:t>
            </a:r>
            <a:r>
              <a:rPr kumimoji="0" lang="en-US" altLang="ja-JP" sz="1400" dirty="0" smtClean="0">
                <a:solidFill>
                  <a:schemeClr val="accent5"/>
                </a:solidFill>
                <a:effectLst>
                  <a:glow rad="139700">
                    <a:schemeClr val="bg1">
                      <a:alpha val="80000"/>
                    </a:schemeClr>
                  </a:glow>
                </a:effectLst>
                <a:latin typeface="+mn-ea"/>
                <a:ea typeface="+mn-ea"/>
              </a:rPr>
              <a:t>%s</a:t>
            </a:r>
            <a:r>
              <a:rPr kumimoji="0" lang="ja-JP" altLang="en-US" sz="1400" dirty="0" smtClean="0">
                <a:solidFill>
                  <a:schemeClr val="accent5"/>
                </a:solidFill>
                <a:effectLst>
                  <a:glow rad="139700">
                    <a:schemeClr val="bg1">
                      <a:alpha val="80000"/>
                    </a:schemeClr>
                  </a:glow>
                </a:effectLst>
                <a:latin typeface="+mn-ea"/>
                <a:ea typeface="+mn-ea"/>
              </a:rPr>
              <a:t>は</a:t>
            </a:r>
            <a:r>
              <a:rPr kumimoji="0" lang="en-US" altLang="ja-JP" sz="1400" dirty="0">
                <a:solidFill>
                  <a:schemeClr val="accent5"/>
                </a:solidFill>
                <a:effectLst>
                  <a:glow rad="139700">
                    <a:schemeClr val="bg1">
                      <a:alpha val="80000"/>
                    </a:schemeClr>
                  </a:glow>
                </a:effectLst>
                <a:latin typeface="+mn-ea"/>
                <a:ea typeface="+mn-ea"/>
              </a:rPr>
              <a:t>4</a:t>
            </a:r>
            <a:r>
              <a:rPr kumimoji="0" lang="ja-JP" altLang="en-US" sz="1400" dirty="0" smtClean="0">
                <a:solidFill>
                  <a:schemeClr val="accent5"/>
                </a:solidFill>
                <a:effectLst>
                  <a:glow rad="139700">
                    <a:schemeClr val="bg1">
                      <a:alpha val="80000"/>
                    </a:schemeClr>
                  </a:glow>
                </a:effectLst>
                <a:latin typeface="+mn-ea"/>
                <a:ea typeface="+mn-ea"/>
              </a:rPr>
              <a:t>つ必要</a:t>
            </a:r>
            <a:endParaRPr kumimoji="0" lang="en-US" altLang="ja-JP" sz="1400" dirty="0">
              <a:solidFill>
                <a:schemeClr val="accent5"/>
              </a:solidFill>
              <a:effectLst>
                <a:glow rad="139700">
                  <a:schemeClr val="bg1">
                    <a:alpha val="80000"/>
                  </a:schemeClr>
                </a:glow>
              </a:effectLst>
              <a:latin typeface="+mn-ea"/>
              <a:ea typeface="+mn-ea"/>
            </a:endParaRPr>
          </a:p>
        </p:txBody>
      </p:sp>
      <p:cxnSp>
        <p:nvCxnSpPr>
          <p:cNvPr id="9" name="直線矢印コネクタ 8"/>
          <p:cNvCxnSpPr>
            <a:stCxn id="7" idx="1"/>
            <a:endCxn id="6" idx="3"/>
          </p:cNvCxnSpPr>
          <p:nvPr/>
        </p:nvCxnSpPr>
        <p:spPr bwMode="auto">
          <a:xfrm flipH="1" flipV="1">
            <a:off x="2953555" y="1615882"/>
            <a:ext cx="853114" cy="18500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solidFill>
            <a:prstDash val="solid"/>
            <a:round/>
            <a:headEnd type="none" w="med" len="med"/>
            <a:tailEnd type="triangle"/>
          </a:ln>
          <a:effectLst/>
        </p:spPr>
      </p:cxnSp>
      <p:cxnSp>
        <p:nvCxnSpPr>
          <p:cNvPr id="10" name="直線矢印コネクタ 9"/>
          <p:cNvCxnSpPr/>
          <p:nvPr/>
        </p:nvCxnSpPr>
        <p:spPr bwMode="auto">
          <a:xfrm>
            <a:off x="4393078" y="2130083"/>
            <a:ext cx="170336" cy="142265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solidFill>
            <a:prstDash val="solid"/>
            <a:round/>
            <a:headEnd type="none" w="med" len="med"/>
            <a:tailEnd type="triangle"/>
          </a:ln>
          <a:effectLst/>
        </p:spPr>
      </p:cxnSp>
      <p:sp>
        <p:nvSpPr>
          <p:cNvPr id="13" name="テキスト ボックス 12"/>
          <p:cNvSpPr txBox="1"/>
          <p:nvPr/>
        </p:nvSpPr>
        <p:spPr>
          <a:xfrm>
            <a:off x="2282669" y="3910207"/>
            <a:ext cx="3830502" cy="375359"/>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3">
                    <a:lumMod val="75000"/>
                  </a:schemeClr>
                </a:solidFill>
                <a:effectLst>
                  <a:glow rad="139700">
                    <a:schemeClr val="bg1">
                      <a:alpha val="80000"/>
                    </a:schemeClr>
                  </a:glow>
                </a:effectLst>
                <a:latin typeface="+mn-ea"/>
                <a:ea typeface="+mn-ea"/>
              </a:rPr>
              <a:t>table</a:t>
            </a:r>
            <a:r>
              <a:rPr kumimoji="0" lang="ja-JP" altLang="en-US" sz="1400" dirty="0" smtClean="0">
                <a:solidFill>
                  <a:schemeClr val="accent3">
                    <a:lumMod val="75000"/>
                  </a:schemeClr>
                </a:solidFill>
                <a:effectLst>
                  <a:glow rad="139700">
                    <a:schemeClr val="bg1">
                      <a:alpha val="80000"/>
                    </a:schemeClr>
                  </a:glow>
                </a:effectLst>
                <a:latin typeface="+mn-ea"/>
                <a:ea typeface="+mn-ea"/>
              </a:rPr>
              <a:t>名は変数として事前に定義しておく</a:t>
            </a:r>
            <a:endParaRPr kumimoji="0" lang="en-US" altLang="ja-JP" sz="1400" dirty="0">
              <a:solidFill>
                <a:schemeClr val="accent3">
                  <a:lumMod val="75000"/>
                </a:schemeClr>
              </a:solidFill>
              <a:effectLst>
                <a:glow rad="139700">
                  <a:schemeClr val="bg1">
                    <a:alpha val="80000"/>
                  </a:schemeClr>
                </a:glow>
              </a:effectLst>
              <a:latin typeface="+mn-ea"/>
              <a:ea typeface="+mn-ea"/>
            </a:endParaRPr>
          </a:p>
        </p:txBody>
      </p:sp>
      <p:cxnSp>
        <p:nvCxnSpPr>
          <p:cNvPr id="14" name="直線矢印コネクタ 13"/>
          <p:cNvCxnSpPr>
            <a:stCxn id="13" idx="1"/>
          </p:cNvCxnSpPr>
          <p:nvPr/>
        </p:nvCxnSpPr>
        <p:spPr bwMode="auto">
          <a:xfrm flipH="1" flipV="1">
            <a:off x="2159357" y="3827742"/>
            <a:ext cx="123312" cy="27014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sp>
        <p:nvSpPr>
          <p:cNvPr id="21" name="テキスト ボックス 20"/>
          <p:cNvSpPr txBox="1"/>
          <p:nvPr/>
        </p:nvSpPr>
        <p:spPr>
          <a:xfrm>
            <a:off x="4979858" y="4809738"/>
            <a:ext cx="3884164" cy="738664"/>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6"/>
                </a:solidFill>
                <a:effectLst>
                  <a:glow rad="139700">
                    <a:schemeClr val="bg1">
                      <a:alpha val="80000"/>
                    </a:schemeClr>
                  </a:glow>
                </a:effectLst>
                <a:latin typeface="+mn-ea"/>
                <a:ea typeface="+mn-ea"/>
              </a:rPr>
              <a:t>LOTNO</a:t>
            </a:r>
            <a:r>
              <a:rPr kumimoji="0" lang="ja-JP" altLang="en-US" sz="1400" dirty="0" smtClean="0">
                <a:solidFill>
                  <a:schemeClr val="accent6"/>
                </a:solidFill>
                <a:effectLst>
                  <a:glow rad="139700">
                    <a:schemeClr val="bg1">
                      <a:alpha val="80000"/>
                    </a:schemeClr>
                  </a:glow>
                </a:effectLst>
                <a:latin typeface="+mn-ea"/>
                <a:ea typeface="+mn-ea"/>
              </a:rPr>
              <a:t>が重複した場合に</a:t>
            </a:r>
            <a:r>
              <a:rPr kumimoji="0" lang="en-US" altLang="ja-JP" sz="1400" dirty="0" smtClean="0">
                <a:solidFill>
                  <a:schemeClr val="accent6"/>
                </a:solidFill>
                <a:effectLst>
                  <a:glow rad="139700">
                    <a:schemeClr val="bg1">
                      <a:alpha val="80000"/>
                    </a:schemeClr>
                  </a:glow>
                </a:effectLst>
                <a:latin typeface="+mn-ea"/>
                <a:ea typeface="+mn-ea"/>
              </a:rPr>
              <a:t>Update</a:t>
            </a:r>
            <a:r>
              <a:rPr kumimoji="0" lang="ja-JP" altLang="en-US" sz="1400" dirty="0" smtClean="0">
                <a:solidFill>
                  <a:schemeClr val="accent6"/>
                </a:solidFill>
                <a:effectLst>
                  <a:glow rad="139700">
                    <a:schemeClr val="bg1">
                      <a:alpha val="80000"/>
                    </a:schemeClr>
                  </a:glow>
                </a:effectLst>
                <a:latin typeface="+mn-ea"/>
                <a:ea typeface="+mn-ea"/>
              </a:rPr>
              <a:t>する対象を書く</a:t>
            </a:r>
            <a:endParaRPr kumimoji="0" lang="en-US" altLang="ja-JP" sz="1400" dirty="0" smtClean="0">
              <a:solidFill>
                <a:schemeClr val="accent6"/>
              </a:solidFill>
              <a:effectLst>
                <a:glow rad="139700">
                  <a:schemeClr val="bg1">
                    <a:alpha val="80000"/>
                  </a:schemeClr>
                </a:glow>
              </a:effectLst>
              <a:latin typeface="+mn-ea"/>
              <a:ea typeface="+mn-ea"/>
            </a:endParaRPr>
          </a:p>
          <a:p>
            <a:pPr lvl="0" eaLnBrk="0" hangingPunct="0">
              <a:lnSpc>
                <a:spcPct val="150000"/>
              </a:lnSpc>
            </a:pPr>
            <a:r>
              <a:rPr kumimoji="0" lang="ja-JP" altLang="en-US" sz="1400" dirty="0" smtClean="0">
                <a:solidFill>
                  <a:schemeClr val="accent6"/>
                </a:solidFill>
                <a:effectLst>
                  <a:glow rad="139700">
                    <a:schemeClr val="bg1">
                      <a:alpha val="80000"/>
                    </a:schemeClr>
                  </a:glow>
                </a:effectLst>
                <a:latin typeface="+mn-ea"/>
                <a:ea typeface="+mn-ea"/>
              </a:rPr>
              <a:t>（この場合は不良</a:t>
            </a:r>
            <a:r>
              <a:rPr kumimoji="0" lang="en-US" altLang="ja-JP" sz="1400" dirty="0" smtClean="0">
                <a:solidFill>
                  <a:schemeClr val="accent6"/>
                </a:solidFill>
                <a:effectLst>
                  <a:glow rad="139700">
                    <a:schemeClr val="bg1">
                      <a:alpha val="80000"/>
                    </a:schemeClr>
                  </a:glow>
                </a:effectLst>
                <a:latin typeface="+mn-ea"/>
                <a:ea typeface="+mn-ea"/>
              </a:rPr>
              <a:t>1, 2, 3</a:t>
            </a:r>
            <a:r>
              <a:rPr kumimoji="0" lang="ja-JP" altLang="en-US" sz="1400" dirty="0" smtClean="0">
                <a:solidFill>
                  <a:schemeClr val="accent6"/>
                </a:solidFill>
                <a:effectLst>
                  <a:glow rad="139700">
                    <a:schemeClr val="bg1">
                      <a:alpha val="80000"/>
                    </a:schemeClr>
                  </a:glow>
                </a:effectLst>
                <a:latin typeface="+mn-ea"/>
                <a:ea typeface="+mn-ea"/>
              </a:rPr>
              <a:t>）</a:t>
            </a:r>
            <a:endParaRPr kumimoji="0" lang="en-US" altLang="ja-JP" sz="1400" dirty="0">
              <a:solidFill>
                <a:schemeClr val="accent6"/>
              </a:solidFill>
              <a:effectLst>
                <a:glow rad="139700">
                  <a:schemeClr val="bg1">
                    <a:alpha val="80000"/>
                  </a:schemeClr>
                </a:glow>
              </a:effectLst>
              <a:latin typeface="+mn-ea"/>
              <a:ea typeface="+mn-ea"/>
            </a:endParaRPr>
          </a:p>
        </p:txBody>
      </p:sp>
      <p:cxnSp>
        <p:nvCxnSpPr>
          <p:cNvPr id="22" name="直線矢印コネクタ 21"/>
          <p:cNvCxnSpPr>
            <a:stCxn id="21" idx="1"/>
          </p:cNvCxnSpPr>
          <p:nvPr/>
        </p:nvCxnSpPr>
        <p:spPr bwMode="auto">
          <a:xfrm flipH="1" flipV="1">
            <a:off x="4856546" y="4727282"/>
            <a:ext cx="123312" cy="45178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6"/>
            </a:solidFill>
            <a:prstDash val="solid"/>
            <a:round/>
            <a:headEnd type="none" w="med" len="med"/>
            <a:tailEnd type="triangle"/>
          </a:ln>
          <a:effectLst/>
        </p:spPr>
      </p:cxnSp>
      <p:sp>
        <p:nvSpPr>
          <p:cNvPr id="15" name="テキスト ボックス 14"/>
          <p:cNvSpPr txBox="1"/>
          <p:nvPr/>
        </p:nvSpPr>
        <p:spPr>
          <a:xfrm>
            <a:off x="2902423" y="5646115"/>
            <a:ext cx="6177887" cy="1061829"/>
          </a:xfrm>
          <a:prstGeom prst="rect">
            <a:avLst/>
          </a:prstGeom>
          <a:noFill/>
        </p:spPr>
        <p:txBody>
          <a:bodyPr wrap="square" rtlCol="0">
            <a:spAutoFit/>
          </a:bodyPr>
          <a:lstStyle/>
          <a:p>
            <a:pPr lvl="0" eaLnBrk="0" hangingPunct="0">
              <a:lnSpc>
                <a:spcPct val="150000"/>
              </a:lnSpc>
            </a:pPr>
            <a:r>
              <a:rPr kumimoji="0" lang="ja-JP" altLang="en-US" sz="1400" dirty="0" smtClean="0">
                <a:solidFill>
                  <a:schemeClr val="accent6"/>
                </a:solidFill>
                <a:effectLst>
                  <a:glow rad="139700">
                    <a:schemeClr val="bg1">
                      <a:alpha val="80000"/>
                    </a:schemeClr>
                  </a:glow>
                </a:effectLst>
                <a:latin typeface="+mn-ea"/>
                <a:ea typeface="+mn-ea"/>
              </a:rPr>
              <a:t>書かないカラムはアップデートされません</a:t>
            </a:r>
            <a:endParaRPr kumimoji="0" lang="en-US" altLang="ja-JP" sz="1400" dirty="0" smtClean="0">
              <a:solidFill>
                <a:schemeClr val="accent6"/>
              </a:solidFill>
              <a:effectLst>
                <a:glow rad="139700">
                  <a:schemeClr val="bg1">
                    <a:alpha val="80000"/>
                  </a:schemeClr>
                </a:glow>
              </a:effectLst>
              <a:latin typeface="+mn-ea"/>
              <a:ea typeface="+mn-ea"/>
            </a:endParaRPr>
          </a:p>
          <a:p>
            <a:pPr lvl="0" eaLnBrk="0" hangingPunct="0">
              <a:lnSpc>
                <a:spcPct val="150000"/>
              </a:lnSpc>
            </a:pPr>
            <a:r>
              <a:rPr kumimoji="0" lang="ja-JP" altLang="en-US" sz="1400" dirty="0" smtClean="0">
                <a:solidFill>
                  <a:schemeClr val="accent6"/>
                </a:solidFill>
                <a:effectLst>
                  <a:glow rad="139700">
                    <a:schemeClr val="bg1">
                      <a:alpha val="80000"/>
                    </a:schemeClr>
                  </a:glow>
                </a:effectLst>
                <a:latin typeface="+mn-ea"/>
                <a:ea typeface="+mn-ea"/>
              </a:rPr>
              <a:t>（「不良</a:t>
            </a:r>
            <a:r>
              <a:rPr kumimoji="0" lang="en-US" altLang="ja-JP" sz="1400" dirty="0" smtClean="0">
                <a:solidFill>
                  <a:schemeClr val="accent6"/>
                </a:solidFill>
                <a:effectLst>
                  <a:glow rad="139700">
                    <a:schemeClr val="bg1">
                      <a:alpha val="80000"/>
                    </a:schemeClr>
                  </a:glow>
                </a:effectLst>
                <a:latin typeface="+mn-ea"/>
                <a:ea typeface="+mn-ea"/>
              </a:rPr>
              <a:t>3</a:t>
            </a:r>
            <a:r>
              <a:rPr kumimoji="0" lang="ja-JP" altLang="en-US" sz="1400" dirty="0" smtClean="0">
                <a:solidFill>
                  <a:schemeClr val="accent6"/>
                </a:solidFill>
                <a:effectLst>
                  <a:glow rad="139700">
                    <a:schemeClr val="bg1">
                      <a:alpha val="80000"/>
                    </a:schemeClr>
                  </a:glow>
                </a:effectLst>
                <a:latin typeface="+mn-ea"/>
                <a:ea typeface="+mn-ea"/>
              </a:rPr>
              <a:t>」だけ書かないと、不良</a:t>
            </a:r>
            <a:r>
              <a:rPr kumimoji="0" lang="en-US" altLang="ja-JP" sz="1400" dirty="0" smtClean="0">
                <a:solidFill>
                  <a:schemeClr val="accent6"/>
                </a:solidFill>
                <a:effectLst>
                  <a:glow rad="139700">
                    <a:schemeClr val="bg1">
                      <a:alpha val="80000"/>
                    </a:schemeClr>
                  </a:glow>
                </a:effectLst>
                <a:latin typeface="+mn-ea"/>
                <a:ea typeface="+mn-ea"/>
              </a:rPr>
              <a:t>3</a:t>
            </a:r>
            <a:r>
              <a:rPr kumimoji="0" lang="ja-JP" altLang="en-US" sz="1400" dirty="0" smtClean="0">
                <a:solidFill>
                  <a:schemeClr val="accent6"/>
                </a:solidFill>
                <a:effectLst>
                  <a:glow rad="139700">
                    <a:schemeClr val="bg1">
                      <a:alpha val="80000"/>
                    </a:schemeClr>
                  </a:glow>
                </a:effectLst>
                <a:latin typeface="+mn-ea"/>
                <a:ea typeface="+mn-ea"/>
              </a:rPr>
              <a:t>は前の値が保持される</a:t>
            </a:r>
            <a:r>
              <a:rPr kumimoji="0" lang="en-US" altLang="ja-JP" sz="1400" dirty="0" smtClean="0">
                <a:solidFill>
                  <a:schemeClr val="accent6"/>
                </a:solidFill>
                <a:effectLst>
                  <a:glow rad="139700">
                    <a:schemeClr val="bg1">
                      <a:alpha val="80000"/>
                    </a:schemeClr>
                  </a:glow>
                </a:effectLst>
                <a:latin typeface="+mn-ea"/>
                <a:ea typeface="+mn-ea"/>
              </a:rPr>
              <a:t>…</a:t>
            </a:r>
          </a:p>
          <a:p>
            <a:pPr lvl="0" eaLnBrk="0" hangingPunct="0">
              <a:lnSpc>
                <a:spcPct val="150000"/>
              </a:lnSpc>
            </a:pPr>
            <a:r>
              <a:rPr kumimoji="0" lang="ja-JP" altLang="en-US" sz="1400" dirty="0" smtClean="0">
                <a:solidFill>
                  <a:schemeClr val="accent6"/>
                </a:solidFill>
                <a:effectLst>
                  <a:glow rad="139700">
                    <a:schemeClr val="bg1">
                      <a:alpha val="80000"/>
                    </a:schemeClr>
                  </a:glow>
                </a:effectLst>
                <a:latin typeface="+mn-ea"/>
                <a:ea typeface="+mn-ea"/>
              </a:rPr>
              <a:t>これを利用して、特定のカラムだけ</a:t>
            </a:r>
            <a:r>
              <a:rPr kumimoji="0" lang="en-US" altLang="ja-JP" sz="1400" dirty="0" smtClean="0">
                <a:solidFill>
                  <a:schemeClr val="accent6"/>
                </a:solidFill>
                <a:effectLst>
                  <a:glow rad="139700">
                    <a:schemeClr val="bg1">
                      <a:alpha val="80000"/>
                    </a:schemeClr>
                  </a:glow>
                </a:effectLst>
                <a:latin typeface="+mn-ea"/>
                <a:ea typeface="+mn-ea"/>
              </a:rPr>
              <a:t>Update</a:t>
            </a:r>
            <a:r>
              <a:rPr kumimoji="0" lang="ja-JP" altLang="en-US" sz="1400" dirty="0" smtClean="0">
                <a:solidFill>
                  <a:schemeClr val="accent6"/>
                </a:solidFill>
                <a:effectLst>
                  <a:glow rad="139700">
                    <a:schemeClr val="bg1">
                      <a:alpha val="80000"/>
                    </a:schemeClr>
                  </a:glow>
                </a:effectLst>
                <a:latin typeface="+mn-ea"/>
                <a:ea typeface="+mn-ea"/>
              </a:rPr>
              <a:t>させないよう</a:t>
            </a:r>
            <a:r>
              <a:rPr kumimoji="0" lang="ja-JP" altLang="en-US" sz="1400" dirty="0">
                <a:solidFill>
                  <a:schemeClr val="accent6"/>
                </a:solidFill>
                <a:effectLst>
                  <a:glow rad="139700">
                    <a:schemeClr val="bg1">
                      <a:alpha val="80000"/>
                    </a:schemeClr>
                  </a:glow>
                </a:effectLst>
                <a:latin typeface="+mn-ea"/>
                <a:ea typeface="+mn-ea"/>
              </a:rPr>
              <a:t>に</a:t>
            </a:r>
            <a:r>
              <a:rPr kumimoji="0" lang="ja-JP" altLang="en-US" sz="1400" dirty="0" smtClean="0">
                <a:solidFill>
                  <a:schemeClr val="accent6"/>
                </a:solidFill>
                <a:effectLst>
                  <a:glow rad="139700">
                    <a:schemeClr val="bg1">
                      <a:alpha val="80000"/>
                    </a:schemeClr>
                  </a:glow>
                </a:effectLst>
                <a:latin typeface="+mn-ea"/>
                <a:ea typeface="+mn-ea"/>
              </a:rPr>
              <a:t>もできる。</a:t>
            </a:r>
            <a:r>
              <a:rPr kumimoji="0" lang="ja-JP" altLang="en-US" sz="900" dirty="0" smtClean="0">
                <a:solidFill>
                  <a:schemeClr val="accent6"/>
                </a:solidFill>
                <a:effectLst>
                  <a:glow rad="139700">
                    <a:schemeClr val="bg1">
                      <a:alpha val="80000"/>
                    </a:schemeClr>
                  </a:glow>
                </a:effectLst>
                <a:latin typeface="+mn-ea"/>
                <a:ea typeface="+mn-ea"/>
              </a:rPr>
              <a:t>やってる人ほぼいないけど</a:t>
            </a:r>
            <a:r>
              <a:rPr kumimoji="0" lang="ja-JP" altLang="en-US" sz="1400" dirty="0" smtClean="0">
                <a:solidFill>
                  <a:schemeClr val="accent6"/>
                </a:solidFill>
                <a:effectLst>
                  <a:glow rad="139700">
                    <a:schemeClr val="bg1">
                      <a:alpha val="80000"/>
                    </a:schemeClr>
                  </a:glow>
                </a:effectLst>
                <a:latin typeface="+mn-ea"/>
                <a:ea typeface="+mn-ea"/>
              </a:rPr>
              <a:t>）</a:t>
            </a:r>
            <a:endParaRPr kumimoji="0" lang="en-US" altLang="ja-JP" sz="1400" dirty="0">
              <a:solidFill>
                <a:schemeClr val="accent6"/>
              </a:solidFill>
              <a:effectLst>
                <a:glow rad="139700">
                  <a:schemeClr val="bg1">
                    <a:alpha val="80000"/>
                  </a:schemeClr>
                </a:glow>
              </a:effectLst>
              <a:latin typeface="+mn-ea"/>
              <a:ea typeface="+mn-ea"/>
            </a:endParaRPr>
          </a:p>
        </p:txBody>
      </p:sp>
      <p:cxnSp>
        <p:nvCxnSpPr>
          <p:cNvPr id="16" name="直線矢印コネクタ 15"/>
          <p:cNvCxnSpPr>
            <a:stCxn id="15" idx="1"/>
          </p:cNvCxnSpPr>
          <p:nvPr/>
        </p:nvCxnSpPr>
        <p:spPr bwMode="auto">
          <a:xfrm flipH="1" flipV="1">
            <a:off x="2712215" y="5563673"/>
            <a:ext cx="190208" cy="61335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38139117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SQL</a:t>
            </a:r>
            <a:r>
              <a:rPr kumimoji="1" lang="ja-JP" altLang="en-US" dirty="0" smtClean="0"/>
              <a:t>で送り込む数値（</a:t>
            </a:r>
            <a:r>
              <a:rPr kumimoji="1" lang="en-US" altLang="ja-JP" dirty="0" smtClean="0"/>
              <a:t>execute</a:t>
            </a:r>
            <a:r>
              <a:rPr kumimoji="1" lang="ja-JP" altLang="en-US" dirty="0" smtClean="0"/>
              <a:t>の</a:t>
            </a:r>
            <a:r>
              <a:rPr lang="ja-JP" altLang="en-US" dirty="0" smtClean="0"/>
              <a:t>第二</a:t>
            </a:r>
            <a:r>
              <a:rPr lang="ja-JP" altLang="en-US" dirty="0"/>
              <a:t>引数</a:t>
            </a:r>
            <a:r>
              <a:rPr kumimoji="1" lang="ja-JP" altLang="en-US" dirty="0" smtClean="0"/>
              <a:t>）</a:t>
            </a:r>
            <a:endParaRPr kumimoji="1" lang="ja-JP" altLang="en-US" dirty="0"/>
          </a:p>
        </p:txBody>
      </p:sp>
      <p:sp>
        <p:nvSpPr>
          <p:cNvPr id="3" name="テキスト ボックス 2"/>
          <p:cNvSpPr txBox="1"/>
          <p:nvPr/>
        </p:nvSpPr>
        <p:spPr>
          <a:xfrm>
            <a:off x="396848" y="1055085"/>
            <a:ext cx="8468109" cy="877163"/>
          </a:xfrm>
          <a:prstGeom prst="rect">
            <a:avLst/>
          </a:prstGeom>
          <a:noFill/>
        </p:spPr>
        <p:txBody>
          <a:bodyPr wrap="square" rtlCol="0">
            <a:spAutoFit/>
          </a:bodyPr>
          <a:lstStyle/>
          <a:p>
            <a:pPr lvl="0" eaLnBrk="0" hangingPunct="0">
              <a:lnSpc>
                <a:spcPct val="150000"/>
              </a:lnSpc>
            </a:pPr>
            <a:r>
              <a:rPr kumimoji="0" lang="en-US" altLang="ja-JP" sz="1600" dirty="0" smtClean="0">
                <a:effectLst>
                  <a:glow rad="139700">
                    <a:schemeClr val="bg1">
                      <a:alpha val="80000"/>
                    </a:schemeClr>
                  </a:glow>
                </a:effectLst>
                <a:latin typeface="+mn-ea"/>
                <a:ea typeface="+mn-ea"/>
              </a:rPr>
              <a:t>SQL</a:t>
            </a:r>
            <a:r>
              <a:rPr kumimoji="0" lang="ja-JP" altLang="en-US" sz="1600" dirty="0" smtClean="0">
                <a:effectLst>
                  <a:glow rad="139700">
                    <a:schemeClr val="bg1">
                      <a:alpha val="80000"/>
                    </a:schemeClr>
                  </a:glow>
                </a:effectLst>
                <a:latin typeface="+mn-ea"/>
                <a:ea typeface="+mn-ea"/>
              </a:rPr>
              <a:t>で送り込む数値（</a:t>
            </a:r>
            <a:r>
              <a:rPr kumimoji="0" lang="en-US" altLang="ja-JP" sz="1600" dirty="0" err="1" smtClean="0">
                <a:effectLst>
                  <a:glow rad="139700">
                    <a:schemeClr val="bg1">
                      <a:alpha val="80000"/>
                    </a:schemeClr>
                  </a:glow>
                </a:effectLst>
                <a:latin typeface="+mn-ea"/>
                <a:ea typeface="+mn-ea"/>
              </a:rPr>
              <a:t>df</a:t>
            </a:r>
            <a:r>
              <a:rPr kumimoji="0" lang="ja-JP" altLang="en-US" sz="1600" dirty="0" smtClean="0">
                <a:effectLst>
                  <a:glow rad="139700">
                    <a:schemeClr val="bg1">
                      <a:alpha val="80000"/>
                    </a:schemeClr>
                  </a:glow>
                </a:effectLst>
                <a:latin typeface="+mn-ea"/>
                <a:ea typeface="+mn-ea"/>
              </a:rPr>
              <a:t>）の中身を理解してください</a:t>
            </a:r>
            <a:endParaRPr kumimoji="0" lang="en-US" altLang="ja-JP" sz="1600" dirty="0" smtClean="0">
              <a:effectLst>
                <a:glow rad="139700">
                  <a:schemeClr val="bg1">
                    <a:alpha val="80000"/>
                  </a:schemeClr>
                </a:glow>
              </a:effectLst>
              <a:latin typeface="+mn-ea"/>
              <a:ea typeface="+mn-ea"/>
            </a:endParaRPr>
          </a:p>
          <a:p>
            <a:pPr lvl="0" eaLnBrk="0" hangingPunct="0">
              <a:lnSpc>
                <a:spcPct val="1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endPar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endParaRPr>
          </a:p>
        </p:txBody>
      </p:sp>
      <p:cxnSp>
        <p:nvCxnSpPr>
          <p:cNvPr id="4" name="直線矢印コネクタ 3"/>
          <p:cNvCxnSpPr/>
          <p:nvPr/>
        </p:nvCxnSpPr>
        <p:spPr bwMode="auto">
          <a:xfrm flipH="1" flipV="1">
            <a:off x="1387029" y="1885204"/>
            <a:ext cx="357822" cy="217827"/>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 name="テキスト ボックス 4"/>
          <p:cNvSpPr txBox="1"/>
          <p:nvPr/>
        </p:nvSpPr>
        <p:spPr>
          <a:xfrm>
            <a:off x="1744851" y="1974486"/>
            <a:ext cx="3354926"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これ、出力してみたら中身分かります</a:t>
            </a:r>
            <a:endParaRPr lang="en-US" altLang="ja-JP" dirty="0" smtClean="0">
              <a:solidFill>
                <a:schemeClr val="accent5"/>
              </a:solidFill>
              <a:effectLst>
                <a:glow rad="127000">
                  <a:schemeClr val="bg1">
                    <a:alpha val="90000"/>
                  </a:schemeClr>
                </a:glow>
              </a:effectLst>
              <a:latin typeface="+mn-ea"/>
              <a:ea typeface="+mn-ea"/>
            </a:endParaRPr>
          </a:p>
        </p:txBody>
      </p:sp>
      <p:pic>
        <p:nvPicPr>
          <p:cNvPr id="7" name="図 6"/>
          <p:cNvPicPr>
            <a:picLocks noChangeAspect="1"/>
          </p:cNvPicPr>
          <p:nvPr/>
        </p:nvPicPr>
        <p:blipFill>
          <a:blip r:embed="rId2"/>
          <a:stretch>
            <a:fillRect/>
          </a:stretch>
        </p:blipFill>
        <p:spPr>
          <a:xfrm>
            <a:off x="3190845" y="2713167"/>
            <a:ext cx="2047829" cy="1210596"/>
          </a:xfrm>
          <a:prstGeom prst="rect">
            <a:avLst/>
          </a:prstGeom>
        </p:spPr>
      </p:pic>
      <p:pic>
        <p:nvPicPr>
          <p:cNvPr id="8" name="図 7"/>
          <p:cNvPicPr>
            <a:picLocks noChangeAspect="1"/>
          </p:cNvPicPr>
          <p:nvPr/>
        </p:nvPicPr>
        <p:blipFill>
          <a:blip r:embed="rId3"/>
          <a:stretch>
            <a:fillRect/>
          </a:stretch>
        </p:blipFill>
        <p:spPr>
          <a:xfrm>
            <a:off x="635102" y="2482662"/>
            <a:ext cx="1996481" cy="1585746"/>
          </a:xfrm>
          <a:prstGeom prst="rect">
            <a:avLst/>
          </a:prstGeom>
        </p:spPr>
      </p:pic>
      <p:sp>
        <p:nvSpPr>
          <p:cNvPr id="9" name="右矢印 8"/>
          <p:cNvSpPr/>
          <p:nvPr/>
        </p:nvSpPr>
        <p:spPr bwMode="auto">
          <a:xfrm>
            <a:off x="2675690" y="3215425"/>
            <a:ext cx="515155" cy="480811"/>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0" name="直線矢印コネクタ 9"/>
          <p:cNvCxnSpPr/>
          <p:nvPr/>
        </p:nvCxnSpPr>
        <p:spPr bwMode="auto">
          <a:xfrm>
            <a:off x="3563155" y="2207234"/>
            <a:ext cx="373487" cy="55743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3917586" y="2472578"/>
            <a:ext cx="1342697"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出力したのがこれ</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4" name="直線矢印コネクタ 13"/>
          <p:cNvCxnSpPr/>
          <p:nvPr/>
        </p:nvCxnSpPr>
        <p:spPr bwMode="auto">
          <a:xfrm flipH="1" flipV="1">
            <a:off x="5191194" y="3269664"/>
            <a:ext cx="368186" cy="587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5" name="テキスト ボックス 14"/>
          <p:cNvSpPr txBox="1"/>
          <p:nvPr/>
        </p:nvSpPr>
        <p:spPr>
          <a:xfrm>
            <a:off x="5559380" y="3131164"/>
            <a:ext cx="3354926"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リストの要素に、さら</a:t>
            </a:r>
            <a:r>
              <a:rPr lang="ja-JP" altLang="en-US" dirty="0">
                <a:solidFill>
                  <a:schemeClr val="accent5"/>
                </a:solidFill>
                <a:effectLst>
                  <a:glow rad="127000">
                    <a:schemeClr val="bg1">
                      <a:alpha val="90000"/>
                    </a:schemeClr>
                  </a:glow>
                </a:effectLst>
                <a:latin typeface="+mn-ea"/>
                <a:ea typeface="+mn-ea"/>
              </a:rPr>
              <a:t>に</a:t>
            </a:r>
            <a:r>
              <a:rPr lang="ja-JP" altLang="en-US" dirty="0" smtClean="0">
                <a:solidFill>
                  <a:schemeClr val="accent5"/>
                </a:solidFill>
                <a:effectLst>
                  <a:glow rad="127000">
                    <a:schemeClr val="bg1">
                      <a:alpha val="90000"/>
                    </a:schemeClr>
                  </a:glow>
                </a:effectLst>
                <a:latin typeface="+mn-ea"/>
                <a:ea typeface="+mn-ea"/>
              </a:rPr>
              <a:t>リストが入っている</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7" name="直線矢印コネクタ 16"/>
          <p:cNvCxnSpPr/>
          <p:nvPr/>
        </p:nvCxnSpPr>
        <p:spPr bwMode="auto">
          <a:xfrm flipH="1" flipV="1">
            <a:off x="5191194" y="3785264"/>
            <a:ext cx="368186" cy="587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8" name="テキスト ボックス 17"/>
          <p:cNvSpPr txBox="1"/>
          <p:nvPr/>
        </p:nvSpPr>
        <p:spPr>
          <a:xfrm>
            <a:off x="5559380" y="3646764"/>
            <a:ext cx="2983606" cy="276999"/>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mn-ea"/>
                <a:ea typeface="+mn-ea"/>
              </a:rPr>
              <a:t>df</a:t>
            </a:r>
            <a:r>
              <a:rPr lang="ja-JP" altLang="en-US" dirty="0" smtClean="0">
                <a:solidFill>
                  <a:schemeClr val="accent5"/>
                </a:solidFill>
                <a:effectLst>
                  <a:glow rad="127000">
                    <a:schemeClr val="bg1">
                      <a:alpha val="90000"/>
                    </a:schemeClr>
                  </a:glow>
                </a:effectLst>
                <a:latin typeface="+mn-ea"/>
                <a:ea typeface="+mn-ea"/>
              </a:rPr>
              <a:t>が</a:t>
            </a:r>
            <a:r>
              <a:rPr lang="en-US" altLang="ja-JP" dirty="0" smtClean="0">
                <a:solidFill>
                  <a:schemeClr val="accent5"/>
                </a:solidFill>
                <a:effectLst>
                  <a:glow rad="127000">
                    <a:schemeClr val="bg1">
                      <a:alpha val="90000"/>
                    </a:schemeClr>
                  </a:glow>
                </a:effectLst>
                <a:latin typeface="+mn-ea"/>
                <a:ea typeface="+mn-ea"/>
              </a:rPr>
              <a:t>1</a:t>
            </a:r>
            <a:r>
              <a:rPr lang="ja-JP" altLang="en-US" dirty="0" smtClean="0">
                <a:solidFill>
                  <a:schemeClr val="accent5"/>
                </a:solidFill>
                <a:effectLst>
                  <a:glow rad="127000">
                    <a:schemeClr val="bg1">
                      <a:alpha val="90000"/>
                    </a:schemeClr>
                  </a:glow>
                </a:effectLst>
                <a:latin typeface="+mn-ea"/>
                <a:ea typeface="+mn-ea"/>
              </a:rPr>
              <a:t>行ずつ</a:t>
            </a:r>
            <a:r>
              <a:rPr lang="en-US" altLang="ja-JP" dirty="0" smtClean="0">
                <a:solidFill>
                  <a:schemeClr val="accent5"/>
                </a:solidFill>
                <a:effectLst>
                  <a:glow rad="127000">
                    <a:schemeClr val="bg1">
                      <a:alpha val="90000"/>
                    </a:schemeClr>
                  </a:glow>
                </a:effectLst>
                <a:latin typeface="+mn-ea"/>
                <a:ea typeface="+mn-ea"/>
              </a:rPr>
              <a:t>SQL</a:t>
            </a:r>
            <a:r>
              <a:rPr lang="ja-JP" altLang="en-US" dirty="0" smtClean="0">
                <a:solidFill>
                  <a:schemeClr val="accent5"/>
                </a:solidFill>
                <a:effectLst>
                  <a:glow rad="127000">
                    <a:schemeClr val="bg1">
                      <a:alpha val="90000"/>
                    </a:schemeClr>
                  </a:glow>
                </a:effectLst>
                <a:latin typeface="+mn-ea"/>
                <a:ea typeface="+mn-ea"/>
              </a:rPr>
              <a:t>で</a:t>
            </a:r>
            <a:r>
              <a:rPr lang="en-US" altLang="ja-JP" dirty="0" smtClean="0">
                <a:solidFill>
                  <a:schemeClr val="accent5"/>
                </a:solidFill>
                <a:effectLst>
                  <a:glow rad="127000">
                    <a:schemeClr val="bg1">
                      <a:alpha val="90000"/>
                    </a:schemeClr>
                  </a:glow>
                </a:effectLst>
                <a:latin typeface="+mn-ea"/>
                <a:ea typeface="+mn-ea"/>
              </a:rPr>
              <a:t>table</a:t>
            </a:r>
            <a:r>
              <a:rPr lang="ja-JP" altLang="en-US" dirty="0" smtClean="0">
                <a:solidFill>
                  <a:schemeClr val="accent5"/>
                </a:solidFill>
                <a:effectLst>
                  <a:glow rad="127000">
                    <a:schemeClr val="bg1">
                      <a:alpha val="90000"/>
                    </a:schemeClr>
                  </a:glow>
                </a:effectLst>
                <a:latin typeface="+mn-ea"/>
                <a:ea typeface="+mn-ea"/>
              </a:rPr>
              <a:t>に送り込まれる</a:t>
            </a:r>
            <a:endParaRPr lang="en-US" altLang="ja-JP" dirty="0" smtClean="0">
              <a:solidFill>
                <a:schemeClr val="accent5"/>
              </a:solidFill>
              <a:effectLst>
                <a:glow rad="127000">
                  <a:schemeClr val="bg1">
                    <a:alpha val="90000"/>
                  </a:schemeClr>
                </a:glow>
              </a:effectLst>
              <a:latin typeface="+mn-ea"/>
              <a:ea typeface="+mn-ea"/>
            </a:endParaRPr>
          </a:p>
        </p:txBody>
      </p:sp>
      <p:sp>
        <p:nvSpPr>
          <p:cNvPr id="19" name="テキスト ボックス 18"/>
          <p:cNvSpPr txBox="1"/>
          <p:nvPr/>
        </p:nvSpPr>
        <p:spPr>
          <a:xfrm>
            <a:off x="511823" y="4736410"/>
            <a:ext cx="8468109" cy="1338828"/>
          </a:xfrm>
          <a:prstGeom prst="rect">
            <a:avLst/>
          </a:prstGeom>
          <a:noFill/>
        </p:spPr>
        <p:txBody>
          <a:bodyPr wrap="square" rtlCol="0">
            <a:spAutoFit/>
          </a:bodyPr>
          <a:lstStyle/>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insert </a:t>
            </a:r>
            <a:r>
              <a:rPr kumimoji="0" lang="en-US" altLang="ja-JP" sz="1800" dirty="0">
                <a:effectLst>
                  <a:glow rad="139700">
                    <a:schemeClr val="bg1">
                      <a:alpha val="80000"/>
                    </a:schemeClr>
                  </a:glow>
                </a:effectLst>
                <a:latin typeface="Consolas" panose="020B0609020204030204" pitchFamily="49" charset="0"/>
                <a:ea typeface="var(--jp-code-font-family)"/>
              </a:rPr>
              <a:t>into {table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effectLst>
                  <a:glow rad="139700">
                    <a:schemeClr val="bg1">
                      <a:alpha val="80000"/>
                    </a:schemeClr>
                  </a:glow>
                </a:effectLst>
                <a:latin typeface="Consolas" panose="020B0609020204030204" pitchFamily="49" charset="0"/>
                <a:ea typeface="var(--jp-code-font-family)"/>
              </a:rPr>
              <a:t>} values (%s</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ja-JP" altLang="en-US" sz="1800" dirty="0">
                <a:effectLst>
                  <a:glow rad="139700">
                    <a:schemeClr val="bg1">
                      <a:alpha val="80000"/>
                    </a:schemeClr>
                  </a:glow>
                </a:effectLst>
                <a:latin typeface="Consolas" panose="020B0609020204030204" pitchFamily="49" charset="0"/>
                <a:ea typeface="var(--jp-code-font-family)"/>
              </a:rPr>
              <a:t> </a:t>
            </a:r>
            <a:r>
              <a:rPr kumimoji="0" lang="en-US" altLang="ja-JP" sz="1800" dirty="0" smtClean="0">
                <a:effectLst>
                  <a:glow rad="139700">
                    <a:schemeClr val="bg1">
                      <a:alpha val="80000"/>
                    </a:schemeClr>
                  </a:glow>
                </a:effectLst>
                <a:latin typeface="Consolas" panose="020B0609020204030204" pitchFamily="49" charset="0"/>
                <a:ea typeface="var(--jp-code-font-family)"/>
              </a:rPr>
              <a:t>%s,</a:t>
            </a:r>
            <a:r>
              <a:rPr kumimoji="0" lang="ja-JP" altLang="en-US" sz="1800" dirty="0" smtClean="0">
                <a:effectLst>
                  <a:glow rad="139700">
                    <a:schemeClr val="bg1">
                      <a:alpha val="80000"/>
                    </a:schemeClr>
                  </a:glow>
                </a:effectLst>
                <a:latin typeface="Consolas" panose="020B0609020204030204" pitchFamily="49" charset="0"/>
                <a:ea typeface="var(--jp-code-font-family)"/>
              </a:rPr>
              <a:t> </a:t>
            </a:r>
            <a:r>
              <a:rPr kumimoji="0" lang="en-US" altLang="ja-JP" sz="1800" dirty="0">
                <a:effectLst>
                  <a:glow rad="139700">
                    <a:schemeClr val="bg1">
                      <a:alpha val="80000"/>
                    </a:schemeClr>
                  </a:glow>
                </a:effectLst>
                <a:latin typeface="Consolas" panose="020B0609020204030204" pitchFamily="49" charset="0"/>
                <a:ea typeface="var(--jp-code-font-family)"/>
              </a:rPr>
              <a:t>%</a:t>
            </a:r>
            <a:r>
              <a:rPr kumimoji="0" lang="en-US" altLang="ja-JP" sz="1800" dirty="0" smtClean="0">
                <a:effectLst>
                  <a:glow rad="139700">
                    <a:schemeClr val="bg1">
                      <a:alpha val="80000"/>
                    </a:schemeClr>
                  </a:glow>
                </a:effectLst>
                <a:latin typeface="Consolas" panose="020B0609020204030204" pitchFamily="49" charset="0"/>
                <a:ea typeface="var(--jp-code-font-family)"/>
              </a:rPr>
              <a:t>s,</a:t>
            </a:r>
            <a:r>
              <a:rPr kumimoji="0" lang="ja-JP" altLang="en-US" sz="1800" dirty="0" smtClean="0">
                <a:effectLst>
                  <a:glow rad="139700">
                    <a:schemeClr val="bg1">
                      <a:alpha val="80000"/>
                    </a:schemeClr>
                  </a:glow>
                </a:effectLst>
                <a:latin typeface="Consolas" panose="020B0609020204030204" pitchFamily="49" charset="0"/>
                <a:ea typeface="var(--jp-code-font-family)"/>
              </a:rPr>
              <a:t> </a:t>
            </a:r>
            <a:r>
              <a:rPr kumimoji="0" lang="en-US" altLang="ja-JP" sz="1800" dirty="0">
                <a:effectLst>
                  <a:glow rad="139700">
                    <a:schemeClr val="bg1">
                      <a:alpha val="80000"/>
                    </a:schemeClr>
                  </a:glow>
                </a:effectLst>
                <a:latin typeface="Consolas" panose="020B0609020204030204" pitchFamily="49" charset="0"/>
                <a:ea typeface="var(--jp-code-font-family)"/>
              </a:rPr>
              <a:t>%s</a:t>
            </a:r>
            <a:r>
              <a:rPr kumimoji="0" lang="en-US" altLang="ja-JP" sz="1800" dirty="0" smtClean="0">
                <a:effectLst>
                  <a:glow rad="139700">
                    <a:schemeClr val="bg1">
                      <a:alpha val="80000"/>
                    </a:schemeClr>
                  </a:glow>
                </a:effectLst>
                <a:latin typeface="Consolas" panose="020B0609020204030204" pitchFamily="49" charset="0"/>
                <a:ea typeface="var(--jp-code-font-family)"/>
              </a:rPr>
              <a:t>) </a:t>
            </a:r>
            <a:endParaRPr kumimoji="0" lang="en-US" altLang="ja-JP" sz="1800" dirty="0">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on </a:t>
            </a:r>
            <a:r>
              <a:rPr kumimoji="0" lang="en-US" altLang="ja-JP" sz="1800" dirty="0">
                <a:effectLst>
                  <a:glow rad="139700">
                    <a:schemeClr val="bg1">
                      <a:alpha val="80000"/>
                    </a:schemeClr>
                  </a:glow>
                </a:effectLst>
                <a:latin typeface="Consolas" panose="020B0609020204030204" pitchFamily="49" charset="0"/>
                <a:ea typeface="var(--jp-code-font-family)"/>
              </a:rPr>
              <a:t>duplicate key update </a:t>
            </a:r>
            <a:r>
              <a:rPr kumimoji="0" lang="ja-JP" altLang="en-US" sz="1800" dirty="0" smtClean="0">
                <a:effectLst>
                  <a:glow rad="139700">
                    <a:schemeClr val="bg1">
                      <a:alpha val="80000"/>
                    </a:schemeClr>
                  </a:glow>
                </a:effectLst>
                <a:latin typeface="Consolas" panose="020B0609020204030204" pitchFamily="49" charset="0"/>
                <a:ea typeface="var(--jp-code-font-family)"/>
              </a:rPr>
              <a:t>不良</a:t>
            </a:r>
            <a:r>
              <a:rPr kumimoji="0" lang="en-US" altLang="ja-JP" sz="1800" dirty="0" smtClean="0">
                <a:effectLst>
                  <a:glow rad="139700">
                    <a:schemeClr val="bg1">
                      <a:alpha val="80000"/>
                    </a:schemeClr>
                  </a:glow>
                </a:effectLst>
                <a:latin typeface="Consolas" panose="020B0609020204030204" pitchFamily="49" charset="0"/>
                <a:ea typeface="var(--jp-code-font-family)"/>
              </a:rPr>
              <a:t>1= values(</a:t>
            </a:r>
            <a:r>
              <a:rPr kumimoji="0" lang="ja-JP" altLang="en-US" sz="1800" dirty="0">
                <a:effectLst>
                  <a:glow rad="139700">
                    <a:schemeClr val="bg1">
                      <a:alpha val="80000"/>
                    </a:schemeClr>
                  </a:glow>
                </a:effectLst>
                <a:latin typeface="Consolas" panose="020B0609020204030204" pitchFamily="49" charset="0"/>
                <a:ea typeface="var(--jp-code-font-family)"/>
              </a:rPr>
              <a:t>不良</a:t>
            </a:r>
            <a:r>
              <a:rPr kumimoji="0" lang="en-US" altLang="ja-JP" sz="1800" dirty="0">
                <a:effectLst>
                  <a:glow rad="139700">
                    <a:schemeClr val="bg1">
                      <a:alpha val="80000"/>
                    </a:schemeClr>
                  </a:glow>
                </a:effectLst>
                <a:latin typeface="Consolas" panose="020B0609020204030204" pitchFamily="49" charset="0"/>
                <a:ea typeface="var(--jp-code-font-family)"/>
              </a:rPr>
              <a:t>1</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ja-JP" altLang="en-US" sz="1800" dirty="0" smtClean="0">
                <a:effectLst>
                  <a:glow rad="139700">
                    <a:schemeClr val="bg1">
                      <a:alpha val="80000"/>
                    </a:schemeClr>
                  </a:glow>
                </a:effectLst>
                <a:latin typeface="Consolas" panose="020B0609020204030204" pitchFamily="49" charset="0"/>
                <a:ea typeface="var(--jp-code-font-family)"/>
              </a:rPr>
              <a:t>　不良</a:t>
            </a:r>
            <a:r>
              <a:rPr kumimoji="0" lang="en-US" altLang="ja-JP" sz="1800" dirty="0" smtClean="0">
                <a:effectLst>
                  <a:glow rad="139700">
                    <a:schemeClr val="bg1">
                      <a:alpha val="80000"/>
                    </a:schemeClr>
                  </a:glow>
                </a:effectLst>
                <a:latin typeface="Consolas" panose="020B0609020204030204" pitchFamily="49" charset="0"/>
                <a:ea typeface="var(--jp-code-font-family)"/>
              </a:rPr>
              <a:t>2 = </a:t>
            </a:r>
            <a:r>
              <a:rPr kumimoji="0" lang="ja-JP" altLang="en-US" sz="1800" dirty="0" smtClean="0">
                <a:effectLst>
                  <a:glow rad="139700">
                    <a:schemeClr val="bg1">
                      <a:alpha val="80000"/>
                    </a:schemeClr>
                  </a:glow>
                </a:effectLst>
                <a:latin typeface="Consolas" panose="020B0609020204030204" pitchFamily="49" charset="0"/>
                <a:ea typeface="var(--jp-code-font-family)"/>
              </a:rPr>
              <a:t>　　</a:t>
            </a:r>
            <a:endParaRPr kumimoji="0" lang="en-US" altLang="ja-JP" sz="1800" dirty="0" smtClean="0">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values(</a:t>
            </a:r>
            <a:r>
              <a:rPr kumimoji="0" lang="ja-JP" altLang="en-US" sz="1800" dirty="0" smtClean="0">
                <a:effectLst>
                  <a:glow rad="139700">
                    <a:schemeClr val="bg1">
                      <a:alpha val="80000"/>
                    </a:schemeClr>
                  </a:glow>
                </a:effectLst>
                <a:latin typeface="Consolas" panose="020B0609020204030204" pitchFamily="49" charset="0"/>
                <a:ea typeface="var(--jp-code-font-family)"/>
              </a:rPr>
              <a:t>不良</a:t>
            </a:r>
            <a:r>
              <a:rPr kumimoji="0" lang="en-US" altLang="ja-JP" sz="1800" dirty="0" smtClean="0">
                <a:effectLst>
                  <a:glow rad="139700">
                    <a:schemeClr val="bg1">
                      <a:alpha val="80000"/>
                    </a:schemeClr>
                  </a:glow>
                </a:effectLst>
                <a:latin typeface="Consolas" panose="020B0609020204030204" pitchFamily="49" charset="0"/>
                <a:ea typeface="var(--jp-code-font-family)"/>
              </a:rPr>
              <a:t>2), </a:t>
            </a:r>
            <a:r>
              <a:rPr kumimoji="0" lang="ja-JP" altLang="en-US" sz="1800" dirty="0" smtClean="0">
                <a:effectLst>
                  <a:glow rad="139700">
                    <a:schemeClr val="bg1">
                      <a:alpha val="80000"/>
                    </a:schemeClr>
                  </a:glow>
                </a:effectLst>
                <a:latin typeface="Consolas" panose="020B0609020204030204" pitchFamily="49" charset="0"/>
                <a:ea typeface="var(--jp-code-font-family)"/>
              </a:rPr>
              <a:t>不良</a:t>
            </a:r>
            <a:r>
              <a:rPr kumimoji="0" lang="en-US" altLang="ja-JP" sz="1800" dirty="0" smtClean="0">
                <a:effectLst>
                  <a:glow rad="139700">
                    <a:schemeClr val="bg1">
                      <a:alpha val="80000"/>
                    </a:schemeClr>
                  </a:glow>
                </a:effectLst>
                <a:latin typeface="Consolas" panose="020B0609020204030204" pitchFamily="49" charset="0"/>
                <a:ea typeface="var(--jp-code-font-family)"/>
              </a:rPr>
              <a:t>3 </a:t>
            </a: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smtClean="0">
                <a:effectLst>
                  <a:glow rad="139700">
                    <a:schemeClr val="bg1">
                      <a:alpha val="80000"/>
                    </a:schemeClr>
                  </a:glow>
                </a:effectLst>
                <a:latin typeface="Consolas" panose="020B0609020204030204" pitchFamily="49" charset="0"/>
                <a:ea typeface="var(--jp-code-font-family)"/>
              </a:rPr>
              <a:t>values</a:t>
            </a:r>
            <a:r>
              <a:rPr kumimoji="0" lang="en-US" altLang="ja-JP" sz="1800" dirty="0">
                <a:effectLst>
                  <a:glow rad="139700">
                    <a:schemeClr val="bg1">
                      <a:alpha val="80000"/>
                    </a:schemeClr>
                  </a:glow>
                </a:effectLst>
                <a:latin typeface="Consolas" panose="020B0609020204030204" pitchFamily="49" charset="0"/>
                <a:ea typeface="var(--jp-code-font-family)"/>
              </a:rPr>
              <a:t>(</a:t>
            </a:r>
            <a:r>
              <a:rPr kumimoji="0" lang="ja-JP" altLang="en-US" sz="1800" dirty="0" smtClean="0">
                <a:effectLst>
                  <a:glow rad="139700">
                    <a:schemeClr val="bg1">
                      <a:alpha val="80000"/>
                    </a:schemeClr>
                  </a:glow>
                </a:effectLst>
                <a:latin typeface="Consolas" panose="020B0609020204030204" pitchFamily="49" charset="0"/>
                <a:ea typeface="var(--jp-code-font-family)"/>
              </a:rPr>
              <a:t>不良</a:t>
            </a:r>
            <a:r>
              <a:rPr kumimoji="0" lang="en-US" altLang="ja-JP" sz="1800" dirty="0" smtClean="0">
                <a:effectLst>
                  <a:glow rad="139700">
                    <a:schemeClr val="bg1">
                      <a:alpha val="80000"/>
                    </a:schemeClr>
                  </a:glow>
                </a:effectLst>
                <a:latin typeface="Consolas" panose="020B0609020204030204" pitchFamily="49" charset="0"/>
                <a:ea typeface="var(--jp-code-font-family)"/>
              </a:rPr>
              <a:t>3)</a:t>
            </a:r>
            <a:endParaRPr kumimoji="0" lang="en-US" altLang="ja-JP" sz="1800" dirty="0">
              <a:effectLst>
                <a:glow rad="139700">
                  <a:schemeClr val="bg1">
                    <a:alpha val="80000"/>
                  </a:schemeClr>
                </a:glow>
              </a:effectLst>
              <a:latin typeface="Consolas" panose="020B0609020204030204" pitchFamily="49" charset="0"/>
              <a:ea typeface="var(--jp-code-font-family)"/>
            </a:endParaRPr>
          </a:p>
        </p:txBody>
      </p:sp>
      <p:sp>
        <p:nvSpPr>
          <p:cNvPr id="20" name="正方形/長方形 19"/>
          <p:cNvSpPr/>
          <p:nvPr/>
        </p:nvSpPr>
        <p:spPr bwMode="auto">
          <a:xfrm>
            <a:off x="3419346" y="3702756"/>
            <a:ext cx="501011" cy="162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22" name="直線矢印コネクタ 21"/>
          <p:cNvCxnSpPr>
            <a:stCxn id="20" idx="2"/>
            <a:endCxn id="27" idx="0"/>
          </p:cNvCxnSpPr>
          <p:nvPr/>
        </p:nvCxnSpPr>
        <p:spPr bwMode="auto">
          <a:xfrm>
            <a:off x="3669852" y="3864756"/>
            <a:ext cx="792678" cy="99683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lumMod val="40000"/>
                <a:lumOff val="60000"/>
              </a:schemeClr>
            </a:solidFill>
            <a:prstDash val="solid"/>
            <a:round/>
            <a:headEnd type="none" w="med" len="med"/>
            <a:tailEnd type="triangle"/>
          </a:ln>
          <a:effectLst/>
        </p:spPr>
      </p:cxnSp>
      <p:sp>
        <p:nvSpPr>
          <p:cNvPr id="27" name="正方形/長方形 26"/>
          <p:cNvSpPr/>
          <p:nvPr/>
        </p:nvSpPr>
        <p:spPr bwMode="auto">
          <a:xfrm>
            <a:off x="4301544" y="4861595"/>
            <a:ext cx="321971" cy="343194"/>
          </a:xfrm>
          <a:prstGeom prst="rect">
            <a:avLst/>
          </a:prstGeom>
          <a:noFill/>
          <a:ln w="28575">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4" name="正方形/長方形 33"/>
          <p:cNvSpPr/>
          <p:nvPr/>
        </p:nvSpPr>
        <p:spPr bwMode="auto">
          <a:xfrm>
            <a:off x="4015470" y="3705349"/>
            <a:ext cx="242661" cy="162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35" name="直線矢印コネクタ 34"/>
          <p:cNvCxnSpPr>
            <a:stCxn id="34" idx="2"/>
            <a:endCxn id="36" idx="0"/>
          </p:cNvCxnSpPr>
          <p:nvPr/>
        </p:nvCxnSpPr>
        <p:spPr bwMode="auto">
          <a:xfrm>
            <a:off x="4136801" y="3867349"/>
            <a:ext cx="802776" cy="994246"/>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solidFill>
            <a:prstDash val="solid"/>
            <a:round/>
            <a:headEnd type="none" w="med" len="med"/>
            <a:tailEnd type="triangle"/>
          </a:ln>
          <a:effectLst/>
        </p:spPr>
      </p:cxnSp>
      <p:sp>
        <p:nvSpPr>
          <p:cNvPr id="36" name="正方形/長方形 35"/>
          <p:cNvSpPr/>
          <p:nvPr/>
        </p:nvSpPr>
        <p:spPr bwMode="auto">
          <a:xfrm>
            <a:off x="4779377" y="4861595"/>
            <a:ext cx="320400" cy="34319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0" name="正方形/長方形 39"/>
          <p:cNvSpPr/>
          <p:nvPr/>
        </p:nvSpPr>
        <p:spPr bwMode="auto">
          <a:xfrm>
            <a:off x="4392378" y="3702756"/>
            <a:ext cx="242661" cy="162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1" name="直線矢印コネクタ 40"/>
          <p:cNvCxnSpPr>
            <a:stCxn id="40" idx="2"/>
            <a:endCxn id="42" idx="0"/>
          </p:cNvCxnSpPr>
          <p:nvPr/>
        </p:nvCxnSpPr>
        <p:spPr bwMode="auto">
          <a:xfrm>
            <a:off x="4513709" y="3864756"/>
            <a:ext cx="906774" cy="99683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solidFill>
            <a:prstDash val="solid"/>
            <a:round/>
            <a:headEnd type="none" w="med" len="med"/>
            <a:tailEnd type="triangle"/>
          </a:ln>
          <a:effectLst/>
        </p:spPr>
      </p:cxnSp>
      <p:sp>
        <p:nvSpPr>
          <p:cNvPr id="42" name="正方形/長方形 41"/>
          <p:cNvSpPr/>
          <p:nvPr/>
        </p:nvSpPr>
        <p:spPr bwMode="auto">
          <a:xfrm>
            <a:off x="5260283" y="4861595"/>
            <a:ext cx="320400" cy="343194"/>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3" name="正方形/長方形 42"/>
          <p:cNvSpPr/>
          <p:nvPr/>
        </p:nvSpPr>
        <p:spPr bwMode="auto">
          <a:xfrm>
            <a:off x="4739894" y="3691707"/>
            <a:ext cx="242661" cy="162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4" name="直線矢印コネクタ 43"/>
          <p:cNvCxnSpPr>
            <a:stCxn id="43" idx="2"/>
            <a:endCxn id="45" idx="0"/>
          </p:cNvCxnSpPr>
          <p:nvPr/>
        </p:nvCxnSpPr>
        <p:spPr bwMode="auto">
          <a:xfrm>
            <a:off x="4861225" y="3853707"/>
            <a:ext cx="1071898" cy="1005296"/>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4"/>
            </a:solidFill>
            <a:prstDash val="solid"/>
            <a:round/>
            <a:headEnd type="none" w="med" len="med"/>
            <a:tailEnd type="triangle"/>
          </a:ln>
          <a:effectLst/>
        </p:spPr>
      </p:cxnSp>
      <p:sp>
        <p:nvSpPr>
          <p:cNvPr id="45" name="正方形/長方形 44"/>
          <p:cNvSpPr/>
          <p:nvPr/>
        </p:nvSpPr>
        <p:spPr bwMode="auto">
          <a:xfrm>
            <a:off x="5772923" y="4859003"/>
            <a:ext cx="320400" cy="343194"/>
          </a:xfrm>
          <a:prstGeom prst="rect">
            <a:avLst/>
          </a:prstGeom>
          <a:noFill/>
          <a:ln w="28575">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8" name="テキスト ボックス 47"/>
          <p:cNvSpPr txBox="1"/>
          <p:nvPr/>
        </p:nvSpPr>
        <p:spPr>
          <a:xfrm>
            <a:off x="2772317" y="4183633"/>
            <a:ext cx="5296332" cy="415498"/>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5"/>
                </a:solidFill>
                <a:effectLst>
                  <a:glow rad="165100">
                    <a:schemeClr val="bg1">
                      <a:alpha val="90000"/>
                    </a:schemeClr>
                  </a:glow>
                </a:effectLst>
                <a:latin typeface="+mn-ea"/>
                <a:ea typeface="+mn-ea"/>
              </a:rPr>
              <a:t>SQL</a:t>
            </a:r>
            <a:r>
              <a:rPr kumimoji="0" lang="ja-JP" altLang="en-US" sz="1400" dirty="0" smtClean="0">
                <a:solidFill>
                  <a:schemeClr val="accent5"/>
                </a:solidFill>
                <a:effectLst>
                  <a:glow rad="165100">
                    <a:schemeClr val="bg1">
                      <a:alpha val="90000"/>
                    </a:schemeClr>
                  </a:glow>
                </a:effectLst>
                <a:latin typeface="+mn-ea"/>
                <a:ea typeface="+mn-ea"/>
              </a:rPr>
              <a:t>文に</a:t>
            </a:r>
            <a:r>
              <a:rPr kumimoji="0" lang="en-US" altLang="ja-JP" sz="1400" dirty="0" err="1" smtClean="0">
                <a:solidFill>
                  <a:schemeClr val="accent5"/>
                </a:solidFill>
                <a:effectLst>
                  <a:glow rad="165100">
                    <a:schemeClr val="bg1">
                      <a:alpha val="90000"/>
                    </a:schemeClr>
                  </a:glow>
                </a:effectLst>
                <a:latin typeface="+mn-ea"/>
                <a:ea typeface="+mn-ea"/>
              </a:rPr>
              <a:t>df</a:t>
            </a:r>
            <a:r>
              <a:rPr kumimoji="0" lang="ja-JP" altLang="en-US" sz="1400" dirty="0" smtClean="0">
                <a:solidFill>
                  <a:schemeClr val="accent5"/>
                </a:solidFill>
                <a:effectLst>
                  <a:glow rad="165100">
                    <a:schemeClr val="bg1">
                      <a:alpha val="90000"/>
                    </a:schemeClr>
                  </a:glow>
                </a:effectLst>
                <a:latin typeface="+mn-ea"/>
                <a:ea typeface="+mn-ea"/>
              </a:rPr>
              <a:t>の値が前から順番に</a:t>
            </a:r>
            <a:r>
              <a:rPr kumimoji="0" lang="en-US" altLang="ja-JP" sz="1400" dirty="0" smtClean="0">
                <a:solidFill>
                  <a:schemeClr val="accent5"/>
                </a:solidFill>
                <a:effectLst>
                  <a:glow rad="165100">
                    <a:schemeClr val="bg1">
                      <a:alpha val="90000"/>
                    </a:schemeClr>
                  </a:glow>
                </a:effectLst>
                <a:latin typeface="+mn-ea"/>
                <a:ea typeface="+mn-ea"/>
              </a:rPr>
              <a:t>1</a:t>
            </a:r>
            <a:r>
              <a:rPr kumimoji="0" lang="ja-JP" altLang="en-US" sz="1400" dirty="0" err="1" smtClean="0">
                <a:solidFill>
                  <a:schemeClr val="accent5"/>
                </a:solidFill>
                <a:effectLst>
                  <a:glow rad="165100">
                    <a:schemeClr val="bg1">
                      <a:alpha val="90000"/>
                    </a:schemeClr>
                  </a:glow>
                </a:effectLst>
                <a:latin typeface="+mn-ea"/>
                <a:ea typeface="+mn-ea"/>
              </a:rPr>
              <a:t>つずつ</a:t>
            </a:r>
            <a:r>
              <a:rPr kumimoji="0" lang="ja-JP" altLang="en-US" sz="1400" dirty="0" smtClean="0">
                <a:solidFill>
                  <a:schemeClr val="accent5"/>
                </a:solidFill>
                <a:effectLst>
                  <a:glow rad="165100">
                    <a:schemeClr val="bg1">
                      <a:alpha val="90000"/>
                    </a:schemeClr>
                  </a:glow>
                </a:effectLst>
                <a:latin typeface="+mn-ea"/>
                <a:ea typeface="+mn-ea"/>
              </a:rPr>
              <a:t>入って、</a:t>
            </a:r>
            <a:r>
              <a:rPr kumimoji="0" lang="en-US" altLang="ja-JP" sz="1400" dirty="0" smtClean="0">
                <a:solidFill>
                  <a:schemeClr val="accent5"/>
                </a:solidFill>
                <a:effectLst>
                  <a:glow rad="165100">
                    <a:schemeClr val="bg1">
                      <a:alpha val="90000"/>
                    </a:schemeClr>
                  </a:glow>
                </a:effectLst>
                <a:latin typeface="+mn-ea"/>
                <a:ea typeface="+mn-ea"/>
              </a:rPr>
              <a:t>D</a:t>
            </a:r>
            <a:r>
              <a:rPr kumimoji="0" lang="en-US" altLang="ja-JP" sz="1400" dirty="0">
                <a:solidFill>
                  <a:schemeClr val="accent5"/>
                </a:solidFill>
                <a:effectLst>
                  <a:glow rad="165100">
                    <a:schemeClr val="bg1">
                      <a:alpha val="90000"/>
                    </a:schemeClr>
                  </a:glow>
                </a:effectLst>
                <a:latin typeface="+mn-ea"/>
                <a:ea typeface="+mn-ea"/>
              </a:rPr>
              <a:t>B</a:t>
            </a:r>
            <a:r>
              <a:rPr kumimoji="0" lang="ja-JP" altLang="en-US" sz="1400" dirty="0" smtClean="0">
                <a:solidFill>
                  <a:schemeClr val="accent5"/>
                </a:solidFill>
                <a:effectLst>
                  <a:glow rad="165100">
                    <a:schemeClr val="bg1">
                      <a:alpha val="90000"/>
                    </a:schemeClr>
                  </a:glow>
                </a:effectLst>
                <a:latin typeface="+mn-ea"/>
                <a:ea typeface="+mn-ea"/>
              </a:rPr>
              <a:t>に送り込まれる</a:t>
            </a:r>
            <a:endParaRPr kumimoji="0" lang="en-US" altLang="ja-JP" sz="1400" dirty="0">
              <a:solidFill>
                <a:schemeClr val="accent5"/>
              </a:solidFill>
              <a:effectLst>
                <a:glow rad="165100">
                  <a:schemeClr val="bg1">
                    <a:alpha val="90000"/>
                  </a:schemeClr>
                </a:glow>
              </a:effectLst>
              <a:latin typeface="+mn-ea"/>
              <a:ea typeface="+mn-ea"/>
            </a:endParaRPr>
          </a:p>
        </p:txBody>
      </p:sp>
      <p:sp>
        <p:nvSpPr>
          <p:cNvPr id="29" name="テキスト ボックス 28"/>
          <p:cNvSpPr txBox="1"/>
          <p:nvPr/>
        </p:nvSpPr>
        <p:spPr>
          <a:xfrm>
            <a:off x="5191194" y="949720"/>
            <a:ext cx="3673764" cy="1061829"/>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1"/>
                </a:solidFill>
                <a:effectLst>
                  <a:glow rad="165100">
                    <a:schemeClr val="bg1">
                      <a:alpha val="90000"/>
                    </a:schemeClr>
                  </a:glow>
                </a:effectLst>
                <a:latin typeface="+mn-ea"/>
                <a:ea typeface="+mn-ea"/>
              </a:rPr>
              <a:t>※</a:t>
            </a:r>
            <a:r>
              <a:rPr kumimoji="0" lang="en-US" altLang="ja-JP" sz="1400" dirty="0" err="1" smtClean="0">
                <a:solidFill>
                  <a:schemeClr val="accent1"/>
                </a:solidFill>
                <a:effectLst>
                  <a:glow rad="165100">
                    <a:schemeClr val="bg1">
                      <a:alpha val="90000"/>
                    </a:schemeClr>
                  </a:glow>
                </a:effectLst>
                <a:latin typeface="+mn-ea"/>
                <a:ea typeface="+mn-ea"/>
              </a:rPr>
              <a:t>con.execute</a:t>
            </a:r>
            <a:r>
              <a:rPr kumimoji="0" lang="ja-JP" altLang="en-US" sz="1400" dirty="0" smtClean="0">
                <a:solidFill>
                  <a:schemeClr val="accent1"/>
                </a:solidFill>
                <a:effectLst>
                  <a:glow rad="165100">
                    <a:schemeClr val="bg1">
                      <a:alpha val="90000"/>
                    </a:schemeClr>
                  </a:glow>
                </a:effectLst>
                <a:latin typeface="+mn-ea"/>
                <a:ea typeface="+mn-ea"/>
              </a:rPr>
              <a:t>の第二引数「</a:t>
            </a:r>
            <a:r>
              <a:rPr kumimoji="0" lang="en-US" altLang="ja-JP" sz="1400" dirty="0" err="1" smtClean="0">
                <a:solidFill>
                  <a:schemeClr val="accent1"/>
                </a:solidFill>
                <a:effectLst>
                  <a:glow rad="165100">
                    <a:schemeClr val="bg1">
                      <a:alpha val="90000"/>
                    </a:schemeClr>
                  </a:glow>
                </a:effectLst>
                <a:latin typeface="+mn-ea"/>
                <a:ea typeface="+mn-ea"/>
              </a:rPr>
              <a:t>df.values.tolist</a:t>
            </a:r>
            <a:r>
              <a:rPr kumimoji="0" lang="ja-JP" altLang="en-US" sz="1400" dirty="0" smtClean="0">
                <a:solidFill>
                  <a:schemeClr val="accent1"/>
                </a:solidFill>
                <a:effectLst>
                  <a:glow rad="165100">
                    <a:schemeClr val="bg1">
                      <a:alpha val="90000"/>
                    </a:schemeClr>
                  </a:glow>
                </a:effectLst>
                <a:latin typeface="+mn-ea"/>
                <a:ea typeface="+mn-ea"/>
              </a:rPr>
              <a:t>」でデータを送る場合は、</a:t>
            </a:r>
            <a:r>
              <a:rPr kumimoji="0" lang="ja-JP" altLang="en-US" sz="1400" b="1" dirty="0" smtClean="0">
                <a:solidFill>
                  <a:schemeClr val="accent1"/>
                </a:solidFill>
                <a:effectLst>
                  <a:glow rad="165100">
                    <a:schemeClr val="bg1">
                      <a:alpha val="90000"/>
                    </a:schemeClr>
                  </a:glow>
                </a:effectLst>
                <a:latin typeface="+mn-ea"/>
                <a:ea typeface="+mn-ea"/>
              </a:rPr>
              <a:t>カラム順が違っていても、書いたままの順番で送られるので注意</a:t>
            </a:r>
            <a:endParaRPr kumimoji="0" lang="en-US" altLang="ja-JP" sz="1400" b="1" dirty="0">
              <a:solidFill>
                <a:schemeClr val="accent1"/>
              </a:solidFill>
              <a:effectLst>
                <a:glow rad="165100">
                  <a:schemeClr val="bg1">
                    <a:alpha val="90000"/>
                  </a:schemeClr>
                </a:glow>
              </a:effectLst>
              <a:latin typeface="+mn-ea"/>
              <a:ea typeface="+mn-ea"/>
            </a:endParaRPr>
          </a:p>
        </p:txBody>
      </p:sp>
      <p:sp>
        <p:nvSpPr>
          <p:cNvPr id="30" name="テキスト ボックス 29"/>
          <p:cNvSpPr txBox="1"/>
          <p:nvPr/>
        </p:nvSpPr>
        <p:spPr>
          <a:xfrm>
            <a:off x="3465159" y="5987077"/>
            <a:ext cx="5511932" cy="738664"/>
          </a:xfrm>
          <a:prstGeom prst="rect">
            <a:avLst/>
          </a:prstGeom>
          <a:noFill/>
        </p:spPr>
        <p:txBody>
          <a:bodyPr wrap="square" rtlCol="0">
            <a:spAutoFit/>
          </a:bodyPr>
          <a:lstStyle/>
          <a:p>
            <a:pPr lvl="0" eaLnBrk="0" hangingPunct="0">
              <a:lnSpc>
                <a:spcPct val="150000"/>
              </a:lnSpc>
            </a:pPr>
            <a:r>
              <a:rPr kumimoji="0" lang="ja-JP" altLang="en-US" sz="1400" dirty="0" smtClean="0">
                <a:solidFill>
                  <a:schemeClr val="accent1"/>
                </a:solidFill>
                <a:effectLst>
                  <a:glow rad="165100">
                    <a:schemeClr val="bg1">
                      <a:alpha val="90000"/>
                    </a:schemeClr>
                  </a:glow>
                </a:effectLst>
                <a:latin typeface="+mn-ea"/>
                <a:ea typeface="+mn-ea"/>
              </a:rPr>
              <a:t>「</a:t>
            </a:r>
            <a:r>
              <a:rPr kumimoji="0" lang="en-US" altLang="ja-JP" sz="1400" dirty="0" smtClean="0">
                <a:solidFill>
                  <a:schemeClr val="accent1"/>
                </a:solidFill>
                <a:effectLst>
                  <a:glow rad="165100">
                    <a:schemeClr val="bg1">
                      <a:alpha val="90000"/>
                    </a:schemeClr>
                  </a:glow>
                </a:effectLst>
                <a:latin typeface="+mn-ea"/>
                <a:ea typeface="+mn-ea"/>
              </a:rPr>
              <a:t>DB</a:t>
            </a:r>
            <a:r>
              <a:rPr kumimoji="0" lang="ja-JP" altLang="en-US" sz="1400" dirty="0" smtClean="0">
                <a:solidFill>
                  <a:schemeClr val="accent1"/>
                </a:solidFill>
                <a:effectLst>
                  <a:glow rad="165100">
                    <a:schemeClr val="bg1">
                      <a:alpha val="90000"/>
                    </a:schemeClr>
                  </a:glow>
                </a:effectLst>
                <a:latin typeface="+mn-ea"/>
                <a:ea typeface="+mn-ea"/>
              </a:rPr>
              <a:t>のカラム順と</a:t>
            </a:r>
            <a:r>
              <a:rPr kumimoji="0" lang="en-US" altLang="ja-JP" sz="1400" dirty="0" err="1" smtClean="0">
                <a:solidFill>
                  <a:schemeClr val="accent1"/>
                </a:solidFill>
                <a:effectLst>
                  <a:glow rad="165100">
                    <a:schemeClr val="bg1">
                      <a:alpha val="90000"/>
                    </a:schemeClr>
                  </a:glow>
                </a:effectLst>
                <a:latin typeface="+mn-ea"/>
                <a:ea typeface="+mn-ea"/>
              </a:rPr>
              <a:t>df</a:t>
            </a:r>
            <a:r>
              <a:rPr kumimoji="0" lang="ja-JP" altLang="en-US" sz="1400" dirty="0" smtClean="0">
                <a:solidFill>
                  <a:schemeClr val="accent1"/>
                </a:solidFill>
                <a:effectLst>
                  <a:glow rad="165100">
                    <a:schemeClr val="bg1">
                      <a:alpha val="90000"/>
                    </a:schemeClr>
                  </a:glow>
                </a:effectLst>
                <a:latin typeface="+mn-ea"/>
                <a:ea typeface="+mn-ea"/>
              </a:rPr>
              <a:t>のカラム順は同じ」という前提でデータが送られているので、</a:t>
            </a:r>
            <a:r>
              <a:rPr kumimoji="0" lang="en-US" altLang="ja-JP" sz="1400" dirty="0" err="1" smtClean="0">
                <a:solidFill>
                  <a:schemeClr val="accent1"/>
                </a:solidFill>
                <a:effectLst>
                  <a:glow rad="165100">
                    <a:schemeClr val="bg1">
                      <a:alpha val="90000"/>
                    </a:schemeClr>
                  </a:glow>
                </a:effectLst>
                <a:latin typeface="+mn-ea"/>
                <a:ea typeface="+mn-ea"/>
              </a:rPr>
              <a:t>df</a:t>
            </a:r>
            <a:r>
              <a:rPr kumimoji="0" lang="ja-JP" altLang="en-US" sz="1400" dirty="0" smtClean="0">
                <a:solidFill>
                  <a:schemeClr val="accent1"/>
                </a:solidFill>
                <a:effectLst>
                  <a:glow rad="165100">
                    <a:schemeClr val="bg1">
                      <a:alpha val="90000"/>
                    </a:schemeClr>
                  </a:glow>
                </a:effectLst>
                <a:latin typeface="+mn-ea"/>
                <a:ea typeface="+mn-ea"/>
              </a:rPr>
              <a:t>の列の順番を乱すと、データも乱れた順番で入る</a:t>
            </a:r>
            <a:endParaRPr kumimoji="0" lang="en-US" altLang="ja-JP" sz="1400" dirty="0">
              <a:solidFill>
                <a:schemeClr val="accent1"/>
              </a:solidFill>
              <a:effectLst>
                <a:glow rad="165100">
                  <a:schemeClr val="bg1">
                    <a:alpha val="90000"/>
                  </a:schemeClr>
                </a:glow>
              </a:effectLst>
              <a:latin typeface="+mn-ea"/>
              <a:ea typeface="+mn-ea"/>
            </a:endParaRPr>
          </a:p>
        </p:txBody>
      </p:sp>
      <p:cxnSp>
        <p:nvCxnSpPr>
          <p:cNvPr id="31" name="直線矢印コネクタ 30"/>
          <p:cNvCxnSpPr/>
          <p:nvPr/>
        </p:nvCxnSpPr>
        <p:spPr bwMode="auto">
          <a:xfrm flipH="1" flipV="1">
            <a:off x="5437643" y="5614956"/>
            <a:ext cx="335280" cy="39988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8" name="正方形/長方形 37"/>
          <p:cNvSpPr/>
          <p:nvPr/>
        </p:nvSpPr>
        <p:spPr bwMode="auto">
          <a:xfrm>
            <a:off x="3419346" y="3531518"/>
            <a:ext cx="501011"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9" name="正方形/長方形 38"/>
          <p:cNvSpPr/>
          <p:nvPr/>
        </p:nvSpPr>
        <p:spPr bwMode="auto">
          <a:xfrm>
            <a:off x="4015470" y="3534111"/>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6" name="正方形/長方形 45"/>
          <p:cNvSpPr/>
          <p:nvPr/>
        </p:nvSpPr>
        <p:spPr bwMode="auto">
          <a:xfrm>
            <a:off x="4392378" y="3531518"/>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7" name="正方形/長方形 46"/>
          <p:cNvSpPr/>
          <p:nvPr/>
        </p:nvSpPr>
        <p:spPr bwMode="auto">
          <a:xfrm>
            <a:off x="4739894" y="3520469"/>
            <a:ext cx="242661"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9" name="正方形/長方形 48"/>
          <p:cNvSpPr/>
          <p:nvPr/>
        </p:nvSpPr>
        <p:spPr bwMode="auto">
          <a:xfrm>
            <a:off x="3419346" y="3359837"/>
            <a:ext cx="501011"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0" name="正方形/長方形 49"/>
          <p:cNvSpPr/>
          <p:nvPr/>
        </p:nvSpPr>
        <p:spPr bwMode="auto">
          <a:xfrm>
            <a:off x="4015470" y="3362430"/>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1" name="正方形/長方形 50"/>
          <p:cNvSpPr/>
          <p:nvPr/>
        </p:nvSpPr>
        <p:spPr bwMode="auto">
          <a:xfrm>
            <a:off x="4392378" y="3359837"/>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2" name="正方形/長方形 51"/>
          <p:cNvSpPr/>
          <p:nvPr/>
        </p:nvSpPr>
        <p:spPr bwMode="auto">
          <a:xfrm>
            <a:off x="4739894" y="3348788"/>
            <a:ext cx="242661"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3" name="正方形/長方形 52"/>
          <p:cNvSpPr/>
          <p:nvPr/>
        </p:nvSpPr>
        <p:spPr bwMode="auto">
          <a:xfrm>
            <a:off x="3419346" y="3188495"/>
            <a:ext cx="501011"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正方形/長方形 53"/>
          <p:cNvSpPr/>
          <p:nvPr/>
        </p:nvSpPr>
        <p:spPr bwMode="auto">
          <a:xfrm>
            <a:off x="4015470" y="3191088"/>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5" name="正方形/長方形 54"/>
          <p:cNvSpPr/>
          <p:nvPr/>
        </p:nvSpPr>
        <p:spPr bwMode="auto">
          <a:xfrm>
            <a:off x="4392378" y="3188495"/>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6" name="正方形/長方形 55"/>
          <p:cNvSpPr/>
          <p:nvPr/>
        </p:nvSpPr>
        <p:spPr bwMode="auto">
          <a:xfrm>
            <a:off x="4739894" y="3177446"/>
            <a:ext cx="242661"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6730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左サイドバーの</a:t>
            </a:r>
            <a:r>
              <a:rPr lang="ja-JP" altLang="en-US" dirty="0"/>
              <a:t>使い方　①</a:t>
            </a:r>
            <a:r>
              <a:rPr lang="en-US" altLang="ja-JP" dirty="0"/>
              <a:t>File Browser</a:t>
            </a:r>
            <a:r>
              <a:rPr lang="ja-JP" altLang="en-US" dirty="0"/>
              <a:t>タブ</a:t>
            </a:r>
            <a:endParaRPr kumimoji="1" lang="ja-JP" altLang="en-US" dirty="0"/>
          </a:p>
        </p:txBody>
      </p:sp>
      <p:grpSp>
        <p:nvGrpSpPr>
          <p:cNvPr id="6" name="グループ化 5"/>
          <p:cNvGrpSpPr/>
          <p:nvPr/>
        </p:nvGrpSpPr>
        <p:grpSpPr>
          <a:xfrm>
            <a:off x="412596" y="888641"/>
            <a:ext cx="2647757" cy="5604797"/>
            <a:chOff x="412596" y="888641"/>
            <a:chExt cx="2647757" cy="5604797"/>
          </a:xfrm>
        </p:grpSpPr>
        <p:pic>
          <p:nvPicPr>
            <p:cNvPr id="3" name="図 2"/>
            <p:cNvPicPr>
              <a:picLocks noChangeAspect="1"/>
            </p:cNvPicPr>
            <p:nvPr/>
          </p:nvPicPr>
          <p:blipFill>
            <a:blip r:embed="rId2"/>
            <a:stretch>
              <a:fillRect/>
            </a:stretch>
          </p:blipFill>
          <p:spPr>
            <a:xfrm>
              <a:off x="412596" y="888641"/>
              <a:ext cx="2647757" cy="5604797"/>
            </a:xfrm>
            <a:prstGeom prst="rect">
              <a:avLst/>
            </a:prstGeom>
          </p:spPr>
        </p:pic>
        <p:sp>
          <p:nvSpPr>
            <p:cNvPr id="4" name="正方形/長方形 3"/>
            <p:cNvSpPr/>
            <p:nvPr/>
          </p:nvSpPr>
          <p:spPr bwMode="auto">
            <a:xfrm>
              <a:off x="875763" y="1815921"/>
              <a:ext cx="1519707" cy="635358"/>
            </a:xfrm>
            <a:prstGeom prst="rect">
              <a:avLst/>
            </a:prstGeom>
            <a:solidFill>
              <a:schemeClr val="bg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正方形/長方形 4"/>
            <p:cNvSpPr/>
            <p:nvPr/>
          </p:nvSpPr>
          <p:spPr bwMode="auto">
            <a:xfrm>
              <a:off x="875763" y="2820473"/>
              <a:ext cx="1521855" cy="787758"/>
            </a:xfrm>
            <a:prstGeom prst="rect">
              <a:avLst/>
            </a:prstGeom>
            <a:solidFill>
              <a:schemeClr val="bg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sp>
        <p:nvSpPr>
          <p:cNvPr id="7" name="テキスト ボックス 6"/>
          <p:cNvSpPr txBox="1"/>
          <p:nvPr/>
        </p:nvSpPr>
        <p:spPr>
          <a:xfrm>
            <a:off x="3060352" y="3542890"/>
            <a:ext cx="3527720" cy="369332"/>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←ここから</a:t>
            </a:r>
            <a:r>
              <a:rPr lang="en-US" altLang="ja-JP" dirty="0" err="1" smtClean="0">
                <a:effectLst>
                  <a:glow rad="127000">
                    <a:schemeClr val="bg1">
                      <a:alpha val="90000"/>
                    </a:schemeClr>
                  </a:glow>
                </a:effectLst>
                <a:latin typeface="+mn-ea"/>
                <a:ea typeface="+mn-ea"/>
              </a:rPr>
              <a:t>ipynb</a:t>
            </a:r>
            <a:r>
              <a:rPr lang="ja-JP" altLang="en-US" dirty="0" smtClean="0">
                <a:effectLst>
                  <a:glow rad="127000">
                    <a:schemeClr val="bg1">
                      <a:alpha val="90000"/>
                    </a:schemeClr>
                  </a:glow>
                </a:effectLst>
                <a:latin typeface="+mn-ea"/>
                <a:ea typeface="+mn-ea"/>
              </a:rPr>
              <a:t>ファイルを選択して開けます</a:t>
            </a:r>
            <a:endParaRPr lang="en-US" altLang="ja-JP" dirty="0" smtClean="0">
              <a:effectLst>
                <a:glow rad="127000">
                  <a:schemeClr val="bg1">
                    <a:alpha val="90000"/>
                  </a:schemeClr>
                </a:glow>
              </a:effectLst>
              <a:latin typeface="+mn-ea"/>
              <a:ea typeface="+mn-ea"/>
            </a:endParaRPr>
          </a:p>
        </p:txBody>
      </p:sp>
      <p:pic>
        <p:nvPicPr>
          <p:cNvPr id="8" name="図 7"/>
          <p:cNvPicPr>
            <a:picLocks noChangeAspect="1"/>
          </p:cNvPicPr>
          <p:nvPr/>
        </p:nvPicPr>
        <p:blipFill>
          <a:blip r:embed="rId3"/>
          <a:stretch>
            <a:fillRect/>
          </a:stretch>
        </p:blipFill>
        <p:spPr>
          <a:xfrm>
            <a:off x="3380263" y="4191839"/>
            <a:ext cx="1318571" cy="2021982"/>
          </a:xfrm>
          <a:prstGeom prst="rect">
            <a:avLst/>
          </a:prstGeom>
        </p:spPr>
      </p:pic>
      <p:sp>
        <p:nvSpPr>
          <p:cNvPr id="9" name="テキスト ボックス 8"/>
          <p:cNvSpPr txBox="1"/>
          <p:nvPr/>
        </p:nvSpPr>
        <p:spPr>
          <a:xfrm>
            <a:off x="4763229" y="4515245"/>
            <a:ext cx="3527720" cy="646331"/>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←フォルダを移動した先で、「＋」ボタン→</a:t>
            </a:r>
            <a:r>
              <a:rPr lang="en-US" altLang="ja-JP" dirty="0" smtClean="0">
                <a:effectLst>
                  <a:glow rad="127000">
                    <a:schemeClr val="bg1">
                      <a:alpha val="90000"/>
                    </a:schemeClr>
                  </a:glow>
                </a:effectLst>
                <a:latin typeface="+mn-ea"/>
                <a:ea typeface="+mn-ea"/>
              </a:rPr>
              <a:t>Python3</a:t>
            </a:r>
            <a:r>
              <a:rPr lang="ja-JP" altLang="en-US" dirty="0" smtClean="0">
                <a:effectLst>
                  <a:glow rad="127000">
                    <a:schemeClr val="bg1">
                      <a:alpha val="90000"/>
                    </a:schemeClr>
                  </a:glow>
                </a:effectLst>
                <a:latin typeface="+mn-ea"/>
                <a:ea typeface="+mn-ea"/>
              </a:rPr>
              <a:t>を選ぶと、新しいノートブックが作れます</a:t>
            </a:r>
            <a:endParaRPr lang="en-US" altLang="ja-JP" dirty="0" smtClean="0">
              <a:effectLst>
                <a:glow rad="127000">
                  <a:schemeClr val="bg1">
                    <a:alpha val="90000"/>
                  </a:schemeClr>
                </a:glow>
              </a:effectLst>
              <a:latin typeface="+mn-ea"/>
              <a:ea typeface="+mn-ea"/>
            </a:endParaRPr>
          </a:p>
        </p:txBody>
      </p:sp>
      <p:sp>
        <p:nvSpPr>
          <p:cNvPr id="10" name="テキスト ボックス 9"/>
          <p:cNvSpPr txBox="1"/>
          <p:nvPr/>
        </p:nvSpPr>
        <p:spPr>
          <a:xfrm>
            <a:off x="3060352" y="2373059"/>
            <a:ext cx="4091715" cy="369332"/>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←ここからフォルダをクリックして、下位フォルダに移動できます</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a:endCxn id="12" idx="3"/>
          </p:cNvCxnSpPr>
          <p:nvPr/>
        </p:nvCxnSpPr>
        <p:spPr bwMode="auto">
          <a:xfrm flipH="1" flipV="1">
            <a:off x="1236372" y="1001135"/>
            <a:ext cx="2622998" cy="378551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bwMode="auto">
          <a:xfrm>
            <a:off x="667645" y="897228"/>
            <a:ext cx="568727" cy="207814"/>
          </a:xfrm>
          <a:prstGeom prst="rect">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フリーフォーム 14"/>
          <p:cNvSpPr/>
          <p:nvPr/>
        </p:nvSpPr>
        <p:spPr bwMode="auto">
          <a:xfrm>
            <a:off x="317679" y="897228"/>
            <a:ext cx="383754" cy="387670"/>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テキスト ボックス 15"/>
          <p:cNvSpPr txBox="1"/>
          <p:nvPr/>
        </p:nvSpPr>
        <p:spPr>
          <a:xfrm>
            <a:off x="3155270" y="1091063"/>
            <a:ext cx="4091715" cy="334900"/>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フォルダマークをクリック</a:t>
            </a:r>
            <a:endParaRPr lang="en-US" altLang="ja-JP" dirty="0" smtClean="0">
              <a:effectLst>
                <a:glow rad="127000">
                  <a:schemeClr val="bg1">
                    <a:alpha val="90000"/>
                  </a:schemeClr>
                </a:glow>
              </a:effectLst>
              <a:latin typeface="+mn-ea"/>
              <a:ea typeface="+mn-ea"/>
            </a:endParaRPr>
          </a:p>
        </p:txBody>
      </p:sp>
      <p:cxnSp>
        <p:nvCxnSpPr>
          <p:cNvPr id="17" name="直線矢印コネクタ 16"/>
          <p:cNvCxnSpPr>
            <a:stCxn id="15" idx="25"/>
            <a:endCxn id="16" idx="1"/>
          </p:cNvCxnSpPr>
          <p:nvPr/>
        </p:nvCxnSpPr>
        <p:spPr bwMode="auto">
          <a:xfrm>
            <a:off x="691166" y="1159099"/>
            <a:ext cx="2464104" cy="99414"/>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2940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con.execute</a:t>
            </a:r>
            <a:r>
              <a:rPr lang="ja-JP" altLang="en-US" dirty="0" smtClean="0"/>
              <a:t>を実行すると、裏側で起こること</a:t>
            </a:r>
            <a:endParaRPr kumimoji="1" lang="ja-JP" altLang="en-US" dirty="0"/>
          </a:p>
        </p:txBody>
      </p:sp>
      <p:pic>
        <p:nvPicPr>
          <p:cNvPr id="3" name="図 2"/>
          <p:cNvPicPr>
            <a:picLocks noChangeAspect="1"/>
          </p:cNvPicPr>
          <p:nvPr/>
        </p:nvPicPr>
        <p:blipFill>
          <a:blip r:embed="rId2"/>
          <a:stretch>
            <a:fillRect/>
          </a:stretch>
        </p:blipFill>
        <p:spPr>
          <a:xfrm>
            <a:off x="2401748" y="2343665"/>
            <a:ext cx="2047829" cy="1210596"/>
          </a:xfrm>
          <a:prstGeom prst="rect">
            <a:avLst/>
          </a:prstGeom>
        </p:spPr>
      </p:pic>
      <p:sp>
        <p:nvSpPr>
          <p:cNvPr id="4" name="テキスト ボックス 3"/>
          <p:cNvSpPr txBox="1"/>
          <p:nvPr/>
        </p:nvSpPr>
        <p:spPr>
          <a:xfrm>
            <a:off x="298853" y="1320961"/>
            <a:ext cx="8845147" cy="923330"/>
          </a:xfrm>
          <a:prstGeom prst="rect">
            <a:avLst/>
          </a:prstGeom>
          <a:noFill/>
        </p:spPr>
        <p:txBody>
          <a:bodyPr wrap="square" rtlCol="0">
            <a:spAutoFit/>
          </a:bodyPr>
          <a:lstStyle/>
          <a:p>
            <a:pPr lvl="0"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con.execute</a:t>
            </a:r>
            <a:r>
              <a:rPr kumimoji="0" lang="en-US" altLang="ja-JP" dirty="0" smtClean="0">
                <a:effectLst>
                  <a:glow rad="139700">
                    <a:schemeClr val="bg1">
                      <a:alpha val="80000"/>
                    </a:schemeClr>
                  </a:glow>
                </a:effectLst>
                <a:latin typeface="Consolas" panose="020B0609020204030204" pitchFamily="49" charset="0"/>
                <a:ea typeface="var(--jp-code-font-family)"/>
              </a:rPr>
              <a:t>(</a:t>
            </a:r>
            <a:r>
              <a:rPr kumimoji="0" lang="en-US" altLang="ja-JP" dirty="0" err="1" smtClean="0">
                <a:solidFill>
                  <a:srgbClr val="C00000"/>
                </a:solidFill>
                <a:effectLst>
                  <a:glow rad="139700">
                    <a:schemeClr val="bg1">
                      <a:alpha val="80000"/>
                    </a:schemeClr>
                  </a:glow>
                </a:effectLst>
                <a:latin typeface="Consolas" panose="020B0609020204030204" pitchFamily="49" charset="0"/>
                <a:ea typeface="var(--jp-code-font-family)"/>
              </a:rPr>
              <a:t>f""</a:t>
            </a:r>
            <a:r>
              <a:rPr kumimoji="0" lang="en-US" altLang="ja-JP" dirty="0" err="1">
                <a:solidFill>
                  <a:srgbClr val="C00000"/>
                </a:solidFill>
                <a:effectLst>
                  <a:glow rad="139700">
                    <a:schemeClr val="bg1">
                      <a:alpha val="80000"/>
                    </a:schemeClr>
                  </a:glow>
                </a:effectLst>
                <a:latin typeface="Consolas" panose="020B0609020204030204" pitchFamily="49" charset="0"/>
                <a:ea typeface="var(--jp-code-font-family)"/>
              </a:rPr>
              <a:t>"</a:t>
            </a:r>
            <a:r>
              <a:rPr kumimoji="0" lang="en-US" altLang="ja-JP" dirty="0" err="1" smtClean="0">
                <a:solidFill>
                  <a:srgbClr val="C00000"/>
                </a:solidFill>
                <a:effectLst>
                  <a:glow rad="139700">
                    <a:schemeClr val="bg1">
                      <a:alpha val="80000"/>
                    </a:schemeClr>
                  </a:glow>
                </a:effectLst>
                <a:latin typeface="Consolas" panose="020B0609020204030204" pitchFamily="49" charset="0"/>
                <a:ea typeface="var(--jp-code-font-family)"/>
              </a:rPr>
              <a:t>insert</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into </a:t>
            </a:r>
            <a:r>
              <a:rPr kumimoji="0" lang="en-US" altLang="ja-JP" dirty="0">
                <a:effectLst>
                  <a:glow rad="139700">
                    <a:schemeClr val="bg1">
                      <a:alpha val="80000"/>
                    </a:schemeClr>
                  </a:glow>
                </a:effectLst>
                <a:latin typeface="Consolas" panose="020B0609020204030204" pitchFamily="49" charset="0"/>
                <a:ea typeface="var(--jp-code-font-family)"/>
              </a:rPr>
              <a:t>{table</a:t>
            </a:r>
            <a:r>
              <a:rPr kumimoji="0" lang="ja-JP" altLang="en-US" dirty="0">
                <a:effectLst>
                  <a:glow rad="139700">
                    <a:schemeClr val="bg1">
                      <a:alpha val="80000"/>
                    </a:schemeClr>
                  </a:glow>
                </a:effectLst>
                <a:latin typeface="Consolas" panose="020B0609020204030204" pitchFamily="49" charset="0"/>
                <a:ea typeface="var(--jp-code-font-family)"/>
              </a:rPr>
              <a:t>名</a:t>
            </a:r>
            <a:r>
              <a:rPr kumimoji="0" lang="en-US" altLang="ja-JP" dirty="0">
                <a:effectLst>
                  <a:glow rad="139700">
                    <a:schemeClr val="bg1">
                      <a:alpha val="80000"/>
                    </a:schemeClr>
                  </a:glow>
                </a:effectLst>
                <a:latin typeface="Consolas" panose="020B0609020204030204" pitchFamily="49" charset="0"/>
                <a:ea typeface="var(--jp-code-font-family)"/>
              </a:rPr>
              <a:t>}</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 values (%s</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a:t>
            </a:r>
            <a:r>
              <a:rPr kumimoji="0" lang="ja-JP" altLang="en-US" dirty="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%s,</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s,</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%s</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 </a:t>
            </a:r>
            <a:endPar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on </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duplicate key update </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不良</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1= values(</a:t>
            </a:r>
            <a:r>
              <a:rPr kumimoji="0" lang="ja-JP" altLang="en-US" dirty="0">
                <a:solidFill>
                  <a:srgbClr val="C00000"/>
                </a:solidFill>
                <a:effectLst>
                  <a:glow rad="139700">
                    <a:schemeClr val="bg1">
                      <a:alpha val="80000"/>
                    </a:schemeClr>
                  </a:glow>
                </a:effectLst>
                <a:latin typeface="Consolas" panose="020B0609020204030204" pitchFamily="49" charset="0"/>
                <a:ea typeface="var(--jp-code-font-family)"/>
              </a:rPr>
              <a:t>不良</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1</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　不良</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2 = values(</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不良</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2), </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不良</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3 </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values</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a:t>
            </a:r>
            <a:r>
              <a:rPr kumimoji="0" lang="ja-JP" altLang="en-US" dirty="0" smtClean="0">
                <a:solidFill>
                  <a:srgbClr val="C00000"/>
                </a:solidFill>
                <a:effectLst>
                  <a:glow rad="139700">
                    <a:schemeClr val="bg1">
                      <a:alpha val="80000"/>
                    </a:schemeClr>
                  </a:glow>
                </a:effectLst>
                <a:latin typeface="Consolas" panose="020B0609020204030204" pitchFamily="49" charset="0"/>
                <a:ea typeface="var(--jp-code-font-family)"/>
              </a:rPr>
              <a:t>不良</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3</a:t>
            </a:r>
            <a:r>
              <a:rPr kumimoji="0" lang="en-US" altLang="ja-JP" dirty="0">
                <a:solidFill>
                  <a:srgbClr val="C00000"/>
                </a:solidFill>
                <a:effectLst>
                  <a:glow rad="139700">
                    <a:schemeClr val="bg1">
                      <a:alpha val="80000"/>
                    </a:schemeClr>
                  </a:glow>
                </a:effectLst>
                <a:latin typeface="Consolas" panose="020B0609020204030204" pitchFamily="49" charset="0"/>
                <a:ea typeface="var(--jp-code-font-family)"/>
              </a:rPr>
              <a:t>) </a:t>
            </a:r>
            <a:r>
              <a:rPr kumimoji="0" lang="en-US" altLang="ja-JP" dirty="0" smtClean="0">
                <a:solidFill>
                  <a:srgbClr val="C00000"/>
                </a:solidFill>
                <a:effectLst>
                  <a:glow rad="139700">
                    <a:schemeClr val="bg1">
                      <a:alpha val="80000"/>
                    </a:schemeClr>
                  </a:glow>
                </a:effectLst>
                <a:latin typeface="Consolas" panose="020B0609020204030204" pitchFamily="49" charset="0"/>
                <a:ea typeface="var(--jp-code-font-family)"/>
              </a:rPr>
              <a:t>"""</a:t>
            </a:r>
            <a:r>
              <a:rPr kumimoji="0" lang="en-US" altLang="ja-JP" dirty="0" smtClean="0">
                <a:effectLst>
                  <a:glow rad="139700">
                    <a:schemeClr val="bg1">
                      <a:alpha val="80000"/>
                    </a:schemeClr>
                  </a:glow>
                </a:effectLst>
                <a:latin typeface="Consolas" panose="020B0609020204030204" pitchFamily="49" charset="0"/>
                <a:ea typeface="var(--jp-code-font-family)"/>
              </a:rPr>
              <a:t>, </a:t>
            </a:r>
          </a:p>
          <a:p>
            <a:pPr lvl="0"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df.</a:t>
            </a:r>
            <a:r>
              <a:rPr kumimoji="0" lang="en-US" altLang="ja-JP" dirty="0" err="1" smtClean="0">
                <a:solidFill>
                  <a:srgbClr val="3366CC"/>
                </a:solidFill>
                <a:effectLst>
                  <a:glow rad="139700">
                    <a:schemeClr val="bg1">
                      <a:alpha val="80000"/>
                    </a:schemeClr>
                  </a:glow>
                </a:effectLst>
                <a:latin typeface="Consolas" panose="020B0609020204030204" pitchFamily="49" charset="0"/>
                <a:ea typeface="var(--jp-code-font-family)"/>
              </a:rPr>
              <a:t>values.tolist</a:t>
            </a:r>
            <a:r>
              <a:rPr kumimoji="0" lang="en-US" altLang="ja-JP" dirty="0" smtClean="0">
                <a:effectLst>
                  <a:glow rad="139700">
                    <a:schemeClr val="bg1">
                      <a:alpha val="80000"/>
                    </a:schemeClr>
                  </a:glow>
                </a:effectLst>
                <a:latin typeface="Consolas" panose="020B0609020204030204" pitchFamily="49" charset="0"/>
                <a:ea typeface="var(--jp-code-font-family)"/>
              </a:rPr>
              <a:t>())</a:t>
            </a:r>
            <a:endParaRPr kumimoji="0" lang="en-US" altLang="ja-JP" dirty="0">
              <a:effectLst>
                <a:glow rad="139700">
                  <a:schemeClr val="bg1">
                    <a:alpha val="80000"/>
                  </a:schemeClr>
                </a:glow>
              </a:effectLst>
              <a:latin typeface="Consolas" panose="020B0609020204030204" pitchFamily="49" charset="0"/>
              <a:ea typeface="var(--jp-code-font-family)"/>
            </a:endParaRPr>
          </a:p>
        </p:txBody>
      </p:sp>
      <p:sp>
        <p:nvSpPr>
          <p:cNvPr id="5" name="テキスト ボックス 4"/>
          <p:cNvSpPr txBox="1"/>
          <p:nvPr/>
        </p:nvSpPr>
        <p:spPr>
          <a:xfrm>
            <a:off x="337863" y="4258780"/>
            <a:ext cx="8468109" cy="2308324"/>
          </a:xfrm>
          <a:prstGeom prst="rect">
            <a:avLst/>
          </a:prstGeom>
          <a:noFill/>
        </p:spPr>
        <p:txBody>
          <a:bodyPr wrap="square" rtlCol="0">
            <a:spAutoFit/>
          </a:bodyPr>
          <a:lstStyle/>
          <a:p>
            <a:pPr lvl="0" eaLnBrk="0" hangingPunct="0"/>
            <a:r>
              <a:rPr kumimoji="0" lang="en-US" altLang="ja-JP" dirty="0" smtClean="0">
                <a:effectLst>
                  <a:glow rad="139700">
                    <a:schemeClr val="bg1">
                      <a:alpha val="80000"/>
                    </a:schemeClr>
                  </a:glow>
                </a:effectLst>
                <a:latin typeface="Consolas" panose="020B0609020204030204" pitchFamily="49" charset="0"/>
                <a:ea typeface="var(--jp-code-font-family)"/>
              </a:rPr>
              <a:t>insert </a:t>
            </a:r>
            <a:r>
              <a:rPr kumimoji="0" lang="en-US" altLang="ja-JP" dirty="0">
                <a:effectLst>
                  <a:glow rad="139700">
                    <a:schemeClr val="bg1">
                      <a:alpha val="80000"/>
                    </a:schemeClr>
                  </a:glow>
                </a:effectLst>
                <a:latin typeface="Consolas" panose="020B0609020204030204" pitchFamily="49" charset="0"/>
                <a:ea typeface="var(--jp-code-font-family)"/>
              </a:rPr>
              <a:t>into </a:t>
            </a:r>
            <a:r>
              <a:rPr kumimoji="0" lang="en-US" altLang="ja-JP" dirty="0" smtClean="0">
                <a:effectLst>
                  <a:glow rad="139700">
                    <a:schemeClr val="bg1">
                      <a:alpha val="80000"/>
                    </a:schemeClr>
                  </a:glow>
                </a:effectLst>
                <a:latin typeface="Consolas" panose="020B0609020204030204" pitchFamily="49" charset="0"/>
                <a:ea typeface="var(--jp-code-font-family)"/>
              </a:rPr>
              <a:t>fuku_tb01 values (a060,</a:t>
            </a:r>
            <a:r>
              <a:rPr kumimoji="0" lang="ja-JP" altLang="en-US" dirty="0" smtClean="0">
                <a:effectLst>
                  <a:glow rad="139700">
                    <a:schemeClr val="bg1">
                      <a:alpha val="80000"/>
                    </a:schemeClr>
                  </a:glow>
                </a:effectLst>
                <a:latin typeface="Consolas" panose="020B0609020204030204" pitchFamily="49" charset="0"/>
                <a:ea typeface="var(--jp-code-font-family)"/>
              </a:rPr>
              <a:t> </a:t>
            </a:r>
            <a:r>
              <a:rPr kumimoji="0" lang="en-US" altLang="ja-JP" dirty="0" smtClean="0">
                <a:effectLst>
                  <a:glow rad="139700">
                    <a:schemeClr val="bg1">
                      <a:alpha val="80000"/>
                    </a:schemeClr>
                  </a:glow>
                </a:effectLst>
                <a:latin typeface="Consolas" panose="020B0609020204030204" pitchFamily="49" charset="0"/>
                <a:ea typeface="var(--jp-code-font-family)"/>
              </a:rPr>
              <a:t>1.0,</a:t>
            </a:r>
            <a:r>
              <a:rPr kumimoji="0" lang="ja-JP" altLang="en-US" dirty="0" smtClean="0">
                <a:effectLst>
                  <a:glow rad="139700">
                    <a:schemeClr val="bg1">
                      <a:alpha val="80000"/>
                    </a:schemeClr>
                  </a:glow>
                </a:effectLst>
                <a:latin typeface="Consolas" panose="020B0609020204030204" pitchFamily="49" charset="0"/>
                <a:ea typeface="var(--jp-code-font-family)"/>
              </a:rPr>
              <a:t> </a:t>
            </a:r>
            <a:r>
              <a:rPr kumimoji="0" lang="en-US" altLang="ja-JP" dirty="0" smtClean="0">
                <a:effectLst>
                  <a:glow rad="139700">
                    <a:schemeClr val="bg1">
                      <a:alpha val="80000"/>
                    </a:schemeClr>
                  </a:glow>
                </a:effectLst>
                <a:latin typeface="Consolas" panose="020B0609020204030204" pitchFamily="49" charset="0"/>
                <a:ea typeface="var(--jp-code-font-family)"/>
              </a:rPr>
              <a:t>nan,</a:t>
            </a:r>
            <a:r>
              <a:rPr kumimoji="0" lang="ja-JP" altLang="en-US"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nan) </a:t>
            </a:r>
          </a:p>
          <a:p>
            <a:pPr lvl="0" eaLnBrk="0" hangingPunct="0"/>
            <a:r>
              <a:rPr kumimoji="0" lang="en-US" altLang="ja-JP" dirty="0" smtClean="0">
                <a:effectLst>
                  <a:glow rad="139700">
                    <a:schemeClr val="bg1">
                      <a:alpha val="80000"/>
                    </a:schemeClr>
                  </a:glow>
                </a:effectLst>
                <a:latin typeface="Consolas" panose="020B0609020204030204" pitchFamily="49" charset="0"/>
                <a:ea typeface="var(--jp-code-font-family)"/>
              </a:rPr>
              <a:t>on </a:t>
            </a:r>
            <a:r>
              <a:rPr kumimoji="0" lang="en-US" altLang="ja-JP" dirty="0">
                <a:effectLst>
                  <a:glow rad="139700">
                    <a:schemeClr val="bg1">
                      <a:alpha val="80000"/>
                    </a:schemeClr>
                  </a:glow>
                </a:effectLst>
                <a:latin typeface="Consolas" panose="020B0609020204030204" pitchFamily="49" charset="0"/>
                <a:ea typeface="var(--jp-code-font-family)"/>
              </a:rPr>
              <a:t>duplicate key update </a:t>
            </a:r>
            <a:r>
              <a:rPr kumimoji="0" lang="ja-JP" altLang="en-US" dirty="0" smtClean="0">
                <a:effectLst>
                  <a:glow rad="139700">
                    <a:schemeClr val="bg1">
                      <a:alpha val="80000"/>
                    </a:schemeClr>
                  </a:glow>
                </a:effectLst>
                <a:latin typeface="Consolas" panose="020B0609020204030204" pitchFamily="49" charset="0"/>
                <a:ea typeface="var(--jp-code-font-family)"/>
              </a:rPr>
              <a:t>不良</a:t>
            </a:r>
            <a:r>
              <a:rPr kumimoji="0" lang="en-US" altLang="ja-JP" dirty="0" smtClean="0">
                <a:effectLst>
                  <a:glow rad="139700">
                    <a:schemeClr val="bg1">
                      <a:alpha val="80000"/>
                    </a:schemeClr>
                  </a:glow>
                </a:effectLst>
                <a:latin typeface="Consolas" panose="020B0609020204030204" pitchFamily="49" charset="0"/>
                <a:ea typeface="var(--jp-code-font-family)"/>
              </a:rPr>
              <a:t>1=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a:t>
            </a:r>
            <a:r>
              <a:rPr kumimoji="0" lang="en-US" altLang="ja-JP" dirty="0" smtClean="0">
                <a:effectLst>
                  <a:glow rad="139700">
                    <a:schemeClr val="bg1">
                      <a:alpha val="80000"/>
                    </a:schemeClr>
                  </a:glow>
                </a:effectLst>
                <a:latin typeface="Consolas" panose="020B0609020204030204" pitchFamily="49" charset="0"/>
                <a:ea typeface="var(--jp-code-font-family)"/>
              </a:rPr>
              <a:t>),</a:t>
            </a:r>
            <a:r>
              <a:rPr kumimoji="0" lang="ja-JP" altLang="en-US" dirty="0" smtClean="0">
                <a:effectLst>
                  <a:glow rad="139700">
                    <a:schemeClr val="bg1">
                      <a:alpha val="80000"/>
                    </a:schemeClr>
                  </a:glow>
                </a:effectLst>
                <a:latin typeface="Consolas" panose="020B0609020204030204" pitchFamily="49" charset="0"/>
                <a:ea typeface="var(--jp-code-font-family)"/>
              </a:rPr>
              <a:t>　不良</a:t>
            </a:r>
            <a:r>
              <a:rPr kumimoji="0" lang="en-US" altLang="ja-JP" dirty="0" smtClean="0">
                <a:effectLst>
                  <a:glow rad="139700">
                    <a:schemeClr val="bg1">
                      <a:alpha val="80000"/>
                    </a:schemeClr>
                  </a:glow>
                </a:effectLst>
                <a:latin typeface="Consolas" panose="020B0609020204030204" pitchFamily="49" charset="0"/>
                <a:ea typeface="var(--jp-code-font-family)"/>
              </a:rPr>
              <a:t>2 = values(</a:t>
            </a:r>
            <a:r>
              <a:rPr kumimoji="0" lang="ja-JP" altLang="en-US" dirty="0" smtClean="0">
                <a:effectLst>
                  <a:glow rad="139700">
                    <a:schemeClr val="bg1">
                      <a:alpha val="80000"/>
                    </a:schemeClr>
                  </a:glow>
                </a:effectLst>
                <a:latin typeface="Consolas" panose="020B0609020204030204" pitchFamily="49" charset="0"/>
                <a:ea typeface="var(--jp-code-font-family)"/>
              </a:rPr>
              <a:t>不良</a:t>
            </a:r>
            <a:r>
              <a:rPr kumimoji="0" lang="en-US" altLang="ja-JP" dirty="0" smtClean="0">
                <a:effectLst>
                  <a:glow rad="139700">
                    <a:schemeClr val="bg1">
                      <a:alpha val="80000"/>
                    </a:schemeClr>
                  </a:glow>
                </a:effectLst>
                <a:latin typeface="Consolas" panose="020B0609020204030204" pitchFamily="49" charset="0"/>
                <a:ea typeface="var(--jp-code-font-family)"/>
              </a:rPr>
              <a:t>2), </a:t>
            </a:r>
            <a:r>
              <a:rPr kumimoji="0" lang="ja-JP" altLang="en-US" dirty="0" smtClean="0">
                <a:effectLst>
                  <a:glow rad="139700">
                    <a:schemeClr val="bg1">
                      <a:alpha val="80000"/>
                    </a:schemeClr>
                  </a:glow>
                </a:effectLst>
                <a:latin typeface="Consolas" panose="020B0609020204030204" pitchFamily="49" charset="0"/>
                <a:ea typeface="var(--jp-code-font-family)"/>
              </a:rPr>
              <a:t>不良</a:t>
            </a:r>
            <a:r>
              <a:rPr kumimoji="0" lang="en-US" altLang="ja-JP" dirty="0" smtClean="0">
                <a:effectLst>
                  <a:glow rad="139700">
                    <a:schemeClr val="bg1">
                      <a:alpha val="80000"/>
                    </a:schemeClr>
                  </a:glow>
                </a:effectLst>
                <a:latin typeface="Consolas" panose="020B0609020204030204" pitchFamily="49" charset="0"/>
                <a:ea typeface="var(--jp-code-font-family)"/>
              </a:rPr>
              <a:t>3 </a:t>
            </a:r>
            <a:r>
              <a:rPr kumimoji="0" lang="en-US" altLang="ja-JP" dirty="0">
                <a:effectLst>
                  <a:glow rad="139700">
                    <a:schemeClr val="bg1">
                      <a:alpha val="80000"/>
                    </a:schemeClr>
                  </a:glow>
                </a:effectLst>
                <a:latin typeface="Consolas" panose="020B0609020204030204" pitchFamily="49" charset="0"/>
                <a:ea typeface="var(--jp-code-font-family)"/>
              </a:rPr>
              <a:t>= </a:t>
            </a:r>
            <a:r>
              <a:rPr kumimoji="0" lang="en-US" altLang="ja-JP" dirty="0" smtClean="0">
                <a:effectLst>
                  <a:glow rad="139700">
                    <a:schemeClr val="bg1">
                      <a:alpha val="80000"/>
                    </a:schemeClr>
                  </a:glow>
                </a:effectLst>
                <a:latin typeface="Consolas" panose="020B0609020204030204" pitchFamily="49" charset="0"/>
                <a:ea typeface="var(--jp-code-font-family)"/>
              </a:rPr>
              <a:t>values</a:t>
            </a:r>
            <a:r>
              <a:rPr kumimoji="0" lang="en-US" altLang="ja-JP" dirty="0">
                <a:effectLst>
                  <a:glow rad="139700">
                    <a:schemeClr val="bg1">
                      <a:alpha val="80000"/>
                    </a:schemeClr>
                  </a:glow>
                </a:effectLst>
                <a:latin typeface="Consolas" panose="020B0609020204030204" pitchFamily="49" charset="0"/>
                <a:ea typeface="var(--jp-code-font-family)"/>
              </a:rPr>
              <a:t>(</a:t>
            </a:r>
            <a:r>
              <a:rPr kumimoji="0" lang="ja-JP" altLang="en-US" dirty="0" smtClean="0">
                <a:effectLst>
                  <a:glow rad="139700">
                    <a:schemeClr val="bg1">
                      <a:alpha val="80000"/>
                    </a:schemeClr>
                  </a:glow>
                </a:effectLst>
                <a:latin typeface="Consolas" panose="020B0609020204030204" pitchFamily="49" charset="0"/>
                <a:ea typeface="var(--jp-code-font-family)"/>
              </a:rPr>
              <a:t>不良</a:t>
            </a:r>
            <a:r>
              <a:rPr kumimoji="0" lang="en-US" altLang="ja-JP" dirty="0" smtClean="0">
                <a:effectLst>
                  <a:glow rad="139700">
                    <a:schemeClr val="bg1">
                      <a:alpha val="80000"/>
                    </a:schemeClr>
                  </a:glow>
                </a:effectLst>
                <a:latin typeface="Consolas" panose="020B0609020204030204" pitchFamily="49" charset="0"/>
                <a:ea typeface="var(--jp-code-font-family)"/>
              </a:rPr>
              <a:t>3)</a:t>
            </a:r>
          </a:p>
          <a:p>
            <a:pPr lvl="0" eaLnBrk="0" hangingPunct="0"/>
            <a:endParaRPr kumimoji="0" lang="en-US" altLang="ja-JP" dirty="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insert into fuku_tb01 values (</a:t>
            </a:r>
            <a:r>
              <a:rPr kumimoji="0" lang="en-US" altLang="ja-JP" dirty="0" smtClean="0">
                <a:effectLst>
                  <a:glow rad="139700">
                    <a:schemeClr val="bg1">
                      <a:alpha val="80000"/>
                    </a:schemeClr>
                  </a:glow>
                </a:effectLst>
                <a:latin typeface="Consolas" panose="020B0609020204030204" pitchFamily="49" charset="0"/>
                <a:ea typeface="var(--jp-code-font-family)"/>
              </a:rPr>
              <a:t>a051,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5.0, 3.0) </a:t>
            </a:r>
            <a:endParaRPr kumimoji="0" lang="en-US" altLang="ja-JP" dirty="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on duplicate key update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a:t>
            </a:r>
            <a:r>
              <a:rPr kumimoji="0" lang="ja-JP" altLang="en-US" dirty="0">
                <a:effectLst>
                  <a:glow rad="139700">
                    <a:schemeClr val="bg1">
                      <a:alpha val="80000"/>
                    </a:schemeClr>
                  </a:glow>
                </a:effectLst>
                <a:latin typeface="Consolas" panose="020B0609020204030204" pitchFamily="49" charset="0"/>
                <a:ea typeface="var(--jp-code-font-family)"/>
              </a:rPr>
              <a:t>　不良</a:t>
            </a:r>
            <a:r>
              <a:rPr kumimoji="0" lang="en-US" altLang="ja-JP" dirty="0">
                <a:effectLst>
                  <a:glow rad="139700">
                    <a:schemeClr val="bg1">
                      <a:alpha val="80000"/>
                    </a:schemeClr>
                  </a:glow>
                </a:effectLst>
                <a:latin typeface="Consolas" panose="020B0609020204030204" pitchFamily="49" charset="0"/>
                <a:ea typeface="var(--jp-code-font-family)"/>
              </a:rPr>
              <a:t>2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2),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a:t>
            </a:r>
          </a:p>
          <a:p>
            <a:pPr lvl="0" eaLnBrk="0" hangingPunct="0"/>
            <a:endParaRPr kumimoji="0" lang="en-US" altLang="ja-JP" dirty="0" smtClean="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insert into fuku_tb01 values (</a:t>
            </a:r>
            <a:r>
              <a:rPr kumimoji="0" lang="en-US" altLang="ja-JP" dirty="0" smtClean="0">
                <a:effectLst>
                  <a:glow rad="139700">
                    <a:schemeClr val="bg1">
                      <a:alpha val="80000"/>
                    </a:schemeClr>
                  </a:glow>
                </a:effectLst>
                <a:latin typeface="Consolas" panose="020B0609020204030204" pitchFamily="49" charset="0"/>
                <a:ea typeface="var(--jp-code-font-family)"/>
              </a:rPr>
              <a:t>a052,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7.0) </a:t>
            </a:r>
            <a:endParaRPr kumimoji="0" lang="en-US" altLang="ja-JP" dirty="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on duplicate key update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a:t>
            </a:r>
            <a:r>
              <a:rPr kumimoji="0" lang="ja-JP" altLang="en-US" dirty="0">
                <a:effectLst>
                  <a:glow rad="139700">
                    <a:schemeClr val="bg1">
                      <a:alpha val="80000"/>
                    </a:schemeClr>
                  </a:glow>
                </a:effectLst>
                <a:latin typeface="Consolas" panose="020B0609020204030204" pitchFamily="49" charset="0"/>
                <a:ea typeface="var(--jp-code-font-family)"/>
              </a:rPr>
              <a:t>　不良</a:t>
            </a:r>
            <a:r>
              <a:rPr kumimoji="0" lang="en-US" altLang="ja-JP" dirty="0">
                <a:effectLst>
                  <a:glow rad="139700">
                    <a:schemeClr val="bg1">
                      <a:alpha val="80000"/>
                    </a:schemeClr>
                  </a:glow>
                </a:effectLst>
                <a:latin typeface="Consolas" panose="020B0609020204030204" pitchFamily="49" charset="0"/>
                <a:ea typeface="var(--jp-code-font-family)"/>
              </a:rPr>
              <a:t>2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2),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a:t>
            </a:r>
          </a:p>
          <a:p>
            <a:pPr lvl="0" eaLnBrk="0" hangingPunct="0"/>
            <a:endParaRPr kumimoji="0" lang="en-US" altLang="ja-JP" dirty="0" smtClean="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insert into fuku_tb01 values (</a:t>
            </a:r>
            <a:r>
              <a:rPr kumimoji="0" lang="en-US" altLang="ja-JP" dirty="0" smtClean="0">
                <a:effectLst>
                  <a:glow rad="139700">
                    <a:schemeClr val="bg1">
                      <a:alpha val="80000"/>
                    </a:schemeClr>
                  </a:glow>
                </a:effectLst>
                <a:latin typeface="Consolas" panose="020B0609020204030204" pitchFamily="49" charset="0"/>
                <a:ea typeface="var(--jp-code-font-family)"/>
              </a:rPr>
              <a:t>a053,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nan</a:t>
            </a:r>
            <a:r>
              <a:rPr kumimoji="0" lang="en-US" altLang="ja-JP" dirty="0" smtClean="0">
                <a:effectLst>
                  <a:glow rad="139700">
                    <a:schemeClr val="bg1">
                      <a:alpha val="80000"/>
                    </a:schemeClr>
                  </a:glow>
                </a:effectLst>
                <a:latin typeface="Consolas" panose="020B0609020204030204" pitchFamily="49" charset="0"/>
                <a:ea typeface="var(--jp-code-font-family)"/>
              </a:rPr>
              <a:t>) </a:t>
            </a:r>
            <a:endParaRPr kumimoji="0" lang="en-US" altLang="ja-JP" dirty="0">
              <a:effectLst>
                <a:glow rad="139700">
                  <a:schemeClr val="bg1">
                    <a:alpha val="80000"/>
                  </a:schemeClr>
                </a:glow>
              </a:effectLst>
              <a:latin typeface="Consolas" panose="020B0609020204030204" pitchFamily="49" charset="0"/>
              <a:ea typeface="var(--jp-code-font-family)"/>
            </a:endParaRPr>
          </a:p>
          <a:p>
            <a:pPr lvl="0" eaLnBrk="0" hangingPunct="0"/>
            <a:r>
              <a:rPr kumimoji="0" lang="en-US" altLang="ja-JP" dirty="0">
                <a:effectLst>
                  <a:glow rad="139700">
                    <a:schemeClr val="bg1">
                      <a:alpha val="80000"/>
                    </a:schemeClr>
                  </a:glow>
                </a:effectLst>
                <a:latin typeface="Consolas" panose="020B0609020204030204" pitchFamily="49" charset="0"/>
                <a:ea typeface="var(--jp-code-font-family)"/>
              </a:rPr>
              <a:t>on duplicate key update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1),</a:t>
            </a:r>
            <a:r>
              <a:rPr kumimoji="0" lang="ja-JP" altLang="en-US" dirty="0">
                <a:effectLst>
                  <a:glow rad="139700">
                    <a:schemeClr val="bg1">
                      <a:alpha val="80000"/>
                    </a:schemeClr>
                  </a:glow>
                </a:effectLst>
                <a:latin typeface="Consolas" panose="020B0609020204030204" pitchFamily="49" charset="0"/>
                <a:ea typeface="var(--jp-code-font-family)"/>
              </a:rPr>
              <a:t>　不良</a:t>
            </a:r>
            <a:r>
              <a:rPr kumimoji="0" lang="en-US" altLang="ja-JP" dirty="0">
                <a:effectLst>
                  <a:glow rad="139700">
                    <a:schemeClr val="bg1">
                      <a:alpha val="80000"/>
                    </a:schemeClr>
                  </a:glow>
                </a:effectLst>
                <a:latin typeface="Consolas" panose="020B0609020204030204" pitchFamily="49" charset="0"/>
                <a:ea typeface="var(--jp-code-font-family)"/>
              </a:rPr>
              <a:t>2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2), </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 = values(</a:t>
            </a:r>
            <a:r>
              <a:rPr kumimoji="0" lang="ja-JP" altLang="en-US" dirty="0">
                <a:effectLst>
                  <a:glow rad="139700">
                    <a:schemeClr val="bg1">
                      <a:alpha val="80000"/>
                    </a:schemeClr>
                  </a:glow>
                </a:effectLst>
                <a:latin typeface="Consolas" panose="020B0609020204030204" pitchFamily="49" charset="0"/>
                <a:ea typeface="var(--jp-code-font-family)"/>
              </a:rPr>
              <a:t>不良</a:t>
            </a:r>
            <a:r>
              <a:rPr kumimoji="0" lang="en-US" altLang="ja-JP" dirty="0">
                <a:effectLst>
                  <a:glow rad="139700">
                    <a:schemeClr val="bg1">
                      <a:alpha val="80000"/>
                    </a:schemeClr>
                  </a:glow>
                </a:effectLst>
                <a:latin typeface="Consolas" panose="020B0609020204030204" pitchFamily="49" charset="0"/>
                <a:ea typeface="var(--jp-code-font-family)"/>
              </a:rPr>
              <a:t>3</a:t>
            </a:r>
            <a:r>
              <a:rPr kumimoji="0" lang="en-US" altLang="ja-JP" dirty="0" smtClean="0">
                <a:effectLst>
                  <a:glow rad="139700">
                    <a:schemeClr val="bg1">
                      <a:alpha val="80000"/>
                    </a:schemeClr>
                  </a:glow>
                </a:effectLst>
                <a:latin typeface="Consolas" panose="020B0609020204030204" pitchFamily="49" charset="0"/>
                <a:ea typeface="var(--jp-code-font-family)"/>
              </a:rPr>
              <a:t>)</a:t>
            </a:r>
          </a:p>
          <a:p>
            <a:pPr lvl="0" eaLnBrk="0" hangingPunct="0"/>
            <a:endParaRPr kumimoji="0" lang="en-US" altLang="ja-JP" dirty="0">
              <a:effectLst>
                <a:glow rad="139700">
                  <a:schemeClr val="bg1">
                    <a:alpha val="80000"/>
                  </a:schemeClr>
                </a:glow>
              </a:effectLst>
              <a:latin typeface="Consolas" panose="020B0609020204030204" pitchFamily="49" charset="0"/>
              <a:ea typeface="var(--jp-code-font-family)"/>
            </a:endParaRPr>
          </a:p>
        </p:txBody>
      </p:sp>
      <p:sp>
        <p:nvSpPr>
          <p:cNvPr id="6" name="テキスト ボックス 5"/>
          <p:cNvSpPr txBox="1"/>
          <p:nvPr/>
        </p:nvSpPr>
        <p:spPr>
          <a:xfrm>
            <a:off x="298853" y="846228"/>
            <a:ext cx="1945906" cy="37535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algn="ctr" eaLnBrk="0" hangingPunct="0">
              <a:lnSpc>
                <a:spcPct val="150000"/>
              </a:lnSpc>
            </a:pPr>
            <a:r>
              <a:rPr kumimoji="0" lang="ja-JP" altLang="en-US" sz="1400" dirty="0" smtClean="0">
                <a:solidFill>
                  <a:sysClr val="windowText" lastClr="000000"/>
                </a:solidFill>
                <a:effectLst>
                  <a:glow rad="165100">
                    <a:schemeClr val="bg1">
                      <a:alpha val="90000"/>
                    </a:schemeClr>
                  </a:glow>
                </a:effectLst>
                <a:latin typeface="+mn-ea"/>
              </a:rPr>
              <a:t>実行する</a:t>
            </a:r>
            <a:r>
              <a:rPr kumimoji="0" lang="en-US" altLang="ja-JP" sz="1400" dirty="0" smtClean="0">
                <a:solidFill>
                  <a:sysClr val="windowText" lastClr="000000"/>
                </a:solidFill>
                <a:effectLst>
                  <a:glow rad="165100">
                    <a:schemeClr val="bg1">
                      <a:alpha val="90000"/>
                    </a:schemeClr>
                  </a:glow>
                </a:effectLst>
                <a:latin typeface="+mn-ea"/>
              </a:rPr>
              <a:t>Python</a:t>
            </a:r>
            <a:r>
              <a:rPr kumimoji="0" lang="ja-JP" altLang="en-US" sz="1400" dirty="0" smtClean="0">
                <a:solidFill>
                  <a:sysClr val="windowText" lastClr="000000"/>
                </a:solidFill>
                <a:effectLst>
                  <a:glow rad="165100">
                    <a:schemeClr val="bg1">
                      <a:alpha val="90000"/>
                    </a:schemeClr>
                  </a:glow>
                </a:effectLst>
                <a:latin typeface="+mn-ea"/>
              </a:rPr>
              <a:t>コード</a:t>
            </a:r>
            <a:endParaRPr kumimoji="0" lang="en-US" altLang="ja-JP" sz="1400" b="1" dirty="0">
              <a:solidFill>
                <a:sysClr val="windowText" lastClr="000000"/>
              </a:solidFill>
              <a:effectLst>
                <a:glow rad="165100">
                  <a:schemeClr val="bg1">
                    <a:alpha val="90000"/>
                  </a:schemeClr>
                </a:glow>
              </a:effectLst>
              <a:latin typeface="+mn-ea"/>
              <a:ea typeface="+mn-ea"/>
            </a:endParaRPr>
          </a:p>
        </p:txBody>
      </p:sp>
      <p:sp>
        <p:nvSpPr>
          <p:cNvPr id="7" name="テキスト ボックス 6"/>
          <p:cNvSpPr txBox="1"/>
          <p:nvPr/>
        </p:nvSpPr>
        <p:spPr>
          <a:xfrm>
            <a:off x="298853" y="2355988"/>
            <a:ext cx="1945906" cy="4154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algn="ctr" eaLnBrk="0" hangingPunct="0">
              <a:lnSpc>
                <a:spcPct val="150000"/>
              </a:lnSpc>
            </a:pPr>
            <a:r>
              <a:rPr kumimoji="0" lang="ja-JP" altLang="en-US" sz="1400" dirty="0" smtClean="0">
                <a:solidFill>
                  <a:sysClr val="windowText" lastClr="000000"/>
                </a:solidFill>
                <a:effectLst>
                  <a:glow rad="165100">
                    <a:schemeClr val="bg1">
                      <a:alpha val="90000"/>
                    </a:schemeClr>
                  </a:glow>
                </a:effectLst>
                <a:latin typeface="+mn-ea"/>
              </a:rPr>
              <a:t>第二引数の中身</a:t>
            </a:r>
            <a:endParaRPr kumimoji="0" lang="en-US" altLang="ja-JP" sz="1400" b="1" dirty="0">
              <a:solidFill>
                <a:sysClr val="windowText" lastClr="000000"/>
              </a:solidFill>
              <a:effectLst>
                <a:glow rad="165100">
                  <a:schemeClr val="bg1">
                    <a:alpha val="90000"/>
                  </a:schemeClr>
                </a:glow>
              </a:effectLst>
              <a:latin typeface="+mn-ea"/>
              <a:ea typeface="+mn-ea"/>
            </a:endParaRPr>
          </a:p>
        </p:txBody>
      </p:sp>
      <p:sp>
        <p:nvSpPr>
          <p:cNvPr id="8" name="テキスト ボックス 7"/>
          <p:cNvSpPr txBox="1"/>
          <p:nvPr/>
        </p:nvSpPr>
        <p:spPr>
          <a:xfrm>
            <a:off x="298853" y="3717401"/>
            <a:ext cx="3416733" cy="4154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lgn="ctr" eaLnBrk="0" hangingPunct="0">
              <a:lnSpc>
                <a:spcPct val="150000"/>
              </a:lnSpc>
            </a:pPr>
            <a:r>
              <a:rPr kumimoji="0" lang="ja-JP" altLang="en-US" sz="1400" dirty="0" smtClean="0">
                <a:solidFill>
                  <a:sysClr val="windowText" lastClr="000000"/>
                </a:solidFill>
                <a:effectLst>
                  <a:glow rad="165100">
                    <a:schemeClr val="bg1">
                      <a:alpha val="90000"/>
                    </a:schemeClr>
                  </a:glow>
                </a:effectLst>
                <a:latin typeface="+mn-ea"/>
              </a:rPr>
              <a:t>接続先の</a:t>
            </a:r>
            <a:r>
              <a:rPr kumimoji="0" lang="en-US" altLang="ja-JP" sz="1400" dirty="0" smtClean="0">
                <a:solidFill>
                  <a:sysClr val="windowText" lastClr="000000"/>
                </a:solidFill>
                <a:effectLst>
                  <a:glow rad="165100">
                    <a:schemeClr val="bg1">
                      <a:alpha val="90000"/>
                    </a:schemeClr>
                  </a:glow>
                </a:effectLst>
                <a:latin typeface="+mn-ea"/>
              </a:rPr>
              <a:t>DB</a:t>
            </a:r>
            <a:r>
              <a:rPr kumimoji="0" lang="ja-JP" altLang="en-US" sz="1400" dirty="0" smtClean="0">
                <a:solidFill>
                  <a:sysClr val="windowText" lastClr="000000"/>
                </a:solidFill>
                <a:effectLst>
                  <a:glow rad="165100">
                    <a:schemeClr val="bg1">
                      <a:alpha val="90000"/>
                    </a:schemeClr>
                  </a:glow>
                </a:effectLst>
                <a:latin typeface="+mn-ea"/>
              </a:rPr>
              <a:t>に送られて実行される</a:t>
            </a:r>
            <a:r>
              <a:rPr kumimoji="0" lang="en-US" altLang="ja-JP" sz="1400" dirty="0" smtClean="0">
                <a:solidFill>
                  <a:sysClr val="windowText" lastClr="000000"/>
                </a:solidFill>
                <a:effectLst>
                  <a:glow rad="165100">
                    <a:schemeClr val="bg1">
                      <a:alpha val="90000"/>
                    </a:schemeClr>
                  </a:glow>
                </a:effectLst>
                <a:latin typeface="+mn-ea"/>
              </a:rPr>
              <a:t>SQL</a:t>
            </a:r>
            <a:r>
              <a:rPr kumimoji="0" lang="ja-JP" altLang="en-US" sz="1400" dirty="0" smtClean="0">
                <a:solidFill>
                  <a:sysClr val="windowText" lastClr="000000"/>
                </a:solidFill>
                <a:effectLst>
                  <a:glow rad="165100">
                    <a:schemeClr val="bg1">
                      <a:alpha val="90000"/>
                    </a:schemeClr>
                  </a:glow>
                </a:effectLst>
                <a:latin typeface="+mn-ea"/>
              </a:rPr>
              <a:t>文</a:t>
            </a:r>
            <a:endParaRPr kumimoji="0" lang="en-US" altLang="ja-JP" sz="1400" b="1" dirty="0">
              <a:solidFill>
                <a:sysClr val="windowText" lastClr="000000"/>
              </a:solidFill>
              <a:effectLst>
                <a:glow rad="165100">
                  <a:schemeClr val="bg1">
                    <a:alpha val="90000"/>
                  </a:schemeClr>
                </a:glow>
              </a:effectLst>
              <a:latin typeface="+mn-ea"/>
              <a:ea typeface="+mn-ea"/>
            </a:endParaRPr>
          </a:p>
        </p:txBody>
      </p:sp>
      <p:sp>
        <p:nvSpPr>
          <p:cNvPr id="9" name="下矢印 8"/>
          <p:cNvSpPr/>
          <p:nvPr/>
        </p:nvSpPr>
        <p:spPr bwMode="auto">
          <a:xfrm>
            <a:off x="4392495" y="3248167"/>
            <a:ext cx="1735129" cy="1041904"/>
          </a:xfrm>
          <a:prstGeom prst="downArrow">
            <a:avLst/>
          </a:prstGeom>
          <a:gradFill>
            <a:gsLst>
              <a:gs pos="0">
                <a:schemeClr val="accent5">
                  <a:lumMod val="110000"/>
                  <a:satMod val="105000"/>
                  <a:tint val="67000"/>
                </a:schemeClr>
              </a:gs>
              <a:gs pos="100000">
                <a:schemeClr val="accent1">
                  <a:lumMod val="60000"/>
                  <a:lumOff val="40000"/>
                </a:schemeClr>
              </a:gs>
            </a:gsLst>
          </a:gradFill>
          <a:ln>
            <a:gradFill>
              <a:gsLst>
                <a:gs pos="0">
                  <a:schemeClr val="accent5"/>
                </a:gs>
                <a:gs pos="100000">
                  <a:schemeClr val="accent1"/>
                </a:gs>
              </a:gsLst>
              <a:lin ang="5400000" scaled="1"/>
            </a:gra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0" name="直線矢印コネクタ 9"/>
          <p:cNvCxnSpPr/>
          <p:nvPr/>
        </p:nvCxnSpPr>
        <p:spPr bwMode="auto">
          <a:xfrm flipH="1">
            <a:off x="5920853" y="4113329"/>
            <a:ext cx="289932" cy="323165"/>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6127624" y="3643740"/>
            <a:ext cx="3073276" cy="646331"/>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mn-ea"/>
                <a:ea typeface="+mn-ea"/>
              </a:rPr>
              <a:t>df.values.tolist</a:t>
            </a:r>
            <a:r>
              <a:rPr lang="en-US" altLang="ja-JP" dirty="0" smtClean="0">
                <a:solidFill>
                  <a:schemeClr val="accent5"/>
                </a:solidFill>
                <a:effectLst>
                  <a:glow rad="127000">
                    <a:schemeClr val="bg1">
                      <a:alpha val="90000"/>
                    </a:schemeClr>
                  </a:glow>
                </a:effectLst>
                <a:latin typeface="+mn-ea"/>
                <a:ea typeface="+mn-ea"/>
              </a:rPr>
              <a:t>()</a:t>
            </a:r>
            <a:r>
              <a:rPr lang="ja-JP" altLang="en-US" dirty="0" smtClean="0">
                <a:solidFill>
                  <a:schemeClr val="accent5"/>
                </a:solidFill>
                <a:effectLst>
                  <a:glow rad="127000">
                    <a:schemeClr val="bg1">
                      <a:alpha val="90000"/>
                    </a:schemeClr>
                  </a:glow>
                </a:effectLst>
                <a:latin typeface="+mn-ea"/>
                <a:ea typeface="+mn-ea"/>
              </a:rPr>
              <a:t>が</a:t>
            </a:r>
            <a:r>
              <a:rPr lang="en-US" altLang="ja-JP" dirty="0" smtClean="0">
                <a:solidFill>
                  <a:schemeClr val="accent5"/>
                </a:solidFill>
                <a:effectLst>
                  <a:glow rad="127000">
                    <a:schemeClr val="bg1">
                      <a:alpha val="90000"/>
                    </a:schemeClr>
                  </a:glow>
                </a:effectLst>
                <a:latin typeface="+mn-ea"/>
                <a:ea typeface="+mn-ea"/>
              </a:rPr>
              <a:t>4</a:t>
            </a:r>
            <a:r>
              <a:rPr lang="ja-JP" altLang="en-US" dirty="0" smtClean="0">
                <a:solidFill>
                  <a:schemeClr val="accent5"/>
                </a:solidFill>
                <a:effectLst>
                  <a:glow rad="127000">
                    <a:schemeClr val="bg1">
                      <a:alpha val="90000"/>
                    </a:schemeClr>
                  </a:glow>
                </a:effectLst>
                <a:latin typeface="+mn-ea"/>
                <a:ea typeface="+mn-ea"/>
              </a:rPr>
              <a:t>行なので、</a:t>
            </a:r>
            <a:r>
              <a:rPr lang="en-US" altLang="ja-JP" dirty="0" smtClean="0">
                <a:solidFill>
                  <a:schemeClr val="accent5"/>
                </a:solidFill>
                <a:effectLst>
                  <a:glow rad="127000">
                    <a:schemeClr val="bg1">
                      <a:alpha val="90000"/>
                    </a:schemeClr>
                  </a:glow>
                </a:effectLst>
                <a:latin typeface="+mn-ea"/>
                <a:ea typeface="+mn-ea"/>
              </a:rPr>
              <a:t>1</a:t>
            </a:r>
            <a:r>
              <a:rPr lang="ja-JP" altLang="en-US" dirty="0">
                <a:solidFill>
                  <a:schemeClr val="accent5"/>
                </a:solidFill>
                <a:effectLst>
                  <a:glow rad="127000">
                    <a:schemeClr val="bg1">
                      <a:alpha val="90000"/>
                    </a:schemeClr>
                  </a:glow>
                </a:effectLst>
                <a:latin typeface="+mn-ea"/>
                <a:ea typeface="+mn-ea"/>
              </a:rPr>
              <a:t>行</a:t>
            </a:r>
            <a:r>
              <a:rPr lang="ja-JP" altLang="en-US" dirty="0" smtClean="0">
                <a:solidFill>
                  <a:schemeClr val="accent5"/>
                </a:solidFill>
                <a:effectLst>
                  <a:glow rad="127000">
                    <a:schemeClr val="bg1">
                      <a:alpha val="90000"/>
                    </a:schemeClr>
                  </a:glow>
                </a:effectLst>
                <a:latin typeface="+mn-ea"/>
                <a:ea typeface="+mn-ea"/>
              </a:rPr>
              <a:t>ずつ</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計</a:t>
            </a:r>
            <a:r>
              <a:rPr lang="en-US" altLang="ja-JP" dirty="0" smtClean="0">
                <a:solidFill>
                  <a:schemeClr val="accent5"/>
                </a:solidFill>
                <a:effectLst>
                  <a:glow rad="127000">
                    <a:schemeClr val="bg1">
                      <a:alpha val="90000"/>
                    </a:schemeClr>
                  </a:glow>
                </a:effectLst>
                <a:latin typeface="+mn-ea"/>
                <a:ea typeface="+mn-ea"/>
              </a:rPr>
              <a:t>4</a:t>
            </a:r>
            <a:r>
              <a:rPr lang="ja-JP" altLang="en-US" dirty="0" smtClean="0">
                <a:solidFill>
                  <a:schemeClr val="accent5"/>
                </a:solidFill>
                <a:effectLst>
                  <a:glow rad="127000">
                    <a:schemeClr val="bg1">
                      <a:alpha val="90000"/>
                    </a:schemeClr>
                  </a:glow>
                </a:effectLst>
                <a:latin typeface="+mn-ea"/>
                <a:ea typeface="+mn-ea"/>
              </a:rPr>
              <a:t>回の</a:t>
            </a:r>
            <a:r>
              <a:rPr lang="en-US" altLang="ja-JP" dirty="0" smtClean="0">
                <a:solidFill>
                  <a:schemeClr val="accent5"/>
                </a:solidFill>
                <a:effectLst>
                  <a:glow rad="127000">
                    <a:schemeClr val="bg1">
                      <a:alpha val="90000"/>
                    </a:schemeClr>
                  </a:glow>
                </a:effectLst>
                <a:latin typeface="+mn-ea"/>
                <a:ea typeface="+mn-ea"/>
              </a:rPr>
              <a:t>SQL</a:t>
            </a:r>
            <a:r>
              <a:rPr lang="ja-JP" altLang="en-US" dirty="0" smtClean="0">
                <a:solidFill>
                  <a:schemeClr val="accent5"/>
                </a:solidFill>
                <a:effectLst>
                  <a:glow rad="127000">
                    <a:schemeClr val="bg1">
                      <a:alpha val="90000"/>
                    </a:schemeClr>
                  </a:glow>
                </a:effectLst>
                <a:latin typeface="+mn-ea"/>
                <a:ea typeface="+mn-ea"/>
              </a:rPr>
              <a:t>を</a:t>
            </a:r>
            <a:r>
              <a:rPr lang="en-US" altLang="ja-JP" dirty="0" smtClean="0">
                <a:solidFill>
                  <a:schemeClr val="accent5"/>
                </a:solidFill>
                <a:effectLst>
                  <a:glow rad="127000">
                    <a:schemeClr val="bg1">
                      <a:alpha val="90000"/>
                    </a:schemeClr>
                  </a:glow>
                </a:effectLst>
                <a:latin typeface="+mn-ea"/>
                <a:ea typeface="+mn-ea"/>
              </a:rPr>
              <a:t>con</a:t>
            </a:r>
            <a:r>
              <a:rPr lang="ja-JP" altLang="en-US" dirty="0" smtClean="0">
                <a:solidFill>
                  <a:schemeClr val="accent5"/>
                </a:solidFill>
                <a:effectLst>
                  <a:glow rad="127000">
                    <a:schemeClr val="bg1">
                      <a:alpha val="90000"/>
                    </a:schemeClr>
                  </a:glow>
                </a:effectLst>
                <a:latin typeface="+mn-ea"/>
                <a:ea typeface="+mn-ea"/>
              </a:rPr>
              <a:t>で指定した</a:t>
            </a:r>
            <a:r>
              <a:rPr lang="en-US" altLang="ja-JP" dirty="0" smtClean="0">
                <a:solidFill>
                  <a:schemeClr val="accent5"/>
                </a:solidFill>
                <a:effectLst>
                  <a:glow rad="127000">
                    <a:schemeClr val="bg1">
                      <a:alpha val="90000"/>
                    </a:schemeClr>
                  </a:glow>
                </a:effectLst>
                <a:latin typeface="+mn-ea"/>
                <a:ea typeface="+mn-ea"/>
              </a:rPr>
              <a:t>DB</a:t>
            </a:r>
            <a:r>
              <a:rPr lang="ja-JP" altLang="en-US" dirty="0" smtClean="0">
                <a:solidFill>
                  <a:schemeClr val="accent5"/>
                </a:solidFill>
                <a:effectLst>
                  <a:glow rad="127000">
                    <a:schemeClr val="bg1">
                      <a:alpha val="90000"/>
                    </a:schemeClr>
                  </a:glow>
                </a:effectLst>
                <a:latin typeface="+mn-ea"/>
                <a:ea typeface="+mn-ea"/>
              </a:rPr>
              <a:t>に送っている</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a:t>
            </a:r>
            <a:r>
              <a:rPr lang="en-US" altLang="ja-JP" dirty="0" smtClean="0">
                <a:solidFill>
                  <a:schemeClr val="accent5"/>
                </a:solidFill>
                <a:effectLst>
                  <a:glow rad="127000">
                    <a:schemeClr val="bg1">
                      <a:alpha val="90000"/>
                    </a:schemeClr>
                  </a:glow>
                </a:effectLst>
                <a:latin typeface="+mn-ea"/>
                <a:ea typeface="+mn-ea"/>
              </a:rPr>
              <a:t>1</a:t>
            </a:r>
            <a:r>
              <a:rPr lang="ja-JP" altLang="en-US" dirty="0" smtClean="0">
                <a:solidFill>
                  <a:schemeClr val="accent5"/>
                </a:solidFill>
                <a:effectLst>
                  <a:glow rad="127000">
                    <a:schemeClr val="bg1">
                      <a:alpha val="90000"/>
                    </a:schemeClr>
                  </a:glow>
                </a:effectLst>
                <a:latin typeface="+mn-ea"/>
                <a:ea typeface="+mn-ea"/>
              </a:rPr>
              <a:t>回ずつ</a:t>
            </a:r>
            <a:r>
              <a:rPr lang="en-US" altLang="ja-JP" dirty="0" smtClean="0">
                <a:solidFill>
                  <a:schemeClr val="accent5"/>
                </a:solidFill>
                <a:effectLst>
                  <a:glow rad="127000">
                    <a:schemeClr val="bg1">
                      <a:alpha val="90000"/>
                    </a:schemeClr>
                  </a:glow>
                </a:effectLst>
                <a:latin typeface="+mn-ea"/>
                <a:ea typeface="+mn-ea"/>
              </a:rPr>
              <a:t>A5Mk2</a:t>
            </a:r>
            <a:r>
              <a:rPr lang="ja-JP" altLang="en-US" dirty="0" smtClean="0">
                <a:solidFill>
                  <a:schemeClr val="accent5"/>
                </a:solidFill>
                <a:effectLst>
                  <a:glow rad="127000">
                    <a:schemeClr val="bg1">
                      <a:alpha val="90000"/>
                    </a:schemeClr>
                  </a:glow>
                </a:effectLst>
                <a:latin typeface="+mn-ea"/>
                <a:ea typeface="+mn-ea"/>
              </a:rPr>
              <a:t>で実行すると挙動が分かる）</a:t>
            </a:r>
            <a:endParaRPr lang="en-US" altLang="ja-JP" dirty="0" smtClean="0">
              <a:solidFill>
                <a:schemeClr val="accent5"/>
              </a:solidFill>
              <a:effectLst>
                <a:glow rad="127000">
                  <a:schemeClr val="bg1">
                    <a:alpha val="90000"/>
                  </a:schemeClr>
                </a:glow>
              </a:effectLst>
              <a:latin typeface="+mn-ea"/>
              <a:ea typeface="+mn-ea"/>
            </a:endParaRPr>
          </a:p>
        </p:txBody>
      </p:sp>
      <p:sp>
        <p:nvSpPr>
          <p:cNvPr id="12" name="正方形/長方形 11"/>
          <p:cNvSpPr/>
          <p:nvPr/>
        </p:nvSpPr>
        <p:spPr bwMode="auto">
          <a:xfrm>
            <a:off x="2674960" y="2806890"/>
            <a:ext cx="1528549" cy="163773"/>
          </a:xfrm>
          <a:prstGeom prst="rect">
            <a:avLst/>
          </a:prstGeom>
          <a:gradFill>
            <a:gsLst>
              <a:gs pos="0">
                <a:schemeClr val="accent2">
                  <a:lumMod val="110000"/>
                  <a:satMod val="105000"/>
                  <a:tint val="67000"/>
                  <a:alpha val="10000"/>
                </a:schemeClr>
              </a:gs>
              <a:gs pos="50000">
                <a:schemeClr val="accent2">
                  <a:lumMod val="105000"/>
                  <a:satMod val="103000"/>
                  <a:tint val="73000"/>
                  <a:alpha val="10000"/>
                </a:schemeClr>
              </a:gs>
              <a:gs pos="100000">
                <a:schemeClr val="accent2">
                  <a:lumMod val="105000"/>
                  <a:satMod val="109000"/>
                  <a:tint val="81000"/>
                  <a:alpha val="10000"/>
                </a:schemeClr>
              </a:gs>
            </a:gsLs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 name="正方形/長方形 12"/>
          <p:cNvSpPr/>
          <p:nvPr/>
        </p:nvSpPr>
        <p:spPr bwMode="auto">
          <a:xfrm>
            <a:off x="2674960" y="2990927"/>
            <a:ext cx="1528549" cy="163773"/>
          </a:xfrm>
          <a:prstGeom prst="rect">
            <a:avLst/>
          </a:prstGeom>
          <a:gradFill>
            <a:gsLst>
              <a:gs pos="0">
                <a:schemeClr val="accent3">
                  <a:lumMod val="110000"/>
                  <a:satMod val="105000"/>
                  <a:tint val="67000"/>
                  <a:alpha val="10000"/>
                </a:schemeClr>
              </a:gs>
              <a:gs pos="50000">
                <a:schemeClr val="accent3">
                  <a:lumMod val="105000"/>
                  <a:satMod val="103000"/>
                  <a:tint val="73000"/>
                  <a:alpha val="10000"/>
                </a:schemeClr>
              </a:gs>
              <a:gs pos="100000">
                <a:schemeClr val="accent3">
                  <a:lumMod val="105000"/>
                  <a:satMod val="109000"/>
                  <a:tint val="81000"/>
                  <a:alpha val="10000"/>
                </a:schemeClr>
              </a:gs>
            </a:gsLst>
          </a:gra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正方形/長方形 13"/>
          <p:cNvSpPr/>
          <p:nvPr/>
        </p:nvSpPr>
        <p:spPr bwMode="auto">
          <a:xfrm>
            <a:off x="2674960" y="3174964"/>
            <a:ext cx="1528549" cy="163773"/>
          </a:xfrm>
          <a:prstGeom prst="rect">
            <a:avLst/>
          </a:prstGeom>
          <a:gradFill>
            <a:gsLst>
              <a:gs pos="0">
                <a:schemeClr val="accent4">
                  <a:lumMod val="110000"/>
                  <a:satMod val="105000"/>
                  <a:tint val="67000"/>
                  <a:alpha val="10000"/>
                </a:schemeClr>
              </a:gs>
              <a:gs pos="50000">
                <a:schemeClr val="accent4">
                  <a:lumMod val="105000"/>
                  <a:satMod val="103000"/>
                  <a:tint val="73000"/>
                  <a:alpha val="10000"/>
                </a:schemeClr>
              </a:gs>
              <a:gs pos="100000">
                <a:schemeClr val="accent4">
                  <a:lumMod val="105000"/>
                  <a:satMod val="109000"/>
                  <a:tint val="81000"/>
                  <a:alpha val="1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正方形/長方形 14"/>
          <p:cNvSpPr/>
          <p:nvPr/>
        </p:nvSpPr>
        <p:spPr bwMode="auto">
          <a:xfrm>
            <a:off x="2674960" y="3359001"/>
            <a:ext cx="1528549" cy="163773"/>
          </a:xfrm>
          <a:prstGeom prst="rect">
            <a:avLst/>
          </a:prstGeom>
          <a:gradFill>
            <a:gsLst>
              <a:gs pos="0">
                <a:schemeClr val="accent5">
                  <a:lumMod val="110000"/>
                  <a:satMod val="105000"/>
                  <a:tint val="67000"/>
                  <a:alpha val="10000"/>
                </a:schemeClr>
              </a:gs>
              <a:gs pos="50000">
                <a:schemeClr val="accent5">
                  <a:lumMod val="105000"/>
                  <a:satMod val="103000"/>
                  <a:tint val="73000"/>
                  <a:alpha val="10000"/>
                </a:schemeClr>
              </a:gs>
              <a:gs pos="100000">
                <a:schemeClr val="accent5">
                  <a:lumMod val="105000"/>
                  <a:satMod val="109000"/>
                  <a:tint val="81000"/>
                  <a:alpha val="1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bwMode="auto">
          <a:xfrm>
            <a:off x="2936875" y="4302982"/>
            <a:ext cx="1612900" cy="197194"/>
          </a:xfrm>
          <a:prstGeom prst="rect">
            <a:avLst/>
          </a:prstGeom>
          <a:gradFill>
            <a:gsLst>
              <a:gs pos="0">
                <a:schemeClr val="accent2">
                  <a:lumMod val="110000"/>
                  <a:satMod val="105000"/>
                  <a:tint val="67000"/>
                  <a:alpha val="10000"/>
                </a:schemeClr>
              </a:gs>
              <a:gs pos="50000">
                <a:schemeClr val="accent2">
                  <a:lumMod val="105000"/>
                  <a:satMod val="103000"/>
                  <a:tint val="73000"/>
                  <a:alpha val="10000"/>
                </a:schemeClr>
              </a:gs>
              <a:gs pos="100000">
                <a:schemeClr val="accent2">
                  <a:lumMod val="105000"/>
                  <a:satMod val="109000"/>
                  <a:tint val="81000"/>
                  <a:alpha val="10000"/>
                </a:schemeClr>
              </a:gs>
            </a:gsLst>
          </a:gra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2936875" y="4843018"/>
            <a:ext cx="1612800" cy="198000"/>
          </a:xfrm>
          <a:prstGeom prst="rect">
            <a:avLst/>
          </a:prstGeom>
          <a:gradFill>
            <a:gsLst>
              <a:gs pos="0">
                <a:schemeClr val="accent3">
                  <a:lumMod val="110000"/>
                  <a:satMod val="105000"/>
                  <a:tint val="67000"/>
                  <a:alpha val="10000"/>
                </a:schemeClr>
              </a:gs>
              <a:gs pos="50000">
                <a:schemeClr val="accent3">
                  <a:lumMod val="105000"/>
                  <a:satMod val="103000"/>
                  <a:tint val="73000"/>
                  <a:alpha val="10000"/>
                </a:schemeClr>
              </a:gs>
              <a:gs pos="100000">
                <a:schemeClr val="accent3">
                  <a:lumMod val="105000"/>
                  <a:satMod val="109000"/>
                  <a:tint val="81000"/>
                  <a:alpha val="10000"/>
                </a:schemeClr>
              </a:gs>
            </a:gsLst>
          </a:gra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正方形/長方形 17"/>
          <p:cNvSpPr/>
          <p:nvPr/>
        </p:nvSpPr>
        <p:spPr bwMode="auto">
          <a:xfrm>
            <a:off x="2936875" y="5405284"/>
            <a:ext cx="1612800" cy="198000"/>
          </a:xfrm>
          <a:prstGeom prst="rect">
            <a:avLst/>
          </a:prstGeom>
          <a:gradFill>
            <a:gsLst>
              <a:gs pos="0">
                <a:schemeClr val="accent4">
                  <a:lumMod val="110000"/>
                  <a:satMod val="105000"/>
                  <a:tint val="67000"/>
                  <a:alpha val="10000"/>
                </a:schemeClr>
              </a:gs>
              <a:gs pos="50000">
                <a:schemeClr val="accent4">
                  <a:lumMod val="105000"/>
                  <a:satMod val="103000"/>
                  <a:tint val="73000"/>
                  <a:alpha val="10000"/>
                </a:schemeClr>
              </a:gs>
              <a:gs pos="100000">
                <a:schemeClr val="accent4">
                  <a:lumMod val="105000"/>
                  <a:satMod val="109000"/>
                  <a:tint val="81000"/>
                  <a:alpha val="10000"/>
                </a:schemeClr>
              </a:gs>
            </a:gsLst>
          </a:gra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正方形/長方形 18"/>
          <p:cNvSpPr/>
          <p:nvPr/>
        </p:nvSpPr>
        <p:spPr bwMode="auto">
          <a:xfrm>
            <a:off x="2936875" y="5936694"/>
            <a:ext cx="1612800" cy="198000"/>
          </a:xfrm>
          <a:prstGeom prst="rect">
            <a:avLst/>
          </a:prstGeom>
          <a:gradFill>
            <a:gsLst>
              <a:gs pos="0">
                <a:schemeClr val="accent5">
                  <a:lumMod val="110000"/>
                  <a:satMod val="105000"/>
                  <a:tint val="67000"/>
                  <a:alpha val="10000"/>
                </a:schemeClr>
              </a:gs>
              <a:gs pos="50000">
                <a:schemeClr val="accent5">
                  <a:lumMod val="105000"/>
                  <a:satMod val="103000"/>
                  <a:tint val="73000"/>
                  <a:alpha val="10000"/>
                </a:schemeClr>
              </a:gs>
              <a:gs pos="100000">
                <a:schemeClr val="accent5">
                  <a:lumMod val="105000"/>
                  <a:satMod val="109000"/>
                  <a:tint val="81000"/>
                  <a:alpha val="1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 name="テキスト ボックス 19"/>
          <p:cNvSpPr txBox="1"/>
          <p:nvPr/>
        </p:nvSpPr>
        <p:spPr>
          <a:xfrm>
            <a:off x="669999" y="6339036"/>
            <a:ext cx="4857344" cy="276999"/>
          </a:xfrm>
          <a:prstGeom prst="rect">
            <a:avLst/>
          </a:prstGeom>
          <a:noFill/>
        </p:spPr>
        <p:txBody>
          <a:bodyPr wrap="square" rtlCol="0">
            <a:spAutoFit/>
          </a:bodyPr>
          <a:lstStyle/>
          <a:p>
            <a:r>
              <a:rPr lang="en-US" altLang="ja-JP" dirty="0" smtClean="0">
                <a:solidFill>
                  <a:schemeClr val="accent5"/>
                </a:solidFill>
                <a:effectLst>
                  <a:glow rad="127000">
                    <a:schemeClr val="bg1">
                      <a:alpha val="90000"/>
                    </a:schemeClr>
                  </a:glow>
                </a:effectLst>
                <a:latin typeface="+mn-ea"/>
                <a:ea typeface="+mn-ea"/>
              </a:rPr>
              <a:t>{table</a:t>
            </a:r>
            <a:r>
              <a:rPr lang="ja-JP" altLang="en-US" dirty="0" smtClean="0">
                <a:solidFill>
                  <a:schemeClr val="accent5"/>
                </a:solidFill>
                <a:effectLst>
                  <a:glow rad="127000">
                    <a:schemeClr val="bg1">
                      <a:alpha val="90000"/>
                    </a:schemeClr>
                  </a:glow>
                </a:effectLst>
                <a:latin typeface="+mn-ea"/>
                <a:ea typeface="+mn-ea"/>
              </a:rPr>
              <a:t>名</a:t>
            </a:r>
            <a:r>
              <a:rPr lang="en-US" altLang="ja-JP" dirty="0" smtClean="0">
                <a:solidFill>
                  <a:schemeClr val="accent5"/>
                </a:solidFill>
                <a:effectLst>
                  <a:glow rad="127000">
                    <a:schemeClr val="bg1">
                      <a:alpha val="90000"/>
                    </a:schemeClr>
                  </a:glow>
                </a:effectLst>
                <a:latin typeface="+mn-ea"/>
                <a:ea typeface="+mn-ea"/>
              </a:rPr>
              <a:t>}</a:t>
            </a:r>
            <a:r>
              <a:rPr lang="ja-JP" altLang="en-US" dirty="0" smtClean="0">
                <a:solidFill>
                  <a:schemeClr val="accent5"/>
                </a:solidFill>
                <a:effectLst>
                  <a:glow rad="127000">
                    <a:schemeClr val="bg1">
                      <a:alpha val="90000"/>
                    </a:schemeClr>
                  </a:glow>
                </a:effectLst>
                <a:latin typeface="+mn-ea"/>
                <a:ea typeface="+mn-ea"/>
              </a:rPr>
              <a:t>は</a:t>
            </a:r>
            <a:r>
              <a:rPr lang="en-US" altLang="ja-JP" dirty="0" smtClean="0">
                <a:solidFill>
                  <a:schemeClr val="accent5"/>
                </a:solidFill>
                <a:effectLst>
                  <a:glow rad="127000">
                    <a:schemeClr val="bg1">
                      <a:alpha val="90000"/>
                    </a:schemeClr>
                  </a:glow>
                </a:effectLst>
                <a:latin typeface="+mn-ea"/>
                <a:ea typeface="+mn-ea"/>
              </a:rPr>
              <a:t>f</a:t>
            </a:r>
            <a:r>
              <a:rPr lang="ja-JP" altLang="en-US" dirty="0" smtClean="0">
                <a:solidFill>
                  <a:schemeClr val="accent5"/>
                </a:solidFill>
                <a:effectLst>
                  <a:glow rad="127000">
                    <a:schemeClr val="bg1">
                      <a:alpha val="90000"/>
                    </a:schemeClr>
                  </a:glow>
                </a:effectLst>
                <a:latin typeface="+mn-ea"/>
                <a:ea typeface="+mn-ea"/>
              </a:rPr>
              <a:t>文字列なので、自分が定義したテーブル名の文字列が入る</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1" name="直線矢印コネクタ 20"/>
          <p:cNvCxnSpPr/>
          <p:nvPr/>
        </p:nvCxnSpPr>
        <p:spPr bwMode="auto">
          <a:xfrm flipH="1" flipV="1">
            <a:off x="1796537" y="6134694"/>
            <a:ext cx="86854" cy="279754"/>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4247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125348" cy="713884"/>
          </a:xfrm>
        </p:spPr>
        <p:txBody>
          <a:bodyPr/>
          <a:lstStyle/>
          <a:p>
            <a:r>
              <a:rPr lang="ja-JP" altLang="en-US" dirty="0" smtClean="0"/>
              <a:t>おまけ：　</a:t>
            </a:r>
            <a:r>
              <a:rPr lang="en-US" altLang="ja-JP" dirty="0" err="1" smtClean="0"/>
              <a:t>df.values.tolist</a:t>
            </a:r>
            <a:r>
              <a:rPr lang="en-US" altLang="ja-JP" dirty="0" smtClean="0"/>
              <a:t>()</a:t>
            </a:r>
            <a:r>
              <a:rPr lang="ja-JP" altLang="en-US" dirty="0" smtClean="0"/>
              <a:t>にカラムの情報は付いてこない</a:t>
            </a:r>
            <a:endParaRPr kumimoji="1" lang="ja-JP" altLang="en-US" dirty="0"/>
          </a:p>
        </p:txBody>
      </p:sp>
      <p:pic>
        <p:nvPicPr>
          <p:cNvPr id="3" name="図 2"/>
          <p:cNvPicPr>
            <a:picLocks noChangeAspect="1"/>
          </p:cNvPicPr>
          <p:nvPr/>
        </p:nvPicPr>
        <p:blipFill>
          <a:blip r:embed="rId2"/>
          <a:stretch>
            <a:fillRect/>
          </a:stretch>
        </p:blipFill>
        <p:spPr>
          <a:xfrm>
            <a:off x="527651" y="1293333"/>
            <a:ext cx="4470979" cy="1467039"/>
          </a:xfrm>
          <a:prstGeom prst="rect">
            <a:avLst/>
          </a:prstGeom>
        </p:spPr>
      </p:pic>
      <p:sp>
        <p:nvSpPr>
          <p:cNvPr id="4" name="テキスト ボックス 3"/>
          <p:cNvSpPr txBox="1"/>
          <p:nvPr/>
        </p:nvSpPr>
        <p:spPr>
          <a:xfrm>
            <a:off x="435407" y="877835"/>
            <a:ext cx="2797190" cy="415498"/>
          </a:xfrm>
          <a:prstGeom prst="rect">
            <a:avLst/>
          </a:prstGeom>
          <a:noFill/>
        </p:spPr>
        <p:txBody>
          <a:bodyPr wrap="square" rtlCol="0">
            <a:spAutoFit/>
          </a:bodyPr>
          <a:lstStyle/>
          <a:p>
            <a:pPr>
              <a:lnSpc>
                <a:spcPct val="150000"/>
              </a:lnSpc>
            </a:pPr>
            <a:r>
              <a:rPr lang="ja-JP" altLang="en-US" sz="1400" dirty="0" smtClean="0">
                <a:latin typeface="+mn-ea"/>
                <a:ea typeface="+mn-ea"/>
              </a:rPr>
              <a:t>①こういう</a:t>
            </a:r>
            <a:r>
              <a:rPr lang="en-US" altLang="ja-JP" sz="1400" dirty="0" smtClean="0">
                <a:latin typeface="+mn-ea"/>
                <a:ea typeface="+mn-ea"/>
              </a:rPr>
              <a:t>DF</a:t>
            </a:r>
            <a:r>
              <a:rPr lang="ja-JP" altLang="en-US" sz="1400" dirty="0" smtClean="0">
                <a:latin typeface="+mn-ea"/>
                <a:ea typeface="+mn-ea"/>
              </a:rPr>
              <a:t>があります。</a:t>
            </a:r>
            <a:endParaRPr lang="en-US" altLang="ja-JP" sz="1400" b="1" dirty="0" smtClean="0">
              <a:latin typeface="+mn-ea"/>
              <a:ea typeface="+mn-ea"/>
            </a:endParaRPr>
          </a:p>
        </p:txBody>
      </p:sp>
      <p:sp>
        <p:nvSpPr>
          <p:cNvPr id="5" name="テキスト ボックス 4"/>
          <p:cNvSpPr txBox="1"/>
          <p:nvPr/>
        </p:nvSpPr>
        <p:spPr>
          <a:xfrm>
            <a:off x="4601723" y="887893"/>
            <a:ext cx="2797190" cy="375359"/>
          </a:xfrm>
          <a:prstGeom prst="rect">
            <a:avLst/>
          </a:prstGeom>
          <a:noFill/>
        </p:spPr>
        <p:txBody>
          <a:bodyPr wrap="square" rtlCol="0">
            <a:spAutoFit/>
          </a:bodyPr>
          <a:lstStyle/>
          <a:p>
            <a:pPr>
              <a:lnSpc>
                <a:spcPct val="150000"/>
              </a:lnSpc>
            </a:pPr>
            <a:r>
              <a:rPr lang="ja-JP" altLang="en-US" sz="1400" dirty="0" smtClean="0">
                <a:latin typeface="+mn-ea"/>
                <a:ea typeface="+mn-ea"/>
              </a:rPr>
              <a:t>②</a:t>
            </a:r>
            <a:r>
              <a:rPr lang="en-US" altLang="ja-JP" sz="1400" dirty="0" smtClean="0">
                <a:latin typeface="+mn-ea"/>
                <a:ea typeface="+mn-ea"/>
              </a:rPr>
              <a:t>DB</a:t>
            </a:r>
            <a:r>
              <a:rPr lang="ja-JP" altLang="en-US" sz="1400" dirty="0" smtClean="0">
                <a:latin typeface="+mn-ea"/>
                <a:ea typeface="+mn-ea"/>
              </a:rPr>
              <a:t>に入れます。</a:t>
            </a:r>
            <a:endParaRPr lang="en-US" altLang="ja-JP" sz="1400" b="1" dirty="0" smtClean="0">
              <a:latin typeface="+mn-ea"/>
              <a:ea typeface="+mn-ea"/>
            </a:endParaRPr>
          </a:p>
        </p:txBody>
      </p:sp>
      <p:pic>
        <p:nvPicPr>
          <p:cNvPr id="6" name="図 5"/>
          <p:cNvPicPr>
            <a:picLocks noChangeAspect="1"/>
          </p:cNvPicPr>
          <p:nvPr/>
        </p:nvPicPr>
        <p:blipFill>
          <a:blip r:embed="rId3"/>
          <a:stretch>
            <a:fillRect/>
          </a:stretch>
        </p:blipFill>
        <p:spPr>
          <a:xfrm>
            <a:off x="4601723" y="1293334"/>
            <a:ext cx="3795302" cy="962882"/>
          </a:xfrm>
          <a:prstGeom prst="rect">
            <a:avLst/>
          </a:prstGeom>
        </p:spPr>
      </p:pic>
      <p:pic>
        <p:nvPicPr>
          <p:cNvPr id="7" name="図 6"/>
          <p:cNvPicPr>
            <a:picLocks noChangeAspect="1"/>
          </p:cNvPicPr>
          <p:nvPr/>
        </p:nvPicPr>
        <p:blipFill>
          <a:blip r:embed="rId4"/>
          <a:stretch>
            <a:fillRect/>
          </a:stretch>
        </p:blipFill>
        <p:spPr>
          <a:xfrm>
            <a:off x="6162145" y="2171423"/>
            <a:ext cx="2979068" cy="779045"/>
          </a:xfrm>
          <a:prstGeom prst="rect">
            <a:avLst/>
          </a:prstGeom>
        </p:spPr>
      </p:pic>
      <p:sp>
        <p:nvSpPr>
          <p:cNvPr id="8" name="屈折矢印 7"/>
          <p:cNvSpPr/>
          <p:nvPr/>
        </p:nvSpPr>
        <p:spPr bwMode="auto">
          <a:xfrm rot="5400000">
            <a:off x="5573168" y="2105697"/>
            <a:ext cx="425001" cy="549499"/>
          </a:xfrm>
          <a:prstGeom prst="bent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テキスト ボックス 8"/>
          <p:cNvSpPr txBox="1"/>
          <p:nvPr/>
        </p:nvSpPr>
        <p:spPr>
          <a:xfrm>
            <a:off x="435406" y="3177342"/>
            <a:ext cx="4029269" cy="415498"/>
          </a:xfrm>
          <a:prstGeom prst="rect">
            <a:avLst/>
          </a:prstGeom>
          <a:noFill/>
        </p:spPr>
        <p:txBody>
          <a:bodyPr wrap="square" rtlCol="0">
            <a:spAutoFit/>
          </a:bodyPr>
          <a:lstStyle/>
          <a:p>
            <a:pPr>
              <a:lnSpc>
                <a:spcPct val="150000"/>
              </a:lnSpc>
            </a:pPr>
            <a:r>
              <a:rPr lang="ja-JP" altLang="en-US" sz="1400" dirty="0" smtClean="0">
                <a:latin typeface="+mn-ea"/>
                <a:ea typeface="+mn-ea"/>
              </a:rPr>
              <a:t>③新しい</a:t>
            </a:r>
            <a:r>
              <a:rPr lang="en-US" altLang="ja-JP" sz="1400" dirty="0" smtClean="0">
                <a:latin typeface="+mn-ea"/>
                <a:ea typeface="+mn-ea"/>
              </a:rPr>
              <a:t>DF</a:t>
            </a:r>
            <a:r>
              <a:rPr lang="ja-JP" altLang="en-US" sz="1400" dirty="0" smtClean="0">
                <a:latin typeface="+mn-ea"/>
                <a:ea typeface="+mn-ea"/>
              </a:rPr>
              <a:t>を作り、わざと</a:t>
            </a:r>
            <a:r>
              <a:rPr lang="ja-JP" altLang="en-US" sz="1400" u="sng" dirty="0" smtClean="0">
                <a:latin typeface="+mn-ea"/>
                <a:ea typeface="+mn-ea"/>
              </a:rPr>
              <a:t>列の順番を入れ替えます</a:t>
            </a:r>
            <a:r>
              <a:rPr lang="ja-JP" altLang="en-US" sz="1400" dirty="0" smtClean="0">
                <a:latin typeface="+mn-ea"/>
                <a:ea typeface="+mn-ea"/>
              </a:rPr>
              <a:t>。</a:t>
            </a:r>
            <a:endParaRPr lang="en-US" altLang="ja-JP" sz="1400" b="1" dirty="0" smtClean="0">
              <a:latin typeface="+mn-ea"/>
              <a:ea typeface="+mn-ea"/>
            </a:endParaRPr>
          </a:p>
        </p:txBody>
      </p:sp>
      <p:pic>
        <p:nvPicPr>
          <p:cNvPr id="10" name="図 9"/>
          <p:cNvPicPr>
            <a:picLocks noChangeAspect="1"/>
          </p:cNvPicPr>
          <p:nvPr/>
        </p:nvPicPr>
        <p:blipFill>
          <a:blip r:embed="rId5"/>
          <a:stretch>
            <a:fillRect/>
          </a:stretch>
        </p:blipFill>
        <p:spPr>
          <a:xfrm>
            <a:off x="561667" y="3544832"/>
            <a:ext cx="4686986" cy="1580960"/>
          </a:xfrm>
          <a:prstGeom prst="rect">
            <a:avLst/>
          </a:prstGeom>
        </p:spPr>
      </p:pic>
      <p:pic>
        <p:nvPicPr>
          <p:cNvPr id="11" name="図 10"/>
          <p:cNvPicPr>
            <a:picLocks noChangeAspect="1"/>
          </p:cNvPicPr>
          <p:nvPr/>
        </p:nvPicPr>
        <p:blipFill>
          <a:blip r:embed="rId6"/>
          <a:stretch>
            <a:fillRect/>
          </a:stretch>
        </p:blipFill>
        <p:spPr>
          <a:xfrm>
            <a:off x="4601723" y="3524731"/>
            <a:ext cx="3998046" cy="1022756"/>
          </a:xfrm>
          <a:prstGeom prst="rect">
            <a:avLst/>
          </a:prstGeom>
        </p:spPr>
      </p:pic>
      <p:sp>
        <p:nvSpPr>
          <p:cNvPr id="12" name="テキスト ボックス 11"/>
          <p:cNvSpPr txBox="1"/>
          <p:nvPr/>
        </p:nvSpPr>
        <p:spPr>
          <a:xfrm>
            <a:off x="4601723" y="3142491"/>
            <a:ext cx="2797190" cy="415498"/>
          </a:xfrm>
          <a:prstGeom prst="rect">
            <a:avLst/>
          </a:prstGeom>
          <a:noFill/>
        </p:spPr>
        <p:txBody>
          <a:bodyPr wrap="square" rtlCol="0">
            <a:spAutoFit/>
          </a:bodyPr>
          <a:lstStyle/>
          <a:p>
            <a:pPr>
              <a:lnSpc>
                <a:spcPct val="150000"/>
              </a:lnSpc>
            </a:pPr>
            <a:r>
              <a:rPr lang="ja-JP" altLang="en-US" sz="1400" dirty="0" smtClean="0">
                <a:latin typeface="+mn-ea"/>
                <a:ea typeface="+mn-ea"/>
              </a:rPr>
              <a:t>④</a:t>
            </a:r>
            <a:r>
              <a:rPr lang="en-US" altLang="ja-JP" sz="1400" dirty="0" smtClean="0">
                <a:latin typeface="+mn-ea"/>
                <a:ea typeface="+mn-ea"/>
              </a:rPr>
              <a:t>DB</a:t>
            </a:r>
            <a:r>
              <a:rPr lang="ja-JP" altLang="en-US" sz="1400" dirty="0" smtClean="0">
                <a:latin typeface="+mn-ea"/>
                <a:ea typeface="+mn-ea"/>
              </a:rPr>
              <a:t>に入れます。</a:t>
            </a:r>
            <a:endParaRPr lang="en-US" altLang="ja-JP" sz="1400" b="1" dirty="0" smtClean="0">
              <a:latin typeface="+mn-ea"/>
              <a:ea typeface="+mn-ea"/>
            </a:endParaRPr>
          </a:p>
        </p:txBody>
      </p:sp>
      <p:pic>
        <p:nvPicPr>
          <p:cNvPr id="13" name="図 12"/>
          <p:cNvPicPr>
            <a:picLocks noChangeAspect="1"/>
          </p:cNvPicPr>
          <p:nvPr/>
        </p:nvPicPr>
        <p:blipFill>
          <a:blip r:embed="rId7"/>
          <a:stretch>
            <a:fillRect/>
          </a:stretch>
        </p:blipFill>
        <p:spPr>
          <a:xfrm>
            <a:off x="6330874" y="4217602"/>
            <a:ext cx="2368710" cy="1302791"/>
          </a:xfrm>
          <a:prstGeom prst="rect">
            <a:avLst/>
          </a:prstGeom>
        </p:spPr>
      </p:pic>
      <p:sp>
        <p:nvSpPr>
          <p:cNvPr id="14" name="屈折矢印 13"/>
          <p:cNvSpPr/>
          <p:nvPr/>
        </p:nvSpPr>
        <p:spPr bwMode="auto">
          <a:xfrm rot="5400000">
            <a:off x="5674895" y="4436061"/>
            <a:ext cx="425001" cy="549499"/>
          </a:xfrm>
          <a:prstGeom prst="bent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テキスト ボックス 14"/>
          <p:cNvSpPr txBox="1"/>
          <p:nvPr/>
        </p:nvSpPr>
        <p:spPr>
          <a:xfrm>
            <a:off x="4329119" y="4913511"/>
            <a:ext cx="4003511" cy="1061829"/>
          </a:xfrm>
          <a:prstGeom prst="rect">
            <a:avLst/>
          </a:prstGeom>
          <a:noFill/>
        </p:spPr>
        <p:txBody>
          <a:bodyPr wrap="square" rtlCol="0">
            <a:spAutoFit/>
          </a:bodyPr>
          <a:lstStyle/>
          <a:p>
            <a:pPr>
              <a:lnSpc>
                <a:spcPct val="150000"/>
              </a:lnSpc>
            </a:pPr>
            <a:r>
              <a:rPr lang="ja-JP" altLang="en-US" sz="1400" dirty="0" smtClean="0">
                <a:effectLst>
                  <a:glow rad="139700">
                    <a:schemeClr val="bg1">
                      <a:alpha val="78000"/>
                    </a:schemeClr>
                  </a:glow>
                </a:effectLst>
                <a:latin typeface="+mn-ea"/>
                <a:ea typeface="+mn-ea"/>
              </a:rPr>
              <a:t>入ってしまいます。</a:t>
            </a:r>
            <a:endParaRPr lang="en-US" altLang="ja-JP" sz="1400" dirty="0" smtClean="0">
              <a:effectLst>
                <a:glow rad="139700">
                  <a:schemeClr val="bg1">
                    <a:alpha val="78000"/>
                  </a:schemeClr>
                </a:glow>
              </a:effectLst>
              <a:latin typeface="+mn-ea"/>
              <a:ea typeface="+mn-ea"/>
            </a:endParaRPr>
          </a:p>
          <a:p>
            <a:pPr>
              <a:lnSpc>
                <a:spcPct val="150000"/>
              </a:lnSpc>
            </a:pPr>
            <a:r>
              <a:rPr lang="ja-JP" altLang="en-US" sz="1400" b="1" dirty="0" smtClean="0">
                <a:effectLst>
                  <a:glow rad="139700">
                    <a:schemeClr val="bg1">
                      <a:alpha val="78000"/>
                    </a:schemeClr>
                  </a:glow>
                </a:effectLst>
                <a:latin typeface="+mn-ea"/>
                <a:ea typeface="+mn-ea"/>
              </a:rPr>
              <a:t>ので、</a:t>
            </a:r>
            <a:r>
              <a:rPr lang="en-US" altLang="ja-JP" sz="1400" b="1" dirty="0" err="1" smtClean="0">
                <a:effectLst>
                  <a:glow rad="139700">
                    <a:schemeClr val="bg1">
                      <a:alpha val="78000"/>
                    </a:schemeClr>
                  </a:glow>
                </a:effectLst>
                <a:latin typeface="+mn-ea"/>
                <a:ea typeface="+mn-ea"/>
              </a:rPr>
              <a:t>df.values.tolist</a:t>
            </a:r>
            <a:r>
              <a:rPr lang="en-US" altLang="ja-JP" sz="1400" b="1" dirty="0" smtClean="0">
                <a:effectLst>
                  <a:glow rad="139700">
                    <a:schemeClr val="bg1">
                      <a:alpha val="78000"/>
                    </a:schemeClr>
                  </a:glow>
                </a:effectLst>
                <a:latin typeface="+mn-ea"/>
                <a:ea typeface="+mn-ea"/>
              </a:rPr>
              <a:t>()</a:t>
            </a:r>
            <a:r>
              <a:rPr lang="ja-JP" altLang="en-US" sz="1400" b="1" dirty="0" smtClean="0">
                <a:effectLst>
                  <a:glow rad="139700">
                    <a:schemeClr val="bg1">
                      <a:alpha val="78000"/>
                    </a:schemeClr>
                  </a:glow>
                </a:effectLst>
                <a:latin typeface="+mn-ea"/>
                <a:ea typeface="+mn-ea"/>
              </a:rPr>
              <a:t>を第二引数で送ると、カラムの情報が付いてこないことが分かります。気を付けてね。</a:t>
            </a:r>
            <a:endParaRPr lang="en-US" altLang="ja-JP" sz="1400" b="1" dirty="0" smtClean="0">
              <a:effectLst>
                <a:glow rad="139700">
                  <a:schemeClr val="bg1">
                    <a:alpha val="78000"/>
                  </a:schemeClr>
                </a:glow>
              </a:effectLst>
              <a:latin typeface="+mn-ea"/>
              <a:ea typeface="+mn-ea"/>
            </a:endParaRPr>
          </a:p>
        </p:txBody>
      </p:sp>
      <p:sp>
        <p:nvSpPr>
          <p:cNvPr id="16" name="テキスト ボックス 15"/>
          <p:cNvSpPr txBox="1"/>
          <p:nvPr/>
        </p:nvSpPr>
        <p:spPr>
          <a:xfrm>
            <a:off x="435406" y="5886418"/>
            <a:ext cx="8581762" cy="784830"/>
          </a:xfrm>
          <a:prstGeom prst="rect">
            <a:avLst/>
          </a:prstGeom>
          <a:noFill/>
        </p:spPr>
        <p:txBody>
          <a:bodyPr wrap="square" rtlCol="0">
            <a:spAutoFit/>
          </a:bodyPr>
          <a:lstStyle/>
          <a:p>
            <a:pPr>
              <a:lnSpc>
                <a:spcPct val="150000"/>
              </a:lnSpc>
            </a:pPr>
            <a:r>
              <a:rPr lang="ja-JP" altLang="en-US" sz="1000" dirty="0" smtClean="0">
                <a:latin typeface="+mn-ea"/>
                <a:ea typeface="+mn-ea"/>
              </a:rPr>
              <a:t>（まあ、</a:t>
            </a:r>
            <a:r>
              <a:rPr lang="en-US" altLang="ja-JP" sz="1000" dirty="0" err="1" smtClean="0">
                <a:latin typeface="+mn-ea"/>
                <a:ea typeface="+mn-ea"/>
              </a:rPr>
              <a:t>df</a:t>
            </a:r>
            <a:r>
              <a:rPr lang="ja-JP" altLang="en-US" sz="1000" dirty="0" smtClean="0">
                <a:latin typeface="+mn-ea"/>
                <a:ea typeface="+mn-ea"/>
              </a:rPr>
              <a:t>のカラム名が</a:t>
            </a:r>
            <a:r>
              <a:rPr lang="en-US" altLang="ja-JP" sz="1000" dirty="0" smtClean="0">
                <a:latin typeface="+mn-ea"/>
                <a:ea typeface="+mn-ea"/>
              </a:rPr>
              <a:t>0,1,2,3</a:t>
            </a:r>
            <a:r>
              <a:rPr lang="ja-JP" altLang="en-US" sz="1000" dirty="0">
                <a:latin typeface="+mn-ea"/>
                <a:ea typeface="+mn-ea"/>
              </a:rPr>
              <a:t>で</a:t>
            </a:r>
            <a:r>
              <a:rPr lang="en-US" altLang="ja-JP" sz="1000" dirty="0" smtClean="0">
                <a:latin typeface="+mn-ea"/>
                <a:ea typeface="+mn-ea"/>
              </a:rPr>
              <a:t>DB</a:t>
            </a:r>
            <a:r>
              <a:rPr lang="ja-JP" altLang="en-US" sz="1000" dirty="0" smtClean="0">
                <a:latin typeface="+mn-ea"/>
                <a:ea typeface="+mn-ea"/>
              </a:rPr>
              <a:t>のカラム名が</a:t>
            </a:r>
            <a:r>
              <a:rPr lang="en-US" altLang="ja-JP" sz="1000" dirty="0" smtClean="0">
                <a:latin typeface="+mn-ea"/>
                <a:ea typeface="+mn-ea"/>
              </a:rPr>
              <a:t>A1,</a:t>
            </a:r>
            <a:r>
              <a:rPr lang="ja-JP" altLang="en-US" sz="1000" dirty="0" smtClean="0">
                <a:latin typeface="+mn-ea"/>
                <a:ea typeface="+mn-ea"/>
              </a:rPr>
              <a:t> </a:t>
            </a:r>
            <a:r>
              <a:rPr lang="en-US" altLang="ja-JP" sz="1000" dirty="0" smtClean="0">
                <a:latin typeface="+mn-ea"/>
                <a:ea typeface="+mn-ea"/>
              </a:rPr>
              <a:t>A2,</a:t>
            </a:r>
            <a:r>
              <a:rPr lang="ja-JP" altLang="en-US" sz="1000" dirty="0" smtClean="0">
                <a:latin typeface="+mn-ea"/>
                <a:ea typeface="+mn-ea"/>
              </a:rPr>
              <a:t> </a:t>
            </a:r>
            <a:r>
              <a:rPr lang="en-US" altLang="ja-JP" sz="1000" dirty="0" smtClean="0">
                <a:latin typeface="+mn-ea"/>
                <a:ea typeface="+mn-ea"/>
              </a:rPr>
              <a:t>A3,</a:t>
            </a:r>
            <a:r>
              <a:rPr lang="ja-JP" altLang="en-US" sz="1000" dirty="0" smtClean="0">
                <a:latin typeface="+mn-ea"/>
                <a:ea typeface="+mn-ea"/>
              </a:rPr>
              <a:t> </a:t>
            </a:r>
            <a:r>
              <a:rPr lang="en-US" altLang="ja-JP" sz="1000" dirty="0" smtClean="0">
                <a:latin typeface="+mn-ea"/>
                <a:ea typeface="+mn-ea"/>
              </a:rPr>
              <a:t>A4</a:t>
            </a:r>
            <a:r>
              <a:rPr lang="ja-JP" altLang="en-US" sz="1000" dirty="0" smtClean="0">
                <a:latin typeface="+mn-ea"/>
                <a:ea typeface="+mn-ea"/>
              </a:rPr>
              <a:t>で違うのに値が入っちゃってるので、カラム名見てないのは分かるんですが）</a:t>
            </a:r>
            <a:endParaRPr lang="en-US" altLang="ja-JP" sz="1000" dirty="0" smtClean="0">
              <a:latin typeface="+mn-ea"/>
              <a:ea typeface="+mn-ea"/>
            </a:endParaRPr>
          </a:p>
          <a:p>
            <a:pPr>
              <a:lnSpc>
                <a:spcPct val="150000"/>
              </a:lnSpc>
            </a:pPr>
            <a:r>
              <a:rPr lang="ja-JP" altLang="en-US" sz="1000" dirty="0" smtClean="0">
                <a:latin typeface="+mn-ea"/>
                <a:ea typeface="+mn-ea"/>
              </a:rPr>
              <a:t>（</a:t>
            </a:r>
            <a:r>
              <a:rPr lang="en-US" altLang="ja-JP" sz="1000" dirty="0" err="1" smtClean="0">
                <a:latin typeface="+mn-ea"/>
                <a:ea typeface="+mn-ea"/>
              </a:rPr>
              <a:t>pd.to_sql</a:t>
            </a:r>
            <a:r>
              <a:rPr lang="ja-JP" altLang="en-US" sz="1000" dirty="0" smtClean="0">
                <a:latin typeface="+mn-ea"/>
                <a:ea typeface="+mn-ea"/>
              </a:rPr>
              <a:t>で</a:t>
            </a:r>
            <a:r>
              <a:rPr lang="en-US" altLang="ja-JP" sz="1000" dirty="0" smtClean="0">
                <a:latin typeface="+mn-ea"/>
                <a:ea typeface="+mn-ea"/>
              </a:rPr>
              <a:t>append</a:t>
            </a:r>
            <a:r>
              <a:rPr lang="ja-JP" altLang="en-US" sz="1000" dirty="0" smtClean="0">
                <a:latin typeface="+mn-ea"/>
                <a:ea typeface="+mn-ea"/>
              </a:rPr>
              <a:t>・</a:t>
            </a:r>
            <a:r>
              <a:rPr lang="en-US" altLang="ja-JP" sz="1000" dirty="0" smtClean="0">
                <a:latin typeface="+mn-ea"/>
                <a:ea typeface="+mn-ea"/>
              </a:rPr>
              <a:t>replace</a:t>
            </a:r>
            <a:r>
              <a:rPr lang="ja-JP" altLang="en-US" sz="1000" dirty="0" smtClean="0">
                <a:latin typeface="+mn-ea"/>
                <a:ea typeface="+mn-ea"/>
              </a:rPr>
              <a:t>するときはカラムの名前見てますけど）</a:t>
            </a:r>
            <a:endParaRPr lang="en-US" altLang="ja-JP" sz="1000" dirty="0" smtClean="0">
              <a:latin typeface="+mn-ea"/>
              <a:ea typeface="+mn-ea"/>
            </a:endParaRPr>
          </a:p>
          <a:p>
            <a:pPr>
              <a:lnSpc>
                <a:spcPct val="150000"/>
              </a:lnSpc>
            </a:pPr>
            <a:r>
              <a:rPr lang="ja-JP" altLang="en-US" sz="1000" dirty="0" smtClean="0">
                <a:latin typeface="+mn-ea"/>
                <a:ea typeface="+mn-ea"/>
              </a:rPr>
              <a:t>（型が違うとエラーで入りませんが、今回はわざと同じ型のカラムに入れるように順番変更したので入ってます）</a:t>
            </a:r>
            <a:endParaRPr lang="en-US" altLang="ja-JP" sz="1000" dirty="0" smtClean="0">
              <a:latin typeface="+mn-ea"/>
              <a:ea typeface="+mn-ea"/>
            </a:endParaRPr>
          </a:p>
        </p:txBody>
      </p:sp>
      <p:cxnSp>
        <p:nvCxnSpPr>
          <p:cNvPr id="18" name="直線コネクタ 17"/>
          <p:cNvCxnSpPr/>
          <p:nvPr/>
        </p:nvCxnSpPr>
        <p:spPr bwMode="auto">
          <a:xfrm flipV="1">
            <a:off x="858592" y="3855076"/>
            <a:ext cx="1313645" cy="0"/>
          </a:xfrm>
          <a:prstGeom prst="line">
            <a:avLst/>
          </a:prstGeom>
          <a:ln>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1654014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　</a:t>
            </a:r>
            <a:r>
              <a:rPr lang="en-US" altLang="ja-JP" dirty="0"/>
              <a:t>on duplicate key update </a:t>
            </a:r>
            <a:r>
              <a:rPr lang="ja-JP" altLang="en-US" dirty="0" smtClean="0"/>
              <a:t>に書かなかったら？</a:t>
            </a:r>
            <a:endParaRPr kumimoji="1" lang="ja-JP" altLang="en-US" dirty="0"/>
          </a:p>
        </p:txBody>
      </p:sp>
      <p:pic>
        <p:nvPicPr>
          <p:cNvPr id="3" name="図 2"/>
          <p:cNvPicPr>
            <a:picLocks noChangeAspect="1"/>
          </p:cNvPicPr>
          <p:nvPr/>
        </p:nvPicPr>
        <p:blipFill>
          <a:blip r:embed="rId2"/>
          <a:stretch>
            <a:fillRect/>
          </a:stretch>
        </p:blipFill>
        <p:spPr>
          <a:xfrm>
            <a:off x="527651" y="1293333"/>
            <a:ext cx="4470979" cy="1467039"/>
          </a:xfrm>
          <a:prstGeom prst="rect">
            <a:avLst/>
          </a:prstGeom>
        </p:spPr>
      </p:pic>
      <p:sp>
        <p:nvSpPr>
          <p:cNvPr id="4" name="テキスト ボックス 3"/>
          <p:cNvSpPr txBox="1"/>
          <p:nvPr/>
        </p:nvSpPr>
        <p:spPr>
          <a:xfrm>
            <a:off x="435407" y="877835"/>
            <a:ext cx="2797190" cy="415498"/>
          </a:xfrm>
          <a:prstGeom prst="rect">
            <a:avLst/>
          </a:prstGeom>
          <a:noFill/>
        </p:spPr>
        <p:txBody>
          <a:bodyPr wrap="square" rtlCol="0">
            <a:spAutoFit/>
          </a:bodyPr>
          <a:lstStyle/>
          <a:p>
            <a:pPr>
              <a:lnSpc>
                <a:spcPct val="150000"/>
              </a:lnSpc>
            </a:pPr>
            <a:r>
              <a:rPr lang="ja-JP" altLang="en-US" sz="1400" dirty="0" smtClean="0">
                <a:latin typeface="+mn-ea"/>
                <a:ea typeface="+mn-ea"/>
              </a:rPr>
              <a:t>①こういう</a:t>
            </a:r>
            <a:r>
              <a:rPr lang="en-US" altLang="ja-JP" sz="1400" dirty="0" smtClean="0">
                <a:latin typeface="+mn-ea"/>
                <a:ea typeface="+mn-ea"/>
              </a:rPr>
              <a:t>DF</a:t>
            </a:r>
            <a:r>
              <a:rPr lang="ja-JP" altLang="en-US" sz="1400" dirty="0" smtClean="0">
                <a:latin typeface="+mn-ea"/>
                <a:ea typeface="+mn-ea"/>
              </a:rPr>
              <a:t>があります。</a:t>
            </a:r>
            <a:endParaRPr lang="en-US" altLang="ja-JP" sz="1400" b="1" dirty="0" smtClean="0">
              <a:latin typeface="+mn-ea"/>
              <a:ea typeface="+mn-ea"/>
            </a:endParaRPr>
          </a:p>
        </p:txBody>
      </p:sp>
      <p:sp>
        <p:nvSpPr>
          <p:cNvPr id="5" name="テキスト ボックス 4"/>
          <p:cNvSpPr txBox="1"/>
          <p:nvPr/>
        </p:nvSpPr>
        <p:spPr>
          <a:xfrm>
            <a:off x="4601723" y="887893"/>
            <a:ext cx="2797190" cy="375359"/>
          </a:xfrm>
          <a:prstGeom prst="rect">
            <a:avLst/>
          </a:prstGeom>
          <a:noFill/>
        </p:spPr>
        <p:txBody>
          <a:bodyPr wrap="square" rtlCol="0">
            <a:spAutoFit/>
          </a:bodyPr>
          <a:lstStyle/>
          <a:p>
            <a:pPr>
              <a:lnSpc>
                <a:spcPct val="150000"/>
              </a:lnSpc>
            </a:pPr>
            <a:r>
              <a:rPr lang="ja-JP" altLang="en-US" sz="1400" dirty="0" smtClean="0">
                <a:latin typeface="+mn-ea"/>
                <a:ea typeface="+mn-ea"/>
              </a:rPr>
              <a:t>②</a:t>
            </a:r>
            <a:r>
              <a:rPr lang="en-US" altLang="ja-JP" sz="1400" dirty="0" smtClean="0">
                <a:latin typeface="+mn-ea"/>
                <a:ea typeface="+mn-ea"/>
              </a:rPr>
              <a:t>DB</a:t>
            </a:r>
            <a:r>
              <a:rPr lang="ja-JP" altLang="en-US" sz="1400" dirty="0" smtClean="0">
                <a:latin typeface="+mn-ea"/>
                <a:ea typeface="+mn-ea"/>
              </a:rPr>
              <a:t>に入れます。</a:t>
            </a:r>
            <a:endParaRPr lang="en-US" altLang="ja-JP" sz="1400" b="1" dirty="0" smtClean="0">
              <a:latin typeface="+mn-ea"/>
              <a:ea typeface="+mn-ea"/>
            </a:endParaRPr>
          </a:p>
        </p:txBody>
      </p:sp>
      <p:pic>
        <p:nvPicPr>
          <p:cNvPr id="6" name="図 5"/>
          <p:cNvPicPr>
            <a:picLocks noChangeAspect="1"/>
          </p:cNvPicPr>
          <p:nvPr/>
        </p:nvPicPr>
        <p:blipFill>
          <a:blip r:embed="rId3"/>
          <a:stretch>
            <a:fillRect/>
          </a:stretch>
        </p:blipFill>
        <p:spPr>
          <a:xfrm>
            <a:off x="4601723" y="1293334"/>
            <a:ext cx="3795302" cy="962882"/>
          </a:xfrm>
          <a:prstGeom prst="rect">
            <a:avLst/>
          </a:prstGeom>
        </p:spPr>
      </p:pic>
      <p:pic>
        <p:nvPicPr>
          <p:cNvPr id="7" name="図 6"/>
          <p:cNvPicPr>
            <a:picLocks noChangeAspect="1"/>
          </p:cNvPicPr>
          <p:nvPr/>
        </p:nvPicPr>
        <p:blipFill>
          <a:blip r:embed="rId4"/>
          <a:stretch>
            <a:fillRect/>
          </a:stretch>
        </p:blipFill>
        <p:spPr>
          <a:xfrm>
            <a:off x="6162145" y="2171423"/>
            <a:ext cx="2974750" cy="777916"/>
          </a:xfrm>
          <a:prstGeom prst="rect">
            <a:avLst/>
          </a:prstGeom>
        </p:spPr>
      </p:pic>
      <p:sp>
        <p:nvSpPr>
          <p:cNvPr id="8" name="屈折矢印 7"/>
          <p:cNvSpPr/>
          <p:nvPr/>
        </p:nvSpPr>
        <p:spPr bwMode="auto">
          <a:xfrm rot="5400000">
            <a:off x="5573168" y="2105697"/>
            <a:ext cx="425001" cy="549499"/>
          </a:xfrm>
          <a:prstGeom prst="bent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テキスト ボックス 9"/>
          <p:cNvSpPr txBox="1"/>
          <p:nvPr/>
        </p:nvSpPr>
        <p:spPr>
          <a:xfrm>
            <a:off x="435406" y="3177342"/>
            <a:ext cx="4029269" cy="415498"/>
          </a:xfrm>
          <a:prstGeom prst="rect">
            <a:avLst/>
          </a:prstGeom>
          <a:noFill/>
        </p:spPr>
        <p:txBody>
          <a:bodyPr wrap="square" rtlCol="0">
            <a:spAutoFit/>
          </a:bodyPr>
          <a:lstStyle/>
          <a:p>
            <a:pPr>
              <a:lnSpc>
                <a:spcPct val="150000"/>
              </a:lnSpc>
            </a:pPr>
            <a:r>
              <a:rPr lang="ja-JP" altLang="en-US" sz="1400" dirty="0" smtClean="0">
                <a:latin typeface="+mn-ea"/>
                <a:ea typeface="+mn-ea"/>
              </a:rPr>
              <a:t>③新しい</a:t>
            </a:r>
            <a:r>
              <a:rPr lang="en-US" altLang="ja-JP" sz="1400" dirty="0" smtClean="0">
                <a:latin typeface="+mn-ea"/>
                <a:ea typeface="+mn-ea"/>
              </a:rPr>
              <a:t>DF</a:t>
            </a:r>
            <a:r>
              <a:rPr lang="ja-JP" altLang="en-US" sz="1400" dirty="0" smtClean="0">
                <a:latin typeface="+mn-ea"/>
                <a:ea typeface="+mn-ea"/>
              </a:rPr>
              <a:t>を作って、</a:t>
            </a:r>
            <a:r>
              <a:rPr lang="en-US" altLang="ja-JP" sz="1400" dirty="0" err="1" smtClean="0">
                <a:latin typeface="+mn-ea"/>
                <a:ea typeface="+mn-ea"/>
              </a:rPr>
              <a:t>upsert</a:t>
            </a:r>
            <a:r>
              <a:rPr lang="en-US" altLang="ja-JP" sz="1400" dirty="0" smtClean="0">
                <a:latin typeface="+mn-ea"/>
                <a:ea typeface="+mn-ea"/>
              </a:rPr>
              <a:t> update</a:t>
            </a:r>
            <a:r>
              <a:rPr lang="ja-JP" altLang="en-US" sz="1400" dirty="0" smtClean="0">
                <a:latin typeface="+mn-ea"/>
                <a:ea typeface="+mn-ea"/>
              </a:rPr>
              <a:t>します。</a:t>
            </a:r>
            <a:endParaRPr lang="en-US" altLang="ja-JP" sz="1400" b="1" dirty="0" smtClean="0">
              <a:latin typeface="+mn-ea"/>
              <a:ea typeface="+mn-ea"/>
            </a:endParaRPr>
          </a:p>
        </p:txBody>
      </p:sp>
      <p:pic>
        <p:nvPicPr>
          <p:cNvPr id="14" name="図 13"/>
          <p:cNvPicPr>
            <a:picLocks noChangeAspect="1"/>
          </p:cNvPicPr>
          <p:nvPr/>
        </p:nvPicPr>
        <p:blipFill>
          <a:blip r:embed="rId5"/>
          <a:stretch>
            <a:fillRect/>
          </a:stretch>
        </p:blipFill>
        <p:spPr>
          <a:xfrm>
            <a:off x="542617" y="3557540"/>
            <a:ext cx="3853789" cy="1362190"/>
          </a:xfrm>
          <a:prstGeom prst="rect">
            <a:avLst/>
          </a:prstGeom>
        </p:spPr>
      </p:pic>
      <p:pic>
        <p:nvPicPr>
          <p:cNvPr id="15" name="図 14"/>
          <p:cNvPicPr>
            <a:picLocks noChangeAspect="1"/>
          </p:cNvPicPr>
          <p:nvPr/>
        </p:nvPicPr>
        <p:blipFill>
          <a:blip r:embed="rId6"/>
          <a:stretch>
            <a:fillRect/>
          </a:stretch>
        </p:blipFill>
        <p:spPr>
          <a:xfrm>
            <a:off x="4601723" y="3557540"/>
            <a:ext cx="3301612" cy="1082621"/>
          </a:xfrm>
          <a:prstGeom prst="rect">
            <a:avLst/>
          </a:prstGeom>
        </p:spPr>
      </p:pic>
      <p:pic>
        <p:nvPicPr>
          <p:cNvPr id="16" name="図 15"/>
          <p:cNvPicPr>
            <a:picLocks noChangeAspect="1"/>
          </p:cNvPicPr>
          <p:nvPr/>
        </p:nvPicPr>
        <p:blipFill>
          <a:blip r:embed="rId7"/>
          <a:stretch>
            <a:fillRect/>
          </a:stretch>
        </p:blipFill>
        <p:spPr>
          <a:xfrm>
            <a:off x="6162145" y="4444264"/>
            <a:ext cx="2959914" cy="804098"/>
          </a:xfrm>
          <a:prstGeom prst="rect">
            <a:avLst/>
          </a:prstGeom>
        </p:spPr>
      </p:pic>
      <p:sp>
        <p:nvSpPr>
          <p:cNvPr id="17" name="テキスト ボックス 16"/>
          <p:cNvSpPr txBox="1"/>
          <p:nvPr/>
        </p:nvSpPr>
        <p:spPr>
          <a:xfrm>
            <a:off x="3985681" y="5184182"/>
            <a:ext cx="4435863" cy="1315745"/>
          </a:xfrm>
          <a:prstGeom prst="rect">
            <a:avLst/>
          </a:prstGeom>
          <a:noFill/>
        </p:spPr>
        <p:txBody>
          <a:bodyPr wrap="square" rtlCol="0">
            <a:spAutoFit/>
          </a:bodyPr>
          <a:lstStyle/>
          <a:p>
            <a:pPr>
              <a:lnSpc>
                <a:spcPct val="150000"/>
              </a:lnSpc>
            </a:pPr>
            <a:r>
              <a:rPr lang="en-US" altLang="ja-JP" sz="1400" dirty="0" smtClean="0">
                <a:effectLst>
                  <a:glow rad="139700">
                    <a:schemeClr val="bg1">
                      <a:alpha val="78000"/>
                    </a:schemeClr>
                  </a:glow>
                </a:effectLst>
                <a:latin typeface="+mn-ea"/>
                <a:ea typeface="+mn-ea"/>
              </a:rPr>
              <a:t>A2</a:t>
            </a:r>
            <a:r>
              <a:rPr lang="ja-JP" altLang="en-US" sz="1400" dirty="0" err="1" smtClean="0">
                <a:effectLst>
                  <a:glow rad="139700">
                    <a:schemeClr val="bg1">
                      <a:alpha val="78000"/>
                    </a:schemeClr>
                  </a:glow>
                </a:effectLst>
                <a:latin typeface="+mn-ea"/>
                <a:ea typeface="+mn-ea"/>
              </a:rPr>
              <a:t>、</a:t>
            </a:r>
            <a:r>
              <a:rPr lang="en-US" altLang="ja-JP" sz="1400" dirty="0" smtClean="0">
                <a:effectLst>
                  <a:glow rad="139700">
                    <a:schemeClr val="bg1">
                      <a:alpha val="78000"/>
                    </a:schemeClr>
                  </a:glow>
                </a:effectLst>
                <a:latin typeface="+mn-ea"/>
                <a:ea typeface="+mn-ea"/>
              </a:rPr>
              <a:t>A4</a:t>
            </a:r>
            <a:r>
              <a:rPr lang="ja-JP" altLang="en-US" sz="1400" dirty="0" smtClean="0">
                <a:effectLst>
                  <a:glow rad="139700">
                    <a:schemeClr val="bg1">
                      <a:alpha val="78000"/>
                    </a:schemeClr>
                  </a:glow>
                </a:effectLst>
                <a:latin typeface="+mn-ea"/>
                <a:ea typeface="+mn-ea"/>
              </a:rPr>
              <a:t>は</a:t>
            </a:r>
            <a:r>
              <a:rPr lang="en-US" altLang="ja-JP" sz="1400" dirty="0" smtClean="0">
                <a:effectLst>
                  <a:glow rad="139700">
                    <a:schemeClr val="bg1">
                      <a:alpha val="78000"/>
                    </a:schemeClr>
                  </a:glow>
                </a:effectLst>
                <a:latin typeface="+mn-ea"/>
                <a:ea typeface="+mn-ea"/>
              </a:rPr>
              <a:t>UPDATE</a:t>
            </a:r>
            <a:r>
              <a:rPr lang="ja-JP" altLang="en-US" sz="1400" dirty="0" smtClean="0">
                <a:effectLst>
                  <a:glow rad="139700">
                    <a:schemeClr val="bg1">
                      <a:alpha val="78000"/>
                    </a:schemeClr>
                  </a:glow>
                </a:effectLst>
                <a:latin typeface="+mn-ea"/>
                <a:ea typeface="+mn-ea"/>
              </a:rPr>
              <a:t>されたのに、</a:t>
            </a:r>
            <a:r>
              <a:rPr lang="en-US" altLang="ja-JP" sz="1400" dirty="0" smtClean="0">
                <a:effectLst>
                  <a:glow rad="139700">
                    <a:schemeClr val="bg1">
                      <a:alpha val="78000"/>
                    </a:schemeClr>
                  </a:glow>
                </a:effectLst>
                <a:latin typeface="+mn-ea"/>
                <a:ea typeface="+mn-ea"/>
              </a:rPr>
              <a:t>A3</a:t>
            </a:r>
            <a:r>
              <a:rPr lang="ja-JP" altLang="en-US" sz="1400" dirty="0" smtClean="0">
                <a:effectLst>
                  <a:glow rad="139700">
                    <a:schemeClr val="bg1">
                      <a:alpha val="78000"/>
                    </a:schemeClr>
                  </a:glow>
                </a:effectLst>
                <a:latin typeface="+mn-ea"/>
                <a:ea typeface="+mn-ea"/>
              </a:rPr>
              <a:t>だけ</a:t>
            </a:r>
            <a:r>
              <a:rPr lang="en-US" altLang="ja-JP" sz="1400" dirty="0" smtClean="0">
                <a:effectLst>
                  <a:glow rad="139700">
                    <a:schemeClr val="bg1">
                      <a:alpha val="78000"/>
                    </a:schemeClr>
                  </a:glow>
                </a:effectLst>
                <a:latin typeface="+mn-ea"/>
                <a:ea typeface="+mn-ea"/>
              </a:rPr>
              <a:t>UPDATE</a:t>
            </a:r>
            <a:r>
              <a:rPr lang="ja-JP" altLang="en-US" sz="1400" dirty="0" smtClean="0">
                <a:effectLst>
                  <a:glow rad="139700">
                    <a:schemeClr val="bg1">
                      <a:alpha val="78000"/>
                    </a:schemeClr>
                  </a:glow>
                </a:effectLst>
                <a:latin typeface="+mn-ea"/>
                <a:ea typeface="+mn-ea"/>
              </a:rPr>
              <a:t>されません。</a:t>
            </a:r>
            <a:endParaRPr lang="en-US" altLang="ja-JP" sz="1400" dirty="0" smtClean="0">
              <a:effectLst>
                <a:glow rad="139700">
                  <a:schemeClr val="bg1">
                    <a:alpha val="78000"/>
                  </a:schemeClr>
                </a:glow>
              </a:effectLst>
              <a:latin typeface="+mn-ea"/>
              <a:ea typeface="+mn-ea"/>
            </a:endParaRPr>
          </a:p>
          <a:p>
            <a:pPr>
              <a:lnSpc>
                <a:spcPct val="150000"/>
              </a:lnSpc>
            </a:pPr>
            <a:r>
              <a:rPr lang="ja-JP" altLang="en-US" sz="1400" b="1" dirty="0" smtClean="0">
                <a:effectLst>
                  <a:glow rad="139700">
                    <a:schemeClr val="bg1">
                      <a:alpha val="78000"/>
                    </a:schemeClr>
                  </a:glow>
                </a:effectLst>
                <a:latin typeface="+mn-ea"/>
                <a:ea typeface="+mn-ea"/>
              </a:rPr>
              <a:t>ので、</a:t>
            </a:r>
            <a:r>
              <a:rPr lang="en-US" altLang="ja-JP" sz="1400" b="1" dirty="0" smtClean="0">
                <a:effectLst>
                  <a:glow rad="139700">
                    <a:schemeClr val="bg1">
                      <a:alpha val="78000"/>
                    </a:schemeClr>
                  </a:glow>
                </a:effectLst>
                <a:latin typeface="+mn-ea"/>
                <a:ea typeface="+mn-ea"/>
              </a:rPr>
              <a:t>on duplicate key update</a:t>
            </a:r>
            <a:r>
              <a:rPr lang="ja-JP" altLang="en-US" sz="1400" b="1" dirty="0" smtClean="0">
                <a:effectLst>
                  <a:glow rad="139700">
                    <a:schemeClr val="bg1">
                      <a:alpha val="78000"/>
                    </a:schemeClr>
                  </a:glow>
                </a:effectLst>
                <a:latin typeface="+mn-ea"/>
                <a:ea typeface="+mn-ea"/>
              </a:rPr>
              <a:t> の後にカラム名を設定しておかないと、</a:t>
            </a:r>
            <a:r>
              <a:rPr lang="en-US" altLang="ja-JP" sz="1400" b="1" dirty="0" smtClean="0">
                <a:effectLst>
                  <a:glow rad="139700">
                    <a:schemeClr val="bg1">
                      <a:alpha val="78000"/>
                    </a:schemeClr>
                  </a:glow>
                </a:effectLst>
                <a:latin typeface="+mn-ea"/>
                <a:ea typeface="+mn-ea"/>
              </a:rPr>
              <a:t>Update</a:t>
            </a:r>
            <a:r>
              <a:rPr lang="ja-JP" altLang="en-US" sz="1400" b="1" dirty="0" smtClean="0">
                <a:effectLst>
                  <a:glow rad="139700">
                    <a:schemeClr val="bg1">
                      <a:alpha val="78000"/>
                    </a:schemeClr>
                  </a:glow>
                </a:effectLst>
                <a:latin typeface="+mn-ea"/>
                <a:ea typeface="+mn-ea"/>
              </a:rPr>
              <a:t>されません。</a:t>
            </a:r>
            <a:endParaRPr lang="en-US" altLang="ja-JP" sz="1400" b="1" dirty="0" smtClean="0">
              <a:effectLst>
                <a:glow rad="139700">
                  <a:schemeClr val="bg1">
                    <a:alpha val="78000"/>
                  </a:schemeClr>
                </a:glow>
              </a:effectLst>
              <a:latin typeface="+mn-ea"/>
              <a:ea typeface="+mn-ea"/>
            </a:endParaRPr>
          </a:p>
          <a:p>
            <a:pPr>
              <a:lnSpc>
                <a:spcPct val="150000"/>
              </a:lnSpc>
            </a:pPr>
            <a:r>
              <a:rPr lang="ja-JP" altLang="en-US" sz="1100" dirty="0" smtClean="0">
                <a:effectLst>
                  <a:glow rad="139700">
                    <a:schemeClr val="bg1">
                      <a:alpha val="78000"/>
                    </a:schemeClr>
                  </a:glow>
                </a:effectLst>
                <a:latin typeface="+mn-ea"/>
                <a:ea typeface="+mn-ea"/>
              </a:rPr>
              <a:t>（これを利用して、上書きしたいカラムだけ書き換えることもできる）</a:t>
            </a:r>
            <a:endParaRPr lang="en-US" altLang="ja-JP" sz="1100" dirty="0" smtClean="0">
              <a:effectLst>
                <a:glow rad="139700">
                  <a:schemeClr val="bg1">
                    <a:alpha val="78000"/>
                  </a:schemeClr>
                </a:glow>
              </a:effectLst>
              <a:latin typeface="+mn-ea"/>
              <a:ea typeface="+mn-ea"/>
            </a:endParaRPr>
          </a:p>
        </p:txBody>
      </p:sp>
      <p:cxnSp>
        <p:nvCxnSpPr>
          <p:cNvPr id="18" name="直線コネクタ 17"/>
          <p:cNvCxnSpPr/>
          <p:nvPr/>
        </p:nvCxnSpPr>
        <p:spPr bwMode="auto">
          <a:xfrm flipV="1">
            <a:off x="5859887" y="4228563"/>
            <a:ext cx="1966175" cy="804"/>
          </a:xfrm>
          <a:prstGeom prst="line">
            <a:avLst/>
          </a:prstGeom>
          <a:ln>
            <a:prstDash val="solid"/>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0" name="正方形/長方形 19"/>
          <p:cNvSpPr/>
          <p:nvPr/>
        </p:nvSpPr>
        <p:spPr bwMode="auto">
          <a:xfrm>
            <a:off x="7624293" y="4434709"/>
            <a:ext cx="957330" cy="813653"/>
          </a:xfrm>
          <a:prstGeom prst="rect">
            <a:avLst/>
          </a:prstGeom>
          <a:noFill/>
          <a:ln w="28575">
            <a:solidFill>
              <a:schemeClr val="accent1">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正方形/長方形 20"/>
          <p:cNvSpPr/>
          <p:nvPr/>
        </p:nvSpPr>
        <p:spPr bwMode="auto">
          <a:xfrm>
            <a:off x="1101144" y="4295189"/>
            <a:ext cx="169571" cy="624542"/>
          </a:xfrm>
          <a:prstGeom prst="rect">
            <a:avLst/>
          </a:prstGeom>
          <a:noFill/>
          <a:ln w="28575">
            <a:solidFill>
              <a:schemeClr val="accent1">
                <a:lumMod val="60000"/>
                <a:lumOff val="40000"/>
              </a:schemeClr>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2" name="テキスト ボックス 21"/>
          <p:cNvSpPr txBox="1"/>
          <p:nvPr/>
        </p:nvSpPr>
        <p:spPr>
          <a:xfrm>
            <a:off x="542618" y="4973115"/>
            <a:ext cx="2818768" cy="1061829"/>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smtClean="0">
                <a:latin typeface="+mn-ea"/>
                <a:ea typeface="+mn-ea"/>
              </a:rPr>
              <a:t>a1, a2</a:t>
            </a:r>
            <a:r>
              <a:rPr lang="ja-JP" altLang="en-US" sz="1400" dirty="0" smtClean="0">
                <a:latin typeface="+mn-ea"/>
                <a:ea typeface="+mn-ea"/>
              </a:rPr>
              <a:t>がすでにテーブルにあるので</a:t>
            </a:r>
            <a:endParaRPr lang="en-US" altLang="ja-JP" sz="1400" dirty="0" smtClean="0">
              <a:latin typeface="+mn-ea"/>
              <a:ea typeface="+mn-ea"/>
            </a:endParaRPr>
          </a:p>
          <a:p>
            <a:pPr>
              <a:lnSpc>
                <a:spcPct val="150000"/>
              </a:lnSpc>
            </a:pPr>
            <a:r>
              <a:rPr lang="en-US" altLang="ja-JP" sz="1400" dirty="0" smtClean="0">
                <a:latin typeface="+mn-ea"/>
                <a:ea typeface="+mn-ea"/>
              </a:rPr>
              <a:t>df1</a:t>
            </a:r>
            <a:r>
              <a:rPr lang="ja-JP" altLang="en-US" sz="1400" dirty="0" smtClean="0">
                <a:latin typeface="+mn-ea"/>
                <a:ea typeface="+mn-ea"/>
              </a:rPr>
              <a:t>を入れると、プライマリーキーが重複する</a:t>
            </a:r>
            <a:endParaRPr lang="en-US" altLang="ja-JP" sz="1400" dirty="0" smtClean="0">
              <a:latin typeface="+mn-ea"/>
              <a:ea typeface="+mn-ea"/>
            </a:endParaRPr>
          </a:p>
        </p:txBody>
      </p:sp>
      <p:sp>
        <p:nvSpPr>
          <p:cNvPr id="23" name="屈折矢印 22"/>
          <p:cNvSpPr/>
          <p:nvPr/>
        </p:nvSpPr>
        <p:spPr bwMode="auto">
          <a:xfrm rot="5400000">
            <a:off x="5586047" y="4530940"/>
            <a:ext cx="425001" cy="549499"/>
          </a:xfrm>
          <a:prstGeom prst="bent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4" name="テキスト ボックス 23"/>
          <p:cNvSpPr txBox="1"/>
          <p:nvPr/>
        </p:nvSpPr>
        <p:spPr>
          <a:xfrm>
            <a:off x="4601723" y="3142491"/>
            <a:ext cx="4100102" cy="698525"/>
          </a:xfrm>
          <a:prstGeom prst="rect">
            <a:avLst/>
          </a:prstGeom>
          <a:noFill/>
        </p:spPr>
        <p:txBody>
          <a:bodyPr wrap="square" rtlCol="0">
            <a:spAutoFit/>
          </a:bodyPr>
          <a:lstStyle>
            <a:defPPr>
              <a:defRPr lang="ja-JP"/>
            </a:defPPr>
            <a:lvl1pPr>
              <a:lnSpc>
                <a:spcPct val="150000"/>
              </a:lnSpc>
              <a:defRPr sz="1400">
                <a:effectLst>
                  <a:glow rad="139700">
                    <a:schemeClr val="bg1">
                      <a:alpha val="78000"/>
                    </a:schemeClr>
                  </a:glow>
                </a:effectLst>
                <a:latin typeface="+mn-ea"/>
                <a:ea typeface="+mn-ea"/>
              </a:defRPr>
            </a:lvl1pPr>
          </a:lstStyle>
          <a:p>
            <a:r>
              <a:rPr lang="ja-JP" altLang="en-US" dirty="0"/>
              <a:t>④</a:t>
            </a:r>
            <a:r>
              <a:rPr lang="en-US" altLang="ja-JP" dirty="0" err="1"/>
              <a:t>upsert</a:t>
            </a:r>
            <a:r>
              <a:rPr lang="en-US" altLang="ja-JP" dirty="0"/>
              <a:t> update</a:t>
            </a:r>
            <a:r>
              <a:rPr lang="ja-JP" altLang="en-US" dirty="0"/>
              <a:t>で</a:t>
            </a:r>
            <a:r>
              <a:rPr lang="en-US" altLang="ja-JP" dirty="0"/>
              <a:t>DB</a:t>
            </a:r>
            <a:r>
              <a:rPr lang="ja-JP" altLang="en-US" dirty="0"/>
              <a:t>に入れるときに、</a:t>
            </a:r>
            <a:r>
              <a:rPr lang="en-US" altLang="ja-JP" dirty="0"/>
              <a:t>A3</a:t>
            </a:r>
            <a:r>
              <a:rPr lang="ja-JP" altLang="en-US" dirty="0"/>
              <a:t>の</a:t>
            </a:r>
            <a:r>
              <a:rPr lang="en-US" altLang="ja-JP" dirty="0"/>
              <a:t>update</a:t>
            </a:r>
            <a:r>
              <a:rPr lang="ja-JP" altLang="en-US" dirty="0"/>
              <a:t>を忘れました。</a:t>
            </a:r>
            <a:endParaRPr lang="en-US" altLang="ja-JP" dirty="0"/>
          </a:p>
        </p:txBody>
      </p:sp>
      <p:cxnSp>
        <p:nvCxnSpPr>
          <p:cNvPr id="26" name="直線矢印コネクタ 25"/>
          <p:cNvCxnSpPr>
            <a:stCxn id="21" idx="3"/>
          </p:cNvCxnSpPr>
          <p:nvPr/>
        </p:nvCxnSpPr>
        <p:spPr bwMode="auto">
          <a:xfrm>
            <a:off x="1270715" y="4607460"/>
            <a:ext cx="6323527" cy="35518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lumMod val="60000"/>
                <a:lumOff val="40000"/>
              </a:schemeClr>
            </a:solidFill>
            <a:prstDash val="solid"/>
            <a:round/>
            <a:headEnd type="none" w="med" len="med"/>
            <a:tailEnd type="triangle" w="lg" len="lg"/>
          </a:ln>
          <a:effectLst>
            <a:glow rad="38100">
              <a:schemeClr val="bg1">
                <a:alpha val="65000"/>
              </a:schemeClr>
            </a:glow>
          </a:effectLst>
        </p:spPr>
      </p:cxnSp>
      <p:sp>
        <p:nvSpPr>
          <p:cNvPr id="27" name="十字形 26"/>
          <p:cNvSpPr/>
          <p:nvPr/>
        </p:nvSpPr>
        <p:spPr bwMode="auto">
          <a:xfrm rot="2583471">
            <a:off x="3652304" y="4553763"/>
            <a:ext cx="360000" cy="360000"/>
          </a:xfrm>
          <a:prstGeom prst="plus">
            <a:avLst>
              <a:gd name="adj" fmla="val 4165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8980947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おまけ：　</a:t>
            </a:r>
            <a:r>
              <a:rPr lang="en-US" altLang="ja-JP" dirty="0" err="1" smtClean="0"/>
              <a:t>Upsert</a:t>
            </a:r>
            <a:r>
              <a:rPr lang="ja-JP" altLang="en-US" dirty="0" smtClean="0"/>
              <a:t>文を書くのが面倒なので自動生成</a:t>
            </a:r>
            <a:endParaRPr kumimoji="1" lang="ja-JP" altLang="en-US" dirty="0"/>
          </a:p>
        </p:txBody>
      </p:sp>
      <p:sp>
        <p:nvSpPr>
          <p:cNvPr id="3" name="正方形/長方形 2"/>
          <p:cNvSpPr/>
          <p:nvPr/>
        </p:nvSpPr>
        <p:spPr>
          <a:xfrm>
            <a:off x="485381" y="1061366"/>
            <a:ext cx="3744936" cy="307777"/>
          </a:xfrm>
          <a:prstGeom prst="rect">
            <a:avLst/>
          </a:prstGeom>
        </p:spPr>
        <p:txBody>
          <a:bodyPr wrap="none">
            <a:spAutoFit/>
          </a:bodyPr>
          <a:lstStyle/>
          <a:p>
            <a:r>
              <a:rPr lang="en-US" altLang="ja-JP" sz="1400" u="sng" dirty="0" smtClean="0">
                <a:solidFill>
                  <a:srgbClr val="498205"/>
                </a:solidFill>
                <a:latin typeface="+mn-ea"/>
                <a:ea typeface="+mn-ea"/>
                <a:hlinkClick r:id="rId2" tooltip="https://kyoceragp.sharepoint.com/sites/Pythonista580/SitePages/%E3%82%B3%E3%83%BC%E3%83%89%E5%85%B1%E6%9C%89%E3%81%8A%E8%A9%A6%E3%81%97.aspx#%E2%80%8B%E2%80%8B%E2%80%8Bmysql%E3%81%AB%E6%9B%B4%E6%96%B0%E3%81%97%E3%81%A6%E6%8C%BF%E5%85%A5%E3%81%99%E3%82%8B%E9%9A%9B%E3%81%AEsql%E6%96%87%E3%82%92%E7%94%9F%E6%88%90%E3%81%99%E3%82%8B"/>
              </a:rPr>
              <a:t>MySQL</a:t>
            </a:r>
            <a:r>
              <a:rPr lang="ja-JP" altLang="en-US" sz="1400" u="sng" dirty="0">
                <a:solidFill>
                  <a:srgbClr val="498205"/>
                </a:solidFill>
                <a:latin typeface="+mn-ea"/>
                <a:ea typeface="+mn-ea"/>
                <a:hlinkClick r:id="rId2" tooltip="https://kyoceragp.sharepoint.com/sites/Pythonista580/SitePages/%E3%82%B3%E3%83%BC%E3%83%89%E5%85%B1%E6%9C%89%E3%81%8A%E8%A9%A6%E3%81%97.aspx#%E2%80%8B%E2%80%8B%E2%80%8Bmysql%E3%81%AB%E6%9B%B4%E6%96%B0%E3%81%97%E3%81%A6%E6%8C%BF%E5%85%A5%E3%81%99%E3%82%8B%E9%9A%9B%E3%81%AEsql%E6%96%87%E3%82%92%E7%94%9F%E6%88%90%E3%81%99%E3%82%8B"/>
              </a:rPr>
              <a:t>に更新して挿入する際の</a:t>
            </a:r>
            <a:r>
              <a:rPr lang="en-US" altLang="ja-JP" sz="1400" u="sng" dirty="0">
                <a:solidFill>
                  <a:srgbClr val="498205"/>
                </a:solidFill>
                <a:latin typeface="+mn-ea"/>
                <a:ea typeface="+mn-ea"/>
                <a:hlinkClick r:id="rId2" tooltip="https://kyoceragp.sharepoint.com/sites/Pythonista580/SitePages/%E3%82%B3%E3%83%BC%E3%83%89%E5%85%B1%E6%9C%89%E3%81%8A%E8%A9%A6%E3%81%97.aspx#%E2%80%8B%E2%80%8B%E2%80%8Bmysql%E3%81%AB%E6%9B%B4%E6%96%B0%E3%81%97%E3%81%A6%E6%8C%BF%E5%85%A5%E3%81%99%E3%82%8B%E9%9A%9B%E3%81%AEsql%E6%96%87%E3%82%92%E7%94%9F%E6%88%90%E3%81%99%E3%82%8B"/>
              </a:rPr>
              <a:t>SQL</a:t>
            </a:r>
            <a:r>
              <a:rPr lang="ja-JP" altLang="en-US" sz="1400" u="sng" dirty="0">
                <a:solidFill>
                  <a:srgbClr val="498205"/>
                </a:solidFill>
                <a:latin typeface="+mn-ea"/>
                <a:ea typeface="+mn-ea"/>
                <a:hlinkClick r:id="rId2" tooltip="https://kyoceragp.sharepoint.com/sites/Pythonista580/SitePages/%E3%82%B3%E3%83%BC%E3%83%89%E5%85%B1%E6%9C%89%E3%81%8A%E8%A9%A6%E3%81%97.aspx#%E2%80%8B%E2%80%8B%E2%80%8Bmysql%E3%81%AB%E6%9B%B4%E6%96%B0%E3%81%97%E3%81%A6%E6%8C%BF%E5%85%A5%E3%81%99%E3%82%8B%E9%9A%9B%E3%81%AEsql%E6%96%87%E3%82%92%E7%94%9F%E6%88%90%E3%81%99%E3%82%8B"/>
              </a:rPr>
              <a:t>文を生成する</a:t>
            </a:r>
            <a:endParaRPr lang="ja-JP" altLang="en-US" sz="1400" dirty="0">
              <a:latin typeface="+mn-ea"/>
              <a:ea typeface="+mn-ea"/>
            </a:endParaRPr>
          </a:p>
        </p:txBody>
      </p:sp>
      <p:sp>
        <p:nvSpPr>
          <p:cNvPr id="34" name="正方形/長方形 33"/>
          <p:cNvSpPr/>
          <p:nvPr/>
        </p:nvSpPr>
        <p:spPr>
          <a:xfrm>
            <a:off x="485381" y="1633393"/>
            <a:ext cx="8318311" cy="2862322"/>
          </a:xfrm>
          <a:prstGeom prst="rect">
            <a:avLst/>
          </a:prstGeom>
        </p:spPr>
        <p:txBody>
          <a:bodyPr wrap="square">
            <a:spAutoFit/>
          </a:bodyPr>
          <a:lstStyle/>
          <a:p>
            <a:pPr>
              <a:lnSpc>
                <a:spcPct val="150000"/>
              </a:lnSpc>
            </a:pPr>
            <a:r>
              <a:rPr lang="en-US" altLang="ja-JP" dirty="0" smtClean="0">
                <a:latin typeface="+mn-ea"/>
                <a:ea typeface="+mn-ea"/>
              </a:rPr>
              <a:t>【</a:t>
            </a:r>
            <a:r>
              <a:rPr lang="ja-JP" altLang="en-US" dirty="0" smtClean="0">
                <a:latin typeface="+mn-ea"/>
                <a:ea typeface="+mn-ea"/>
              </a:rPr>
              <a:t>コード</a:t>
            </a:r>
            <a:r>
              <a:rPr lang="en-US" altLang="ja-JP" dirty="0" smtClean="0">
                <a:latin typeface="+mn-ea"/>
                <a:ea typeface="+mn-ea"/>
              </a:rPr>
              <a:t>】</a:t>
            </a:r>
            <a:r>
              <a:rPr lang="ja-JP" altLang="en-US" dirty="0" smtClean="0">
                <a:latin typeface="+mn-ea"/>
                <a:ea typeface="+mn-ea"/>
              </a:rPr>
              <a:t>　</a:t>
            </a:r>
            <a:r>
              <a:rPr lang="en-US" altLang="ja-JP" dirty="0" smtClean="0">
                <a:latin typeface="+mn-ea"/>
                <a:ea typeface="+mn-ea"/>
              </a:rPr>
              <a:t>※PPT</a:t>
            </a:r>
            <a:r>
              <a:rPr lang="ja-JP" altLang="en-US" dirty="0" smtClean="0">
                <a:latin typeface="+mn-ea"/>
                <a:ea typeface="+mn-ea"/>
              </a:rPr>
              <a:t>からコピペするとうまく行かないことがあるので、</a:t>
            </a:r>
            <a:r>
              <a:rPr lang="ja-JP" altLang="en-US" b="1" dirty="0" smtClean="0">
                <a:latin typeface="+mn-ea"/>
                <a:ea typeface="+mn-ea"/>
              </a:rPr>
              <a:t>上記リンク先からコードをコピーしてください</a:t>
            </a:r>
            <a:endParaRPr lang="en-US" altLang="ja-JP" b="1" dirty="0" smtClean="0">
              <a:latin typeface="+mn-ea"/>
              <a:ea typeface="+mn-ea"/>
            </a:endParaRPr>
          </a:p>
          <a:p>
            <a:pPr>
              <a:lnSpc>
                <a:spcPct val="150000"/>
              </a:lnSpc>
            </a:pPr>
            <a:endParaRPr lang="en-US" altLang="ja-JP" dirty="0" smtClean="0">
              <a:latin typeface="+mn-ea"/>
              <a:ea typeface="+mn-ea"/>
            </a:endParaRPr>
          </a:p>
          <a:p>
            <a:pPr>
              <a:lnSpc>
                <a:spcPct val="150000"/>
              </a:lnSpc>
            </a:pPr>
            <a:r>
              <a:rPr lang="en-US" altLang="ja-JP" dirty="0" smtClean="0">
                <a:latin typeface="Consolas" panose="020B0609020204030204" pitchFamily="49" charset="0"/>
              </a:rPr>
              <a:t>table </a:t>
            </a:r>
            <a:r>
              <a:rPr lang="en-US" altLang="ja-JP" dirty="0">
                <a:latin typeface="Consolas" panose="020B0609020204030204" pitchFamily="49" charset="0"/>
              </a:rPr>
              <a:t>= "</a:t>
            </a:r>
            <a:r>
              <a:rPr lang="ja-JP" altLang="en-US" dirty="0">
                <a:latin typeface="+mn-ea"/>
                <a:ea typeface="+mn-ea"/>
              </a:rPr>
              <a:t>入れたいテーブル名</a:t>
            </a:r>
            <a:r>
              <a:rPr lang="en-US" altLang="ja-JP" dirty="0" smtClean="0">
                <a:latin typeface="Consolas" panose="020B0609020204030204" pitchFamily="49" charset="0"/>
              </a:rPr>
              <a:t>"</a:t>
            </a:r>
          </a:p>
          <a:p>
            <a:pPr>
              <a:lnSpc>
                <a:spcPct val="150000"/>
              </a:lnSpc>
            </a:pPr>
            <a:endParaRPr lang="en-US" altLang="ja-JP" dirty="0">
              <a:latin typeface="Consolas" panose="020B0609020204030204" pitchFamily="49" charset="0"/>
            </a:endParaRPr>
          </a:p>
          <a:p>
            <a:pPr>
              <a:lnSpc>
                <a:spcPct val="150000"/>
              </a:lnSpc>
            </a:pPr>
            <a:r>
              <a:rPr lang="en-US" altLang="ja-JP" dirty="0" err="1">
                <a:latin typeface="Consolas" panose="020B0609020204030204" pitchFamily="49" charset="0"/>
              </a:rPr>
              <a:t>df_read</a:t>
            </a:r>
            <a:r>
              <a:rPr lang="en-US" altLang="ja-JP" dirty="0">
                <a:latin typeface="Consolas" panose="020B0609020204030204" pitchFamily="49" charset="0"/>
              </a:rPr>
              <a:t> = </a:t>
            </a:r>
            <a:r>
              <a:rPr lang="en-US" altLang="ja-JP" dirty="0" err="1">
                <a:latin typeface="Consolas" panose="020B0609020204030204" pitchFamily="49" charset="0"/>
              </a:rPr>
              <a:t>pd.read_sql</a:t>
            </a:r>
            <a:r>
              <a:rPr lang="en-US" altLang="ja-JP" dirty="0">
                <a:latin typeface="Consolas" panose="020B0609020204030204" pitchFamily="49" charset="0"/>
              </a:rPr>
              <a:t>(</a:t>
            </a:r>
            <a:r>
              <a:rPr lang="en-US" altLang="ja-JP" dirty="0" err="1">
                <a:latin typeface="Consolas" panose="020B0609020204030204" pitchFamily="49" charset="0"/>
              </a:rPr>
              <a:t>f"select</a:t>
            </a:r>
            <a:r>
              <a:rPr lang="en-US" altLang="ja-JP" dirty="0">
                <a:latin typeface="Consolas" panose="020B0609020204030204" pitchFamily="49" charset="0"/>
              </a:rPr>
              <a:t> * from {table} limit 1", engine)</a:t>
            </a:r>
          </a:p>
          <a:p>
            <a:pPr>
              <a:lnSpc>
                <a:spcPct val="150000"/>
              </a:lnSpc>
            </a:pPr>
            <a:r>
              <a:rPr lang="en-US" altLang="ja-JP" dirty="0" err="1">
                <a:latin typeface="Consolas" panose="020B0609020204030204" pitchFamily="49" charset="0"/>
              </a:rPr>
              <a:t>par_v</a:t>
            </a:r>
            <a:r>
              <a:rPr lang="en-US" altLang="ja-JP" dirty="0">
                <a:latin typeface="Consolas" panose="020B0609020204030204" pitchFamily="49" charset="0"/>
              </a:rPr>
              <a:t> = "(" + (</a:t>
            </a:r>
            <a:r>
              <a:rPr lang="en-US" altLang="ja-JP" dirty="0" err="1">
                <a:latin typeface="Consolas" panose="020B0609020204030204" pitchFamily="49" charset="0"/>
              </a:rPr>
              <a:t>len</a:t>
            </a:r>
            <a:r>
              <a:rPr lang="en-US" altLang="ja-JP" dirty="0">
                <a:latin typeface="Consolas" panose="020B0609020204030204" pitchFamily="49" charset="0"/>
              </a:rPr>
              <a:t>(</a:t>
            </a:r>
            <a:r>
              <a:rPr lang="en-US" altLang="ja-JP" dirty="0" err="1">
                <a:latin typeface="Consolas" panose="020B0609020204030204" pitchFamily="49" charset="0"/>
              </a:rPr>
              <a:t>df_read.columns</a:t>
            </a:r>
            <a:r>
              <a:rPr lang="en-US" altLang="ja-JP" dirty="0">
                <a:latin typeface="Consolas" panose="020B0609020204030204" pitchFamily="49" charset="0"/>
              </a:rPr>
              <a:t>) * "%s, ")[:-2] + ")"                                     </a:t>
            </a:r>
            <a:r>
              <a:rPr lang="en-US" altLang="ja-JP" dirty="0" err="1" smtClean="0">
                <a:latin typeface="Consolas" panose="020B0609020204030204" pitchFamily="49" charset="0"/>
              </a:rPr>
              <a:t>par_u</a:t>
            </a:r>
            <a:r>
              <a:rPr lang="en-US" altLang="ja-JP" dirty="0" smtClean="0">
                <a:latin typeface="Consolas" panose="020B0609020204030204" pitchFamily="49" charset="0"/>
              </a:rPr>
              <a:t> </a:t>
            </a:r>
            <a:r>
              <a:rPr lang="en-US" altLang="ja-JP" dirty="0">
                <a:latin typeface="Consolas" panose="020B0609020204030204" pitchFamily="49" charset="0"/>
              </a:rPr>
              <a:t>= "".join(list("`" + </a:t>
            </a:r>
            <a:r>
              <a:rPr lang="en-US" altLang="ja-JP" dirty="0" err="1">
                <a:latin typeface="Consolas" panose="020B0609020204030204" pitchFamily="49" charset="0"/>
              </a:rPr>
              <a:t>df_read.columns</a:t>
            </a:r>
            <a:r>
              <a:rPr lang="en-US" altLang="ja-JP" dirty="0">
                <a:latin typeface="Consolas" panose="020B0609020204030204" pitchFamily="49" charset="0"/>
              </a:rPr>
              <a:t> + "` = values(`" + </a:t>
            </a:r>
            <a:r>
              <a:rPr lang="en-US" altLang="ja-JP" dirty="0" err="1">
                <a:latin typeface="Consolas" panose="020B0609020204030204" pitchFamily="49" charset="0"/>
              </a:rPr>
              <a:t>df_read.columns</a:t>
            </a:r>
            <a:r>
              <a:rPr lang="en-US" altLang="ja-JP" dirty="0">
                <a:latin typeface="Consolas" panose="020B0609020204030204" pitchFamily="49" charset="0"/>
              </a:rPr>
              <a:t> + "`), "))[:-2</a:t>
            </a:r>
            <a:r>
              <a:rPr lang="en-US" altLang="ja-JP" dirty="0" smtClean="0">
                <a:latin typeface="Consolas" panose="020B0609020204030204" pitchFamily="49" charset="0"/>
              </a:rPr>
              <a:t>]</a:t>
            </a:r>
            <a:endParaRPr lang="ja-JP" altLang="en-US" dirty="0">
              <a:latin typeface="Consolas" panose="020B0609020204030204" pitchFamily="49" charset="0"/>
            </a:endParaRPr>
          </a:p>
          <a:p>
            <a:pPr>
              <a:lnSpc>
                <a:spcPct val="150000"/>
              </a:lnSpc>
            </a:pPr>
            <a:r>
              <a:rPr lang="ja-JP" altLang="en-US" dirty="0">
                <a:latin typeface="Consolas" panose="020B0609020204030204" pitchFamily="49" charset="0"/>
              </a:rPr>
              <a:t>​</a:t>
            </a:r>
          </a:p>
          <a:p>
            <a:pPr>
              <a:lnSpc>
                <a:spcPct val="150000"/>
              </a:lnSpc>
            </a:pPr>
            <a:r>
              <a:rPr lang="en-US" altLang="ja-JP" dirty="0">
                <a:latin typeface="Consolas" panose="020B0609020204030204" pitchFamily="49" charset="0"/>
              </a:rPr>
              <a:t>sql1 = </a:t>
            </a:r>
            <a:r>
              <a:rPr lang="en-US" altLang="ja-JP" dirty="0" err="1">
                <a:latin typeface="Consolas" panose="020B0609020204030204" pitchFamily="49" charset="0"/>
              </a:rPr>
              <a:t>f"insert</a:t>
            </a:r>
            <a:r>
              <a:rPr lang="en-US" altLang="ja-JP" dirty="0">
                <a:latin typeface="Consolas" panose="020B0609020204030204" pitchFamily="49" charset="0"/>
              </a:rPr>
              <a:t> into {table} values {</a:t>
            </a:r>
            <a:r>
              <a:rPr lang="en-US" altLang="ja-JP" dirty="0" err="1">
                <a:latin typeface="Consolas" panose="020B0609020204030204" pitchFamily="49" charset="0"/>
              </a:rPr>
              <a:t>par_v</a:t>
            </a:r>
            <a:r>
              <a:rPr lang="en-US" altLang="ja-JP" dirty="0">
                <a:latin typeface="Consolas" panose="020B0609020204030204" pitchFamily="49" charset="0"/>
              </a:rPr>
              <a:t>} on duplicate key update {</a:t>
            </a:r>
            <a:r>
              <a:rPr lang="en-US" altLang="ja-JP" dirty="0" err="1">
                <a:latin typeface="Consolas" panose="020B0609020204030204" pitchFamily="49" charset="0"/>
              </a:rPr>
              <a:t>par_u</a:t>
            </a:r>
            <a:r>
              <a:rPr lang="en-US" altLang="ja-JP" dirty="0">
                <a:latin typeface="Consolas" panose="020B0609020204030204" pitchFamily="49" charset="0"/>
              </a:rPr>
              <a:t>}"</a:t>
            </a:r>
          </a:p>
          <a:p>
            <a:pPr>
              <a:lnSpc>
                <a:spcPct val="150000"/>
              </a:lnSpc>
            </a:pPr>
            <a:r>
              <a:rPr lang="en-US" altLang="ja-JP" dirty="0" err="1">
                <a:latin typeface="Consolas" panose="020B0609020204030204" pitchFamily="49" charset="0"/>
              </a:rPr>
              <a:t>con.execute</a:t>
            </a:r>
            <a:r>
              <a:rPr lang="en-US" altLang="ja-JP" dirty="0">
                <a:latin typeface="Consolas" panose="020B0609020204030204" pitchFamily="49" charset="0"/>
              </a:rPr>
              <a:t>(sql1, </a:t>
            </a:r>
            <a:r>
              <a:rPr lang="en-US" altLang="ja-JP" dirty="0" err="1">
                <a:latin typeface="Consolas" panose="020B0609020204030204" pitchFamily="49" charset="0"/>
              </a:rPr>
              <a:t>df.values.tolist</a:t>
            </a:r>
            <a:r>
              <a:rPr lang="en-US" altLang="ja-JP" dirty="0" smtClean="0">
                <a:latin typeface="Consolas" panose="020B0609020204030204" pitchFamily="49" charset="0"/>
              </a:rPr>
              <a:t>())</a:t>
            </a:r>
          </a:p>
        </p:txBody>
      </p:sp>
      <p:sp>
        <p:nvSpPr>
          <p:cNvPr id="5" name="正方形/長方形 4"/>
          <p:cNvSpPr/>
          <p:nvPr/>
        </p:nvSpPr>
        <p:spPr>
          <a:xfrm>
            <a:off x="637780" y="4806498"/>
            <a:ext cx="647725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a:solidFill>
                  <a:schemeClr val="dk1"/>
                </a:solidFill>
                <a:latin typeface="+mn-lt"/>
                <a:ea typeface="+mn-ea"/>
              </a:rPr>
              <a:t>・入れたいテーブルからカラム名を取ってくる。（</a:t>
            </a:r>
            <a:r>
              <a:rPr lang="en-US" altLang="ja-JP" dirty="0" err="1">
                <a:solidFill>
                  <a:schemeClr val="dk1"/>
                </a:solidFill>
                <a:latin typeface="+mn-lt"/>
                <a:ea typeface="+mn-ea"/>
              </a:rPr>
              <a:t>DataFrame</a:t>
            </a:r>
            <a:r>
              <a:rPr lang="ja-JP" altLang="en-US" dirty="0">
                <a:solidFill>
                  <a:schemeClr val="dk1"/>
                </a:solidFill>
                <a:latin typeface="+mn-lt"/>
                <a:ea typeface="+mn-ea"/>
              </a:rPr>
              <a:t>のカラム名は使わない）</a:t>
            </a:r>
            <a:endParaRPr lang="en-US" altLang="ja-JP" dirty="0">
              <a:solidFill>
                <a:schemeClr val="dk1"/>
              </a:solidFill>
              <a:latin typeface="+mn-lt"/>
              <a:ea typeface="+mn-ea"/>
            </a:endParaRPr>
          </a:p>
          <a:p>
            <a:pPr>
              <a:lnSpc>
                <a:spcPct val="150000"/>
              </a:lnSpc>
            </a:pPr>
            <a:r>
              <a:rPr lang="ja-JP" altLang="en-US" dirty="0">
                <a:solidFill>
                  <a:schemeClr val="dk1"/>
                </a:solidFill>
                <a:latin typeface="+mn-lt"/>
                <a:ea typeface="+mn-ea"/>
              </a:rPr>
              <a:t>・</a:t>
            </a:r>
            <a:r>
              <a:rPr lang="en-US" altLang="ja-JP" dirty="0" err="1">
                <a:solidFill>
                  <a:schemeClr val="dk1"/>
                </a:solidFill>
                <a:latin typeface="+mn-lt"/>
                <a:ea typeface="+mn-ea"/>
              </a:rPr>
              <a:t>df_read</a:t>
            </a:r>
            <a:r>
              <a:rPr lang="ja-JP" altLang="en-US" dirty="0">
                <a:solidFill>
                  <a:schemeClr val="dk1"/>
                </a:solidFill>
                <a:latin typeface="+mn-lt"/>
                <a:ea typeface="+mn-ea"/>
              </a:rPr>
              <a:t>から</a:t>
            </a:r>
            <a:r>
              <a:rPr lang="en-US" altLang="ja-JP" dirty="0">
                <a:solidFill>
                  <a:schemeClr val="dk1"/>
                </a:solidFill>
                <a:latin typeface="+mn-lt"/>
                <a:ea typeface="+mn-ea"/>
              </a:rPr>
              <a:t>SQL</a:t>
            </a:r>
            <a:r>
              <a:rPr lang="ja-JP" altLang="en-US" dirty="0">
                <a:solidFill>
                  <a:schemeClr val="dk1"/>
                </a:solidFill>
                <a:latin typeface="+mn-lt"/>
                <a:ea typeface="+mn-ea"/>
              </a:rPr>
              <a:t>文を自動生成して、</a:t>
            </a:r>
            <a:r>
              <a:rPr lang="en-US" altLang="ja-JP" dirty="0">
                <a:solidFill>
                  <a:schemeClr val="dk1"/>
                </a:solidFill>
                <a:latin typeface="+mn-lt"/>
                <a:ea typeface="+mn-ea"/>
              </a:rPr>
              <a:t>sql1</a:t>
            </a:r>
            <a:r>
              <a:rPr lang="ja-JP" altLang="en-US" dirty="0">
                <a:solidFill>
                  <a:schemeClr val="dk1"/>
                </a:solidFill>
                <a:latin typeface="+mn-lt"/>
                <a:ea typeface="+mn-ea"/>
              </a:rPr>
              <a:t>という変数に入れて</a:t>
            </a:r>
            <a:r>
              <a:rPr lang="en-US" altLang="ja-JP" dirty="0" err="1">
                <a:solidFill>
                  <a:schemeClr val="dk1"/>
                </a:solidFill>
                <a:latin typeface="+mn-lt"/>
                <a:ea typeface="+mn-ea"/>
              </a:rPr>
              <a:t>con.execute</a:t>
            </a:r>
            <a:r>
              <a:rPr lang="ja-JP" altLang="en-US" dirty="0">
                <a:solidFill>
                  <a:schemeClr val="dk1"/>
                </a:solidFill>
                <a:latin typeface="+mn-lt"/>
                <a:ea typeface="+mn-ea"/>
              </a:rPr>
              <a:t>する</a:t>
            </a:r>
            <a:endParaRPr lang="en-US" altLang="ja-JP" dirty="0">
              <a:solidFill>
                <a:schemeClr val="dk1"/>
              </a:solidFill>
              <a:latin typeface="+mn-lt"/>
              <a:ea typeface="+mn-ea"/>
            </a:endParaRPr>
          </a:p>
          <a:p>
            <a:pPr>
              <a:lnSpc>
                <a:spcPct val="150000"/>
              </a:lnSpc>
            </a:pPr>
            <a:r>
              <a:rPr lang="ja-JP" altLang="en-US" dirty="0">
                <a:solidFill>
                  <a:schemeClr val="dk1"/>
                </a:solidFill>
                <a:latin typeface="+mn-lt"/>
                <a:ea typeface="+mn-ea"/>
              </a:rPr>
              <a:t>・関数化しておいても良い（上記リンク先参照</a:t>
            </a:r>
            <a:r>
              <a:rPr lang="ja-JP" altLang="en-US" dirty="0" smtClean="0">
                <a:solidFill>
                  <a:schemeClr val="dk1"/>
                </a:solidFill>
                <a:latin typeface="+mn-lt"/>
                <a:ea typeface="+mn-ea"/>
              </a:rPr>
              <a:t>）</a:t>
            </a:r>
            <a:endParaRPr lang="en-US" altLang="ja-JP" dirty="0" smtClean="0">
              <a:solidFill>
                <a:schemeClr val="dk1"/>
              </a:solidFill>
              <a:latin typeface="+mn-lt"/>
              <a:ea typeface="+mn-ea"/>
            </a:endParaRPr>
          </a:p>
          <a:p>
            <a:pPr>
              <a:lnSpc>
                <a:spcPct val="150000"/>
              </a:lnSpc>
            </a:pPr>
            <a:r>
              <a:rPr lang="ja-JP" altLang="en-US" dirty="0" smtClean="0"/>
              <a:t>・カラム名は</a:t>
            </a:r>
            <a:r>
              <a:rPr lang="en-US" altLang="ja-JP" dirty="0" err="1" smtClean="0"/>
              <a:t>df_read</a:t>
            </a:r>
            <a:r>
              <a:rPr lang="ja-JP" altLang="en-US" dirty="0" smtClean="0"/>
              <a:t>（</a:t>
            </a:r>
            <a:r>
              <a:rPr lang="en-US" altLang="ja-JP" dirty="0" smtClean="0"/>
              <a:t>DB</a:t>
            </a:r>
            <a:r>
              <a:rPr lang="ja-JP" altLang="en-US" dirty="0" smtClean="0"/>
              <a:t>上のテーブル</a:t>
            </a:r>
            <a:r>
              <a:rPr lang="en-US" altLang="ja-JP" dirty="0" smtClean="0"/>
              <a:t>)</a:t>
            </a:r>
            <a:r>
              <a:rPr lang="ja-JP" altLang="en-US" dirty="0" smtClean="0"/>
              <a:t>から取ってくるので、</a:t>
            </a:r>
            <a:r>
              <a:rPr lang="en-US" altLang="ja-JP" dirty="0" err="1" smtClean="0"/>
              <a:t>df</a:t>
            </a:r>
            <a:r>
              <a:rPr lang="ja-JP" altLang="en-US" dirty="0" smtClean="0"/>
              <a:t>のカラム名は修正不要</a:t>
            </a:r>
            <a:endParaRPr lang="en-US" altLang="ja-JP" dirty="0" smtClean="0"/>
          </a:p>
          <a:p>
            <a:pPr>
              <a:lnSpc>
                <a:spcPct val="150000"/>
              </a:lnSpc>
            </a:pPr>
            <a:r>
              <a:rPr lang="ja-JP" altLang="en-US" dirty="0" smtClean="0">
                <a:solidFill>
                  <a:schemeClr val="dk1"/>
                </a:solidFill>
                <a:latin typeface="+mn-lt"/>
                <a:ea typeface="+mn-ea"/>
              </a:rPr>
              <a:t>・</a:t>
            </a:r>
            <a:r>
              <a:rPr lang="en-US" altLang="ja-JP" dirty="0" err="1" smtClean="0">
                <a:solidFill>
                  <a:schemeClr val="dk1"/>
                </a:solidFill>
                <a:latin typeface="+mn-lt"/>
                <a:ea typeface="+mn-ea"/>
              </a:rPr>
              <a:t>df</a:t>
            </a:r>
            <a:r>
              <a:rPr lang="ja-JP" altLang="en-US" dirty="0" smtClean="0">
                <a:solidFill>
                  <a:schemeClr val="dk1"/>
                </a:solidFill>
                <a:latin typeface="+mn-lt"/>
                <a:ea typeface="+mn-ea"/>
              </a:rPr>
              <a:t>のカラムの並び順と、</a:t>
            </a:r>
            <a:r>
              <a:rPr lang="en-US" altLang="ja-JP" dirty="0" err="1" smtClean="0">
                <a:solidFill>
                  <a:schemeClr val="dk1"/>
                </a:solidFill>
                <a:latin typeface="+mn-lt"/>
                <a:ea typeface="+mn-ea"/>
              </a:rPr>
              <a:t>df</a:t>
            </a:r>
            <a:r>
              <a:rPr lang="en-US" altLang="ja-JP" dirty="0" err="1" smtClean="0"/>
              <a:t>_read</a:t>
            </a:r>
            <a:r>
              <a:rPr lang="ja-JP" altLang="en-US" dirty="0" smtClean="0"/>
              <a:t>（</a:t>
            </a:r>
            <a:r>
              <a:rPr lang="en-US" altLang="ja-JP" dirty="0" smtClean="0"/>
              <a:t>DB</a:t>
            </a:r>
            <a:r>
              <a:rPr lang="ja-JP" altLang="en-US" dirty="0" smtClean="0"/>
              <a:t>上のテーブル）のカラムの並び順を合わせておく必要がある</a:t>
            </a:r>
            <a:endParaRPr lang="en-US" altLang="ja-JP" dirty="0">
              <a:solidFill>
                <a:schemeClr val="dk1"/>
              </a:solidFill>
              <a:latin typeface="+mn-lt"/>
              <a:ea typeface="+mn-ea"/>
            </a:endParaRPr>
          </a:p>
        </p:txBody>
      </p:sp>
    </p:spTree>
    <p:extLst>
      <p:ext uri="{BB962C8B-B14F-4D97-AF65-F5344CB8AC3E}">
        <p14:creationId xmlns:p14="http://schemas.microsoft.com/office/powerpoint/2010/main" val="3904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upsert</a:t>
            </a:r>
            <a:r>
              <a:rPr lang="en-US" altLang="ja-JP" dirty="0"/>
              <a:t> </a:t>
            </a:r>
            <a:r>
              <a:rPr lang="en-US" altLang="ja-JP" dirty="0" smtClean="0"/>
              <a:t>ignore</a:t>
            </a:r>
            <a:r>
              <a:rPr lang="ja-JP" altLang="en-US" dirty="0" smtClean="0"/>
              <a:t>：新規行のみ挿入</a:t>
            </a:r>
            <a:endParaRPr kumimoji="1" lang="ja-JP" altLang="en-US" dirty="0"/>
          </a:p>
        </p:txBody>
      </p:sp>
      <p:sp>
        <p:nvSpPr>
          <p:cNvPr id="25" name="フリーフォーム 24"/>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26" name="下矢印 25"/>
          <p:cNvSpPr/>
          <p:nvPr/>
        </p:nvSpPr>
        <p:spPr bwMode="auto">
          <a:xfrm>
            <a:off x="2079056" y="3608357"/>
            <a:ext cx="1474441" cy="702950"/>
          </a:xfrm>
          <a:prstGeom prst="downArrow">
            <a:avLst>
              <a:gd name="adj1" fmla="val 50000"/>
              <a:gd name="adj2" fmla="val 5357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7" name="正方形/長方形 26"/>
          <p:cNvSpPr/>
          <p:nvPr/>
        </p:nvSpPr>
        <p:spPr bwMode="auto">
          <a:xfrm>
            <a:off x="538930" y="326169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8" name="正方形/長方形 27"/>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29" name="テキスト ボックス 28"/>
          <p:cNvSpPr txBox="1"/>
          <p:nvPr/>
        </p:nvSpPr>
        <p:spPr>
          <a:xfrm>
            <a:off x="435407" y="877835"/>
            <a:ext cx="7956072" cy="375359"/>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err="1" smtClean="0">
                <a:latin typeface="+mn-ea"/>
                <a:ea typeface="+mn-ea"/>
              </a:rPr>
              <a:t>upsert</a:t>
            </a:r>
            <a:r>
              <a:rPr lang="en-US" altLang="ja-JP" sz="1400" dirty="0" smtClean="0">
                <a:latin typeface="+mn-ea"/>
                <a:ea typeface="+mn-ea"/>
              </a:rPr>
              <a:t> ignore</a:t>
            </a:r>
            <a:r>
              <a:rPr lang="ja-JP" altLang="en-US" sz="1400" dirty="0" smtClean="0">
                <a:latin typeface="+mn-ea"/>
                <a:ea typeface="+mn-ea"/>
              </a:rPr>
              <a:t>：　新しい行先→追加、</a:t>
            </a:r>
            <a:r>
              <a:rPr lang="ja-JP" altLang="en-US" sz="1400" b="1" dirty="0" smtClean="0">
                <a:latin typeface="+mn-ea"/>
                <a:ea typeface="+mn-ea"/>
              </a:rPr>
              <a:t>既にある行先→古い荷物はそのまま（更新しない）</a:t>
            </a:r>
            <a:endParaRPr lang="en-US" altLang="ja-JP" sz="1400" b="1" dirty="0" smtClean="0">
              <a:latin typeface="+mn-ea"/>
              <a:ea typeface="+mn-ea"/>
            </a:endParaRPr>
          </a:p>
        </p:txBody>
      </p:sp>
      <p:sp>
        <p:nvSpPr>
          <p:cNvPr id="52" name="フリーフォーム 51"/>
          <p:cNvSpPr/>
          <p:nvPr/>
        </p:nvSpPr>
        <p:spPr bwMode="auto">
          <a:xfrm>
            <a:off x="336884" y="6389661"/>
            <a:ext cx="8404605" cy="45719"/>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3" name="正方形/長方形 52"/>
          <p:cNvSpPr/>
          <p:nvPr/>
        </p:nvSpPr>
        <p:spPr bwMode="auto">
          <a:xfrm>
            <a:off x="2945436" y="6207380"/>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正方形/長方形 53"/>
          <p:cNvSpPr/>
          <p:nvPr/>
        </p:nvSpPr>
        <p:spPr bwMode="auto">
          <a:xfrm>
            <a:off x="2568767" y="5983958"/>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71" name="テキスト ボックス 70"/>
          <p:cNvSpPr txBox="1"/>
          <p:nvPr/>
        </p:nvSpPr>
        <p:spPr>
          <a:xfrm>
            <a:off x="478623" y="4315583"/>
            <a:ext cx="2355263" cy="1200329"/>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B</a:t>
            </a:r>
            <a:r>
              <a:rPr lang="ja-JP" altLang="en-US" dirty="0" smtClean="0">
                <a:latin typeface="+mn-ea"/>
                <a:ea typeface="+mn-ea"/>
              </a:rPr>
              <a:t>行き、</a:t>
            </a:r>
            <a:r>
              <a:rPr lang="en-US" altLang="ja-JP" dirty="0" smtClean="0">
                <a:latin typeface="+mn-ea"/>
                <a:ea typeface="+mn-ea"/>
              </a:rPr>
              <a:t>D</a:t>
            </a:r>
            <a:r>
              <a:rPr lang="ja-JP" altLang="en-US" dirty="0" smtClean="0">
                <a:latin typeface="+mn-ea"/>
                <a:ea typeface="+mn-ea"/>
              </a:rPr>
              <a:t>行きが重複</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a:t>
            </a:r>
            <a:r>
              <a:rPr kumimoji="1" lang="ja-JP" altLang="en-US" b="1" dirty="0" smtClean="0">
                <a:latin typeface="+mn-ea"/>
                <a:ea typeface="+mn-ea"/>
              </a:rPr>
              <a:t>古い荷物をキープ</a:t>
            </a:r>
            <a:endParaRPr lang="en-US" altLang="ja-JP" b="1" dirty="0">
              <a:latin typeface="+mn-ea"/>
              <a:ea typeface="+mn-ea"/>
            </a:endParaRPr>
          </a:p>
          <a:p>
            <a:pPr>
              <a:lnSpc>
                <a:spcPct val="150000"/>
              </a:lnSpc>
            </a:pPr>
            <a:r>
              <a:rPr kumimoji="1" lang="ja-JP" altLang="en-US" dirty="0" smtClean="0">
                <a:latin typeface="+mn-ea"/>
                <a:ea typeface="+mn-ea"/>
              </a:rPr>
              <a:t>・</a:t>
            </a:r>
            <a:r>
              <a:rPr kumimoji="1" lang="en-US" altLang="ja-JP" dirty="0" smtClean="0">
                <a:latin typeface="+mn-ea"/>
                <a:ea typeface="+mn-ea"/>
              </a:rPr>
              <a:t>E</a:t>
            </a:r>
            <a:r>
              <a:rPr lang="ja-JP" altLang="en-US" dirty="0" smtClean="0">
                <a:latin typeface="+mn-ea"/>
                <a:ea typeface="+mn-ea"/>
              </a:rPr>
              <a:t>行き、</a:t>
            </a:r>
            <a:r>
              <a:rPr lang="en-US" altLang="ja-JP" dirty="0" smtClean="0">
                <a:latin typeface="+mn-ea"/>
                <a:ea typeface="+mn-ea"/>
              </a:rPr>
              <a:t>F</a:t>
            </a:r>
            <a:r>
              <a:rPr lang="ja-JP" altLang="en-US" dirty="0" smtClean="0">
                <a:latin typeface="+mn-ea"/>
                <a:ea typeface="+mn-ea"/>
              </a:rPr>
              <a:t>行き</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→追加する</a:t>
            </a:r>
            <a:endParaRPr kumimoji="1" lang="en-US" altLang="ja-JP" dirty="0" smtClean="0">
              <a:latin typeface="+mn-ea"/>
              <a:ea typeface="+mn-ea"/>
            </a:endParaRPr>
          </a:p>
        </p:txBody>
      </p:sp>
      <p:sp>
        <p:nvSpPr>
          <p:cNvPr id="80" name="Rectangle 2"/>
          <p:cNvSpPr>
            <a:spLocks noChangeArrowheads="1"/>
          </p:cNvSpPr>
          <p:nvPr/>
        </p:nvSpPr>
        <p:spPr bwMode="auto">
          <a:xfrm>
            <a:off x="3056585" y="3801294"/>
            <a:ext cx="4984124" cy="553998"/>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con.execute</a:t>
            </a:r>
            <a:r>
              <a:rPr kumimoji="0" lang="en-US" altLang="ja-JP" dirty="0" smtClean="0">
                <a:effectLst>
                  <a:glow rad="139700">
                    <a:schemeClr val="bg1">
                      <a:alpha val="80000"/>
                    </a:schemeClr>
                  </a:glow>
                </a:effectLst>
                <a:latin typeface="Consolas" panose="020B0609020204030204" pitchFamily="49" charset="0"/>
                <a:ea typeface="var(--jp-code-font-family)"/>
              </a:rPr>
              <a:t>(</a:t>
            </a:r>
            <a:r>
              <a:rPr kumimoji="0" lang="en-US" altLang="ja-JP" dirty="0" err="1" smtClean="0">
                <a:effectLst>
                  <a:glow rad="139700">
                    <a:schemeClr val="bg1">
                      <a:alpha val="80000"/>
                    </a:schemeClr>
                  </a:glow>
                </a:effectLst>
                <a:latin typeface="Consolas" panose="020B0609020204030204" pitchFamily="49" charset="0"/>
                <a:ea typeface="var(--jp-code-font-family)"/>
              </a:rPr>
              <a:t>f"</a:t>
            </a:r>
            <a:r>
              <a:rPr kumimoji="0" lang="en-US" altLang="ja-JP" dirty="0" err="1" smtClean="0">
                <a:solidFill>
                  <a:schemeClr val="accent1"/>
                </a:solidFill>
                <a:effectLst>
                  <a:glow rad="139700">
                    <a:schemeClr val="bg1">
                      <a:alpha val="80000"/>
                    </a:schemeClr>
                  </a:glow>
                </a:effectLst>
                <a:latin typeface="Consolas" panose="020B0609020204030204" pitchFamily="49" charset="0"/>
                <a:ea typeface="var(--jp-code-font-family)"/>
              </a:rPr>
              <a:t>insert</a:t>
            </a:r>
            <a:r>
              <a:rPr kumimoji="0" lang="en-US" altLang="ja-JP" dirty="0" smtClean="0">
                <a:solidFill>
                  <a:schemeClr val="accent1"/>
                </a:solidFill>
                <a:effectLst>
                  <a:glow rad="139700">
                    <a:schemeClr val="bg1">
                      <a:alpha val="80000"/>
                    </a:schemeClr>
                  </a:glow>
                </a:effectLst>
                <a:latin typeface="Consolas" panose="020B0609020204030204" pitchFamily="49" charset="0"/>
                <a:ea typeface="var(--jp-code-font-family)"/>
              </a:rPr>
              <a:t> </a:t>
            </a:r>
            <a:r>
              <a:rPr kumimoji="0" lang="en-US" altLang="ja-JP" dirty="0">
                <a:solidFill>
                  <a:schemeClr val="accent1"/>
                </a:solidFill>
                <a:effectLst>
                  <a:glow rad="139700">
                    <a:schemeClr val="bg1">
                      <a:alpha val="80000"/>
                    </a:schemeClr>
                  </a:glow>
                </a:effectLst>
                <a:latin typeface="Consolas" panose="020B0609020204030204" pitchFamily="49" charset="0"/>
                <a:ea typeface="var(--jp-code-font-family)"/>
              </a:rPr>
              <a:t>ignore</a:t>
            </a:r>
            <a:r>
              <a:rPr kumimoji="0" lang="en-US" altLang="ja-JP" dirty="0">
                <a:effectLst>
                  <a:glow rad="139700">
                    <a:schemeClr val="bg1">
                      <a:alpha val="80000"/>
                    </a:schemeClr>
                  </a:glow>
                </a:effectLst>
                <a:latin typeface="Consolas" panose="020B0609020204030204" pitchFamily="49" charset="0"/>
                <a:ea typeface="var(--jp-code-font-family)"/>
              </a:rPr>
              <a:t> into {table</a:t>
            </a:r>
            <a:r>
              <a:rPr kumimoji="0" lang="ja-JP" altLang="en-US" dirty="0">
                <a:effectLst>
                  <a:glow rad="139700">
                    <a:schemeClr val="bg1">
                      <a:alpha val="80000"/>
                    </a:schemeClr>
                  </a:glow>
                </a:effectLst>
                <a:latin typeface="Consolas" panose="020B0609020204030204" pitchFamily="49" charset="0"/>
                <a:ea typeface="var(--jp-code-font-family)"/>
              </a:rPr>
              <a:t>名</a:t>
            </a:r>
            <a:r>
              <a:rPr kumimoji="0" lang="en-US" altLang="ja-JP" dirty="0" smtClean="0">
                <a:effectLst>
                  <a:glow rad="139700">
                    <a:schemeClr val="bg1">
                      <a:alpha val="80000"/>
                    </a:schemeClr>
                  </a:glow>
                </a:effectLst>
                <a:latin typeface="Consolas" panose="020B0609020204030204" pitchFamily="49" charset="0"/>
                <a:ea typeface="var(--jp-code-font-family)"/>
              </a:rPr>
              <a:t>}</a:t>
            </a:r>
          </a:p>
          <a:p>
            <a:pPr lvl="0" algn="ctr" eaLnBrk="0" hangingPunct="0">
              <a:lnSpc>
                <a:spcPct val="150000"/>
              </a:lnSpc>
            </a:pP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values (%</a:t>
            </a:r>
            <a:r>
              <a:rPr kumimoji="0" lang="en-US" altLang="ja-JP" dirty="0" err="1">
                <a:effectLst>
                  <a:glow rad="139700">
                    <a:schemeClr val="bg1">
                      <a:alpha val="80000"/>
                    </a:schemeClr>
                  </a:glow>
                </a:effectLst>
                <a:latin typeface="Consolas" panose="020B0609020204030204" pitchFamily="49" charset="0"/>
                <a:ea typeface="var(--jp-code-font-family)"/>
              </a:rPr>
              <a:t>s,%s</a:t>
            </a:r>
            <a:r>
              <a:rPr kumimoji="0" lang="en-US" altLang="ja-JP" dirty="0">
                <a:effectLst>
                  <a:glow rad="139700">
                    <a:schemeClr val="bg1">
                      <a:alpha val="80000"/>
                    </a:schemeClr>
                  </a:glow>
                </a:effectLst>
                <a:latin typeface="Consolas" panose="020B0609020204030204" pitchFamily="49" charset="0"/>
                <a:ea typeface="var(--jp-code-font-family)"/>
              </a:rPr>
              <a:t>,…)", </a:t>
            </a:r>
            <a:r>
              <a:rPr kumimoji="0" lang="en-US" altLang="ja-JP" dirty="0" err="1">
                <a:effectLst>
                  <a:glow rad="139700">
                    <a:schemeClr val="bg1">
                      <a:alpha val="80000"/>
                    </a:schemeClr>
                  </a:glow>
                </a:effectLst>
                <a:latin typeface="Consolas" panose="020B0609020204030204" pitchFamily="49" charset="0"/>
                <a:ea typeface="var(--jp-code-font-family)"/>
              </a:rPr>
              <a:t>df.values.tolist</a:t>
            </a:r>
            <a:r>
              <a:rPr kumimoji="0" lang="en-US" altLang="ja-JP" dirty="0">
                <a:effectLst>
                  <a:glow rad="139700">
                    <a:schemeClr val="bg1">
                      <a:alpha val="80000"/>
                    </a:schemeClr>
                  </a:glow>
                </a:effectLst>
                <a:latin typeface="Consolas" panose="020B0609020204030204" pitchFamily="49" charset="0"/>
                <a:ea typeface="var(--jp-code-font-family)"/>
              </a:rPr>
              <a:t>())</a:t>
            </a:r>
          </a:p>
        </p:txBody>
      </p:sp>
      <p:sp>
        <p:nvSpPr>
          <p:cNvPr id="81" name="テキスト ボックス 80"/>
          <p:cNvSpPr txBox="1"/>
          <p:nvPr/>
        </p:nvSpPr>
        <p:spPr>
          <a:xfrm>
            <a:off x="4995696" y="1641644"/>
            <a:ext cx="3828211" cy="1477328"/>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SQL</a:t>
            </a:r>
            <a:r>
              <a:rPr lang="ja-JP" altLang="en-US" dirty="0" smtClean="0">
                <a:latin typeface="+mn-ea"/>
                <a:ea typeface="+mn-ea"/>
              </a:rPr>
              <a:t>文を使い、送り込んだデータの</a:t>
            </a:r>
            <a:r>
              <a:rPr lang="en-US" altLang="ja-JP" dirty="0" smtClean="0">
                <a:latin typeface="+mn-ea"/>
                <a:ea typeface="+mn-ea"/>
              </a:rPr>
              <a:t>Primary</a:t>
            </a:r>
            <a:r>
              <a:rPr lang="ja-JP" altLang="en-US" dirty="0" smtClean="0">
                <a:latin typeface="+mn-ea"/>
                <a:ea typeface="+mn-ea"/>
              </a:rPr>
              <a:t>キーに</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重複がないかを判断</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　↓</a:t>
            </a:r>
            <a:endParaRPr lang="en-US" altLang="ja-JP" dirty="0" smtClean="0">
              <a:latin typeface="+mn-ea"/>
              <a:ea typeface="+mn-ea"/>
            </a:endParaRPr>
          </a:p>
          <a:p>
            <a:pPr>
              <a:lnSpc>
                <a:spcPct val="150000"/>
              </a:lnSpc>
            </a:pPr>
            <a:r>
              <a:rPr lang="ja-JP" altLang="en-US" dirty="0" smtClean="0">
                <a:latin typeface="+mn-ea"/>
                <a:ea typeface="+mn-ea"/>
              </a:rPr>
              <a:t>・あった場合＝今あるデータはそのままキープ（更新しない）、なかった場合＝新規</a:t>
            </a:r>
            <a:r>
              <a:rPr lang="en-US" altLang="ja-JP" dirty="0" smtClean="0">
                <a:latin typeface="+mn-ea"/>
                <a:ea typeface="+mn-ea"/>
              </a:rPr>
              <a:t>Primary</a:t>
            </a:r>
            <a:r>
              <a:rPr lang="ja-JP" altLang="en-US" dirty="0" smtClean="0">
                <a:latin typeface="+mn-ea"/>
                <a:ea typeface="+mn-ea"/>
              </a:rPr>
              <a:t> </a:t>
            </a:r>
            <a:r>
              <a:rPr lang="en-US" altLang="ja-JP" dirty="0" smtClean="0">
                <a:latin typeface="+mn-ea"/>
                <a:ea typeface="+mn-ea"/>
              </a:rPr>
              <a:t>key</a:t>
            </a:r>
            <a:r>
              <a:rPr lang="ja-JP" altLang="en-US" dirty="0" smtClean="0">
                <a:latin typeface="+mn-ea"/>
                <a:ea typeface="+mn-ea"/>
              </a:rPr>
              <a:t>が来たとして新規行を挿入</a:t>
            </a:r>
            <a:endParaRPr lang="en-US" altLang="ja-JP" dirty="0" smtClean="0">
              <a:latin typeface="+mn-ea"/>
              <a:ea typeface="+mn-ea"/>
            </a:endParaRPr>
          </a:p>
        </p:txBody>
      </p:sp>
      <p:sp>
        <p:nvSpPr>
          <p:cNvPr id="84" name="直方体 83"/>
          <p:cNvSpPr/>
          <p:nvPr/>
        </p:nvSpPr>
        <p:spPr bwMode="auto">
          <a:xfrm>
            <a:off x="7741880" y="486068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85" name="直方体 84"/>
          <p:cNvSpPr/>
          <p:nvPr/>
        </p:nvSpPr>
        <p:spPr bwMode="auto">
          <a:xfrm>
            <a:off x="8269913" y="486068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86" name="直方体 85"/>
          <p:cNvSpPr/>
          <p:nvPr/>
        </p:nvSpPr>
        <p:spPr bwMode="auto">
          <a:xfrm>
            <a:off x="8269913" y="520407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87" name="直方体 86"/>
          <p:cNvSpPr/>
          <p:nvPr/>
        </p:nvSpPr>
        <p:spPr bwMode="auto">
          <a:xfrm>
            <a:off x="7741880" y="520407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88" name="直方体 87"/>
          <p:cNvSpPr/>
          <p:nvPr/>
        </p:nvSpPr>
        <p:spPr bwMode="auto">
          <a:xfrm>
            <a:off x="7741880" y="5576682"/>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89" name="直方体 88"/>
          <p:cNvSpPr/>
          <p:nvPr/>
        </p:nvSpPr>
        <p:spPr bwMode="auto">
          <a:xfrm>
            <a:off x="8269913" y="5576681"/>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90" name="直方体 89"/>
          <p:cNvSpPr/>
          <p:nvPr/>
        </p:nvSpPr>
        <p:spPr bwMode="auto">
          <a:xfrm>
            <a:off x="8269913" y="5920072"/>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91" name="直方体 90"/>
          <p:cNvSpPr/>
          <p:nvPr/>
        </p:nvSpPr>
        <p:spPr bwMode="auto">
          <a:xfrm>
            <a:off x="7741880" y="5920072"/>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cxnSp>
        <p:nvCxnSpPr>
          <p:cNvPr id="92" name="直線コネクタ 91"/>
          <p:cNvCxnSpPr/>
          <p:nvPr/>
        </p:nvCxnSpPr>
        <p:spPr bwMode="auto">
          <a:xfrm>
            <a:off x="7628080" y="4779964"/>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3" name="直線コネクタ 92"/>
          <p:cNvCxnSpPr/>
          <p:nvPr/>
        </p:nvCxnSpPr>
        <p:spPr bwMode="auto">
          <a:xfrm flipH="1">
            <a:off x="7613360" y="4779964"/>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4" name="Rectangle 2"/>
          <p:cNvSpPr>
            <a:spLocks noChangeArrowheads="1"/>
          </p:cNvSpPr>
          <p:nvPr/>
        </p:nvSpPr>
        <p:spPr bwMode="auto">
          <a:xfrm>
            <a:off x="7824495" y="5300545"/>
            <a:ext cx="586912" cy="369332"/>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ja-JP" altLang="en-US" sz="1600" dirty="0" smtClean="0">
                <a:effectLst>
                  <a:glow rad="139700">
                    <a:schemeClr val="bg1">
                      <a:alpha val="80000"/>
                    </a:schemeClr>
                  </a:glow>
                </a:effectLst>
                <a:latin typeface="Consolas" panose="020B0609020204030204" pitchFamily="49" charset="0"/>
                <a:ea typeface="var(--jp-code-font-family)"/>
              </a:rPr>
              <a:t>廃棄</a:t>
            </a:r>
            <a:endParaRPr kumimoji="0" lang="en-US" altLang="ja-JP" sz="1600" dirty="0">
              <a:effectLst>
                <a:glow rad="139700">
                  <a:schemeClr val="bg1">
                    <a:alpha val="80000"/>
                  </a:schemeClr>
                </a:glow>
              </a:effectLst>
              <a:latin typeface="Consolas" panose="020B0609020204030204" pitchFamily="49" charset="0"/>
              <a:ea typeface="var(--jp-code-font-family)"/>
            </a:endParaRPr>
          </a:p>
        </p:txBody>
      </p:sp>
      <p:sp>
        <p:nvSpPr>
          <p:cNvPr id="97" name="正方形/長方形 96"/>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8" name="正方形/長方形 97"/>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9" name="正方形/長方形 98"/>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00" name="正方形/長方形 99"/>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01" name="正方形/長方形 100"/>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02" name="正方形/長方形 101"/>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03" name="直方体 102"/>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4" name="直方体 103"/>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05" name="直方体 104"/>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6" name="直方体 105"/>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7" name="直方体 106"/>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8" name="直方体 107"/>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09" name="直方体 108"/>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0" name="直方体 109"/>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1" name="直方体 110"/>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2" name="直方体 111"/>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13" name="直方体 112"/>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4" name="直方体 113"/>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5" name="直方体 114"/>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6" name="直方体 115"/>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17" name="直方体 116"/>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8" name="直方体 117"/>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7" name="正方形/長方形 126"/>
          <p:cNvSpPr/>
          <p:nvPr/>
        </p:nvSpPr>
        <p:spPr bwMode="auto">
          <a:xfrm>
            <a:off x="3335624" y="446679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8" name="正方形/長方形 127"/>
          <p:cNvSpPr/>
          <p:nvPr/>
        </p:nvSpPr>
        <p:spPr bwMode="auto">
          <a:xfrm>
            <a:off x="3546396" y="451627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9" name="正方形/長方形 128"/>
          <p:cNvSpPr/>
          <p:nvPr/>
        </p:nvSpPr>
        <p:spPr bwMode="auto">
          <a:xfrm>
            <a:off x="3600971" y="456199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30" name="正方形/長方形 129"/>
          <p:cNvSpPr/>
          <p:nvPr/>
        </p:nvSpPr>
        <p:spPr bwMode="auto">
          <a:xfrm>
            <a:off x="4496931" y="456654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31" name="正方形/長方形 130"/>
          <p:cNvSpPr/>
          <p:nvPr/>
        </p:nvSpPr>
        <p:spPr bwMode="auto">
          <a:xfrm>
            <a:off x="5396443" y="456199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32" name="正方形/長方形 131"/>
          <p:cNvSpPr/>
          <p:nvPr/>
        </p:nvSpPr>
        <p:spPr bwMode="auto">
          <a:xfrm>
            <a:off x="6291633" y="456199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33" name="直方体 132"/>
          <p:cNvSpPr/>
          <p:nvPr/>
        </p:nvSpPr>
        <p:spPr bwMode="auto">
          <a:xfrm>
            <a:off x="3719831" y="5135044"/>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4" name="直方体 133"/>
          <p:cNvSpPr/>
          <p:nvPr/>
        </p:nvSpPr>
        <p:spPr bwMode="auto">
          <a:xfrm>
            <a:off x="4625664" y="5135043"/>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35" name="直方体 134"/>
          <p:cNvSpPr/>
          <p:nvPr/>
        </p:nvSpPr>
        <p:spPr bwMode="auto">
          <a:xfrm>
            <a:off x="5524450" y="5135042"/>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6" name="直方体 135"/>
          <p:cNvSpPr/>
          <p:nvPr/>
        </p:nvSpPr>
        <p:spPr bwMode="auto">
          <a:xfrm>
            <a:off x="6412268" y="5135042"/>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7" name="直方体 136"/>
          <p:cNvSpPr/>
          <p:nvPr/>
        </p:nvSpPr>
        <p:spPr bwMode="auto">
          <a:xfrm>
            <a:off x="3719831" y="5372116"/>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8" name="直方体 137"/>
          <p:cNvSpPr/>
          <p:nvPr/>
        </p:nvSpPr>
        <p:spPr bwMode="auto">
          <a:xfrm>
            <a:off x="5524450" y="5372114"/>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9" name="直方体 138"/>
          <p:cNvSpPr/>
          <p:nvPr/>
        </p:nvSpPr>
        <p:spPr bwMode="auto">
          <a:xfrm>
            <a:off x="6412268" y="5372114"/>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0" name="直方体 139"/>
          <p:cNvSpPr/>
          <p:nvPr/>
        </p:nvSpPr>
        <p:spPr bwMode="auto">
          <a:xfrm>
            <a:off x="3719831" y="561132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1" name="直方体 140"/>
          <p:cNvSpPr/>
          <p:nvPr/>
        </p:nvSpPr>
        <p:spPr bwMode="auto">
          <a:xfrm>
            <a:off x="4625664" y="561132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42" name="直方体 141"/>
          <p:cNvSpPr/>
          <p:nvPr/>
        </p:nvSpPr>
        <p:spPr bwMode="auto">
          <a:xfrm>
            <a:off x="5524450" y="561132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3" name="直方体 142"/>
          <p:cNvSpPr/>
          <p:nvPr/>
        </p:nvSpPr>
        <p:spPr bwMode="auto">
          <a:xfrm>
            <a:off x="6412268" y="561132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4" name="直方体 143"/>
          <p:cNvSpPr/>
          <p:nvPr/>
        </p:nvSpPr>
        <p:spPr bwMode="auto">
          <a:xfrm>
            <a:off x="3719831" y="5854396"/>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5" name="直方体 144"/>
          <p:cNvSpPr/>
          <p:nvPr/>
        </p:nvSpPr>
        <p:spPr bwMode="auto">
          <a:xfrm>
            <a:off x="5524450" y="5854394"/>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6" name="直方体 145"/>
          <p:cNvSpPr/>
          <p:nvPr/>
        </p:nvSpPr>
        <p:spPr bwMode="auto">
          <a:xfrm>
            <a:off x="6412268" y="5854394"/>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7" name="直方体 146"/>
          <p:cNvSpPr/>
          <p:nvPr/>
        </p:nvSpPr>
        <p:spPr bwMode="auto">
          <a:xfrm>
            <a:off x="4621044" y="5372440"/>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B</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148" name="直方体 147"/>
          <p:cNvSpPr/>
          <p:nvPr/>
        </p:nvSpPr>
        <p:spPr bwMode="auto">
          <a:xfrm>
            <a:off x="4625664" y="584573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rPr>
              <a:t>D</a:t>
            </a:r>
            <a:endParaRPr kumimoji="1" lang="ja-JP" altLang="en-US" sz="1100" noProof="0" dirty="0">
              <a:solidFill>
                <a:schemeClr val="tx1"/>
              </a:solidFill>
              <a:effectLst>
                <a:glow rad="127000">
                  <a:srgbClr val="FFFFFF"/>
                </a:glow>
              </a:effectLst>
              <a:latin typeface="Arial Black" panose="020B0A04020102020204" pitchFamily="34" charset="0"/>
            </a:endParaRPr>
          </a:p>
        </p:txBody>
      </p:sp>
      <p:sp>
        <p:nvSpPr>
          <p:cNvPr id="162" name="直方体 161"/>
          <p:cNvSpPr/>
          <p:nvPr/>
        </p:nvSpPr>
        <p:spPr bwMode="auto">
          <a:xfrm>
            <a:off x="4019252" y="511948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3" name="直方体 162"/>
          <p:cNvSpPr/>
          <p:nvPr/>
        </p:nvSpPr>
        <p:spPr bwMode="auto">
          <a:xfrm>
            <a:off x="4019252" y="5356559"/>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4" name="直方体 163"/>
          <p:cNvSpPr/>
          <p:nvPr/>
        </p:nvSpPr>
        <p:spPr bwMode="auto">
          <a:xfrm>
            <a:off x="4923869" y="512601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65" name="直方体 164"/>
          <p:cNvSpPr/>
          <p:nvPr/>
        </p:nvSpPr>
        <p:spPr bwMode="auto">
          <a:xfrm>
            <a:off x="4923869" y="536308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smtClean="0">
                <a:solidFill>
                  <a:schemeClr val="tx1"/>
                </a:solidFill>
                <a:effectLst>
                  <a:glow rad="127000">
                    <a:srgbClr val="FFFFFF"/>
                  </a:glow>
                </a:effectLst>
                <a:latin typeface="+mn-ea"/>
              </a:rPr>
              <a:t>F</a:t>
            </a:r>
            <a:endParaRPr kumimoji="1" lang="ja-JP" altLang="en-US" sz="1100" noProof="0" dirty="0">
              <a:solidFill>
                <a:srgbClr val="0070C0"/>
              </a:solidFill>
              <a:effectLst>
                <a:glow rad="127000">
                  <a:srgbClr val="FFFFFF"/>
                </a:glow>
              </a:effectLst>
              <a:latin typeface="+mn-ea"/>
            </a:endParaRPr>
          </a:p>
        </p:txBody>
      </p:sp>
      <p:sp>
        <p:nvSpPr>
          <p:cNvPr id="167" name="直方体 166"/>
          <p:cNvSpPr/>
          <p:nvPr/>
        </p:nvSpPr>
        <p:spPr bwMode="auto">
          <a:xfrm>
            <a:off x="5832078" y="511737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8" name="直方体 167"/>
          <p:cNvSpPr/>
          <p:nvPr/>
        </p:nvSpPr>
        <p:spPr bwMode="auto">
          <a:xfrm>
            <a:off x="5832078" y="5354446"/>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9" name="直方体 168"/>
          <p:cNvSpPr/>
          <p:nvPr/>
        </p:nvSpPr>
        <p:spPr bwMode="auto">
          <a:xfrm>
            <a:off x="6714535" y="5116911"/>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0" name="直方体 169"/>
          <p:cNvSpPr/>
          <p:nvPr/>
        </p:nvSpPr>
        <p:spPr bwMode="auto">
          <a:xfrm>
            <a:off x="6714535" y="5353983"/>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5" name="直方体 94"/>
          <p:cNvSpPr/>
          <p:nvPr/>
        </p:nvSpPr>
        <p:spPr bwMode="auto">
          <a:xfrm>
            <a:off x="1065537" y="6164227"/>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96" name="直方体 95"/>
          <p:cNvSpPr/>
          <p:nvPr/>
        </p:nvSpPr>
        <p:spPr bwMode="auto">
          <a:xfrm>
            <a:off x="1065537" y="597973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19" name="直方体 118"/>
          <p:cNvSpPr/>
          <p:nvPr/>
        </p:nvSpPr>
        <p:spPr bwMode="auto">
          <a:xfrm>
            <a:off x="1065536" y="579670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120" name="直方体 119"/>
          <p:cNvSpPr/>
          <p:nvPr/>
        </p:nvSpPr>
        <p:spPr bwMode="auto">
          <a:xfrm>
            <a:off x="1065535" y="5612943"/>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121" name="直方体 120"/>
          <p:cNvSpPr/>
          <p:nvPr/>
        </p:nvSpPr>
        <p:spPr bwMode="auto">
          <a:xfrm>
            <a:off x="498315" y="6160218"/>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2" name="直方体 121"/>
          <p:cNvSpPr/>
          <p:nvPr/>
        </p:nvSpPr>
        <p:spPr bwMode="auto">
          <a:xfrm>
            <a:off x="498315" y="597973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3" name="直方体 122"/>
          <p:cNvSpPr/>
          <p:nvPr/>
        </p:nvSpPr>
        <p:spPr bwMode="auto">
          <a:xfrm>
            <a:off x="498315" y="580036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4" name="直方体 123"/>
          <p:cNvSpPr/>
          <p:nvPr/>
        </p:nvSpPr>
        <p:spPr bwMode="auto">
          <a:xfrm>
            <a:off x="498315" y="562361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5" name="直方体 124"/>
          <p:cNvSpPr/>
          <p:nvPr/>
        </p:nvSpPr>
        <p:spPr bwMode="auto">
          <a:xfrm>
            <a:off x="1652681" y="619182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6" name="直方体 125"/>
          <p:cNvSpPr/>
          <p:nvPr/>
        </p:nvSpPr>
        <p:spPr bwMode="auto">
          <a:xfrm>
            <a:off x="1652681" y="6011343"/>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9" name="直方体 148"/>
          <p:cNvSpPr/>
          <p:nvPr/>
        </p:nvSpPr>
        <p:spPr bwMode="auto">
          <a:xfrm>
            <a:off x="1652681" y="5831967"/>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0" name="直方体 149"/>
          <p:cNvSpPr/>
          <p:nvPr/>
        </p:nvSpPr>
        <p:spPr bwMode="auto">
          <a:xfrm>
            <a:off x="1652681" y="565522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1" name="直方体 150"/>
          <p:cNvSpPr/>
          <p:nvPr/>
        </p:nvSpPr>
        <p:spPr bwMode="auto">
          <a:xfrm>
            <a:off x="2242526" y="617255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2" name="直方体 151"/>
          <p:cNvSpPr/>
          <p:nvPr/>
        </p:nvSpPr>
        <p:spPr bwMode="auto">
          <a:xfrm>
            <a:off x="2242526" y="599207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3" name="直方体 152"/>
          <p:cNvSpPr/>
          <p:nvPr/>
        </p:nvSpPr>
        <p:spPr bwMode="auto">
          <a:xfrm>
            <a:off x="2242526" y="5812699"/>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4" name="直方体 153"/>
          <p:cNvSpPr/>
          <p:nvPr/>
        </p:nvSpPr>
        <p:spPr bwMode="auto">
          <a:xfrm>
            <a:off x="2242526" y="5635956"/>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3266711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p:cNvCxnSpPr/>
          <p:nvPr/>
        </p:nvCxnSpPr>
        <p:spPr bwMode="auto">
          <a:xfrm flipH="1">
            <a:off x="3265834" y="1418034"/>
            <a:ext cx="906030" cy="173035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 name="タイトル 1"/>
          <p:cNvSpPr>
            <a:spLocks noGrp="1"/>
          </p:cNvSpPr>
          <p:nvPr>
            <p:ph type="title"/>
          </p:nvPr>
        </p:nvSpPr>
        <p:spPr/>
        <p:txBody>
          <a:bodyPr/>
          <a:lstStyle/>
          <a:p>
            <a:r>
              <a:rPr lang="en-US" altLang="ja-JP" dirty="0" err="1"/>
              <a:t>upsert</a:t>
            </a:r>
            <a:r>
              <a:rPr lang="en-US" altLang="ja-JP" dirty="0"/>
              <a:t> ignore</a:t>
            </a:r>
            <a:r>
              <a:rPr lang="ja-JP" altLang="en-US" dirty="0"/>
              <a:t>：新規行のみ挿入</a:t>
            </a:r>
            <a:endParaRPr kumimoji="1" lang="ja-JP" altLang="en-US" dirty="0"/>
          </a:p>
        </p:txBody>
      </p:sp>
      <p:sp>
        <p:nvSpPr>
          <p:cNvPr id="3" name="テキスト ボックス 2"/>
          <p:cNvSpPr txBox="1"/>
          <p:nvPr/>
        </p:nvSpPr>
        <p:spPr>
          <a:xfrm>
            <a:off x="652530" y="1309352"/>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4" name="テキスト ボックス 3"/>
          <p:cNvSpPr txBox="1"/>
          <p:nvPr/>
        </p:nvSpPr>
        <p:spPr>
          <a:xfrm>
            <a:off x="489556" y="1326421"/>
            <a:ext cx="7977748" cy="2169825"/>
          </a:xfrm>
          <a:prstGeom prst="rect">
            <a:avLst/>
          </a:prstGeom>
          <a:noFill/>
        </p:spPr>
        <p:txBody>
          <a:bodyPr wrap="square" rtlCol="0">
            <a:spAutoFit/>
          </a:bodyPr>
          <a:lstStyle/>
          <a:p>
            <a:pPr lvl="0" eaLnBrk="0" hangingPunct="0">
              <a:lnSpc>
                <a:spcPct val="2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4">
                    <a:lumMod val="75000"/>
                  </a:schemeClr>
                </a:solidFill>
                <a:effectLst>
                  <a:glow rad="139700">
                    <a:schemeClr val="bg1">
                      <a:alpha val="80000"/>
                    </a:schemeClr>
                  </a:glow>
                </a:effectLst>
                <a:latin typeface="Consolas" panose="020B0609020204030204" pitchFamily="49" charset="0"/>
                <a:ea typeface="var(--jp-code-font-family)"/>
              </a:rPr>
              <a:t>con</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sz="1800" dirty="0" smtClean="0">
                <a:effectLst>
                  <a:glow rad="139700">
                    <a:schemeClr val="bg1">
                      <a:alpha val="80000"/>
                    </a:schemeClr>
                  </a:glow>
                </a:effectLst>
                <a:latin typeface="Consolas" panose="020B0609020204030204" pitchFamily="49" charset="0"/>
                <a:ea typeface="var(--jp-code-font-family)"/>
              </a:rPr>
              <a:t>(</a:t>
            </a:r>
          </a:p>
          <a:p>
            <a:pPr lvl="0" eaLnBrk="0" hangingPunct="0">
              <a:lnSpc>
                <a:spcPct val="250000"/>
              </a:lnSpc>
            </a:pP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var(--jp-code-font-family)"/>
              </a:rPr>
              <a:t>　　</a:t>
            </a:r>
            <a:r>
              <a:rPr kumimoji="0" lang="en-US" altLang="ja-JP" sz="1800" dirty="0" err="1" smtClean="0">
                <a:solidFill>
                  <a:schemeClr val="accent6"/>
                </a:solidFill>
                <a:effectLst>
                  <a:glow rad="139700">
                    <a:schemeClr val="bg1">
                      <a:alpha val="80000"/>
                    </a:schemeClr>
                  </a:glow>
                </a:effectLst>
                <a:latin typeface="Consolas" panose="020B0609020204030204" pitchFamily="49" charset="0"/>
                <a:ea typeface="var(--jp-code-font-family)"/>
              </a:rPr>
              <a:t>f</a:t>
            </a:r>
            <a:r>
              <a:rPr kumimoji="0" lang="en-US" altLang="ja-JP" sz="1800" dirty="0" err="1" smtClean="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insert</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ignore into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values (%</a:t>
            </a:r>
            <a:r>
              <a:rPr kumimoji="0" lang="en-US" altLang="ja-JP" sz="1800" dirty="0" err="1">
                <a:solidFill>
                  <a:schemeClr val="accent3">
                    <a:lumMod val="75000"/>
                  </a:schemeClr>
                </a:solidFill>
                <a:effectLst>
                  <a:glow rad="139700">
                    <a:schemeClr val="bg1">
                      <a:alpha val="80000"/>
                    </a:schemeClr>
                  </a:glow>
                </a:effectLst>
                <a:latin typeface="Consolas" panose="020B0609020204030204" pitchFamily="49" charset="0"/>
                <a:ea typeface="var(--jp-code-font-family)"/>
              </a:rPr>
              <a:t>s,%</a:t>
            </a:r>
            <a:r>
              <a:rPr kumimoji="0" lang="en-US" altLang="ja-JP" sz="1800" dirty="0" err="1"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s,%</a:t>
            </a:r>
            <a:r>
              <a:rPr kumimoji="0" lang="en-US" altLang="ja-JP" sz="1800" dirty="0" err="1">
                <a:solidFill>
                  <a:schemeClr val="accent3">
                    <a:lumMod val="75000"/>
                  </a:schemeClr>
                </a:solidFill>
                <a:effectLst>
                  <a:glow rad="139700">
                    <a:schemeClr val="bg1">
                      <a:alpha val="80000"/>
                    </a:schemeClr>
                  </a:glow>
                </a:effectLst>
                <a:latin typeface="Consolas" panose="020B0609020204030204" pitchFamily="49" charset="0"/>
                <a:ea typeface="var(--jp-code-font-family)"/>
              </a:rPr>
              <a:t>s,%s</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effectLst>
                  <a:glow rad="139700">
                    <a:schemeClr val="bg1">
                      <a:alpha val="80000"/>
                    </a:schemeClr>
                  </a:glow>
                </a:effectLst>
                <a:latin typeface="Consolas" panose="020B0609020204030204" pitchFamily="49" charset="0"/>
                <a:ea typeface="var(--jp-code-font-family)"/>
              </a:rPr>
              <a:t>,</a:t>
            </a:r>
          </a:p>
          <a:p>
            <a:pPr lvl="0" eaLnBrk="0" hangingPunct="0">
              <a:lnSpc>
                <a:spcPct val="250000"/>
              </a:lnSpc>
            </a:pPr>
            <a:r>
              <a:rPr kumimoji="0" lang="ja-JP" altLang="en-US"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err="1"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a:t>
            </a:r>
            <a:endParaRPr kumimoji="0" lang="ja-JP" altLang="ja-JP" sz="1800" dirty="0">
              <a:effectLst>
                <a:glow rad="139700">
                  <a:schemeClr val="bg1">
                    <a:alpha val="80000"/>
                  </a:schemeClr>
                </a:glow>
              </a:effectLst>
              <a:latin typeface="Consolas" panose="020B0609020204030204" pitchFamily="49" charset="0"/>
              <a:ea typeface="-apple-system"/>
            </a:endParaRPr>
          </a:p>
        </p:txBody>
      </p:sp>
      <p:sp>
        <p:nvSpPr>
          <p:cNvPr id="5" name="テキスト ボックス 4"/>
          <p:cNvSpPr txBox="1"/>
          <p:nvPr/>
        </p:nvSpPr>
        <p:spPr>
          <a:xfrm>
            <a:off x="172485" y="1127264"/>
            <a:ext cx="1572685"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connection</a:t>
            </a:r>
          </a:p>
        </p:txBody>
      </p:sp>
      <p:cxnSp>
        <p:nvCxnSpPr>
          <p:cNvPr id="6" name="直線矢印コネクタ 5"/>
          <p:cNvCxnSpPr>
            <a:stCxn id="5" idx="2"/>
          </p:cNvCxnSpPr>
          <p:nvPr/>
        </p:nvCxnSpPr>
        <p:spPr bwMode="auto">
          <a:xfrm>
            <a:off x="958828" y="1404263"/>
            <a:ext cx="148924" cy="228301"/>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1807636" y="1123706"/>
            <a:ext cx="1881972"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execute</a:t>
            </a:r>
            <a:endParaRPr lang="ja-JP" altLang="en-US"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a:off x="2107580" y="1418034"/>
            <a:ext cx="57802" cy="28951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1585580" y="1938495"/>
            <a:ext cx="1044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3814539" y="1224084"/>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p:nvPr/>
        </p:nvCxnSpPr>
        <p:spPr bwMode="auto">
          <a:xfrm flipH="1">
            <a:off x="2331076" y="1380204"/>
            <a:ext cx="1840788" cy="34995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14" idx="1"/>
          </p:cNvCxnSpPr>
          <p:nvPr/>
        </p:nvCxnSpPr>
        <p:spPr bwMode="auto">
          <a:xfrm flipH="1">
            <a:off x="4720568" y="1406992"/>
            <a:ext cx="604191" cy="961899"/>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5324759" y="1083826"/>
            <a:ext cx="1958864" cy="646331"/>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engine</a:t>
            </a:r>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DB</a:t>
            </a:r>
            <a:r>
              <a:rPr lang="ja-JP" altLang="en-US" dirty="0" smtClean="0">
                <a:solidFill>
                  <a:schemeClr val="accent3">
                    <a:lumMod val="75000"/>
                  </a:schemeClr>
                </a:solidFill>
                <a:effectLst>
                  <a:glow rad="127000">
                    <a:schemeClr val="bg1">
                      <a:alpha val="90000"/>
                    </a:schemeClr>
                  </a:glow>
                </a:effectLst>
                <a:latin typeface="+mn-ea"/>
                <a:ea typeface="+mn-ea"/>
              </a:rPr>
              <a:t>に送り込む</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文</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6" name="直線矢印コネクタ 15"/>
          <p:cNvCxnSpPr/>
          <p:nvPr/>
        </p:nvCxnSpPr>
        <p:spPr bwMode="auto">
          <a:xfrm flipH="1">
            <a:off x="1120715" y="2252954"/>
            <a:ext cx="351675" cy="123897"/>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843011" y="1980869"/>
            <a:ext cx="2971528"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クオテーションで囲い、文字列として送り込む</a:t>
            </a:r>
            <a:endParaRPr lang="en-US" altLang="ja-JP" dirty="0" smtClean="0">
              <a:solidFill>
                <a:schemeClr val="accent3"/>
              </a:solidFill>
              <a:effectLst>
                <a:glow rad="127000">
                  <a:schemeClr val="bg1">
                    <a:alpha val="90000"/>
                  </a:schemeClr>
                </a:glow>
              </a:effectLst>
              <a:latin typeface="+mn-ea"/>
              <a:ea typeface="+mn-ea"/>
            </a:endParaRPr>
          </a:p>
        </p:txBody>
      </p:sp>
      <p:cxnSp>
        <p:nvCxnSpPr>
          <p:cNvPr id="18" name="直線矢印コネクタ 17"/>
          <p:cNvCxnSpPr/>
          <p:nvPr/>
        </p:nvCxnSpPr>
        <p:spPr bwMode="auto">
          <a:xfrm flipH="1" flipV="1">
            <a:off x="1037316" y="2621492"/>
            <a:ext cx="140705" cy="205413"/>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線矢印コネクタ 24"/>
          <p:cNvCxnSpPr/>
          <p:nvPr/>
        </p:nvCxnSpPr>
        <p:spPr bwMode="auto">
          <a:xfrm flipH="1">
            <a:off x="7177116" y="2162116"/>
            <a:ext cx="182859" cy="203949"/>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6" name="テキスト ボックス 25"/>
          <p:cNvSpPr txBox="1"/>
          <p:nvPr/>
        </p:nvSpPr>
        <p:spPr>
          <a:xfrm>
            <a:off x="6107917" y="1868107"/>
            <a:ext cx="2971528"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クオテーションで囲い、文字列として送り込む</a:t>
            </a:r>
            <a:endParaRPr lang="en-US" altLang="ja-JP" dirty="0" smtClean="0">
              <a:solidFill>
                <a:schemeClr val="accent3"/>
              </a:solidFill>
              <a:effectLst>
                <a:glow rad="127000">
                  <a:schemeClr val="bg1">
                    <a:alpha val="90000"/>
                  </a:schemeClr>
                </a:glow>
              </a:effectLst>
              <a:latin typeface="+mn-ea"/>
              <a:ea typeface="+mn-ea"/>
            </a:endParaRPr>
          </a:p>
        </p:txBody>
      </p:sp>
      <p:cxnSp>
        <p:nvCxnSpPr>
          <p:cNvPr id="34" name="直線矢印コネクタ 33"/>
          <p:cNvCxnSpPr/>
          <p:nvPr/>
        </p:nvCxnSpPr>
        <p:spPr bwMode="auto">
          <a:xfrm flipH="1" flipV="1">
            <a:off x="1773368" y="3374138"/>
            <a:ext cx="334212" cy="288533"/>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39" name="図 38"/>
          <p:cNvPicPr>
            <a:picLocks noChangeAspect="1"/>
          </p:cNvPicPr>
          <p:nvPr/>
        </p:nvPicPr>
        <p:blipFill>
          <a:blip r:embed="rId2"/>
          <a:stretch>
            <a:fillRect/>
          </a:stretch>
        </p:blipFill>
        <p:spPr>
          <a:xfrm>
            <a:off x="3208273" y="4928341"/>
            <a:ext cx="2047829" cy="1210596"/>
          </a:xfrm>
          <a:prstGeom prst="rect">
            <a:avLst/>
          </a:prstGeom>
        </p:spPr>
      </p:pic>
      <p:pic>
        <p:nvPicPr>
          <p:cNvPr id="40" name="図 39"/>
          <p:cNvPicPr>
            <a:picLocks noChangeAspect="1"/>
          </p:cNvPicPr>
          <p:nvPr/>
        </p:nvPicPr>
        <p:blipFill>
          <a:blip r:embed="rId3"/>
          <a:stretch>
            <a:fillRect/>
          </a:stretch>
        </p:blipFill>
        <p:spPr>
          <a:xfrm>
            <a:off x="652530" y="4697836"/>
            <a:ext cx="1996481" cy="1585746"/>
          </a:xfrm>
          <a:prstGeom prst="rect">
            <a:avLst/>
          </a:prstGeom>
        </p:spPr>
      </p:pic>
      <p:cxnSp>
        <p:nvCxnSpPr>
          <p:cNvPr id="41" name="直線矢印コネクタ 40"/>
          <p:cNvCxnSpPr/>
          <p:nvPr/>
        </p:nvCxnSpPr>
        <p:spPr bwMode="auto">
          <a:xfrm flipH="1" flipV="1">
            <a:off x="5230323" y="5454048"/>
            <a:ext cx="368186" cy="587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2" name="正方形/長方形 41"/>
          <p:cNvSpPr/>
          <p:nvPr/>
        </p:nvSpPr>
        <p:spPr bwMode="auto">
          <a:xfrm>
            <a:off x="5483108" y="2344711"/>
            <a:ext cx="320400" cy="320400"/>
          </a:xfrm>
          <a:prstGeom prst="rect">
            <a:avLst/>
          </a:prstGeom>
          <a:noFill/>
          <a:ln w="28575">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3" name="直線矢印コネクタ 42"/>
          <p:cNvCxnSpPr>
            <a:stCxn id="42" idx="2"/>
            <a:endCxn id="44" idx="0"/>
          </p:cNvCxnSpPr>
          <p:nvPr/>
        </p:nvCxnSpPr>
        <p:spPr bwMode="auto">
          <a:xfrm flipH="1">
            <a:off x="3674898" y="2665111"/>
            <a:ext cx="1968410" cy="272784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lumMod val="40000"/>
                <a:lumOff val="60000"/>
              </a:schemeClr>
            </a:solidFill>
            <a:prstDash val="solid"/>
            <a:round/>
            <a:headEnd type="triangle" w="med" len="med"/>
            <a:tailEnd type="none" w="med" len="med"/>
          </a:ln>
          <a:effectLst/>
        </p:spPr>
      </p:cxnSp>
      <p:sp>
        <p:nvSpPr>
          <p:cNvPr id="44" name="正方形/長方形 43"/>
          <p:cNvSpPr/>
          <p:nvPr/>
        </p:nvSpPr>
        <p:spPr bwMode="auto">
          <a:xfrm>
            <a:off x="3452332" y="5392951"/>
            <a:ext cx="445132"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5" name="正方形/長方形 44"/>
          <p:cNvSpPr/>
          <p:nvPr/>
        </p:nvSpPr>
        <p:spPr bwMode="auto">
          <a:xfrm>
            <a:off x="5867266" y="2344107"/>
            <a:ext cx="320400" cy="320400"/>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6" name="直線矢印コネクタ 45"/>
          <p:cNvCxnSpPr>
            <a:stCxn id="45" idx="2"/>
            <a:endCxn id="47" idx="0"/>
          </p:cNvCxnSpPr>
          <p:nvPr/>
        </p:nvCxnSpPr>
        <p:spPr bwMode="auto">
          <a:xfrm flipH="1">
            <a:off x="4137664" y="2664507"/>
            <a:ext cx="1889802" cy="2728443"/>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solidFill>
            <a:prstDash val="solid"/>
            <a:round/>
            <a:headEnd type="triangle" w="med" len="med"/>
            <a:tailEnd type="none" w="med" len="med"/>
          </a:ln>
          <a:effectLst/>
        </p:spPr>
      </p:cxnSp>
      <p:sp>
        <p:nvSpPr>
          <p:cNvPr id="47" name="正方形/長方形 46"/>
          <p:cNvSpPr/>
          <p:nvPr/>
        </p:nvSpPr>
        <p:spPr bwMode="auto">
          <a:xfrm>
            <a:off x="4011664" y="5392950"/>
            <a:ext cx="252000"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8" name="正方形/長方形 47"/>
          <p:cNvSpPr/>
          <p:nvPr/>
        </p:nvSpPr>
        <p:spPr bwMode="auto">
          <a:xfrm>
            <a:off x="6243584" y="2346399"/>
            <a:ext cx="320400" cy="320400"/>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9" name="直線矢印コネクタ 48"/>
          <p:cNvCxnSpPr>
            <a:stCxn id="48" idx="2"/>
            <a:endCxn id="50" idx="0"/>
          </p:cNvCxnSpPr>
          <p:nvPr/>
        </p:nvCxnSpPr>
        <p:spPr bwMode="auto">
          <a:xfrm flipH="1">
            <a:off x="4541862" y="2666799"/>
            <a:ext cx="1861922" cy="2729541"/>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solidFill>
            <a:prstDash val="solid"/>
            <a:round/>
            <a:headEnd type="triangle" w="med" len="med"/>
            <a:tailEnd type="none" w="med" len="med"/>
          </a:ln>
          <a:effectLst/>
        </p:spPr>
      </p:cxnSp>
      <p:sp>
        <p:nvSpPr>
          <p:cNvPr id="50" name="正方形/長方形 49"/>
          <p:cNvSpPr/>
          <p:nvPr/>
        </p:nvSpPr>
        <p:spPr bwMode="auto">
          <a:xfrm>
            <a:off x="4381662" y="5396340"/>
            <a:ext cx="320400"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1" name="正方形/長方形 50"/>
          <p:cNvSpPr/>
          <p:nvPr/>
        </p:nvSpPr>
        <p:spPr bwMode="auto">
          <a:xfrm>
            <a:off x="6627742" y="2352844"/>
            <a:ext cx="320400" cy="320400"/>
          </a:xfrm>
          <a:prstGeom prst="rect">
            <a:avLst/>
          </a:prstGeom>
          <a:noFill/>
          <a:ln w="28575">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52" name="直線矢印コネクタ 51"/>
          <p:cNvCxnSpPr>
            <a:stCxn id="51" idx="2"/>
            <a:endCxn id="53" idx="0"/>
          </p:cNvCxnSpPr>
          <p:nvPr/>
        </p:nvCxnSpPr>
        <p:spPr bwMode="auto">
          <a:xfrm flipH="1">
            <a:off x="4905299" y="2673244"/>
            <a:ext cx="1882643" cy="272833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4"/>
            </a:solidFill>
            <a:prstDash val="solid"/>
            <a:round/>
            <a:headEnd type="triangle" w="med" len="med"/>
            <a:tailEnd type="none" w="med" len="med"/>
          </a:ln>
          <a:effectLst/>
        </p:spPr>
      </p:cxnSp>
      <p:sp>
        <p:nvSpPr>
          <p:cNvPr id="53" name="正方形/長方形 52"/>
          <p:cNvSpPr/>
          <p:nvPr/>
        </p:nvSpPr>
        <p:spPr bwMode="auto">
          <a:xfrm>
            <a:off x="4755709" y="5401578"/>
            <a:ext cx="299179"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7" name="正方形/長方形 66"/>
          <p:cNvSpPr/>
          <p:nvPr/>
        </p:nvSpPr>
        <p:spPr>
          <a:xfrm>
            <a:off x="4875318" y="3074919"/>
            <a:ext cx="407409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en-US" altLang="ja-JP" dirty="0" smtClean="0">
                <a:solidFill>
                  <a:schemeClr val="accent1"/>
                </a:solidFill>
              </a:rPr>
              <a:t>insert</a:t>
            </a:r>
            <a:r>
              <a:rPr lang="ja-JP" altLang="en-US" dirty="0" smtClean="0"/>
              <a:t>（和訳＝</a:t>
            </a:r>
            <a:r>
              <a:rPr lang="ja-JP" altLang="en-US" dirty="0"/>
              <a:t>入</a:t>
            </a:r>
            <a:r>
              <a:rPr lang="ja-JP" altLang="en-US" dirty="0" smtClean="0"/>
              <a:t>れる）</a:t>
            </a:r>
            <a:r>
              <a:rPr lang="en-US" altLang="ja-JP" dirty="0">
                <a:solidFill>
                  <a:schemeClr val="accent1"/>
                </a:solidFill>
              </a:rPr>
              <a:t> </a:t>
            </a:r>
            <a:r>
              <a:rPr lang="en-US" altLang="ja-JP" dirty="0" smtClean="0">
                <a:solidFill>
                  <a:schemeClr val="accent1"/>
                </a:solidFill>
              </a:rPr>
              <a:t>ignore</a:t>
            </a:r>
            <a:r>
              <a:rPr lang="ja-JP" altLang="en-US" dirty="0" smtClean="0"/>
              <a:t>（</a:t>
            </a:r>
            <a:r>
              <a:rPr lang="ja-JP" altLang="en-US" dirty="0"/>
              <a:t>和訳</a:t>
            </a:r>
            <a:r>
              <a:rPr lang="ja-JP" altLang="en-US" dirty="0" smtClean="0"/>
              <a:t>＝無視する） </a:t>
            </a:r>
            <a:r>
              <a:rPr lang="ja-JP" altLang="en-US" dirty="0"/>
              <a:t>：</a:t>
            </a:r>
            <a:r>
              <a:rPr lang="ja-JP" altLang="en-US" dirty="0" smtClean="0"/>
              <a:t>　</a:t>
            </a:r>
            <a:r>
              <a:rPr lang="en-US" altLang="ja-JP" dirty="0" smtClean="0"/>
              <a:t>values</a:t>
            </a:r>
            <a:r>
              <a:rPr lang="ja-JP" altLang="en-US" dirty="0"/>
              <a:t> </a:t>
            </a:r>
            <a:r>
              <a:rPr lang="en-US" altLang="ja-JP" dirty="0" smtClean="0"/>
              <a:t>(%s, %s...)</a:t>
            </a:r>
            <a:r>
              <a:rPr lang="ja-JP" altLang="en-US" dirty="0" smtClean="0"/>
              <a:t>で送り込む値を無視するというイメージ</a:t>
            </a:r>
            <a:endParaRPr lang="en-US" altLang="ja-JP" dirty="0" smtClean="0"/>
          </a:p>
          <a:p>
            <a:pPr>
              <a:lnSpc>
                <a:spcPct val="150000"/>
              </a:lnSpc>
            </a:pPr>
            <a:r>
              <a:rPr lang="ja-JP" altLang="en-US" dirty="0" smtClean="0"/>
              <a:t>　</a:t>
            </a:r>
            <a:r>
              <a:rPr lang="en-US" altLang="ja-JP" dirty="0" smtClean="0"/>
              <a:t>SQL</a:t>
            </a:r>
            <a:r>
              <a:rPr lang="ja-JP" altLang="en-US" dirty="0"/>
              <a:t>文。なければ</a:t>
            </a:r>
            <a:r>
              <a:rPr lang="en-US" altLang="ja-JP" dirty="0"/>
              <a:t>INSERT</a:t>
            </a:r>
            <a:r>
              <a:rPr lang="ja-JP" altLang="en-US" dirty="0" err="1"/>
              <a:t>、</a:t>
            </a:r>
            <a:r>
              <a:rPr lang="ja-JP" altLang="en-US" dirty="0"/>
              <a:t>あればスキップ（</a:t>
            </a:r>
            <a:r>
              <a:rPr lang="en-US" altLang="ja-JP" dirty="0"/>
              <a:t>IGNORE〜</a:t>
            </a:r>
            <a:r>
              <a:rPr lang="ja-JP" altLang="en-US" dirty="0" smtClean="0"/>
              <a:t>）</a:t>
            </a:r>
            <a:endParaRPr lang="en-US" altLang="ja-JP" dirty="0"/>
          </a:p>
        </p:txBody>
      </p:sp>
      <p:sp>
        <p:nvSpPr>
          <p:cNvPr id="68" name="テキスト ボックス 67"/>
          <p:cNvSpPr txBox="1"/>
          <p:nvPr/>
        </p:nvSpPr>
        <p:spPr>
          <a:xfrm>
            <a:off x="1146535" y="2720054"/>
            <a:ext cx="5618204"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f</a:t>
            </a:r>
            <a:r>
              <a:rPr lang="ja-JP" altLang="en-US" dirty="0" smtClean="0">
                <a:solidFill>
                  <a:schemeClr val="accent6"/>
                </a:solidFill>
                <a:effectLst>
                  <a:glow rad="127000">
                    <a:schemeClr val="bg1">
                      <a:alpha val="90000"/>
                    </a:schemeClr>
                  </a:glow>
                </a:effectLst>
                <a:latin typeface="+mn-ea"/>
                <a:ea typeface="+mn-ea"/>
              </a:rPr>
              <a:t>文字列なので、実際に</a:t>
            </a:r>
            <a:r>
              <a:rPr lang="en-US" altLang="ja-JP" dirty="0" smtClean="0">
                <a:solidFill>
                  <a:schemeClr val="accent6"/>
                </a:solidFill>
                <a:effectLst>
                  <a:glow rad="127000">
                    <a:schemeClr val="bg1">
                      <a:alpha val="90000"/>
                    </a:schemeClr>
                  </a:glow>
                </a:effectLst>
                <a:latin typeface="+mn-ea"/>
                <a:ea typeface="+mn-ea"/>
              </a:rPr>
              <a:t>engine</a:t>
            </a:r>
            <a:r>
              <a:rPr lang="ja-JP" altLang="en-US" dirty="0" smtClean="0">
                <a:solidFill>
                  <a:schemeClr val="accent6"/>
                </a:solidFill>
                <a:effectLst>
                  <a:glow rad="127000">
                    <a:schemeClr val="bg1">
                      <a:alpha val="90000"/>
                    </a:schemeClr>
                  </a:glow>
                </a:effectLst>
                <a:latin typeface="+mn-ea"/>
                <a:ea typeface="+mn-ea"/>
              </a:rPr>
              <a:t>で送り込む</a:t>
            </a:r>
            <a:r>
              <a:rPr lang="en-US" altLang="ja-JP" dirty="0" smtClean="0">
                <a:solidFill>
                  <a:schemeClr val="accent6"/>
                </a:solidFill>
                <a:effectLst>
                  <a:glow rad="127000">
                    <a:schemeClr val="bg1">
                      <a:alpha val="90000"/>
                    </a:schemeClr>
                  </a:glow>
                </a:effectLst>
                <a:latin typeface="+mn-ea"/>
                <a:ea typeface="+mn-ea"/>
              </a:rPr>
              <a:t>SQL</a:t>
            </a:r>
            <a:r>
              <a:rPr lang="ja-JP" altLang="en-US" dirty="0" smtClean="0">
                <a:solidFill>
                  <a:schemeClr val="accent6"/>
                </a:solidFill>
                <a:effectLst>
                  <a:glow rad="127000">
                    <a:schemeClr val="bg1">
                      <a:alpha val="90000"/>
                    </a:schemeClr>
                  </a:glow>
                </a:effectLst>
                <a:latin typeface="+mn-ea"/>
                <a:ea typeface="+mn-ea"/>
              </a:rPr>
              <a:t>文は「</a:t>
            </a:r>
            <a:r>
              <a:rPr lang="en-US" altLang="ja-JP" dirty="0" smtClean="0">
                <a:solidFill>
                  <a:schemeClr val="accent6"/>
                </a:solidFill>
                <a:effectLst>
                  <a:glow rad="127000">
                    <a:schemeClr val="bg1">
                      <a:alpha val="90000"/>
                    </a:schemeClr>
                  </a:glow>
                </a:effectLst>
                <a:latin typeface="+mn-ea"/>
                <a:ea typeface="+mn-ea"/>
              </a:rPr>
              <a:t>truncate fuku01</a:t>
            </a:r>
            <a:r>
              <a:rPr lang="ja-JP" altLang="en-US" dirty="0" smtClean="0">
                <a:solidFill>
                  <a:schemeClr val="accent6"/>
                </a:solidFill>
                <a:effectLst>
                  <a:glow rad="127000">
                    <a:schemeClr val="bg1">
                      <a:alpha val="90000"/>
                    </a:schemeClr>
                  </a:glow>
                </a:effectLst>
                <a:latin typeface="+mn-ea"/>
                <a:ea typeface="+mn-ea"/>
              </a:rPr>
              <a:t>」とかになってる</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69" name="直線矢印コネクタ 68"/>
          <p:cNvCxnSpPr/>
          <p:nvPr/>
        </p:nvCxnSpPr>
        <p:spPr bwMode="auto">
          <a:xfrm flipH="1" flipV="1">
            <a:off x="5230323" y="5997386"/>
            <a:ext cx="368186" cy="587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0" name="テキスト ボックス 69"/>
          <p:cNvSpPr txBox="1"/>
          <p:nvPr/>
        </p:nvSpPr>
        <p:spPr>
          <a:xfrm>
            <a:off x="5598509" y="5858886"/>
            <a:ext cx="3354926"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リストの要素に、さら</a:t>
            </a:r>
            <a:r>
              <a:rPr lang="ja-JP" altLang="en-US" dirty="0">
                <a:solidFill>
                  <a:schemeClr val="accent5"/>
                </a:solidFill>
                <a:effectLst>
                  <a:glow rad="127000">
                    <a:schemeClr val="bg1">
                      <a:alpha val="90000"/>
                    </a:schemeClr>
                  </a:glow>
                </a:effectLst>
                <a:latin typeface="+mn-ea"/>
                <a:ea typeface="+mn-ea"/>
              </a:rPr>
              <a:t>に</a:t>
            </a:r>
            <a:r>
              <a:rPr lang="ja-JP" altLang="en-US" dirty="0" smtClean="0">
                <a:solidFill>
                  <a:schemeClr val="accent5"/>
                </a:solidFill>
                <a:effectLst>
                  <a:glow rad="127000">
                    <a:schemeClr val="bg1">
                      <a:alpha val="90000"/>
                    </a:schemeClr>
                  </a:glow>
                </a:effectLst>
                <a:latin typeface="+mn-ea"/>
                <a:ea typeface="+mn-ea"/>
              </a:rPr>
              <a:t>リストが入っている</a:t>
            </a:r>
            <a:endParaRPr lang="en-US" altLang="ja-JP" dirty="0" smtClean="0">
              <a:solidFill>
                <a:schemeClr val="accent5"/>
              </a:solidFill>
              <a:effectLst>
                <a:glow rad="127000">
                  <a:schemeClr val="bg1">
                    <a:alpha val="90000"/>
                  </a:schemeClr>
                </a:glow>
              </a:effectLst>
              <a:latin typeface="+mn-ea"/>
              <a:ea typeface="+mn-ea"/>
            </a:endParaRPr>
          </a:p>
        </p:txBody>
      </p:sp>
      <p:sp>
        <p:nvSpPr>
          <p:cNvPr id="71" name="テキスト ボックス 70"/>
          <p:cNvSpPr txBox="1"/>
          <p:nvPr/>
        </p:nvSpPr>
        <p:spPr>
          <a:xfrm>
            <a:off x="5616398" y="5322164"/>
            <a:ext cx="2983606" cy="276999"/>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mn-ea"/>
                <a:ea typeface="+mn-ea"/>
              </a:rPr>
              <a:t>df</a:t>
            </a:r>
            <a:r>
              <a:rPr lang="ja-JP" altLang="en-US" dirty="0" smtClean="0">
                <a:solidFill>
                  <a:schemeClr val="accent5"/>
                </a:solidFill>
                <a:effectLst>
                  <a:glow rad="127000">
                    <a:schemeClr val="bg1">
                      <a:alpha val="90000"/>
                    </a:schemeClr>
                  </a:glow>
                </a:effectLst>
                <a:latin typeface="+mn-ea"/>
                <a:ea typeface="+mn-ea"/>
              </a:rPr>
              <a:t>が</a:t>
            </a:r>
            <a:r>
              <a:rPr lang="en-US" altLang="ja-JP" dirty="0" smtClean="0">
                <a:solidFill>
                  <a:schemeClr val="accent5"/>
                </a:solidFill>
                <a:effectLst>
                  <a:glow rad="127000">
                    <a:schemeClr val="bg1">
                      <a:alpha val="90000"/>
                    </a:schemeClr>
                  </a:glow>
                </a:effectLst>
                <a:latin typeface="+mn-ea"/>
                <a:ea typeface="+mn-ea"/>
              </a:rPr>
              <a:t>1</a:t>
            </a:r>
            <a:r>
              <a:rPr lang="ja-JP" altLang="en-US" dirty="0" smtClean="0">
                <a:solidFill>
                  <a:schemeClr val="accent5"/>
                </a:solidFill>
                <a:effectLst>
                  <a:glow rad="127000">
                    <a:schemeClr val="bg1">
                      <a:alpha val="90000"/>
                    </a:schemeClr>
                  </a:glow>
                </a:effectLst>
                <a:latin typeface="+mn-ea"/>
                <a:ea typeface="+mn-ea"/>
              </a:rPr>
              <a:t>行ずつ</a:t>
            </a:r>
            <a:r>
              <a:rPr lang="en-US" altLang="ja-JP" dirty="0" smtClean="0">
                <a:solidFill>
                  <a:schemeClr val="accent5"/>
                </a:solidFill>
                <a:effectLst>
                  <a:glow rad="127000">
                    <a:schemeClr val="bg1">
                      <a:alpha val="90000"/>
                    </a:schemeClr>
                  </a:glow>
                </a:effectLst>
                <a:latin typeface="+mn-ea"/>
                <a:ea typeface="+mn-ea"/>
              </a:rPr>
              <a:t>SQL</a:t>
            </a:r>
            <a:r>
              <a:rPr lang="ja-JP" altLang="en-US" dirty="0" smtClean="0">
                <a:solidFill>
                  <a:schemeClr val="accent5"/>
                </a:solidFill>
                <a:effectLst>
                  <a:glow rad="127000">
                    <a:schemeClr val="bg1">
                      <a:alpha val="90000"/>
                    </a:schemeClr>
                  </a:glow>
                </a:effectLst>
                <a:latin typeface="+mn-ea"/>
                <a:ea typeface="+mn-ea"/>
              </a:rPr>
              <a:t>で</a:t>
            </a:r>
            <a:r>
              <a:rPr lang="en-US" altLang="ja-JP" dirty="0" smtClean="0">
                <a:solidFill>
                  <a:schemeClr val="accent5"/>
                </a:solidFill>
                <a:effectLst>
                  <a:glow rad="127000">
                    <a:schemeClr val="bg1">
                      <a:alpha val="90000"/>
                    </a:schemeClr>
                  </a:glow>
                </a:effectLst>
                <a:latin typeface="+mn-ea"/>
                <a:ea typeface="+mn-ea"/>
              </a:rPr>
              <a:t>table</a:t>
            </a:r>
            <a:r>
              <a:rPr lang="ja-JP" altLang="en-US" dirty="0" smtClean="0">
                <a:solidFill>
                  <a:schemeClr val="accent5"/>
                </a:solidFill>
                <a:effectLst>
                  <a:glow rad="127000">
                    <a:schemeClr val="bg1">
                      <a:alpha val="90000"/>
                    </a:schemeClr>
                  </a:glow>
                </a:effectLst>
                <a:latin typeface="+mn-ea"/>
                <a:ea typeface="+mn-ea"/>
              </a:rPr>
              <a:t>に送り込まれる</a:t>
            </a:r>
            <a:endParaRPr lang="en-US" altLang="ja-JP" dirty="0" smtClean="0">
              <a:solidFill>
                <a:schemeClr val="accent5"/>
              </a:solidFill>
              <a:effectLst>
                <a:glow rad="127000">
                  <a:schemeClr val="bg1">
                    <a:alpha val="90000"/>
                  </a:schemeClr>
                </a:glow>
              </a:effectLst>
              <a:latin typeface="+mn-ea"/>
              <a:ea typeface="+mn-ea"/>
            </a:endParaRPr>
          </a:p>
        </p:txBody>
      </p:sp>
      <p:sp>
        <p:nvSpPr>
          <p:cNvPr id="72" name="テキスト ボックス 71"/>
          <p:cNvSpPr txBox="1"/>
          <p:nvPr/>
        </p:nvSpPr>
        <p:spPr>
          <a:xfrm>
            <a:off x="3595162" y="4324651"/>
            <a:ext cx="4424769" cy="415498"/>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5"/>
                </a:solidFill>
                <a:effectLst>
                  <a:glow rad="165100">
                    <a:schemeClr val="bg1">
                      <a:alpha val="90000"/>
                    </a:schemeClr>
                  </a:glow>
                </a:effectLst>
                <a:latin typeface="+mn-ea"/>
                <a:ea typeface="+mn-ea"/>
              </a:rPr>
              <a:t>SQL</a:t>
            </a:r>
            <a:r>
              <a:rPr kumimoji="0" lang="ja-JP" altLang="en-US" sz="1400" dirty="0" smtClean="0">
                <a:solidFill>
                  <a:schemeClr val="accent5"/>
                </a:solidFill>
                <a:effectLst>
                  <a:glow rad="165100">
                    <a:schemeClr val="bg1">
                      <a:alpha val="90000"/>
                    </a:schemeClr>
                  </a:glow>
                </a:effectLst>
                <a:latin typeface="+mn-ea"/>
                <a:ea typeface="+mn-ea"/>
              </a:rPr>
              <a:t>に</a:t>
            </a:r>
            <a:r>
              <a:rPr kumimoji="0" lang="en-US" altLang="ja-JP" sz="1400" dirty="0" err="1" smtClean="0">
                <a:solidFill>
                  <a:schemeClr val="accent5"/>
                </a:solidFill>
                <a:effectLst>
                  <a:glow rad="165100">
                    <a:schemeClr val="bg1">
                      <a:alpha val="90000"/>
                    </a:schemeClr>
                  </a:glow>
                </a:effectLst>
                <a:latin typeface="+mn-ea"/>
                <a:ea typeface="+mn-ea"/>
              </a:rPr>
              <a:t>df</a:t>
            </a:r>
            <a:r>
              <a:rPr kumimoji="0" lang="ja-JP" altLang="en-US" sz="1400" dirty="0" smtClean="0">
                <a:solidFill>
                  <a:schemeClr val="accent5"/>
                </a:solidFill>
                <a:effectLst>
                  <a:glow rad="165100">
                    <a:schemeClr val="bg1">
                      <a:alpha val="90000"/>
                    </a:schemeClr>
                  </a:glow>
                </a:effectLst>
                <a:latin typeface="+mn-ea"/>
                <a:ea typeface="+mn-ea"/>
              </a:rPr>
              <a:t>の値が前から</a:t>
            </a:r>
            <a:r>
              <a:rPr kumimoji="0" lang="en-US" altLang="ja-JP" sz="1400" dirty="0" smtClean="0">
                <a:solidFill>
                  <a:schemeClr val="accent5"/>
                </a:solidFill>
                <a:effectLst>
                  <a:glow rad="165100">
                    <a:schemeClr val="bg1">
                      <a:alpha val="90000"/>
                    </a:schemeClr>
                  </a:glow>
                </a:effectLst>
                <a:latin typeface="+mn-ea"/>
                <a:ea typeface="+mn-ea"/>
              </a:rPr>
              <a:t>1</a:t>
            </a:r>
            <a:r>
              <a:rPr kumimoji="0" lang="ja-JP" altLang="en-US" sz="1400" dirty="0" err="1" smtClean="0">
                <a:solidFill>
                  <a:schemeClr val="accent5"/>
                </a:solidFill>
                <a:effectLst>
                  <a:glow rad="165100">
                    <a:schemeClr val="bg1">
                      <a:alpha val="90000"/>
                    </a:schemeClr>
                  </a:glow>
                </a:effectLst>
                <a:latin typeface="+mn-ea"/>
                <a:ea typeface="+mn-ea"/>
              </a:rPr>
              <a:t>つずつ</a:t>
            </a:r>
            <a:r>
              <a:rPr kumimoji="0" lang="ja-JP" altLang="en-US" sz="1400" dirty="0" smtClean="0">
                <a:solidFill>
                  <a:schemeClr val="accent5"/>
                </a:solidFill>
                <a:effectLst>
                  <a:glow rad="165100">
                    <a:schemeClr val="bg1">
                      <a:alpha val="90000"/>
                    </a:schemeClr>
                  </a:glow>
                </a:effectLst>
                <a:latin typeface="+mn-ea"/>
                <a:ea typeface="+mn-ea"/>
              </a:rPr>
              <a:t>入って、</a:t>
            </a:r>
            <a:r>
              <a:rPr kumimoji="0" lang="en-US" altLang="ja-JP" sz="1400" dirty="0" smtClean="0">
                <a:solidFill>
                  <a:schemeClr val="accent5"/>
                </a:solidFill>
                <a:effectLst>
                  <a:glow rad="165100">
                    <a:schemeClr val="bg1">
                      <a:alpha val="90000"/>
                    </a:schemeClr>
                  </a:glow>
                </a:effectLst>
                <a:latin typeface="+mn-ea"/>
                <a:ea typeface="+mn-ea"/>
              </a:rPr>
              <a:t>D</a:t>
            </a:r>
            <a:r>
              <a:rPr kumimoji="0" lang="en-US" altLang="ja-JP" sz="1400" dirty="0">
                <a:solidFill>
                  <a:schemeClr val="accent5"/>
                </a:solidFill>
                <a:effectLst>
                  <a:glow rad="165100">
                    <a:schemeClr val="bg1">
                      <a:alpha val="90000"/>
                    </a:schemeClr>
                  </a:glow>
                </a:effectLst>
                <a:latin typeface="+mn-ea"/>
                <a:ea typeface="+mn-ea"/>
              </a:rPr>
              <a:t>B</a:t>
            </a:r>
            <a:r>
              <a:rPr kumimoji="0" lang="ja-JP" altLang="en-US" sz="1400" dirty="0" smtClean="0">
                <a:solidFill>
                  <a:schemeClr val="accent5"/>
                </a:solidFill>
                <a:effectLst>
                  <a:glow rad="165100">
                    <a:schemeClr val="bg1">
                      <a:alpha val="90000"/>
                    </a:schemeClr>
                  </a:glow>
                </a:effectLst>
                <a:latin typeface="+mn-ea"/>
                <a:ea typeface="+mn-ea"/>
              </a:rPr>
              <a:t>に送り込まれる</a:t>
            </a:r>
            <a:endParaRPr kumimoji="0" lang="en-US" altLang="ja-JP" sz="1400" dirty="0">
              <a:solidFill>
                <a:schemeClr val="accent5"/>
              </a:solidFill>
              <a:effectLst>
                <a:glow rad="165100">
                  <a:schemeClr val="bg1">
                    <a:alpha val="90000"/>
                  </a:schemeClr>
                </a:glow>
              </a:effectLst>
              <a:latin typeface="+mn-ea"/>
              <a:ea typeface="+mn-ea"/>
            </a:endParaRPr>
          </a:p>
        </p:txBody>
      </p:sp>
      <p:sp>
        <p:nvSpPr>
          <p:cNvPr id="73" name="右矢印 72"/>
          <p:cNvSpPr/>
          <p:nvPr/>
        </p:nvSpPr>
        <p:spPr bwMode="auto">
          <a:xfrm>
            <a:off x="2714224" y="5378853"/>
            <a:ext cx="515155" cy="480811"/>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74" name="直線矢印コネクタ 73"/>
          <p:cNvCxnSpPr/>
          <p:nvPr/>
        </p:nvCxnSpPr>
        <p:spPr bwMode="auto">
          <a:xfrm>
            <a:off x="2758928" y="3345274"/>
            <a:ext cx="788027" cy="1660315"/>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
        <p:nvSpPr>
          <p:cNvPr id="80" name="テキスト ボックス 79"/>
          <p:cNvSpPr txBox="1"/>
          <p:nvPr/>
        </p:nvSpPr>
        <p:spPr>
          <a:xfrm>
            <a:off x="2107580" y="3431838"/>
            <a:ext cx="3638395" cy="461665"/>
          </a:xfrm>
          <a:prstGeom prst="rect">
            <a:avLst/>
          </a:prstGeom>
          <a:noFill/>
        </p:spPr>
        <p:txBody>
          <a:bodyPr wrap="square" rtlCol="0">
            <a:spAutoFit/>
          </a:bodyPr>
          <a:lstStyle/>
          <a:p>
            <a:r>
              <a:rPr lang="ja-JP" altLang="en-US" dirty="0" smtClean="0">
                <a:solidFill>
                  <a:schemeClr val="accent5">
                    <a:lumMod val="75000"/>
                  </a:schemeClr>
                </a:solidFill>
                <a:effectLst>
                  <a:glow rad="127000">
                    <a:schemeClr val="bg1">
                      <a:alpha val="90000"/>
                    </a:schemeClr>
                  </a:glow>
                </a:effectLst>
                <a:latin typeface="+mn-ea"/>
                <a:ea typeface="+mn-ea"/>
              </a:rPr>
              <a:t>第二引数</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プレースホルダに入れる値（配列）</a:t>
            </a:r>
            <a:endParaRPr lang="en-US" altLang="ja-JP" dirty="0" smtClean="0">
              <a:solidFill>
                <a:schemeClr val="accent5">
                  <a:lumMod val="75000"/>
                </a:schemeClr>
              </a:solidFill>
              <a:effectLst>
                <a:glow rad="127000">
                  <a:schemeClr val="bg1">
                    <a:alpha val="90000"/>
                  </a:schemeClr>
                </a:glow>
              </a:effectLst>
              <a:latin typeface="+mn-ea"/>
              <a:ea typeface="+mn-ea"/>
            </a:endParaRPr>
          </a:p>
        </p:txBody>
      </p:sp>
      <p:sp>
        <p:nvSpPr>
          <p:cNvPr id="62" name="正方形/長方形 61"/>
          <p:cNvSpPr/>
          <p:nvPr/>
        </p:nvSpPr>
        <p:spPr bwMode="auto">
          <a:xfrm>
            <a:off x="3452332" y="5575905"/>
            <a:ext cx="445132"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3" name="正方形/長方形 62"/>
          <p:cNvSpPr/>
          <p:nvPr/>
        </p:nvSpPr>
        <p:spPr bwMode="auto">
          <a:xfrm>
            <a:off x="4011664" y="5575904"/>
            <a:ext cx="252000"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4" name="正方形/長方形 63"/>
          <p:cNvSpPr/>
          <p:nvPr/>
        </p:nvSpPr>
        <p:spPr bwMode="auto">
          <a:xfrm>
            <a:off x="4381662" y="5579294"/>
            <a:ext cx="320400"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5" name="正方形/長方形 64"/>
          <p:cNvSpPr/>
          <p:nvPr/>
        </p:nvSpPr>
        <p:spPr bwMode="auto">
          <a:xfrm>
            <a:off x="4755709" y="5584532"/>
            <a:ext cx="299179"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6" name="正方形/長方形 65"/>
          <p:cNvSpPr/>
          <p:nvPr/>
        </p:nvSpPr>
        <p:spPr bwMode="auto">
          <a:xfrm>
            <a:off x="3452332" y="5748117"/>
            <a:ext cx="445132"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5" name="正方形/長方形 74"/>
          <p:cNvSpPr/>
          <p:nvPr/>
        </p:nvSpPr>
        <p:spPr bwMode="auto">
          <a:xfrm>
            <a:off x="4011664" y="5748116"/>
            <a:ext cx="252000"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6" name="正方形/長方形 75"/>
          <p:cNvSpPr/>
          <p:nvPr/>
        </p:nvSpPr>
        <p:spPr bwMode="auto">
          <a:xfrm>
            <a:off x="4381662" y="5751506"/>
            <a:ext cx="320400"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7" name="正方形/長方形 76"/>
          <p:cNvSpPr/>
          <p:nvPr/>
        </p:nvSpPr>
        <p:spPr bwMode="auto">
          <a:xfrm>
            <a:off x="4755709" y="5756744"/>
            <a:ext cx="299179"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8" name="正方形/長方形 77"/>
          <p:cNvSpPr/>
          <p:nvPr/>
        </p:nvSpPr>
        <p:spPr bwMode="auto">
          <a:xfrm>
            <a:off x="3452332" y="5925928"/>
            <a:ext cx="445132"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9" name="正方形/長方形 78"/>
          <p:cNvSpPr/>
          <p:nvPr/>
        </p:nvSpPr>
        <p:spPr bwMode="auto">
          <a:xfrm>
            <a:off x="4011664" y="5925927"/>
            <a:ext cx="252000"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1" name="正方形/長方形 80"/>
          <p:cNvSpPr/>
          <p:nvPr/>
        </p:nvSpPr>
        <p:spPr bwMode="auto">
          <a:xfrm>
            <a:off x="4381662" y="5929317"/>
            <a:ext cx="320400"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2" name="正方形/長方形 81"/>
          <p:cNvSpPr/>
          <p:nvPr/>
        </p:nvSpPr>
        <p:spPr bwMode="auto">
          <a:xfrm>
            <a:off x="4755709" y="5934555"/>
            <a:ext cx="299179"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36283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500"/>
                                        <p:tgtEl>
                                          <p:spTgt spid="80"/>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4" grpId="0"/>
      <p:bldP spid="17" grpId="0"/>
      <p:bldP spid="26" grpId="0"/>
      <p:bldP spid="68" grpId="0"/>
      <p:bldP spid="70" grpId="0"/>
      <p:bldP spid="71" grpId="0"/>
      <p:bldP spid="8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update</a:t>
            </a:r>
            <a:r>
              <a:rPr lang="ja-JP" altLang="en-US" dirty="0"/>
              <a:t>：更新</a:t>
            </a:r>
            <a:endParaRPr kumimoji="1" lang="ja-JP" altLang="en-US" dirty="0"/>
          </a:p>
        </p:txBody>
      </p:sp>
      <p:sp>
        <p:nvSpPr>
          <p:cNvPr id="58" name="フリーフォーム 57"/>
          <p:cNvSpPr/>
          <p:nvPr/>
        </p:nvSpPr>
        <p:spPr bwMode="auto">
          <a:xfrm>
            <a:off x="369195" y="3449401"/>
            <a:ext cx="5044225" cy="48314"/>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9" name="正方形/長方形 58"/>
          <p:cNvSpPr/>
          <p:nvPr/>
        </p:nvSpPr>
        <p:spPr bwMode="auto">
          <a:xfrm>
            <a:off x="538930" y="3261695"/>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0" name="正方形/長方形 59"/>
          <p:cNvSpPr/>
          <p:nvPr/>
        </p:nvSpPr>
        <p:spPr bwMode="auto">
          <a:xfrm>
            <a:off x="162261" y="3038273"/>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61" name="テキスト ボックス 60"/>
          <p:cNvSpPr txBox="1"/>
          <p:nvPr/>
        </p:nvSpPr>
        <p:spPr>
          <a:xfrm>
            <a:off x="435406" y="877835"/>
            <a:ext cx="8468187" cy="415498"/>
          </a:xfrm>
          <a:prstGeom prst="rect">
            <a:avLst/>
          </a:prstGeom>
          <a:noFill/>
        </p:spPr>
        <p:txBody>
          <a:bodyPr wrap="square" rtlCol="0">
            <a:spAutoFit/>
          </a:bodyPr>
          <a:lstStyle/>
          <a:p>
            <a:pPr>
              <a:lnSpc>
                <a:spcPct val="150000"/>
              </a:lnSpc>
            </a:pPr>
            <a:r>
              <a:rPr lang="ja-JP" altLang="en-US" sz="1400" dirty="0" smtClean="0">
                <a:latin typeface="+mn-ea"/>
                <a:ea typeface="+mn-ea"/>
              </a:rPr>
              <a:t>■</a:t>
            </a:r>
            <a:r>
              <a:rPr lang="en-US" altLang="ja-JP" sz="1400" dirty="0" smtClean="0">
                <a:latin typeface="+mn-ea"/>
                <a:ea typeface="+mn-ea"/>
              </a:rPr>
              <a:t>update</a:t>
            </a:r>
            <a:r>
              <a:rPr lang="ja-JP" altLang="en-US" sz="1400" dirty="0" smtClean="0">
                <a:latin typeface="+mn-ea"/>
                <a:ea typeface="+mn-ea"/>
              </a:rPr>
              <a:t>：　</a:t>
            </a:r>
            <a:r>
              <a:rPr lang="ja-JP" altLang="en-US" sz="1400" b="1" dirty="0" smtClean="0">
                <a:latin typeface="+mn-ea"/>
                <a:ea typeface="+mn-ea"/>
              </a:rPr>
              <a:t>新しい行先→スルー（追加しない）</a:t>
            </a:r>
            <a:r>
              <a:rPr lang="ja-JP" altLang="en-US" sz="1400" dirty="0" smtClean="0">
                <a:latin typeface="+mn-ea"/>
                <a:ea typeface="+mn-ea"/>
              </a:rPr>
              <a:t>、既にある行先→古い荷物は捨てて、新しい荷物に置き換える</a:t>
            </a:r>
            <a:endParaRPr kumimoji="1" lang="en-US" altLang="ja-JP" sz="1400" dirty="0" smtClean="0">
              <a:latin typeface="+mn-ea"/>
              <a:ea typeface="+mn-ea"/>
            </a:endParaRPr>
          </a:p>
        </p:txBody>
      </p:sp>
      <p:sp>
        <p:nvSpPr>
          <p:cNvPr id="62" name="下矢印 61"/>
          <p:cNvSpPr/>
          <p:nvPr/>
        </p:nvSpPr>
        <p:spPr bwMode="auto">
          <a:xfrm>
            <a:off x="3504758" y="3554135"/>
            <a:ext cx="1474441" cy="632815"/>
          </a:xfrm>
          <a:prstGeom prst="downArrow">
            <a:avLst>
              <a:gd name="adj1" fmla="val 50000"/>
              <a:gd name="adj2" fmla="val 5357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5" name="フリーフォーム 84"/>
          <p:cNvSpPr/>
          <p:nvPr/>
        </p:nvSpPr>
        <p:spPr bwMode="auto">
          <a:xfrm>
            <a:off x="336884" y="6389661"/>
            <a:ext cx="8404605" cy="45719"/>
          </a:xfrm>
          <a:custGeom>
            <a:avLst/>
            <a:gdLst>
              <a:gd name="connsiteX0" fmla="*/ 0 w 5044225"/>
              <a:gd name="connsiteY0" fmla="*/ 13971 h 48314"/>
              <a:gd name="connsiteX1" fmla="*/ 25758 w 5044225"/>
              <a:gd name="connsiteY1" fmla="*/ 5385 h 48314"/>
              <a:gd name="connsiteX2" fmla="*/ 248992 w 5044225"/>
              <a:gd name="connsiteY2" fmla="*/ 5385 h 48314"/>
              <a:gd name="connsiteX3" fmla="*/ 330558 w 5044225"/>
              <a:gd name="connsiteY3" fmla="*/ 13971 h 48314"/>
              <a:gd name="connsiteX4" fmla="*/ 343437 w 5044225"/>
              <a:gd name="connsiteY4" fmla="*/ 18264 h 48314"/>
              <a:gd name="connsiteX5" fmla="*/ 390659 w 5044225"/>
              <a:gd name="connsiteY5" fmla="*/ 22557 h 48314"/>
              <a:gd name="connsiteX6" fmla="*/ 489397 w 5044225"/>
              <a:gd name="connsiteY6" fmla="*/ 35435 h 48314"/>
              <a:gd name="connsiteX7" fmla="*/ 519448 w 5044225"/>
              <a:gd name="connsiteY7" fmla="*/ 44021 h 48314"/>
              <a:gd name="connsiteX8" fmla="*/ 738389 w 5044225"/>
              <a:gd name="connsiteY8" fmla="*/ 39728 h 48314"/>
              <a:gd name="connsiteX9" fmla="*/ 819955 w 5044225"/>
              <a:gd name="connsiteY9" fmla="*/ 31142 h 48314"/>
              <a:gd name="connsiteX10" fmla="*/ 1056068 w 5044225"/>
              <a:gd name="connsiteY10" fmla="*/ 39728 h 48314"/>
              <a:gd name="connsiteX11" fmla="*/ 1275008 w 5044225"/>
              <a:gd name="connsiteY11" fmla="*/ 48314 h 48314"/>
              <a:gd name="connsiteX12" fmla="*/ 1549758 w 5044225"/>
              <a:gd name="connsiteY12" fmla="*/ 44021 h 48314"/>
              <a:gd name="connsiteX13" fmla="*/ 1635617 w 5044225"/>
              <a:gd name="connsiteY13" fmla="*/ 35435 h 48314"/>
              <a:gd name="connsiteX14" fmla="*/ 1652789 w 5044225"/>
              <a:gd name="connsiteY14" fmla="*/ 31142 h 48314"/>
              <a:gd name="connsiteX15" fmla="*/ 1725769 w 5044225"/>
              <a:gd name="connsiteY15" fmla="*/ 26850 h 48314"/>
              <a:gd name="connsiteX16" fmla="*/ 1764406 w 5044225"/>
              <a:gd name="connsiteY16" fmla="*/ 22557 h 48314"/>
              <a:gd name="connsiteX17" fmla="*/ 1777285 w 5044225"/>
              <a:gd name="connsiteY17" fmla="*/ 13971 h 48314"/>
              <a:gd name="connsiteX18" fmla="*/ 1811628 w 5044225"/>
              <a:gd name="connsiteY18" fmla="*/ 9678 h 48314"/>
              <a:gd name="connsiteX19" fmla="*/ 1893194 w 5044225"/>
              <a:gd name="connsiteY19" fmla="*/ 5385 h 48314"/>
              <a:gd name="connsiteX20" fmla="*/ 2283854 w 5044225"/>
              <a:gd name="connsiteY20" fmla="*/ 9678 h 48314"/>
              <a:gd name="connsiteX21" fmla="*/ 2386885 w 5044225"/>
              <a:gd name="connsiteY21" fmla="*/ 18264 h 48314"/>
              <a:gd name="connsiteX22" fmla="*/ 2429814 w 5044225"/>
              <a:gd name="connsiteY22" fmla="*/ 26850 h 48314"/>
              <a:gd name="connsiteX23" fmla="*/ 2481330 w 5044225"/>
              <a:gd name="connsiteY23" fmla="*/ 31142 h 48314"/>
              <a:gd name="connsiteX24" fmla="*/ 2507087 w 5044225"/>
              <a:gd name="connsiteY24" fmla="*/ 35435 h 48314"/>
              <a:gd name="connsiteX25" fmla="*/ 3000777 w 5044225"/>
              <a:gd name="connsiteY25" fmla="*/ 31142 h 48314"/>
              <a:gd name="connsiteX26" fmla="*/ 3305577 w 5044225"/>
              <a:gd name="connsiteY26" fmla="*/ 22557 h 48314"/>
              <a:gd name="connsiteX27" fmla="*/ 3339921 w 5044225"/>
              <a:gd name="connsiteY27" fmla="*/ 18264 h 48314"/>
              <a:gd name="connsiteX28" fmla="*/ 3473003 w 5044225"/>
              <a:gd name="connsiteY28" fmla="*/ 13971 h 48314"/>
              <a:gd name="connsiteX29" fmla="*/ 4001037 w 5044225"/>
              <a:gd name="connsiteY29" fmla="*/ 5385 h 48314"/>
              <a:gd name="connsiteX30" fmla="*/ 5044225 w 5044225"/>
              <a:gd name="connsiteY30" fmla="*/ 13971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4225" h="48314">
                <a:moveTo>
                  <a:pt x="0" y="13971"/>
                </a:moveTo>
                <a:cubicBezTo>
                  <a:pt x="8586" y="11109"/>
                  <a:pt x="16883" y="7160"/>
                  <a:pt x="25758" y="5385"/>
                </a:cubicBezTo>
                <a:cubicBezTo>
                  <a:pt x="85829" y="-6629"/>
                  <a:pt x="240194" y="5180"/>
                  <a:pt x="248992" y="5385"/>
                </a:cubicBezTo>
                <a:cubicBezTo>
                  <a:pt x="276181" y="8247"/>
                  <a:pt x="303470" y="10277"/>
                  <a:pt x="330558" y="13971"/>
                </a:cubicBezTo>
                <a:cubicBezTo>
                  <a:pt x="335042" y="14582"/>
                  <a:pt x="338957" y="17624"/>
                  <a:pt x="343437" y="18264"/>
                </a:cubicBezTo>
                <a:cubicBezTo>
                  <a:pt x="359084" y="20499"/>
                  <a:pt x="374918" y="21126"/>
                  <a:pt x="390659" y="22557"/>
                </a:cubicBezTo>
                <a:cubicBezTo>
                  <a:pt x="449213" y="42073"/>
                  <a:pt x="381325" y="21926"/>
                  <a:pt x="489397" y="35435"/>
                </a:cubicBezTo>
                <a:cubicBezTo>
                  <a:pt x="499734" y="36727"/>
                  <a:pt x="509431" y="41159"/>
                  <a:pt x="519448" y="44021"/>
                </a:cubicBezTo>
                <a:lnTo>
                  <a:pt x="738389" y="39728"/>
                </a:lnTo>
                <a:cubicBezTo>
                  <a:pt x="797037" y="37951"/>
                  <a:pt x="785104" y="39855"/>
                  <a:pt x="819955" y="31142"/>
                </a:cubicBezTo>
                <a:lnTo>
                  <a:pt x="1056068" y="39728"/>
                </a:lnTo>
                <a:cubicBezTo>
                  <a:pt x="1260709" y="46401"/>
                  <a:pt x="1152321" y="39551"/>
                  <a:pt x="1275008" y="48314"/>
                </a:cubicBezTo>
                <a:cubicBezTo>
                  <a:pt x="1366591" y="46883"/>
                  <a:pt x="1458222" y="47290"/>
                  <a:pt x="1549758" y="44021"/>
                </a:cubicBezTo>
                <a:cubicBezTo>
                  <a:pt x="1578502" y="42994"/>
                  <a:pt x="1607077" y="39003"/>
                  <a:pt x="1635617" y="35435"/>
                </a:cubicBezTo>
                <a:cubicBezTo>
                  <a:pt x="1641472" y="34703"/>
                  <a:pt x="1646915" y="31701"/>
                  <a:pt x="1652789" y="31142"/>
                </a:cubicBezTo>
                <a:cubicBezTo>
                  <a:pt x="1677048" y="28832"/>
                  <a:pt x="1701472" y="28719"/>
                  <a:pt x="1725769" y="26850"/>
                </a:cubicBezTo>
                <a:cubicBezTo>
                  <a:pt x="1738689" y="25856"/>
                  <a:pt x="1751527" y="23988"/>
                  <a:pt x="1764406" y="22557"/>
                </a:cubicBezTo>
                <a:cubicBezTo>
                  <a:pt x="1768699" y="19695"/>
                  <a:pt x="1772307" y="15329"/>
                  <a:pt x="1777285" y="13971"/>
                </a:cubicBezTo>
                <a:cubicBezTo>
                  <a:pt x="1788415" y="10935"/>
                  <a:pt x="1800123" y="10530"/>
                  <a:pt x="1811628" y="9678"/>
                </a:cubicBezTo>
                <a:cubicBezTo>
                  <a:pt x="1838780" y="7667"/>
                  <a:pt x="1866005" y="6816"/>
                  <a:pt x="1893194" y="5385"/>
                </a:cubicBezTo>
                <a:lnTo>
                  <a:pt x="2283854" y="9678"/>
                </a:lnTo>
                <a:cubicBezTo>
                  <a:pt x="2310128" y="10178"/>
                  <a:pt x="2358463" y="15422"/>
                  <a:pt x="2386885" y="18264"/>
                </a:cubicBezTo>
                <a:cubicBezTo>
                  <a:pt x="2401195" y="21126"/>
                  <a:pt x="2415355" y="24878"/>
                  <a:pt x="2429814" y="26850"/>
                </a:cubicBezTo>
                <a:cubicBezTo>
                  <a:pt x="2446888" y="29178"/>
                  <a:pt x="2464204" y="29239"/>
                  <a:pt x="2481330" y="31142"/>
                </a:cubicBezTo>
                <a:cubicBezTo>
                  <a:pt x="2489981" y="32103"/>
                  <a:pt x="2498501" y="34004"/>
                  <a:pt x="2507087" y="35435"/>
                </a:cubicBezTo>
                <a:lnTo>
                  <a:pt x="3000777" y="31142"/>
                </a:lnTo>
                <a:cubicBezTo>
                  <a:pt x="3102404" y="29503"/>
                  <a:pt x="3204010" y="26414"/>
                  <a:pt x="3305577" y="22557"/>
                </a:cubicBezTo>
                <a:cubicBezTo>
                  <a:pt x="3317106" y="22119"/>
                  <a:pt x="3328399" y="18855"/>
                  <a:pt x="3339921" y="18264"/>
                </a:cubicBezTo>
                <a:cubicBezTo>
                  <a:pt x="3384246" y="15991"/>
                  <a:pt x="3428628" y="14835"/>
                  <a:pt x="3473003" y="13971"/>
                </a:cubicBezTo>
                <a:lnTo>
                  <a:pt x="4001037" y="5385"/>
                </a:lnTo>
                <a:cubicBezTo>
                  <a:pt x="4798086" y="15539"/>
                  <a:pt x="4450348" y="13971"/>
                  <a:pt x="5044225" y="13971"/>
                </a:cubicBez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86" name="正方形/長方形 85"/>
          <p:cNvSpPr/>
          <p:nvPr/>
        </p:nvSpPr>
        <p:spPr bwMode="auto">
          <a:xfrm>
            <a:off x="2945436" y="6207380"/>
            <a:ext cx="45719" cy="196943"/>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7" name="正方形/長方形 86"/>
          <p:cNvSpPr/>
          <p:nvPr/>
        </p:nvSpPr>
        <p:spPr bwMode="auto">
          <a:xfrm>
            <a:off x="2568767" y="5983958"/>
            <a:ext cx="844775" cy="223422"/>
          </a:xfrm>
          <a:prstGeom prst="rect">
            <a:avLst/>
          </a:prstGeom>
          <a:solidFill>
            <a:srgbClr val="FFC000"/>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ea typeface="+mn-ea"/>
              </a:rPr>
              <a:t>DB</a:t>
            </a:r>
            <a:r>
              <a:rPr kumimoji="1" lang="ja-JP" altLang="en-US" sz="1100" noProof="0" dirty="0" smtClean="0">
                <a:solidFill>
                  <a:schemeClr val="tx1"/>
                </a:solidFill>
                <a:effectLst>
                  <a:glow rad="127000">
                    <a:srgbClr val="FFFFFF"/>
                  </a:glow>
                </a:effectLst>
                <a:latin typeface="+mn-ea"/>
                <a:ea typeface="+mn-ea"/>
              </a:rPr>
              <a:t>倉庫</a:t>
            </a:r>
            <a:r>
              <a:rPr kumimoji="1" lang="en-US" altLang="ja-JP" sz="1100" noProof="0" dirty="0" smtClean="0">
                <a:solidFill>
                  <a:schemeClr val="tx1"/>
                </a:solidFill>
                <a:effectLst>
                  <a:glow rad="127000">
                    <a:srgbClr val="FFFFFF"/>
                  </a:glow>
                </a:effectLst>
                <a:latin typeface="+mn-ea"/>
                <a:ea typeface="+mn-ea"/>
              </a:rPr>
              <a:t>1</a:t>
            </a:r>
          </a:p>
        </p:txBody>
      </p:sp>
      <p:sp>
        <p:nvSpPr>
          <p:cNvPr id="104" name="テキスト ボックス 103"/>
          <p:cNvSpPr txBox="1"/>
          <p:nvPr/>
        </p:nvSpPr>
        <p:spPr>
          <a:xfrm>
            <a:off x="310621" y="4386847"/>
            <a:ext cx="2355263" cy="1200329"/>
          </a:xfrm>
          <a:prstGeom prst="rect">
            <a:avLst/>
          </a:prstGeom>
          <a:noFill/>
        </p:spPr>
        <p:txBody>
          <a:bodyPr wrap="square" rtlCol="0">
            <a:spAutoFit/>
          </a:bodyPr>
          <a:lstStyle/>
          <a:p>
            <a:pPr>
              <a:lnSpc>
                <a:spcPct val="150000"/>
              </a:lnSpc>
            </a:pPr>
            <a:r>
              <a:rPr lang="ja-JP" altLang="en-US" dirty="0" smtClean="0">
                <a:latin typeface="+mn-ea"/>
                <a:ea typeface="+mn-ea"/>
              </a:rPr>
              <a:t>・</a:t>
            </a:r>
            <a:r>
              <a:rPr lang="en-US" altLang="ja-JP" dirty="0" smtClean="0">
                <a:latin typeface="+mn-ea"/>
                <a:ea typeface="+mn-ea"/>
              </a:rPr>
              <a:t>B</a:t>
            </a:r>
            <a:r>
              <a:rPr lang="ja-JP" altLang="en-US" dirty="0" smtClean="0">
                <a:latin typeface="+mn-ea"/>
                <a:ea typeface="+mn-ea"/>
              </a:rPr>
              <a:t>行き、</a:t>
            </a:r>
            <a:r>
              <a:rPr lang="en-US" altLang="ja-JP" dirty="0" smtClean="0">
                <a:latin typeface="+mn-ea"/>
                <a:ea typeface="+mn-ea"/>
              </a:rPr>
              <a:t>D</a:t>
            </a:r>
            <a:r>
              <a:rPr lang="ja-JP" altLang="en-US" dirty="0" smtClean="0">
                <a:latin typeface="+mn-ea"/>
                <a:ea typeface="+mn-ea"/>
              </a:rPr>
              <a:t>行きが重複</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→新しい荷物に置き換える</a:t>
            </a:r>
            <a:endParaRPr lang="en-US" altLang="ja-JP" dirty="0">
              <a:latin typeface="+mn-ea"/>
              <a:ea typeface="+mn-ea"/>
            </a:endParaRPr>
          </a:p>
          <a:p>
            <a:pPr>
              <a:lnSpc>
                <a:spcPct val="150000"/>
              </a:lnSpc>
            </a:pPr>
            <a:r>
              <a:rPr kumimoji="1" lang="ja-JP" altLang="en-US" dirty="0" smtClean="0">
                <a:latin typeface="+mn-ea"/>
                <a:ea typeface="+mn-ea"/>
              </a:rPr>
              <a:t>・</a:t>
            </a:r>
            <a:r>
              <a:rPr kumimoji="1" lang="en-US" altLang="ja-JP" dirty="0" smtClean="0">
                <a:latin typeface="+mn-ea"/>
                <a:ea typeface="+mn-ea"/>
              </a:rPr>
              <a:t>E</a:t>
            </a:r>
            <a:r>
              <a:rPr lang="ja-JP" altLang="en-US" dirty="0" smtClean="0">
                <a:latin typeface="+mn-ea"/>
                <a:ea typeface="+mn-ea"/>
              </a:rPr>
              <a:t>行き、</a:t>
            </a:r>
            <a:r>
              <a:rPr lang="en-US" altLang="ja-JP" dirty="0" smtClean="0">
                <a:latin typeface="+mn-ea"/>
                <a:ea typeface="+mn-ea"/>
              </a:rPr>
              <a:t>F</a:t>
            </a:r>
            <a:r>
              <a:rPr lang="ja-JP" altLang="en-US" dirty="0" smtClean="0">
                <a:latin typeface="+mn-ea"/>
                <a:ea typeface="+mn-ea"/>
              </a:rPr>
              <a:t>行き</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a:t>
            </a:r>
            <a:r>
              <a:rPr kumimoji="1" lang="ja-JP" altLang="en-US" b="1" dirty="0" smtClean="0">
                <a:latin typeface="+mn-ea"/>
                <a:ea typeface="+mn-ea"/>
              </a:rPr>
              <a:t>スルーする</a:t>
            </a:r>
            <a:endParaRPr kumimoji="1" lang="en-US" altLang="ja-JP" b="1" dirty="0" smtClean="0">
              <a:latin typeface="+mn-ea"/>
              <a:ea typeface="+mn-ea"/>
            </a:endParaRPr>
          </a:p>
        </p:txBody>
      </p:sp>
      <p:sp>
        <p:nvSpPr>
          <p:cNvPr id="113" name="Rectangle 2"/>
          <p:cNvSpPr>
            <a:spLocks noChangeArrowheads="1"/>
          </p:cNvSpPr>
          <p:nvPr/>
        </p:nvSpPr>
        <p:spPr bwMode="auto">
          <a:xfrm>
            <a:off x="2197993" y="4112111"/>
            <a:ext cx="6855855" cy="276999"/>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en-US" altLang="ja-JP" dirty="0" err="1" smtClean="0">
                <a:effectLst>
                  <a:glow rad="139700">
                    <a:schemeClr val="bg1">
                      <a:alpha val="80000"/>
                    </a:schemeClr>
                  </a:glow>
                </a:effectLst>
                <a:latin typeface="Consolas" panose="020B0609020204030204" pitchFamily="49" charset="0"/>
                <a:ea typeface="var(--jp-code-font-family)"/>
              </a:rPr>
              <a:t>con.execute</a:t>
            </a:r>
            <a:r>
              <a:rPr kumimoji="0" lang="en-US" altLang="ja-JP" dirty="0" smtClean="0">
                <a:effectLst>
                  <a:glow rad="139700">
                    <a:schemeClr val="bg1">
                      <a:alpha val="80000"/>
                    </a:schemeClr>
                  </a:glow>
                </a:effectLst>
                <a:latin typeface="Consolas" panose="020B0609020204030204" pitchFamily="49" charset="0"/>
                <a:ea typeface="var(--jp-code-font-family)"/>
              </a:rPr>
              <a:t>(</a:t>
            </a:r>
            <a:r>
              <a:rPr kumimoji="0" lang="en-US" altLang="ja-JP" dirty="0" err="1" smtClean="0">
                <a:effectLst>
                  <a:glow rad="139700">
                    <a:schemeClr val="bg1">
                      <a:alpha val="80000"/>
                    </a:schemeClr>
                  </a:glow>
                </a:effectLst>
                <a:latin typeface="Consolas" panose="020B0609020204030204" pitchFamily="49" charset="0"/>
                <a:ea typeface="var(--jp-code-font-family)"/>
              </a:rPr>
              <a:t>f"</a:t>
            </a:r>
            <a:r>
              <a:rPr kumimoji="0" lang="en-US" altLang="ja-JP" dirty="0" err="1" smtClean="0">
                <a:solidFill>
                  <a:schemeClr val="accent1"/>
                </a:solidFill>
                <a:effectLst>
                  <a:glow rad="139700">
                    <a:schemeClr val="bg1">
                      <a:alpha val="80000"/>
                    </a:schemeClr>
                  </a:glow>
                </a:effectLst>
                <a:latin typeface="Consolas" panose="020B0609020204030204" pitchFamily="49" charset="0"/>
                <a:ea typeface="var(--jp-code-font-family)"/>
              </a:rPr>
              <a:t>update</a:t>
            </a:r>
            <a:r>
              <a:rPr kumimoji="0" lang="en-US" altLang="ja-JP" dirty="0" smtClean="0">
                <a:effectLst>
                  <a:glow rad="139700">
                    <a:schemeClr val="bg1">
                      <a:alpha val="80000"/>
                    </a:schemeClr>
                  </a:glow>
                </a:effectLst>
                <a:latin typeface="Consolas" panose="020B0609020204030204" pitchFamily="49" charset="0"/>
                <a:ea typeface="var(--jp-code-font-family)"/>
              </a:rPr>
              <a:t> </a:t>
            </a:r>
            <a:r>
              <a:rPr kumimoji="0" lang="en-US" altLang="ja-JP" dirty="0">
                <a:effectLst>
                  <a:glow rad="139700">
                    <a:schemeClr val="bg1">
                      <a:alpha val="80000"/>
                    </a:schemeClr>
                  </a:glow>
                </a:effectLst>
                <a:latin typeface="Consolas" panose="020B0609020204030204" pitchFamily="49" charset="0"/>
                <a:ea typeface="var(--jp-code-font-family)"/>
              </a:rPr>
              <a:t>{table} set A2 = %s where A1 =%s", </a:t>
            </a:r>
            <a:r>
              <a:rPr kumimoji="0" lang="en-US" altLang="ja-JP" dirty="0" err="1">
                <a:effectLst>
                  <a:glow rad="139700">
                    <a:schemeClr val="bg1">
                      <a:alpha val="80000"/>
                    </a:schemeClr>
                  </a:glow>
                </a:effectLst>
                <a:latin typeface="Consolas" panose="020B0609020204030204" pitchFamily="49" charset="0"/>
                <a:ea typeface="var(--jp-code-font-family)"/>
              </a:rPr>
              <a:t>df.values.tolist</a:t>
            </a:r>
            <a:r>
              <a:rPr kumimoji="0" lang="en-US" altLang="ja-JP" dirty="0">
                <a:effectLst>
                  <a:glow rad="139700">
                    <a:schemeClr val="bg1">
                      <a:alpha val="80000"/>
                    </a:schemeClr>
                  </a:glow>
                </a:effectLst>
                <a:latin typeface="Consolas" panose="020B0609020204030204" pitchFamily="49" charset="0"/>
                <a:ea typeface="var(--jp-code-font-family)"/>
              </a:rPr>
              <a:t>())</a:t>
            </a:r>
          </a:p>
        </p:txBody>
      </p:sp>
      <p:sp>
        <p:nvSpPr>
          <p:cNvPr id="121" name="正方形/長方形 120"/>
          <p:cNvSpPr/>
          <p:nvPr/>
        </p:nvSpPr>
        <p:spPr bwMode="auto">
          <a:xfrm>
            <a:off x="874691" y="154107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2" name="正方形/長方形 121"/>
          <p:cNvSpPr/>
          <p:nvPr/>
        </p:nvSpPr>
        <p:spPr bwMode="auto">
          <a:xfrm>
            <a:off x="1085463" y="159055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3" name="正方形/長方形 122"/>
          <p:cNvSpPr/>
          <p:nvPr/>
        </p:nvSpPr>
        <p:spPr bwMode="auto">
          <a:xfrm>
            <a:off x="1140038" y="163627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24" name="正方形/長方形 123"/>
          <p:cNvSpPr/>
          <p:nvPr/>
        </p:nvSpPr>
        <p:spPr bwMode="auto">
          <a:xfrm>
            <a:off x="2035998" y="164082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25" name="正方形/長方形 124"/>
          <p:cNvSpPr/>
          <p:nvPr/>
        </p:nvSpPr>
        <p:spPr bwMode="auto">
          <a:xfrm>
            <a:off x="2935510" y="163627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26" name="正方形/長方形 125"/>
          <p:cNvSpPr/>
          <p:nvPr/>
        </p:nvSpPr>
        <p:spPr bwMode="auto">
          <a:xfrm>
            <a:off x="3830700" y="163627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27" name="直方体 126"/>
          <p:cNvSpPr/>
          <p:nvPr/>
        </p:nvSpPr>
        <p:spPr bwMode="auto">
          <a:xfrm>
            <a:off x="1434206" y="218990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8" name="直方体 127"/>
          <p:cNvSpPr/>
          <p:nvPr/>
        </p:nvSpPr>
        <p:spPr bwMode="auto">
          <a:xfrm>
            <a:off x="2340039" y="218990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29" name="直方体 128"/>
          <p:cNvSpPr/>
          <p:nvPr/>
        </p:nvSpPr>
        <p:spPr bwMode="auto">
          <a:xfrm>
            <a:off x="3238825" y="218990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0" name="直方体 129"/>
          <p:cNvSpPr/>
          <p:nvPr/>
        </p:nvSpPr>
        <p:spPr bwMode="auto">
          <a:xfrm>
            <a:off x="4126643" y="218990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1" name="直方体 130"/>
          <p:cNvSpPr/>
          <p:nvPr/>
        </p:nvSpPr>
        <p:spPr bwMode="auto">
          <a:xfrm>
            <a:off x="1434206" y="242697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2" name="直方体 131"/>
          <p:cNvSpPr/>
          <p:nvPr/>
        </p:nvSpPr>
        <p:spPr bwMode="auto">
          <a:xfrm>
            <a:off x="2340039" y="242697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p>
        </p:txBody>
      </p:sp>
      <p:sp>
        <p:nvSpPr>
          <p:cNvPr id="133" name="直方体 132"/>
          <p:cNvSpPr/>
          <p:nvPr/>
        </p:nvSpPr>
        <p:spPr bwMode="auto">
          <a:xfrm>
            <a:off x="3238825" y="242697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4" name="直方体 133"/>
          <p:cNvSpPr/>
          <p:nvPr/>
        </p:nvSpPr>
        <p:spPr bwMode="auto">
          <a:xfrm>
            <a:off x="4126643" y="242697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5" name="直方体 134"/>
          <p:cNvSpPr/>
          <p:nvPr/>
        </p:nvSpPr>
        <p:spPr bwMode="auto">
          <a:xfrm>
            <a:off x="1434206" y="266618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6" name="直方体 135"/>
          <p:cNvSpPr/>
          <p:nvPr/>
        </p:nvSpPr>
        <p:spPr bwMode="auto">
          <a:xfrm>
            <a:off x="2340039" y="266618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37" name="直方体 136"/>
          <p:cNvSpPr/>
          <p:nvPr/>
        </p:nvSpPr>
        <p:spPr bwMode="auto">
          <a:xfrm>
            <a:off x="3238825" y="266618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8" name="直方体 137"/>
          <p:cNvSpPr/>
          <p:nvPr/>
        </p:nvSpPr>
        <p:spPr bwMode="auto">
          <a:xfrm>
            <a:off x="4126643" y="266618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9" name="直方体 138"/>
          <p:cNvSpPr/>
          <p:nvPr/>
        </p:nvSpPr>
        <p:spPr bwMode="auto">
          <a:xfrm>
            <a:off x="1434206" y="2909257"/>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0" name="直方体 139"/>
          <p:cNvSpPr/>
          <p:nvPr/>
        </p:nvSpPr>
        <p:spPr bwMode="auto">
          <a:xfrm>
            <a:off x="2340039" y="2909256"/>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p>
        </p:txBody>
      </p:sp>
      <p:sp>
        <p:nvSpPr>
          <p:cNvPr id="141" name="直方体 140"/>
          <p:cNvSpPr/>
          <p:nvPr/>
        </p:nvSpPr>
        <p:spPr bwMode="auto">
          <a:xfrm>
            <a:off x="3238825" y="290925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2" name="直方体 141"/>
          <p:cNvSpPr/>
          <p:nvPr/>
        </p:nvSpPr>
        <p:spPr bwMode="auto">
          <a:xfrm>
            <a:off x="4126643" y="2909255"/>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5" name="直方体 164"/>
          <p:cNvSpPr/>
          <p:nvPr/>
        </p:nvSpPr>
        <p:spPr bwMode="auto">
          <a:xfrm>
            <a:off x="7555245" y="4764340"/>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6" name="直方体 165"/>
          <p:cNvSpPr/>
          <p:nvPr/>
        </p:nvSpPr>
        <p:spPr bwMode="auto">
          <a:xfrm>
            <a:off x="7860149" y="4764339"/>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7" name="直方体 166"/>
          <p:cNvSpPr/>
          <p:nvPr/>
        </p:nvSpPr>
        <p:spPr bwMode="auto">
          <a:xfrm>
            <a:off x="7860149" y="5107730"/>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8" name="直方体 167"/>
          <p:cNvSpPr/>
          <p:nvPr/>
        </p:nvSpPr>
        <p:spPr bwMode="auto">
          <a:xfrm>
            <a:off x="7555245" y="5107730"/>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69" name="直方体 168"/>
          <p:cNvSpPr/>
          <p:nvPr/>
        </p:nvSpPr>
        <p:spPr bwMode="auto">
          <a:xfrm>
            <a:off x="7555245" y="5480335"/>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70" name="直方体 169"/>
          <p:cNvSpPr/>
          <p:nvPr/>
        </p:nvSpPr>
        <p:spPr bwMode="auto">
          <a:xfrm>
            <a:off x="7860149" y="5480334"/>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71" name="直方体 170"/>
          <p:cNvSpPr/>
          <p:nvPr/>
        </p:nvSpPr>
        <p:spPr bwMode="auto">
          <a:xfrm>
            <a:off x="7860149" y="5823725"/>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D</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72" name="直方体 171"/>
          <p:cNvSpPr/>
          <p:nvPr/>
        </p:nvSpPr>
        <p:spPr bwMode="auto">
          <a:xfrm>
            <a:off x="7555245" y="5823725"/>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B</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73" name="正方形/長方形 172"/>
          <p:cNvSpPr/>
          <p:nvPr/>
        </p:nvSpPr>
        <p:spPr bwMode="auto">
          <a:xfrm>
            <a:off x="3335624" y="4466792"/>
            <a:ext cx="4046112" cy="4571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4" name="正方形/長方形 173"/>
          <p:cNvSpPr/>
          <p:nvPr/>
        </p:nvSpPr>
        <p:spPr bwMode="auto">
          <a:xfrm>
            <a:off x="3546396" y="4516277"/>
            <a:ext cx="3640428" cy="188460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5" name="正方形/長方形 174"/>
          <p:cNvSpPr/>
          <p:nvPr/>
        </p:nvSpPr>
        <p:spPr bwMode="auto">
          <a:xfrm>
            <a:off x="3600971" y="4561996"/>
            <a:ext cx="828000" cy="1764000"/>
          </a:xfrm>
          <a:prstGeom prst="rect">
            <a:avLst/>
          </a:prstGeom>
          <a:solidFill>
            <a:schemeClr val="accent3">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a</a:t>
            </a:r>
            <a:endParaRPr kumimoji="1" lang="ja-JP" altLang="en-US" sz="1100" noProof="0" dirty="0">
              <a:solidFill>
                <a:schemeClr val="tx1"/>
              </a:solidFill>
              <a:effectLst>
                <a:glow rad="127000">
                  <a:srgbClr val="FFFFFF"/>
                </a:glow>
              </a:effectLst>
              <a:latin typeface="+mn-ea"/>
            </a:endParaRPr>
          </a:p>
        </p:txBody>
      </p:sp>
      <p:sp>
        <p:nvSpPr>
          <p:cNvPr id="176" name="正方形/長方形 175"/>
          <p:cNvSpPr/>
          <p:nvPr/>
        </p:nvSpPr>
        <p:spPr bwMode="auto">
          <a:xfrm>
            <a:off x="4496931" y="4566548"/>
            <a:ext cx="828000" cy="1764000"/>
          </a:xfrm>
          <a:prstGeom prst="rect">
            <a:avLst/>
          </a:prstGeom>
          <a:solidFill>
            <a:schemeClr val="accent1">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b</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プライム</a:t>
            </a:r>
            <a:endParaRPr kumimoji="1" lang="ja-JP" altLang="en-US" sz="1100" noProof="0" dirty="0">
              <a:solidFill>
                <a:schemeClr val="tx1"/>
              </a:solidFill>
              <a:effectLst>
                <a:glow rad="127000">
                  <a:srgbClr val="FFFFFF"/>
                </a:glow>
              </a:effectLst>
              <a:latin typeface="+mn-ea"/>
            </a:endParaRPr>
          </a:p>
        </p:txBody>
      </p:sp>
      <p:sp>
        <p:nvSpPr>
          <p:cNvPr id="177" name="正方形/長方形 176"/>
          <p:cNvSpPr/>
          <p:nvPr/>
        </p:nvSpPr>
        <p:spPr bwMode="auto">
          <a:xfrm>
            <a:off x="5396443" y="4561996"/>
            <a:ext cx="828000" cy="1764000"/>
          </a:xfrm>
          <a:prstGeom prst="rect">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c</a:t>
            </a:r>
            <a:endParaRPr kumimoji="1" lang="ja-JP" altLang="en-US" sz="1100" noProof="0" dirty="0">
              <a:solidFill>
                <a:schemeClr val="tx1"/>
              </a:solidFill>
              <a:effectLst>
                <a:glow rad="127000">
                  <a:srgbClr val="FFFFFF"/>
                </a:glow>
              </a:effectLst>
              <a:latin typeface="+mn-ea"/>
            </a:endParaRPr>
          </a:p>
        </p:txBody>
      </p:sp>
      <p:sp>
        <p:nvSpPr>
          <p:cNvPr id="178" name="正方形/長方形 177"/>
          <p:cNvSpPr/>
          <p:nvPr/>
        </p:nvSpPr>
        <p:spPr bwMode="auto">
          <a:xfrm>
            <a:off x="6291633" y="4561996"/>
            <a:ext cx="828000" cy="1764000"/>
          </a:xfrm>
          <a:prstGeom prst="rect">
            <a:avLst/>
          </a:prstGeom>
          <a:solidFill>
            <a:schemeClr val="accent5">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t" anchorCtr="0" compatLnSpc="1">
            <a:prstTxWarp prst="textNoShape">
              <a:avLst/>
            </a:prstTxWarp>
            <a:noAutofit/>
          </a:bodyPr>
          <a:lstStyle/>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区画</a:t>
            </a:r>
            <a:r>
              <a:rPr kumimoji="1" lang="en-US" altLang="ja-JP" sz="1100" noProof="0" dirty="0" smtClean="0">
                <a:solidFill>
                  <a:schemeClr val="tx1"/>
                </a:solidFill>
                <a:effectLst>
                  <a:glow rad="127000">
                    <a:srgbClr val="FFFFFF"/>
                  </a:glow>
                </a:effectLst>
                <a:latin typeface="+mn-ea"/>
              </a:rPr>
              <a:t>d</a:t>
            </a:r>
          </a:p>
          <a:p>
            <a:pPr indent="12700">
              <a:lnSpc>
                <a:spcPct val="80000"/>
              </a:lnSpc>
              <a:spcBef>
                <a:spcPct val="50000"/>
              </a:spcBef>
            </a:pPr>
            <a:r>
              <a:rPr kumimoji="1" lang="ja-JP" altLang="en-US" sz="1100" noProof="0" dirty="0" smtClean="0">
                <a:solidFill>
                  <a:schemeClr val="tx1"/>
                </a:solidFill>
                <a:effectLst>
                  <a:glow rad="127000">
                    <a:srgbClr val="FFFFFF"/>
                  </a:glow>
                </a:effectLst>
                <a:latin typeface="+mn-ea"/>
              </a:rPr>
              <a:t>冷蔵ゾーン</a:t>
            </a:r>
            <a:endParaRPr kumimoji="1" lang="ja-JP" altLang="en-US" sz="1100" noProof="0" dirty="0">
              <a:solidFill>
                <a:schemeClr val="tx1"/>
              </a:solidFill>
              <a:effectLst>
                <a:glow rad="127000">
                  <a:srgbClr val="FFFFFF"/>
                </a:glow>
              </a:effectLst>
              <a:latin typeface="+mn-ea"/>
            </a:endParaRPr>
          </a:p>
        </p:txBody>
      </p:sp>
      <p:sp>
        <p:nvSpPr>
          <p:cNvPr id="179" name="直方体 178"/>
          <p:cNvSpPr/>
          <p:nvPr/>
        </p:nvSpPr>
        <p:spPr bwMode="auto">
          <a:xfrm>
            <a:off x="3895139" y="5115625"/>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0" name="直方体 179"/>
          <p:cNvSpPr/>
          <p:nvPr/>
        </p:nvSpPr>
        <p:spPr bwMode="auto">
          <a:xfrm>
            <a:off x="4800972" y="5115624"/>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A</a:t>
            </a:r>
          </a:p>
        </p:txBody>
      </p:sp>
      <p:sp>
        <p:nvSpPr>
          <p:cNvPr id="181" name="直方体 180"/>
          <p:cNvSpPr/>
          <p:nvPr/>
        </p:nvSpPr>
        <p:spPr bwMode="auto">
          <a:xfrm>
            <a:off x="5699758" y="5115623"/>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2" name="直方体 181"/>
          <p:cNvSpPr/>
          <p:nvPr/>
        </p:nvSpPr>
        <p:spPr bwMode="auto">
          <a:xfrm>
            <a:off x="6587576" y="5115623"/>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3" name="直方体 182"/>
          <p:cNvSpPr/>
          <p:nvPr/>
        </p:nvSpPr>
        <p:spPr bwMode="auto">
          <a:xfrm>
            <a:off x="3895139" y="535269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4" name="直方体 183"/>
          <p:cNvSpPr/>
          <p:nvPr/>
        </p:nvSpPr>
        <p:spPr bwMode="auto">
          <a:xfrm>
            <a:off x="5699758" y="535269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5" name="直方体 184"/>
          <p:cNvSpPr/>
          <p:nvPr/>
        </p:nvSpPr>
        <p:spPr bwMode="auto">
          <a:xfrm>
            <a:off x="6587576" y="535269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6" name="直方体 185"/>
          <p:cNvSpPr/>
          <p:nvPr/>
        </p:nvSpPr>
        <p:spPr bwMode="auto">
          <a:xfrm>
            <a:off x="3895139" y="5591908"/>
            <a:ext cx="236113" cy="21894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7" name="直方体 186"/>
          <p:cNvSpPr/>
          <p:nvPr/>
        </p:nvSpPr>
        <p:spPr bwMode="auto">
          <a:xfrm>
            <a:off x="4800972" y="5591907"/>
            <a:ext cx="236113" cy="21894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C</a:t>
            </a:r>
          </a:p>
        </p:txBody>
      </p:sp>
      <p:sp>
        <p:nvSpPr>
          <p:cNvPr id="188" name="直方体 187"/>
          <p:cNvSpPr/>
          <p:nvPr/>
        </p:nvSpPr>
        <p:spPr bwMode="auto">
          <a:xfrm>
            <a:off x="5699758" y="5591906"/>
            <a:ext cx="236113" cy="218941"/>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9" name="直方体 188"/>
          <p:cNvSpPr/>
          <p:nvPr/>
        </p:nvSpPr>
        <p:spPr bwMode="auto">
          <a:xfrm>
            <a:off x="6587576" y="5591906"/>
            <a:ext cx="236113" cy="218941"/>
          </a:xfrm>
          <a:prstGeom prst="cub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0" name="直方体 189"/>
          <p:cNvSpPr/>
          <p:nvPr/>
        </p:nvSpPr>
        <p:spPr bwMode="auto">
          <a:xfrm>
            <a:off x="3895139" y="583497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1" name="直方体 190"/>
          <p:cNvSpPr/>
          <p:nvPr/>
        </p:nvSpPr>
        <p:spPr bwMode="auto">
          <a:xfrm>
            <a:off x="5699758" y="583497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2" name="直方体 191"/>
          <p:cNvSpPr/>
          <p:nvPr/>
        </p:nvSpPr>
        <p:spPr bwMode="auto">
          <a:xfrm>
            <a:off x="6587576" y="583497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3" name="直方体 192"/>
          <p:cNvSpPr/>
          <p:nvPr/>
        </p:nvSpPr>
        <p:spPr bwMode="auto">
          <a:xfrm>
            <a:off x="4796352" y="5353021"/>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194" name="直方体 193"/>
          <p:cNvSpPr/>
          <p:nvPr/>
        </p:nvSpPr>
        <p:spPr bwMode="auto">
          <a:xfrm>
            <a:off x="4800972" y="5826315"/>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195" name="直方体 194"/>
          <p:cNvSpPr/>
          <p:nvPr/>
        </p:nvSpPr>
        <p:spPr bwMode="auto">
          <a:xfrm>
            <a:off x="8167608" y="476434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en-US" altLang="ja-JP" sz="1100" dirty="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96" name="直方体 195"/>
          <p:cNvSpPr/>
          <p:nvPr/>
        </p:nvSpPr>
        <p:spPr bwMode="auto">
          <a:xfrm>
            <a:off x="8472512" y="4764339"/>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197" name="直方体 196"/>
          <p:cNvSpPr/>
          <p:nvPr/>
        </p:nvSpPr>
        <p:spPr bwMode="auto">
          <a:xfrm>
            <a:off x="8472512" y="5107730"/>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198" name="直方体 197"/>
          <p:cNvSpPr/>
          <p:nvPr/>
        </p:nvSpPr>
        <p:spPr bwMode="auto">
          <a:xfrm>
            <a:off x="8167608" y="5107730"/>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99" name="直方体 198"/>
          <p:cNvSpPr/>
          <p:nvPr/>
        </p:nvSpPr>
        <p:spPr bwMode="auto">
          <a:xfrm>
            <a:off x="8167608" y="548033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200" name="直方体 199"/>
          <p:cNvSpPr/>
          <p:nvPr/>
        </p:nvSpPr>
        <p:spPr bwMode="auto">
          <a:xfrm>
            <a:off x="8472512" y="548033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201" name="直方体 200"/>
          <p:cNvSpPr/>
          <p:nvPr/>
        </p:nvSpPr>
        <p:spPr bwMode="auto">
          <a:xfrm>
            <a:off x="8472512" y="5823725"/>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202" name="直方体 201"/>
          <p:cNvSpPr/>
          <p:nvPr/>
        </p:nvSpPr>
        <p:spPr bwMode="auto">
          <a:xfrm>
            <a:off x="8167608" y="5823725"/>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cxnSp>
        <p:nvCxnSpPr>
          <p:cNvPr id="203" name="直線コネクタ 202"/>
          <p:cNvCxnSpPr/>
          <p:nvPr/>
        </p:nvCxnSpPr>
        <p:spPr bwMode="auto">
          <a:xfrm>
            <a:off x="7625890" y="4671702"/>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4" name="直線コネクタ 203"/>
          <p:cNvCxnSpPr/>
          <p:nvPr/>
        </p:nvCxnSpPr>
        <p:spPr bwMode="auto">
          <a:xfrm flipH="1">
            <a:off x="7611170" y="4671702"/>
            <a:ext cx="993340" cy="1497419"/>
          </a:xfrm>
          <a:prstGeom prst="line">
            <a:avLst/>
          </a:prstGeom>
          <a:ln w="76200">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05" name="Rectangle 2"/>
          <p:cNvSpPr>
            <a:spLocks noChangeArrowheads="1"/>
          </p:cNvSpPr>
          <p:nvPr/>
        </p:nvSpPr>
        <p:spPr bwMode="auto">
          <a:xfrm>
            <a:off x="7829104" y="5203820"/>
            <a:ext cx="586912" cy="369332"/>
          </a:xfrm>
          <a:prstGeom prst="rect">
            <a:avLst/>
          </a:prstGeom>
          <a:noFill/>
          <a:ln>
            <a:noFill/>
          </a:ln>
          <a:effectLst/>
        </p:spPr>
        <p:txBody>
          <a:bodyPr vert="horz" wrap="square" lIns="0" tIns="0" rIns="0" bIns="0" numCol="1" anchor="t" anchorCtr="0" compatLnSpc="1">
            <a:prstTxWarp prst="textNoShape">
              <a:avLst/>
            </a:prstTxWarp>
            <a:spAutoFit/>
          </a:bodyPr>
          <a:lstStyle/>
          <a:p>
            <a:pPr lvl="0" algn="ctr" eaLnBrk="0" hangingPunct="0">
              <a:lnSpc>
                <a:spcPct val="150000"/>
              </a:lnSpc>
            </a:pPr>
            <a:r>
              <a:rPr kumimoji="0" lang="ja-JP" altLang="en-US" sz="1600" dirty="0" smtClean="0">
                <a:effectLst>
                  <a:glow rad="139700">
                    <a:schemeClr val="bg1">
                      <a:alpha val="80000"/>
                    </a:schemeClr>
                  </a:glow>
                </a:effectLst>
                <a:latin typeface="Consolas" panose="020B0609020204030204" pitchFamily="49" charset="0"/>
                <a:ea typeface="var(--jp-code-font-family)"/>
              </a:rPr>
              <a:t>廃棄</a:t>
            </a:r>
            <a:endParaRPr kumimoji="0" lang="en-US" altLang="ja-JP" sz="1600" dirty="0">
              <a:effectLst>
                <a:glow rad="139700">
                  <a:schemeClr val="bg1">
                    <a:alpha val="80000"/>
                  </a:schemeClr>
                </a:glow>
              </a:effectLst>
              <a:latin typeface="Consolas" panose="020B0609020204030204" pitchFamily="49" charset="0"/>
              <a:ea typeface="var(--jp-code-font-family)"/>
            </a:endParaRPr>
          </a:p>
        </p:txBody>
      </p:sp>
      <p:sp>
        <p:nvSpPr>
          <p:cNvPr id="114" name="直方体 113"/>
          <p:cNvSpPr/>
          <p:nvPr/>
        </p:nvSpPr>
        <p:spPr bwMode="auto">
          <a:xfrm>
            <a:off x="1065537" y="6164227"/>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F</a:t>
            </a:r>
            <a:endParaRPr kumimoji="1" lang="ja-JP" altLang="en-US" sz="1100" noProof="0" dirty="0">
              <a:solidFill>
                <a:schemeClr val="tx1"/>
              </a:solidFill>
              <a:effectLst>
                <a:glow rad="127000">
                  <a:srgbClr val="FFFFFF"/>
                </a:glow>
              </a:effectLst>
              <a:latin typeface="+mn-ea"/>
            </a:endParaRPr>
          </a:p>
        </p:txBody>
      </p:sp>
      <p:sp>
        <p:nvSpPr>
          <p:cNvPr id="115" name="直方体 114"/>
          <p:cNvSpPr/>
          <p:nvPr/>
        </p:nvSpPr>
        <p:spPr bwMode="auto">
          <a:xfrm>
            <a:off x="1065537" y="5979736"/>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E</a:t>
            </a:r>
            <a:endParaRPr kumimoji="1" lang="ja-JP" altLang="en-US" sz="1100" noProof="0" dirty="0">
              <a:solidFill>
                <a:schemeClr val="tx1"/>
              </a:solidFill>
              <a:effectLst>
                <a:glow rad="127000">
                  <a:srgbClr val="FFFFFF"/>
                </a:glow>
              </a:effectLst>
              <a:latin typeface="+mn-ea"/>
            </a:endParaRPr>
          </a:p>
        </p:txBody>
      </p:sp>
      <p:sp>
        <p:nvSpPr>
          <p:cNvPr id="116" name="直方体 115"/>
          <p:cNvSpPr/>
          <p:nvPr/>
        </p:nvSpPr>
        <p:spPr bwMode="auto">
          <a:xfrm>
            <a:off x="1065536" y="5796704"/>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D</a:t>
            </a:r>
            <a:endParaRPr kumimoji="1" lang="ja-JP" altLang="en-US" sz="1100" noProof="0" dirty="0">
              <a:solidFill>
                <a:schemeClr val="tx1"/>
              </a:solidFill>
              <a:effectLst>
                <a:glow rad="127000">
                  <a:srgbClr val="FFFFFF"/>
                </a:glow>
              </a:effectLst>
              <a:latin typeface="+mn-ea"/>
            </a:endParaRPr>
          </a:p>
        </p:txBody>
      </p:sp>
      <p:sp>
        <p:nvSpPr>
          <p:cNvPr id="117" name="直方体 116"/>
          <p:cNvSpPr/>
          <p:nvPr/>
        </p:nvSpPr>
        <p:spPr bwMode="auto">
          <a:xfrm>
            <a:off x="1065535" y="5612943"/>
            <a:ext cx="236113" cy="218941"/>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B</a:t>
            </a:r>
            <a:endParaRPr kumimoji="1" lang="ja-JP" altLang="en-US" sz="1100" noProof="0" dirty="0">
              <a:solidFill>
                <a:schemeClr val="tx1"/>
              </a:solidFill>
              <a:effectLst>
                <a:glow rad="127000">
                  <a:srgbClr val="FFFFFF"/>
                </a:glow>
              </a:effectLst>
              <a:latin typeface="+mn-ea"/>
            </a:endParaRPr>
          </a:p>
        </p:txBody>
      </p:sp>
      <p:sp>
        <p:nvSpPr>
          <p:cNvPr id="118" name="直方体 117"/>
          <p:cNvSpPr/>
          <p:nvPr/>
        </p:nvSpPr>
        <p:spPr bwMode="auto">
          <a:xfrm>
            <a:off x="498315" y="6160218"/>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9" name="直方体 118"/>
          <p:cNvSpPr/>
          <p:nvPr/>
        </p:nvSpPr>
        <p:spPr bwMode="auto">
          <a:xfrm>
            <a:off x="498315" y="5979736"/>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0" name="直方体 119"/>
          <p:cNvSpPr/>
          <p:nvPr/>
        </p:nvSpPr>
        <p:spPr bwMode="auto">
          <a:xfrm>
            <a:off x="498315" y="5800360"/>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3" name="直方体 142"/>
          <p:cNvSpPr/>
          <p:nvPr/>
        </p:nvSpPr>
        <p:spPr bwMode="auto">
          <a:xfrm>
            <a:off x="498315" y="5623617"/>
            <a:ext cx="236113" cy="218941"/>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4" name="直方体 143"/>
          <p:cNvSpPr/>
          <p:nvPr/>
        </p:nvSpPr>
        <p:spPr bwMode="auto">
          <a:xfrm>
            <a:off x="1652681" y="6191825"/>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5" name="直方体 144"/>
          <p:cNvSpPr/>
          <p:nvPr/>
        </p:nvSpPr>
        <p:spPr bwMode="auto">
          <a:xfrm>
            <a:off x="1652681" y="6011343"/>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6" name="直方体 145"/>
          <p:cNvSpPr/>
          <p:nvPr/>
        </p:nvSpPr>
        <p:spPr bwMode="auto">
          <a:xfrm>
            <a:off x="1652681" y="5831967"/>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7" name="直方体 146"/>
          <p:cNvSpPr/>
          <p:nvPr/>
        </p:nvSpPr>
        <p:spPr bwMode="auto">
          <a:xfrm>
            <a:off x="1652681" y="5655224"/>
            <a:ext cx="236113" cy="218941"/>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8" name="直方体 147"/>
          <p:cNvSpPr/>
          <p:nvPr/>
        </p:nvSpPr>
        <p:spPr bwMode="auto">
          <a:xfrm>
            <a:off x="2242526" y="6172557"/>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9" name="直方体 148"/>
          <p:cNvSpPr/>
          <p:nvPr/>
        </p:nvSpPr>
        <p:spPr bwMode="auto">
          <a:xfrm>
            <a:off x="2242526" y="5992075"/>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0" name="直方体 149"/>
          <p:cNvSpPr/>
          <p:nvPr/>
        </p:nvSpPr>
        <p:spPr bwMode="auto">
          <a:xfrm>
            <a:off x="2242526" y="5812699"/>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1" name="直方体 150"/>
          <p:cNvSpPr/>
          <p:nvPr/>
        </p:nvSpPr>
        <p:spPr bwMode="auto">
          <a:xfrm>
            <a:off x="2242526" y="5635956"/>
            <a:ext cx="236113" cy="218941"/>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9500422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58482" y="450506"/>
            <a:ext cx="8468109" cy="4247317"/>
          </a:xfrm>
          <a:prstGeom prst="rect">
            <a:avLst/>
          </a:prstGeom>
          <a:noFill/>
        </p:spPr>
        <p:txBody>
          <a:bodyPr wrap="square" rtlCol="0">
            <a:spAutoFit/>
          </a:bodyPr>
          <a:lstStyle/>
          <a:p>
            <a:pPr lvl="0" eaLnBrk="0" hangingPunct="0">
              <a:lnSpc>
                <a:spcPct val="30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a:effectLst>
                  <a:glow rad="139700">
                    <a:schemeClr val="bg1">
                      <a:alpha val="80000"/>
                    </a:schemeClr>
                  </a:glow>
                </a:effectLst>
                <a:latin typeface="Consolas" panose="020B0609020204030204" pitchFamily="49" charset="0"/>
                <a:ea typeface="var(--jp-code-font-family)"/>
              </a:rPr>
              <a:t>df</a:t>
            </a:r>
            <a:r>
              <a:rPr kumimoji="0" lang="en-US" altLang="ja-JP" sz="1800" dirty="0">
                <a:effectLst>
                  <a:glow rad="139700">
                    <a:schemeClr val="bg1">
                      <a:alpha val="80000"/>
                    </a:schemeClr>
                  </a:glow>
                </a:effectLst>
                <a:latin typeface="Consolas" panose="020B0609020204030204" pitchFamily="49" charset="0"/>
                <a:ea typeface="var(--jp-code-font-family)"/>
              </a:rPr>
              <a:t> =  </a:t>
            </a:r>
            <a:r>
              <a:rPr kumimoji="0" lang="en-US" altLang="ja-JP" sz="1800" dirty="0" err="1">
                <a:effectLst>
                  <a:glow rad="139700">
                    <a:schemeClr val="bg1">
                      <a:alpha val="80000"/>
                    </a:schemeClr>
                  </a:glow>
                </a:effectLst>
                <a:latin typeface="Consolas" panose="020B0609020204030204" pitchFamily="49" charset="0"/>
                <a:ea typeface="var(--jp-code-font-family)"/>
              </a:rPr>
              <a:t>df</a:t>
            </a:r>
            <a:r>
              <a:rPr kumimoji="0" lang="en-US" altLang="ja-JP" sz="1800" dirty="0">
                <a:effectLst>
                  <a:glow rad="139700">
                    <a:schemeClr val="bg1">
                      <a:alpha val="80000"/>
                    </a:schemeClr>
                  </a:glow>
                </a:effectLst>
                <a:latin typeface="Consolas" panose="020B0609020204030204" pitchFamily="49" charset="0"/>
                <a:ea typeface="var(--jp-code-font-family)"/>
              </a:rPr>
              <a:t>[['</a:t>
            </a:r>
            <a:r>
              <a:rPr kumimoji="0" lang="ja-JP" altLang="en-US" sz="1800" dirty="0">
                <a:effectLst>
                  <a:glow rad="139700">
                    <a:schemeClr val="bg1">
                      <a:alpha val="80000"/>
                    </a:schemeClr>
                  </a:glow>
                </a:effectLst>
                <a:latin typeface="Consolas" panose="020B0609020204030204" pitchFamily="49" charset="0"/>
                <a:ea typeface="var(--jp-code-font-family)"/>
              </a:rPr>
              <a:t>不良</a:t>
            </a:r>
            <a:r>
              <a:rPr kumimoji="0" lang="en-US" altLang="ja-JP" sz="1800" dirty="0">
                <a:effectLst>
                  <a:glow rad="139700">
                    <a:schemeClr val="bg1">
                      <a:alpha val="80000"/>
                    </a:schemeClr>
                  </a:glow>
                </a:effectLst>
                <a:latin typeface="Consolas" panose="020B0609020204030204" pitchFamily="49" charset="0"/>
                <a:ea typeface="var(--jp-code-font-family)"/>
              </a:rPr>
              <a:t>1', '</a:t>
            </a:r>
            <a:r>
              <a:rPr kumimoji="0" lang="ja-JP" altLang="en-US" sz="1800" dirty="0">
                <a:effectLst>
                  <a:glow rad="139700">
                    <a:schemeClr val="bg1">
                      <a:alpha val="80000"/>
                    </a:schemeClr>
                  </a:glow>
                </a:effectLst>
                <a:latin typeface="Consolas" panose="020B0609020204030204" pitchFamily="49" charset="0"/>
                <a:ea typeface="var(--jp-code-font-family)"/>
              </a:rPr>
              <a:t>不良</a:t>
            </a:r>
            <a:r>
              <a:rPr kumimoji="0" lang="en-US" altLang="ja-JP" sz="1800" dirty="0">
                <a:effectLst>
                  <a:glow rad="139700">
                    <a:schemeClr val="bg1">
                      <a:alpha val="80000"/>
                    </a:schemeClr>
                  </a:glow>
                </a:effectLst>
                <a:latin typeface="Consolas" panose="020B0609020204030204" pitchFamily="49" charset="0"/>
                <a:ea typeface="var(--jp-code-font-family)"/>
              </a:rPr>
              <a:t>2', '</a:t>
            </a:r>
            <a:r>
              <a:rPr kumimoji="0" lang="ja-JP" altLang="en-US" sz="1800" dirty="0">
                <a:effectLst>
                  <a:glow rad="139700">
                    <a:schemeClr val="bg1">
                      <a:alpha val="80000"/>
                    </a:schemeClr>
                  </a:glow>
                </a:effectLst>
                <a:latin typeface="Consolas" panose="020B0609020204030204" pitchFamily="49" charset="0"/>
                <a:ea typeface="var(--jp-code-font-family)"/>
              </a:rPr>
              <a:t>不良</a:t>
            </a:r>
            <a:r>
              <a:rPr kumimoji="0" lang="en-US" altLang="ja-JP" sz="1800" dirty="0">
                <a:effectLst>
                  <a:glow rad="139700">
                    <a:schemeClr val="bg1">
                      <a:alpha val="80000"/>
                    </a:schemeClr>
                  </a:glow>
                </a:effectLst>
                <a:latin typeface="Consolas" panose="020B0609020204030204" pitchFamily="49" charset="0"/>
                <a:ea typeface="var(--jp-code-font-family)"/>
              </a:rPr>
              <a:t>3', 'LOTNO</a:t>
            </a:r>
            <a:r>
              <a:rPr kumimoji="0" lang="en-US" altLang="ja-JP" sz="1800" dirty="0" smtClean="0">
                <a:effectLst>
                  <a:glow rad="139700">
                    <a:schemeClr val="bg1">
                      <a:alpha val="80000"/>
                    </a:schemeClr>
                  </a:glow>
                </a:effectLst>
                <a:latin typeface="Consolas" panose="020B0609020204030204" pitchFamily="49" charset="0"/>
                <a:ea typeface="var(--jp-code-font-family)"/>
              </a:rPr>
              <a:t>']]</a:t>
            </a:r>
          </a:p>
          <a:p>
            <a:pPr lvl="0" eaLnBrk="0" hangingPunct="0">
              <a:lnSpc>
                <a:spcPct val="300000"/>
              </a:lnSpc>
            </a:pPr>
            <a:endParaRPr kumimoji="0" lang="en-US" altLang="ja-JP" sz="1800" dirty="0" smtClean="0">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endParaRPr kumimoji="0" lang="en-US" altLang="ja-JP" sz="1800" dirty="0">
              <a:effectLst>
                <a:glow rad="139700">
                  <a:schemeClr val="bg1">
                    <a:alpha val="80000"/>
                  </a:schemeClr>
                </a:glow>
              </a:effectLst>
              <a:latin typeface="Consolas" panose="020B0609020204030204" pitchFamily="49" charset="0"/>
              <a:ea typeface="var(--jp-code-font-family)"/>
            </a:endParaRPr>
          </a:p>
          <a:p>
            <a:pPr lvl="0" eaLnBrk="0" hangingPunct="0">
              <a:lnSpc>
                <a:spcPct val="30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4">
                    <a:lumMod val="75000"/>
                  </a:schemeClr>
                </a:solidFill>
                <a:effectLst>
                  <a:glow rad="139700">
                    <a:schemeClr val="bg1">
                      <a:alpha val="80000"/>
                    </a:schemeClr>
                  </a:glow>
                </a:effectLst>
                <a:latin typeface="Consolas" panose="020B0609020204030204" pitchFamily="49" charset="0"/>
                <a:ea typeface="var(--jp-code-font-family)"/>
              </a:rPr>
              <a:t>con</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6"/>
                </a:solidFill>
                <a:effectLst>
                  <a:glow rad="139700">
                    <a:schemeClr val="bg1">
                      <a:alpha val="80000"/>
                    </a:schemeClr>
                  </a:glow>
                </a:effectLst>
                <a:latin typeface="Consolas" panose="020B0609020204030204" pitchFamily="49" charset="0"/>
                <a:ea typeface="var(--jp-code-font-family)"/>
              </a:rPr>
              <a:t>f</a:t>
            </a:r>
            <a:r>
              <a:rPr kumimoji="0" lang="en-US" altLang="ja-JP" sz="1800" dirty="0" err="1" smtClean="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update</a:t>
            </a:r>
            <a:r>
              <a:rPr kumimoji="0" lang="en-US" altLang="ja-JP" sz="1800" dirty="0" smtClean="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set </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1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s,</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2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s,</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不良</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3</a:t>
            </a:r>
          </a:p>
          <a:p>
            <a:pPr lvl="0" eaLnBrk="0" hangingPunct="0">
              <a:lnSpc>
                <a:spcPct val="300000"/>
              </a:lnSpc>
            </a:pP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%s</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where </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LOTNO =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s</a:t>
            </a:r>
            <a:r>
              <a:rPr kumimoji="0" lang="en-US" altLang="ja-JP" sz="1800" dirty="0">
                <a:solidFill>
                  <a:schemeClr val="accent3"/>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err="1">
                <a:solidFill>
                  <a:schemeClr val="accent5"/>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smtClean="0">
                <a:solidFill>
                  <a:schemeClr val="accent5"/>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effectLst>
                  <a:glow rad="139700">
                    <a:schemeClr val="bg1">
                      <a:alpha val="80000"/>
                    </a:schemeClr>
                  </a:glow>
                </a:effectLst>
                <a:latin typeface="Consolas" panose="020B0609020204030204" pitchFamily="49" charset="0"/>
                <a:ea typeface="var(--jp-code-font-family)"/>
              </a:rPr>
              <a:t>)</a:t>
            </a:r>
            <a:endParaRPr kumimoji="0" lang="ja-JP" altLang="ja-JP" sz="1800" dirty="0">
              <a:effectLst>
                <a:glow rad="139700">
                  <a:schemeClr val="bg1">
                    <a:alpha val="80000"/>
                  </a:schemeClr>
                </a:glow>
              </a:effectLst>
              <a:latin typeface="Consolas" panose="020B0609020204030204" pitchFamily="49" charset="0"/>
              <a:ea typeface="-apple-system"/>
            </a:endParaRPr>
          </a:p>
        </p:txBody>
      </p:sp>
      <p:cxnSp>
        <p:nvCxnSpPr>
          <p:cNvPr id="58" name="直線矢印コネクタ 57"/>
          <p:cNvCxnSpPr>
            <a:stCxn id="57" idx="2"/>
            <a:endCxn id="59" idx="0"/>
          </p:cNvCxnSpPr>
          <p:nvPr/>
        </p:nvCxnSpPr>
        <p:spPr bwMode="auto">
          <a:xfrm flipH="1">
            <a:off x="5994603" y="2354106"/>
            <a:ext cx="682348" cy="94645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lumMod val="40000"/>
                <a:lumOff val="60000"/>
              </a:schemeClr>
            </a:solidFill>
            <a:prstDash val="solid"/>
            <a:round/>
            <a:headEnd type="none" w="med" len="med"/>
            <a:tailEnd type="triangle"/>
          </a:ln>
          <a:effectLst/>
        </p:spPr>
      </p:cxnSp>
      <p:cxnSp>
        <p:nvCxnSpPr>
          <p:cNvPr id="61" name="直線矢印コネクタ 60"/>
          <p:cNvCxnSpPr>
            <a:stCxn id="60" idx="2"/>
            <a:endCxn id="62" idx="0"/>
          </p:cNvCxnSpPr>
          <p:nvPr/>
        </p:nvCxnSpPr>
        <p:spPr bwMode="auto">
          <a:xfrm>
            <a:off x="7050382" y="2354106"/>
            <a:ext cx="264696" cy="95765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solidFill>
            <a:prstDash val="solid"/>
            <a:round/>
            <a:headEnd type="none" w="med" len="med"/>
            <a:tailEnd type="triangle"/>
          </a:ln>
          <a:effectLst/>
        </p:spPr>
      </p:cxnSp>
      <p:cxnSp>
        <p:nvCxnSpPr>
          <p:cNvPr id="64" name="直線矢印コネクタ 63"/>
          <p:cNvCxnSpPr>
            <a:stCxn id="63" idx="2"/>
            <a:endCxn id="65" idx="0"/>
          </p:cNvCxnSpPr>
          <p:nvPr/>
        </p:nvCxnSpPr>
        <p:spPr bwMode="auto">
          <a:xfrm flipH="1">
            <a:off x="1027453" y="2351513"/>
            <a:ext cx="6412716" cy="1808192"/>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solidFill>
            <a:prstDash val="solid"/>
            <a:round/>
            <a:headEnd type="none" w="med" len="med"/>
            <a:tailEnd type="triangle"/>
          </a:ln>
          <a:effectLst/>
        </p:spPr>
      </p:cxnSp>
      <p:cxnSp>
        <p:nvCxnSpPr>
          <p:cNvPr id="67" name="直線矢印コネクタ 66"/>
          <p:cNvCxnSpPr>
            <a:stCxn id="66" idx="2"/>
            <a:endCxn id="68" idx="0"/>
          </p:cNvCxnSpPr>
          <p:nvPr/>
        </p:nvCxnSpPr>
        <p:spPr bwMode="auto">
          <a:xfrm flipH="1">
            <a:off x="3139012" y="2352809"/>
            <a:ext cx="4804503" cy="180383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4"/>
            </a:solidFill>
            <a:prstDash val="solid"/>
            <a:round/>
            <a:headEnd type="none" w="med" len="med"/>
            <a:tailEnd type="triangle"/>
          </a:ln>
          <a:effectLst/>
        </p:spPr>
      </p:cxnSp>
      <p:sp>
        <p:nvSpPr>
          <p:cNvPr id="2" name="タイトル 1"/>
          <p:cNvSpPr>
            <a:spLocks noGrp="1"/>
          </p:cNvSpPr>
          <p:nvPr>
            <p:ph type="title"/>
          </p:nvPr>
        </p:nvSpPr>
        <p:spPr/>
        <p:txBody>
          <a:bodyPr/>
          <a:lstStyle/>
          <a:p>
            <a:r>
              <a:rPr lang="en-US" altLang="ja-JP" dirty="0"/>
              <a:t>update</a:t>
            </a:r>
            <a:r>
              <a:rPr lang="ja-JP" altLang="en-US" dirty="0"/>
              <a:t>：更新</a:t>
            </a:r>
            <a:endParaRPr kumimoji="1" lang="ja-JP" altLang="en-US" dirty="0"/>
          </a:p>
        </p:txBody>
      </p:sp>
      <p:sp>
        <p:nvSpPr>
          <p:cNvPr id="3" name="テキスト ボックス 2"/>
          <p:cNvSpPr txBox="1"/>
          <p:nvPr/>
        </p:nvSpPr>
        <p:spPr>
          <a:xfrm>
            <a:off x="549498" y="940158"/>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5" name="テキスト ボックス 4"/>
          <p:cNvSpPr txBox="1"/>
          <p:nvPr/>
        </p:nvSpPr>
        <p:spPr>
          <a:xfrm>
            <a:off x="237076" y="2898333"/>
            <a:ext cx="1700236"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connection</a:t>
            </a:r>
          </a:p>
        </p:txBody>
      </p:sp>
      <p:cxnSp>
        <p:nvCxnSpPr>
          <p:cNvPr id="6" name="直線矢印コネクタ 5"/>
          <p:cNvCxnSpPr/>
          <p:nvPr/>
        </p:nvCxnSpPr>
        <p:spPr bwMode="auto">
          <a:xfrm>
            <a:off x="954718" y="3202947"/>
            <a:ext cx="17443" cy="195236"/>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174146" y="3757033"/>
            <a:ext cx="1881972"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execute</a:t>
            </a:r>
            <a:endParaRPr lang="ja-JP" altLang="en-US"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flipV="1">
            <a:off x="1220610" y="3667576"/>
            <a:ext cx="285356" cy="161743"/>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1534118" y="3661362"/>
            <a:ext cx="1044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3133931" y="3781532"/>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a:stCxn id="10" idx="1"/>
          </p:cNvCxnSpPr>
          <p:nvPr/>
        </p:nvCxnSpPr>
        <p:spPr bwMode="auto">
          <a:xfrm flipH="1" flipV="1">
            <a:off x="2389124" y="3643759"/>
            <a:ext cx="744807" cy="27627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p:nvPr/>
        </p:nvCxnSpPr>
        <p:spPr bwMode="auto">
          <a:xfrm>
            <a:off x="4297251" y="3945224"/>
            <a:ext cx="1665399" cy="26482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bwMode="auto">
          <a:xfrm>
            <a:off x="4743718" y="3089081"/>
            <a:ext cx="235831" cy="271941"/>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2812698" y="2779008"/>
            <a:ext cx="2166851"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DB</a:t>
            </a:r>
            <a:r>
              <a:rPr lang="ja-JP" altLang="en-US" dirty="0" smtClean="0">
                <a:solidFill>
                  <a:schemeClr val="accent3">
                    <a:lumMod val="75000"/>
                  </a:schemeClr>
                </a:solidFill>
                <a:effectLst>
                  <a:glow rad="127000">
                    <a:schemeClr val="bg1">
                      <a:alpha val="90000"/>
                    </a:schemeClr>
                  </a:glow>
                </a:effectLst>
                <a:latin typeface="+mn-ea"/>
                <a:ea typeface="+mn-ea"/>
              </a:rPr>
              <a:t>に送り込む</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文</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15" name="正方形/長方形 14"/>
          <p:cNvSpPr/>
          <p:nvPr/>
        </p:nvSpPr>
        <p:spPr>
          <a:xfrm>
            <a:off x="549498" y="5084013"/>
            <a:ext cx="803641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en-US" altLang="ja-JP" dirty="0" smtClean="0"/>
              <a:t>UPDATE</a:t>
            </a:r>
            <a:r>
              <a:rPr lang="ja-JP" altLang="en-US" dirty="0" smtClean="0"/>
              <a:t>はデータを更新する</a:t>
            </a:r>
            <a:r>
              <a:rPr lang="en-US" altLang="ja-JP" dirty="0" smtClean="0"/>
              <a:t>SQL</a:t>
            </a:r>
            <a:r>
              <a:rPr lang="ja-JP" altLang="en-US" dirty="0" smtClean="0"/>
              <a:t>コマンド。</a:t>
            </a:r>
            <a:r>
              <a:rPr lang="en-US" altLang="ja-JP" dirty="0" smtClean="0"/>
              <a:t>SQL</a:t>
            </a:r>
            <a:r>
              <a:rPr lang="ja-JP" altLang="en-US" dirty="0" smtClean="0"/>
              <a:t>の説明はこちら→ </a:t>
            </a:r>
            <a:r>
              <a:rPr lang="ja-JP" altLang="en-US" dirty="0" smtClean="0">
                <a:hlinkClick r:id="rId2"/>
              </a:rPr>
              <a:t>データを更新する</a:t>
            </a:r>
            <a:r>
              <a:rPr lang="en-US" altLang="ja-JP" dirty="0" smtClean="0">
                <a:hlinkClick r:id="rId2"/>
              </a:rPr>
              <a:t>SQL</a:t>
            </a:r>
            <a:r>
              <a:rPr lang="ja-JP" altLang="en-US" dirty="0" smtClean="0">
                <a:hlinkClick r:id="rId2"/>
              </a:rPr>
              <a:t>文（</a:t>
            </a:r>
            <a:r>
              <a:rPr lang="en-US" altLang="ja-JP" dirty="0" smtClean="0">
                <a:hlinkClick r:id="rId2"/>
              </a:rPr>
              <a:t>UPDATE</a:t>
            </a:r>
            <a:r>
              <a:rPr lang="ja-JP" altLang="en-US" dirty="0" smtClean="0">
                <a:hlinkClick r:id="rId2"/>
              </a:rPr>
              <a:t>）</a:t>
            </a:r>
            <a:endParaRPr lang="en-US" altLang="ja-JP" dirty="0" smtClean="0"/>
          </a:p>
          <a:p>
            <a:pPr>
              <a:lnSpc>
                <a:spcPct val="150000"/>
              </a:lnSpc>
            </a:pPr>
            <a:r>
              <a:rPr lang="ja-JP" altLang="en-US" dirty="0" smtClean="0"/>
              <a:t>・「</a:t>
            </a:r>
            <a:r>
              <a:rPr lang="en-US" altLang="ja-JP" dirty="0" smtClean="0"/>
              <a:t>update </a:t>
            </a:r>
            <a:r>
              <a:rPr lang="en-US" altLang="ja-JP" dirty="0"/>
              <a:t>{table</a:t>
            </a:r>
            <a:r>
              <a:rPr lang="ja-JP" altLang="en-US" dirty="0"/>
              <a:t>名</a:t>
            </a:r>
            <a:r>
              <a:rPr lang="en-US" altLang="ja-JP" dirty="0"/>
              <a:t>} set </a:t>
            </a:r>
            <a:r>
              <a:rPr lang="en-US" altLang="ja-JP" dirty="0" smtClean="0"/>
              <a:t>A2 </a:t>
            </a:r>
            <a:r>
              <a:rPr lang="en-US" altLang="ja-JP" dirty="0"/>
              <a:t>= %s, </a:t>
            </a:r>
            <a:r>
              <a:rPr lang="en-US" altLang="ja-JP" dirty="0" smtClean="0"/>
              <a:t>A3 </a:t>
            </a:r>
            <a:r>
              <a:rPr lang="en-US" altLang="ja-JP" dirty="0"/>
              <a:t>= %s where </a:t>
            </a:r>
            <a:r>
              <a:rPr lang="en-US" altLang="ja-JP" dirty="0" smtClean="0"/>
              <a:t>A1 </a:t>
            </a:r>
            <a:r>
              <a:rPr lang="en-US" altLang="ja-JP" dirty="0"/>
              <a:t>= %</a:t>
            </a:r>
            <a:r>
              <a:rPr lang="en-US" altLang="ja-JP" dirty="0" smtClean="0"/>
              <a:t>s</a:t>
            </a:r>
            <a:r>
              <a:rPr lang="ja-JP" altLang="en-US" dirty="0" smtClean="0"/>
              <a:t>」</a:t>
            </a:r>
            <a:endParaRPr lang="en-US" altLang="ja-JP" dirty="0"/>
          </a:p>
          <a:p>
            <a:pPr>
              <a:lnSpc>
                <a:spcPct val="150000"/>
              </a:lnSpc>
            </a:pPr>
            <a:r>
              <a:rPr lang="ja-JP" altLang="en-US" dirty="0" smtClean="0"/>
              <a:t>　の意味：</a:t>
            </a:r>
            <a:r>
              <a:rPr lang="en-US" altLang="ja-JP" dirty="0" smtClean="0"/>
              <a:t>A1</a:t>
            </a:r>
            <a:r>
              <a:rPr lang="ja-JP" altLang="en-US" dirty="0" smtClean="0"/>
              <a:t>（</a:t>
            </a:r>
            <a:r>
              <a:rPr lang="en-US" altLang="ja-JP" dirty="0" smtClean="0"/>
              <a:t>primary</a:t>
            </a:r>
            <a:r>
              <a:rPr lang="ja-JP" altLang="en-US" dirty="0" smtClean="0"/>
              <a:t>キー）が</a:t>
            </a:r>
            <a:r>
              <a:rPr lang="en-US" altLang="ja-JP" dirty="0" smtClean="0"/>
              <a:t>%s</a:t>
            </a:r>
            <a:r>
              <a:rPr lang="ja-JP" altLang="en-US" dirty="0" smtClean="0"/>
              <a:t>の時に、</a:t>
            </a:r>
            <a:r>
              <a:rPr lang="en-US" altLang="ja-JP" dirty="0" smtClean="0"/>
              <a:t>A2</a:t>
            </a:r>
            <a:r>
              <a:rPr lang="ja-JP" altLang="en-US" dirty="0" smtClean="0"/>
              <a:t>を</a:t>
            </a:r>
            <a:r>
              <a:rPr lang="en-US" altLang="ja-JP" dirty="0" smtClean="0"/>
              <a:t>%s</a:t>
            </a:r>
            <a:r>
              <a:rPr lang="ja-JP" altLang="en-US" dirty="0" err="1" smtClean="0"/>
              <a:t>、</a:t>
            </a:r>
            <a:r>
              <a:rPr lang="en-US" altLang="ja-JP" dirty="0"/>
              <a:t> </a:t>
            </a:r>
            <a:r>
              <a:rPr lang="en-US" altLang="ja-JP" dirty="0" smtClean="0"/>
              <a:t>A</a:t>
            </a:r>
            <a:r>
              <a:rPr lang="en-US" altLang="ja-JP" dirty="0"/>
              <a:t>3</a:t>
            </a:r>
            <a:r>
              <a:rPr lang="ja-JP" altLang="en-US" dirty="0" smtClean="0"/>
              <a:t>を</a:t>
            </a:r>
            <a:r>
              <a:rPr lang="en-US" altLang="ja-JP" dirty="0"/>
              <a:t>%</a:t>
            </a:r>
            <a:r>
              <a:rPr lang="en-US" altLang="ja-JP" dirty="0" smtClean="0"/>
              <a:t>s</a:t>
            </a:r>
            <a:r>
              <a:rPr lang="ja-JP" altLang="en-US" dirty="0" smtClean="0"/>
              <a:t>にアップデート（更新）する</a:t>
            </a:r>
            <a:endParaRPr lang="en-US" altLang="ja-JP" dirty="0" smtClean="0"/>
          </a:p>
          <a:p>
            <a:pPr>
              <a:lnSpc>
                <a:spcPct val="150000"/>
              </a:lnSpc>
            </a:pPr>
            <a:r>
              <a:rPr lang="ja-JP" altLang="en-US" dirty="0" smtClean="0"/>
              <a:t>・</a:t>
            </a:r>
            <a:r>
              <a:rPr lang="en-US" altLang="ja-JP" b="1" dirty="0" smtClean="0"/>
              <a:t>%s</a:t>
            </a:r>
            <a:r>
              <a:rPr lang="ja-JP" altLang="en-US" b="1" dirty="0" smtClean="0"/>
              <a:t>は第二引数で送り込んだ順番で入るが、</a:t>
            </a:r>
            <a:r>
              <a:rPr lang="ja-JP" altLang="en-US" b="1" u="sng" dirty="0" smtClean="0"/>
              <a:t>この</a:t>
            </a:r>
            <a:r>
              <a:rPr lang="en-US" altLang="ja-JP" b="1" u="sng" dirty="0" smtClean="0"/>
              <a:t>SQL</a:t>
            </a:r>
            <a:r>
              <a:rPr lang="ja-JP" altLang="en-US" b="1" u="sng" dirty="0" smtClean="0"/>
              <a:t>文では</a:t>
            </a:r>
            <a:r>
              <a:rPr lang="en-US" altLang="ja-JP" b="1" u="sng" dirty="0" smtClean="0"/>
              <a:t>primary</a:t>
            </a:r>
            <a:r>
              <a:rPr lang="ja-JP" altLang="en-US" b="1" u="sng" dirty="0" smtClean="0"/>
              <a:t>キーが最後</a:t>
            </a:r>
            <a:r>
              <a:rPr lang="ja-JP" altLang="en-US" b="1" dirty="0" smtClean="0"/>
              <a:t>になる</a:t>
            </a:r>
            <a:r>
              <a:rPr lang="ja-JP" altLang="en-US" dirty="0" smtClean="0"/>
              <a:t>ので、</a:t>
            </a:r>
            <a:r>
              <a:rPr lang="en-US" altLang="ja-JP" dirty="0" err="1" smtClean="0"/>
              <a:t>df</a:t>
            </a:r>
            <a:r>
              <a:rPr lang="ja-JP" altLang="en-US" dirty="0" smtClean="0"/>
              <a:t>のカラムを並べ替えることにより</a:t>
            </a:r>
            <a:endParaRPr lang="en-US" altLang="ja-JP" dirty="0" smtClean="0"/>
          </a:p>
          <a:p>
            <a:pPr>
              <a:lnSpc>
                <a:spcPct val="150000"/>
              </a:lnSpc>
            </a:pPr>
            <a:r>
              <a:rPr lang="en-US" altLang="ja-JP" dirty="0"/>
              <a:t> </a:t>
            </a:r>
            <a:r>
              <a:rPr lang="ja-JP" altLang="en-US" dirty="0" smtClean="0"/>
              <a:t>送り込む</a:t>
            </a:r>
            <a:r>
              <a:rPr lang="en-US" altLang="ja-JP" dirty="0" err="1" smtClean="0"/>
              <a:t>df.values.tolist</a:t>
            </a:r>
            <a:r>
              <a:rPr lang="en-US" altLang="ja-JP" dirty="0" smtClean="0"/>
              <a:t>()</a:t>
            </a:r>
            <a:r>
              <a:rPr lang="ja-JP" altLang="en-US" dirty="0" smtClean="0"/>
              <a:t>の順番を変更しておく</a:t>
            </a:r>
            <a:endParaRPr lang="en-US" altLang="ja-JP" dirty="0" smtClean="0"/>
          </a:p>
        </p:txBody>
      </p:sp>
      <p:cxnSp>
        <p:nvCxnSpPr>
          <p:cNvPr id="18" name="直線矢印コネクタ 17"/>
          <p:cNvCxnSpPr>
            <a:stCxn id="19" idx="0"/>
          </p:cNvCxnSpPr>
          <p:nvPr/>
        </p:nvCxnSpPr>
        <p:spPr bwMode="auto">
          <a:xfrm flipV="1">
            <a:off x="2270110" y="3611017"/>
            <a:ext cx="42466" cy="32656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9" name="テキスト ボックス 18"/>
          <p:cNvSpPr txBox="1"/>
          <p:nvPr/>
        </p:nvSpPr>
        <p:spPr>
          <a:xfrm>
            <a:off x="1905606" y="3937581"/>
            <a:ext cx="729007"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f</a:t>
            </a:r>
            <a:r>
              <a:rPr lang="ja-JP" altLang="en-US" dirty="0" smtClean="0">
                <a:solidFill>
                  <a:schemeClr val="accent6"/>
                </a:solidFill>
                <a:effectLst>
                  <a:glow rad="127000">
                    <a:schemeClr val="bg1">
                      <a:alpha val="90000"/>
                    </a:schemeClr>
                  </a:glow>
                </a:effectLst>
                <a:latin typeface="+mn-ea"/>
                <a:ea typeface="+mn-ea"/>
              </a:rPr>
              <a:t>文字列</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20" name="直線矢印コネクタ 19"/>
          <p:cNvCxnSpPr>
            <a:stCxn id="21" idx="1"/>
          </p:cNvCxnSpPr>
          <p:nvPr/>
        </p:nvCxnSpPr>
        <p:spPr bwMode="auto">
          <a:xfrm flipH="1" flipV="1">
            <a:off x="4533197" y="4501883"/>
            <a:ext cx="334212" cy="288532"/>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1" name="テキスト ボックス 20"/>
          <p:cNvSpPr txBox="1"/>
          <p:nvPr/>
        </p:nvSpPr>
        <p:spPr>
          <a:xfrm>
            <a:off x="4867409" y="4559582"/>
            <a:ext cx="2422034" cy="461665"/>
          </a:xfrm>
          <a:prstGeom prst="rect">
            <a:avLst/>
          </a:prstGeom>
          <a:noFill/>
        </p:spPr>
        <p:txBody>
          <a:bodyPr wrap="square" rtlCol="0">
            <a:spAutoFit/>
          </a:bodyPr>
          <a:lstStyle/>
          <a:p>
            <a:r>
              <a:rPr lang="ja-JP" altLang="en-US" dirty="0" smtClean="0">
                <a:solidFill>
                  <a:schemeClr val="accent5">
                    <a:lumMod val="75000"/>
                  </a:schemeClr>
                </a:solidFill>
                <a:effectLst>
                  <a:glow rad="127000">
                    <a:schemeClr val="bg1">
                      <a:alpha val="90000"/>
                    </a:schemeClr>
                  </a:glow>
                </a:effectLst>
                <a:latin typeface="+mn-ea"/>
                <a:ea typeface="+mn-ea"/>
              </a:rPr>
              <a:t>第二引数</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プレースホルダに入れる値（配列）</a:t>
            </a:r>
            <a:endParaRPr lang="en-US" altLang="ja-JP" dirty="0" smtClean="0">
              <a:solidFill>
                <a:schemeClr val="accent5">
                  <a:lumMod val="75000"/>
                </a:schemeClr>
              </a:solidFill>
              <a:effectLst>
                <a:glow rad="127000">
                  <a:schemeClr val="bg1">
                    <a:alpha val="90000"/>
                  </a:schemeClr>
                </a:glow>
              </a:effectLst>
              <a:latin typeface="+mn-ea"/>
              <a:ea typeface="+mn-ea"/>
            </a:endParaRPr>
          </a:p>
        </p:txBody>
      </p:sp>
      <p:cxnSp>
        <p:nvCxnSpPr>
          <p:cNvPr id="22" name="直線矢印コネクタ 21"/>
          <p:cNvCxnSpPr/>
          <p:nvPr/>
        </p:nvCxnSpPr>
        <p:spPr bwMode="auto">
          <a:xfrm flipH="1" flipV="1">
            <a:off x="3430763" y="4466726"/>
            <a:ext cx="46533" cy="20096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3" name="テキスト ボックス 22"/>
          <p:cNvSpPr txBox="1"/>
          <p:nvPr/>
        </p:nvSpPr>
        <p:spPr>
          <a:xfrm>
            <a:off x="2921327" y="4658868"/>
            <a:ext cx="180590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p:txBody>
      </p:sp>
      <p:cxnSp>
        <p:nvCxnSpPr>
          <p:cNvPr id="31" name="直線矢印コネクタ 30"/>
          <p:cNvCxnSpPr>
            <a:stCxn id="32" idx="1"/>
          </p:cNvCxnSpPr>
          <p:nvPr/>
        </p:nvCxnSpPr>
        <p:spPr bwMode="auto">
          <a:xfrm flipH="1">
            <a:off x="3490860" y="3917683"/>
            <a:ext cx="1101802" cy="327940"/>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2" name="テキスト ボックス 31"/>
          <p:cNvSpPr txBox="1"/>
          <p:nvPr/>
        </p:nvSpPr>
        <p:spPr>
          <a:xfrm>
            <a:off x="4592662" y="3779183"/>
            <a:ext cx="2971528"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クオテーションで囲い、文字列として送り込む</a:t>
            </a:r>
            <a:endParaRPr lang="en-US" altLang="ja-JP" dirty="0" smtClean="0">
              <a:solidFill>
                <a:schemeClr val="accent3"/>
              </a:solidFill>
              <a:effectLst>
                <a:glow rad="127000">
                  <a:schemeClr val="bg1">
                    <a:alpha val="90000"/>
                  </a:schemeClr>
                </a:glow>
              </a:effectLst>
              <a:latin typeface="+mn-ea"/>
              <a:ea typeface="+mn-ea"/>
            </a:endParaRPr>
          </a:p>
        </p:txBody>
      </p:sp>
      <p:pic>
        <p:nvPicPr>
          <p:cNvPr id="42" name="図 41"/>
          <p:cNvPicPr>
            <a:picLocks noChangeAspect="1"/>
          </p:cNvPicPr>
          <p:nvPr/>
        </p:nvPicPr>
        <p:blipFill>
          <a:blip r:embed="rId3"/>
          <a:stretch>
            <a:fillRect/>
          </a:stretch>
        </p:blipFill>
        <p:spPr>
          <a:xfrm>
            <a:off x="628775" y="1285365"/>
            <a:ext cx="2005838" cy="1340772"/>
          </a:xfrm>
          <a:prstGeom prst="rect">
            <a:avLst/>
          </a:prstGeom>
        </p:spPr>
      </p:pic>
      <p:pic>
        <p:nvPicPr>
          <p:cNvPr id="43" name="図 42"/>
          <p:cNvPicPr>
            <a:picLocks noChangeAspect="1"/>
          </p:cNvPicPr>
          <p:nvPr/>
        </p:nvPicPr>
        <p:blipFill>
          <a:blip r:embed="rId4"/>
          <a:stretch>
            <a:fillRect/>
          </a:stretch>
        </p:blipFill>
        <p:spPr>
          <a:xfrm>
            <a:off x="3378558" y="1268248"/>
            <a:ext cx="2031444" cy="1357889"/>
          </a:xfrm>
          <a:prstGeom prst="rect">
            <a:avLst/>
          </a:prstGeom>
        </p:spPr>
      </p:pic>
      <p:sp>
        <p:nvSpPr>
          <p:cNvPr id="44" name="右矢印 43"/>
          <p:cNvSpPr/>
          <p:nvPr/>
        </p:nvSpPr>
        <p:spPr bwMode="auto">
          <a:xfrm>
            <a:off x="2721235" y="1706786"/>
            <a:ext cx="515155" cy="480811"/>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5" name="正方形/長方形 44"/>
          <p:cNvSpPr/>
          <p:nvPr/>
        </p:nvSpPr>
        <p:spPr bwMode="auto">
          <a:xfrm>
            <a:off x="4861633" y="1249077"/>
            <a:ext cx="556080" cy="1377060"/>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46" name="図 45"/>
          <p:cNvPicPr>
            <a:picLocks noChangeAspect="1"/>
          </p:cNvPicPr>
          <p:nvPr/>
        </p:nvPicPr>
        <p:blipFill>
          <a:blip r:embed="rId5"/>
          <a:stretch>
            <a:fillRect/>
          </a:stretch>
        </p:blipFill>
        <p:spPr>
          <a:xfrm>
            <a:off x="6303675" y="1580077"/>
            <a:ext cx="2120238" cy="816862"/>
          </a:xfrm>
          <a:prstGeom prst="rect">
            <a:avLst/>
          </a:prstGeom>
        </p:spPr>
      </p:pic>
      <p:sp>
        <p:nvSpPr>
          <p:cNvPr id="47" name="右矢印 46"/>
          <p:cNvSpPr/>
          <p:nvPr/>
        </p:nvSpPr>
        <p:spPr bwMode="auto">
          <a:xfrm>
            <a:off x="5623141" y="1690146"/>
            <a:ext cx="515155" cy="480811"/>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48" name="図 47"/>
          <p:cNvPicPr>
            <a:picLocks noChangeAspect="1"/>
          </p:cNvPicPr>
          <p:nvPr/>
        </p:nvPicPr>
        <p:blipFill>
          <a:blip r:embed="rId6"/>
          <a:stretch>
            <a:fillRect/>
          </a:stretch>
        </p:blipFill>
        <p:spPr>
          <a:xfrm>
            <a:off x="6353670" y="1185643"/>
            <a:ext cx="1717851" cy="360029"/>
          </a:xfrm>
          <a:prstGeom prst="rect">
            <a:avLst/>
          </a:prstGeom>
        </p:spPr>
      </p:pic>
      <p:sp>
        <p:nvSpPr>
          <p:cNvPr id="57" name="正方形/長方形 56"/>
          <p:cNvSpPr/>
          <p:nvPr/>
        </p:nvSpPr>
        <p:spPr bwMode="auto">
          <a:xfrm>
            <a:off x="6547704" y="2210106"/>
            <a:ext cx="258494"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9" name="正方形/長方形 58"/>
          <p:cNvSpPr/>
          <p:nvPr/>
        </p:nvSpPr>
        <p:spPr bwMode="auto">
          <a:xfrm>
            <a:off x="5833617" y="3300565"/>
            <a:ext cx="321971" cy="343194"/>
          </a:xfrm>
          <a:prstGeom prst="rect">
            <a:avLst/>
          </a:prstGeom>
          <a:noFill/>
          <a:ln w="28575">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0" name="正方形/長方形 59"/>
          <p:cNvSpPr/>
          <p:nvPr/>
        </p:nvSpPr>
        <p:spPr bwMode="auto">
          <a:xfrm>
            <a:off x="6929051" y="2210106"/>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2" name="正方形/長方形 61"/>
          <p:cNvSpPr/>
          <p:nvPr/>
        </p:nvSpPr>
        <p:spPr bwMode="auto">
          <a:xfrm>
            <a:off x="7154878" y="3311765"/>
            <a:ext cx="320400" cy="34319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3" name="正方形/長方形 62"/>
          <p:cNvSpPr/>
          <p:nvPr/>
        </p:nvSpPr>
        <p:spPr bwMode="auto">
          <a:xfrm>
            <a:off x="7318838" y="2207513"/>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5" name="正方形/長方形 64"/>
          <p:cNvSpPr/>
          <p:nvPr/>
        </p:nvSpPr>
        <p:spPr bwMode="auto">
          <a:xfrm>
            <a:off x="867253" y="4159705"/>
            <a:ext cx="320400" cy="343194"/>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6" name="正方形/長方形 65"/>
          <p:cNvSpPr/>
          <p:nvPr/>
        </p:nvSpPr>
        <p:spPr bwMode="auto">
          <a:xfrm>
            <a:off x="7727515" y="2208809"/>
            <a:ext cx="432000"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8" name="正方形/長方形 67"/>
          <p:cNvSpPr/>
          <p:nvPr/>
        </p:nvSpPr>
        <p:spPr bwMode="auto">
          <a:xfrm>
            <a:off x="2978812" y="4156647"/>
            <a:ext cx="320400" cy="343194"/>
          </a:xfrm>
          <a:prstGeom prst="rect">
            <a:avLst/>
          </a:prstGeom>
          <a:noFill/>
          <a:ln w="28575">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9" name="テキスト ボックス 48"/>
          <p:cNvSpPr txBox="1"/>
          <p:nvPr/>
        </p:nvSpPr>
        <p:spPr>
          <a:xfrm>
            <a:off x="4979549" y="2659811"/>
            <a:ext cx="4026933" cy="346249"/>
          </a:xfrm>
          <a:prstGeom prst="rect">
            <a:avLst/>
          </a:prstGeom>
          <a:noFill/>
        </p:spPr>
        <p:txBody>
          <a:bodyPr wrap="square" rtlCol="0">
            <a:spAutoFit/>
          </a:bodyPr>
          <a:lstStyle/>
          <a:p>
            <a:pPr lvl="0" eaLnBrk="0" hangingPunct="0">
              <a:lnSpc>
                <a:spcPct val="150000"/>
              </a:lnSpc>
            </a:pPr>
            <a:r>
              <a:rPr kumimoji="0" lang="en-US" altLang="ja-JP" sz="1100" dirty="0" smtClean="0">
                <a:solidFill>
                  <a:schemeClr val="accent5"/>
                </a:solidFill>
                <a:effectLst>
                  <a:glow rad="165100">
                    <a:schemeClr val="bg1">
                      <a:alpha val="90000"/>
                    </a:schemeClr>
                  </a:glow>
                </a:effectLst>
                <a:latin typeface="+mn-ea"/>
                <a:ea typeface="+mn-ea"/>
              </a:rPr>
              <a:t>SQL</a:t>
            </a:r>
            <a:r>
              <a:rPr kumimoji="0" lang="ja-JP" altLang="en-US" sz="1100" dirty="0" smtClean="0">
                <a:solidFill>
                  <a:schemeClr val="accent5"/>
                </a:solidFill>
                <a:effectLst>
                  <a:glow rad="165100">
                    <a:schemeClr val="bg1">
                      <a:alpha val="90000"/>
                    </a:schemeClr>
                  </a:glow>
                </a:effectLst>
                <a:latin typeface="+mn-ea"/>
                <a:ea typeface="+mn-ea"/>
              </a:rPr>
              <a:t>文に</a:t>
            </a:r>
            <a:r>
              <a:rPr kumimoji="0" lang="en-US" altLang="ja-JP" sz="1100" dirty="0" err="1" smtClean="0">
                <a:solidFill>
                  <a:schemeClr val="accent5"/>
                </a:solidFill>
                <a:effectLst>
                  <a:glow rad="165100">
                    <a:schemeClr val="bg1">
                      <a:alpha val="90000"/>
                    </a:schemeClr>
                  </a:glow>
                </a:effectLst>
                <a:latin typeface="+mn-ea"/>
                <a:ea typeface="+mn-ea"/>
              </a:rPr>
              <a:t>df</a:t>
            </a:r>
            <a:r>
              <a:rPr kumimoji="0" lang="ja-JP" altLang="en-US" sz="1100" dirty="0" smtClean="0">
                <a:solidFill>
                  <a:schemeClr val="accent5"/>
                </a:solidFill>
                <a:effectLst>
                  <a:glow rad="165100">
                    <a:schemeClr val="bg1">
                      <a:alpha val="90000"/>
                    </a:schemeClr>
                  </a:glow>
                </a:effectLst>
                <a:latin typeface="+mn-ea"/>
                <a:ea typeface="+mn-ea"/>
              </a:rPr>
              <a:t>の値が前から順番に</a:t>
            </a:r>
            <a:r>
              <a:rPr kumimoji="0" lang="en-US" altLang="ja-JP" sz="1100" dirty="0" smtClean="0">
                <a:solidFill>
                  <a:schemeClr val="accent5"/>
                </a:solidFill>
                <a:effectLst>
                  <a:glow rad="165100">
                    <a:schemeClr val="bg1">
                      <a:alpha val="90000"/>
                    </a:schemeClr>
                  </a:glow>
                </a:effectLst>
                <a:latin typeface="+mn-ea"/>
                <a:ea typeface="+mn-ea"/>
              </a:rPr>
              <a:t>1</a:t>
            </a:r>
            <a:r>
              <a:rPr kumimoji="0" lang="ja-JP" altLang="en-US" sz="1100" dirty="0" err="1" smtClean="0">
                <a:solidFill>
                  <a:schemeClr val="accent5"/>
                </a:solidFill>
                <a:effectLst>
                  <a:glow rad="165100">
                    <a:schemeClr val="bg1">
                      <a:alpha val="90000"/>
                    </a:schemeClr>
                  </a:glow>
                </a:effectLst>
                <a:latin typeface="+mn-ea"/>
                <a:ea typeface="+mn-ea"/>
              </a:rPr>
              <a:t>つずつ</a:t>
            </a:r>
            <a:r>
              <a:rPr kumimoji="0" lang="ja-JP" altLang="en-US" sz="1100" dirty="0" smtClean="0">
                <a:solidFill>
                  <a:schemeClr val="accent5"/>
                </a:solidFill>
                <a:effectLst>
                  <a:glow rad="165100">
                    <a:schemeClr val="bg1">
                      <a:alpha val="90000"/>
                    </a:schemeClr>
                  </a:glow>
                </a:effectLst>
                <a:latin typeface="+mn-ea"/>
                <a:ea typeface="+mn-ea"/>
              </a:rPr>
              <a:t>入って、</a:t>
            </a:r>
            <a:r>
              <a:rPr kumimoji="0" lang="en-US" altLang="ja-JP" sz="1100" dirty="0" smtClean="0">
                <a:solidFill>
                  <a:schemeClr val="accent5"/>
                </a:solidFill>
                <a:effectLst>
                  <a:glow rad="165100">
                    <a:schemeClr val="bg1">
                      <a:alpha val="90000"/>
                    </a:schemeClr>
                  </a:glow>
                </a:effectLst>
                <a:latin typeface="+mn-ea"/>
                <a:ea typeface="+mn-ea"/>
              </a:rPr>
              <a:t>D</a:t>
            </a:r>
            <a:r>
              <a:rPr kumimoji="0" lang="en-US" altLang="ja-JP" sz="1100" dirty="0">
                <a:solidFill>
                  <a:schemeClr val="accent5"/>
                </a:solidFill>
                <a:effectLst>
                  <a:glow rad="165100">
                    <a:schemeClr val="bg1">
                      <a:alpha val="90000"/>
                    </a:schemeClr>
                  </a:glow>
                </a:effectLst>
                <a:latin typeface="+mn-ea"/>
                <a:ea typeface="+mn-ea"/>
              </a:rPr>
              <a:t>B</a:t>
            </a:r>
            <a:r>
              <a:rPr kumimoji="0" lang="ja-JP" altLang="en-US" sz="1100" dirty="0" smtClean="0">
                <a:solidFill>
                  <a:schemeClr val="accent5"/>
                </a:solidFill>
                <a:effectLst>
                  <a:glow rad="165100">
                    <a:schemeClr val="bg1">
                      <a:alpha val="90000"/>
                    </a:schemeClr>
                  </a:glow>
                </a:effectLst>
                <a:latin typeface="+mn-ea"/>
                <a:ea typeface="+mn-ea"/>
              </a:rPr>
              <a:t>に送り込まれる</a:t>
            </a:r>
            <a:endParaRPr kumimoji="0" lang="en-US" altLang="ja-JP" sz="1100" dirty="0">
              <a:solidFill>
                <a:schemeClr val="accent5"/>
              </a:solidFill>
              <a:effectLst>
                <a:glow rad="165100">
                  <a:schemeClr val="bg1">
                    <a:alpha val="90000"/>
                  </a:schemeClr>
                </a:glow>
              </a:effectLst>
              <a:latin typeface="+mn-ea"/>
              <a:ea typeface="+mn-ea"/>
            </a:endParaRPr>
          </a:p>
        </p:txBody>
      </p:sp>
      <p:sp>
        <p:nvSpPr>
          <p:cNvPr id="50" name="正方形/長方形 49"/>
          <p:cNvSpPr/>
          <p:nvPr/>
        </p:nvSpPr>
        <p:spPr bwMode="auto">
          <a:xfrm>
            <a:off x="6552934" y="2027518"/>
            <a:ext cx="258494"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1" name="正方形/長方形 50"/>
          <p:cNvSpPr/>
          <p:nvPr/>
        </p:nvSpPr>
        <p:spPr bwMode="auto">
          <a:xfrm>
            <a:off x="6934281" y="2027518"/>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2" name="正方形/長方形 51"/>
          <p:cNvSpPr/>
          <p:nvPr/>
        </p:nvSpPr>
        <p:spPr bwMode="auto">
          <a:xfrm>
            <a:off x="7324068" y="2024925"/>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3" name="正方形/長方形 52"/>
          <p:cNvSpPr/>
          <p:nvPr/>
        </p:nvSpPr>
        <p:spPr bwMode="auto">
          <a:xfrm>
            <a:off x="7732745" y="2026221"/>
            <a:ext cx="432000"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正方形/長方形 53"/>
          <p:cNvSpPr/>
          <p:nvPr/>
        </p:nvSpPr>
        <p:spPr bwMode="auto">
          <a:xfrm>
            <a:off x="6547704" y="1844715"/>
            <a:ext cx="258494"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5" name="正方形/長方形 54"/>
          <p:cNvSpPr/>
          <p:nvPr/>
        </p:nvSpPr>
        <p:spPr bwMode="auto">
          <a:xfrm>
            <a:off x="6929051" y="1844715"/>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6" name="正方形/長方形 55"/>
          <p:cNvSpPr/>
          <p:nvPr/>
        </p:nvSpPr>
        <p:spPr bwMode="auto">
          <a:xfrm>
            <a:off x="7318838" y="1842122"/>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9" name="正方形/長方形 68"/>
          <p:cNvSpPr/>
          <p:nvPr/>
        </p:nvSpPr>
        <p:spPr bwMode="auto">
          <a:xfrm>
            <a:off x="7727515" y="1843418"/>
            <a:ext cx="432000"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4" name="正方形/長方形 73"/>
          <p:cNvSpPr/>
          <p:nvPr/>
        </p:nvSpPr>
        <p:spPr bwMode="auto">
          <a:xfrm>
            <a:off x="6547704" y="1666017"/>
            <a:ext cx="258494" cy="144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5" name="正方形/長方形 74"/>
          <p:cNvSpPr/>
          <p:nvPr/>
        </p:nvSpPr>
        <p:spPr bwMode="auto">
          <a:xfrm>
            <a:off x="6929051" y="1666017"/>
            <a:ext cx="242661" cy="144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6" name="正方形/長方形 75"/>
          <p:cNvSpPr/>
          <p:nvPr/>
        </p:nvSpPr>
        <p:spPr bwMode="auto">
          <a:xfrm>
            <a:off x="7318838" y="1663424"/>
            <a:ext cx="242661" cy="144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7" name="正方形/長方形 76"/>
          <p:cNvSpPr/>
          <p:nvPr/>
        </p:nvSpPr>
        <p:spPr bwMode="auto">
          <a:xfrm>
            <a:off x="7727515" y="1664720"/>
            <a:ext cx="432000" cy="144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0" name="正方形/長方形 69"/>
          <p:cNvSpPr/>
          <p:nvPr/>
        </p:nvSpPr>
        <p:spPr bwMode="auto">
          <a:xfrm>
            <a:off x="820851" y="1249077"/>
            <a:ext cx="556080" cy="1377060"/>
          </a:xfrm>
          <a:prstGeom prst="rect">
            <a:avLst/>
          </a:prstGeom>
          <a:noFill/>
          <a:ln w="19050" cap="flat" cmpd="sng" algn="ctr">
            <a:solidFill>
              <a:schemeClr val="accent1">
                <a:lumMod val="40000"/>
                <a:lumOff val="60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0477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4" grpId="0"/>
      <p:bldP spid="15" grpId="0" animBg="1"/>
      <p:bldP spid="19" grpId="0"/>
      <p:bldP spid="21" grpId="0"/>
      <p:bldP spid="23" grpId="0"/>
      <p:bldP spid="3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6992266" cy="713884"/>
          </a:xfrm>
        </p:spPr>
        <p:txBody>
          <a:bodyPr/>
          <a:lstStyle/>
          <a:p>
            <a:r>
              <a:rPr kumimoji="1" lang="en-US" altLang="ja-JP" dirty="0" smtClean="0"/>
              <a:t>Python</a:t>
            </a:r>
            <a:r>
              <a:rPr kumimoji="1" lang="ja-JP" altLang="en-US" dirty="0" smtClean="0"/>
              <a:t>で</a:t>
            </a:r>
            <a:r>
              <a:rPr kumimoji="1" lang="en-US" altLang="ja-JP" dirty="0" smtClean="0"/>
              <a:t>DB</a:t>
            </a:r>
            <a:r>
              <a:rPr kumimoji="1" lang="ja-JP" altLang="en-US" dirty="0" smtClean="0">
                <a:solidFill>
                  <a:srgbClr val="FF0000"/>
                </a:solidFill>
              </a:rPr>
              <a:t>書き込み</a:t>
            </a:r>
            <a:r>
              <a:rPr kumimoji="1" lang="ja-JP" altLang="en-US" dirty="0" smtClean="0"/>
              <a:t>のための</a:t>
            </a:r>
            <a:r>
              <a:rPr kumimoji="1" lang="en-US" altLang="ja-JP" dirty="0" smtClean="0"/>
              <a:t>SQL</a:t>
            </a:r>
            <a:r>
              <a:rPr kumimoji="1" lang="ja-JP" altLang="en-US" dirty="0" smtClean="0"/>
              <a:t>文を作るときにやること（</a:t>
            </a:r>
            <a:r>
              <a:rPr kumimoji="1" lang="ja-JP" altLang="en-US" dirty="0" smtClean="0">
                <a:solidFill>
                  <a:schemeClr val="accent1"/>
                </a:solidFill>
              </a:rPr>
              <a:t>特に</a:t>
            </a:r>
            <a:r>
              <a:rPr kumimoji="1" lang="en-US" altLang="ja-JP" dirty="0" smtClean="0">
                <a:solidFill>
                  <a:schemeClr val="accent1"/>
                </a:solidFill>
              </a:rPr>
              <a:t>MySQL</a:t>
            </a:r>
            <a:r>
              <a:rPr kumimoji="1" lang="ja-JP" altLang="en-US" dirty="0" smtClean="0">
                <a:solidFill>
                  <a:schemeClr val="accent1"/>
                </a:solidFill>
              </a:rPr>
              <a:t>以外</a:t>
            </a:r>
            <a:r>
              <a:rPr kumimoji="1" lang="ja-JP" altLang="en-US" dirty="0" smtClean="0"/>
              <a:t>）</a:t>
            </a:r>
            <a:endParaRPr kumimoji="1" lang="ja-JP" altLang="en-US" dirty="0"/>
          </a:p>
        </p:txBody>
      </p:sp>
      <p:sp>
        <p:nvSpPr>
          <p:cNvPr id="3" name="正方形/長方形 2"/>
          <p:cNvSpPr/>
          <p:nvPr/>
        </p:nvSpPr>
        <p:spPr>
          <a:xfrm>
            <a:off x="407832" y="770480"/>
            <a:ext cx="8422783" cy="6024726"/>
          </a:xfrm>
          <a:prstGeom prst="rect">
            <a:avLst/>
          </a:prstGeom>
        </p:spPr>
        <p:txBody>
          <a:bodyPr wrap="square">
            <a:spAutoFit/>
          </a:bodyPr>
          <a:lstStyle/>
          <a:p>
            <a:pPr>
              <a:lnSpc>
                <a:spcPct val="150000"/>
              </a:lnSpc>
            </a:pPr>
            <a:r>
              <a:rPr lang="ja-JP" altLang="en-US" sz="1600" b="1" dirty="0" smtClean="0">
                <a:solidFill>
                  <a:srgbClr val="000000"/>
                </a:solidFill>
                <a:latin typeface="+mn-ea"/>
                <a:ea typeface="+mn-ea"/>
              </a:rPr>
              <a:t>１）どういう</a:t>
            </a:r>
            <a:r>
              <a:rPr lang="en-US" altLang="ja-JP" sz="1600" b="1" dirty="0" smtClean="0">
                <a:solidFill>
                  <a:srgbClr val="000000"/>
                </a:solidFill>
                <a:latin typeface="+mn-ea"/>
                <a:ea typeface="+mn-ea"/>
              </a:rPr>
              <a:t>SQL</a:t>
            </a:r>
            <a:r>
              <a:rPr lang="ja-JP" altLang="en-US" sz="1600" b="1" dirty="0" smtClean="0">
                <a:solidFill>
                  <a:srgbClr val="000000"/>
                </a:solidFill>
                <a:latin typeface="+mn-ea"/>
                <a:ea typeface="+mn-ea"/>
              </a:rPr>
              <a:t>文を書いたらいいのかを把握する</a:t>
            </a:r>
            <a:endParaRPr lang="en-US" altLang="ja-JP" sz="1400" b="1" dirty="0" smtClean="0">
              <a:solidFill>
                <a:srgbClr val="000000"/>
              </a:solidFill>
              <a:latin typeface="+mn-ea"/>
              <a:ea typeface="+mn-ea"/>
            </a:endParaRPr>
          </a:p>
          <a:p>
            <a:pPr>
              <a:lnSpc>
                <a:spcPct val="150000"/>
              </a:lnSpc>
            </a:pPr>
            <a:r>
              <a:rPr lang="ja-JP" altLang="en-US" b="1" dirty="0" smtClean="0">
                <a:solidFill>
                  <a:srgbClr val="000000"/>
                </a:solidFill>
                <a:latin typeface="+mn-ea"/>
                <a:ea typeface="+mn-ea"/>
              </a:rPr>
              <a:t>①まず</a:t>
            </a:r>
            <a:r>
              <a:rPr lang="en-US" altLang="ja-JP" b="1" dirty="0" smtClean="0">
                <a:solidFill>
                  <a:srgbClr val="000000"/>
                </a:solidFill>
                <a:latin typeface="+mn-ea"/>
                <a:ea typeface="+mn-ea"/>
              </a:rPr>
              <a:t>Google</a:t>
            </a:r>
            <a:r>
              <a:rPr lang="ja-JP" altLang="en-US" b="1" dirty="0" smtClean="0">
                <a:solidFill>
                  <a:srgbClr val="000000"/>
                </a:solidFill>
                <a:latin typeface="+mn-ea"/>
                <a:ea typeface="+mn-ea"/>
              </a:rPr>
              <a:t>検索して、どういう</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文を書いたらいいのかを調べる</a:t>
            </a:r>
            <a:endParaRPr lang="en-US" altLang="ja-JP" b="1"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例）</a:t>
            </a:r>
            <a:r>
              <a:rPr lang="ja-JP" altLang="en-US" dirty="0">
                <a:solidFill>
                  <a:srgbClr val="000000"/>
                </a:solidFill>
                <a:latin typeface="+mn-ea"/>
                <a:ea typeface="+mn-ea"/>
              </a:rPr>
              <a:t>ポスグレ</a:t>
            </a:r>
            <a:r>
              <a:rPr lang="ja-JP" altLang="en-US" dirty="0" smtClean="0">
                <a:solidFill>
                  <a:srgbClr val="000000"/>
                </a:solidFill>
                <a:latin typeface="+mn-ea"/>
                <a:ea typeface="+mn-ea"/>
              </a:rPr>
              <a:t>で</a:t>
            </a:r>
            <a:r>
              <a:rPr lang="en-US" altLang="ja-JP" dirty="0" err="1">
                <a:solidFill>
                  <a:srgbClr val="000000"/>
                </a:solidFill>
                <a:latin typeface="+mn-ea"/>
                <a:ea typeface="+mn-ea"/>
              </a:rPr>
              <a:t>upsert</a:t>
            </a:r>
            <a:r>
              <a:rPr lang="en-US" altLang="ja-JP" dirty="0">
                <a:solidFill>
                  <a:srgbClr val="000000"/>
                </a:solidFill>
                <a:latin typeface="+mn-ea"/>
                <a:ea typeface="+mn-ea"/>
              </a:rPr>
              <a:t> update</a:t>
            </a:r>
            <a:r>
              <a:rPr lang="ja-JP" altLang="en-US" dirty="0">
                <a:solidFill>
                  <a:srgbClr val="000000"/>
                </a:solidFill>
                <a:latin typeface="+mn-ea"/>
                <a:ea typeface="+mn-ea"/>
              </a:rPr>
              <a:t>（新規行は挿入し、既存行は更新する</a:t>
            </a:r>
            <a:r>
              <a:rPr lang="ja-JP" altLang="en-US" dirty="0" smtClean="0">
                <a:solidFill>
                  <a:srgbClr val="000000"/>
                </a:solidFill>
                <a:latin typeface="+mn-ea"/>
                <a:ea typeface="+mn-ea"/>
              </a:rPr>
              <a:t>）したい</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→「ポスグレ　</a:t>
            </a:r>
            <a:r>
              <a:rPr lang="en-US" altLang="ja-JP" dirty="0">
                <a:solidFill>
                  <a:srgbClr val="000000"/>
                </a:solidFill>
                <a:latin typeface="+mn-ea"/>
                <a:ea typeface="+mn-ea"/>
              </a:rPr>
              <a:t>SQL</a:t>
            </a:r>
            <a:r>
              <a:rPr lang="ja-JP" altLang="en-US" dirty="0">
                <a:solidFill>
                  <a:srgbClr val="000000"/>
                </a:solidFill>
                <a:latin typeface="+mn-ea"/>
                <a:ea typeface="+mn-ea"/>
              </a:rPr>
              <a:t>　</a:t>
            </a:r>
            <a:r>
              <a:rPr lang="en-US" altLang="ja-JP" dirty="0" err="1">
                <a:solidFill>
                  <a:srgbClr val="000000"/>
                </a:solidFill>
                <a:latin typeface="+mn-ea"/>
                <a:ea typeface="+mn-ea"/>
              </a:rPr>
              <a:t>upsert</a:t>
            </a:r>
            <a:r>
              <a:rPr lang="en-US" altLang="ja-JP" dirty="0">
                <a:solidFill>
                  <a:srgbClr val="000000"/>
                </a:solidFill>
                <a:latin typeface="+mn-ea"/>
                <a:ea typeface="+mn-ea"/>
              </a:rPr>
              <a:t> update</a:t>
            </a:r>
            <a:r>
              <a:rPr lang="ja-JP" altLang="en-US" dirty="0" smtClean="0">
                <a:solidFill>
                  <a:srgbClr val="000000"/>
                </a:solidFill>
                <a:latin typeface="+mn-ea"/>
                <a:ea typeface="+mn-ea"/>
              </a:rPr>
              <a:t>」などで調べる。中を見て自分がやりたいことかどうか確認する。</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en-US" altLang="ja-JP" dirty="0" smtClean="0">
                <a:solidFill>
                  <a:srgbClr val="000000"/>
                </a:solidFill>
                <a:latin typeface="+mn-ea"/>
                <a:ea typeface="+mn-ea"/>
              </a:rPr>
              <a:t>※</a:t>
            </a:r>
            <a:r>
              <a:rPr lang="ja-JP" altLang="en-US" dirty="0" smtClean="0">
                <a:solidFill>
                  <a:srgbClr val="000000"/>
                </a:solidFill>
                <a:latin typeface="+mn-ea"/>
                <a:ea typeface="+mn-ea"/>
              </a:rPr>
              <a:t>テキストは</a:t>
            </a:r>
            <a:r>
              <a:rPr lang="en-US" altLang="ja-JP" dirty="0" smtClean="0">
                <a:solidFill>
                  <a:srgbClr val="000000"/>
                </a:solidFill>
                <a:latin typeface="+mn-ea"/>
                <a:ea typeface="+mn-ea"/>
              </a:rPr>
              <a:t>MySQL</a:t>
            </a:r>
            <a:r>
              <a:rPr lang="ja-JP" altLang="en-US" dirty="0" smtClean="0">
                <a:solidFill>
                  <a:srgbClr val="000000"/>
                </a:solidFill>
                <a:latin typeface="+mn-ea"/>
                <a:ea typeface="+mn-ea"/>
              </a:rPr>
              <a:t>前提で書いています。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　</a:t>
            </a:r>
            <a:r>
              <a:rPr lang="ja-JP" altLang="en-US" u="sng" dirty="0" smtClean="0">
                <a:solidFill>
                  <a:srgbClr val="000000"/>
                </a:solidFill>
                <a:latin typeface="+mn-ea"/>
                <a:ea typeface="+mn-ea"/>
              </a:rPr>
              <a:t>それ以外の</a:t>
            </a:r>
            <a:r>
              <a:rPr lang="en-US" altLang="ja-JP" u="sng" dirty="0" smtClean="0">
                <a:solidFill>
                  <a:srgbClr val="000000"/>
                </a:solidFill>
                <a:latin typeface="+mn-ea"/>
                <a:ea typeface="+mn-ea"/>
              </a:rPr>
              <a:t>DB</a:t>
            </a:r>
            <a:r>
              <a:rPr lang="ja-JP" altLang="en-US" u="sng" dirty="0" smtClean="0">
                <a:solidFill>
                  <a:srgbClr val="000000"/>
                </a:solidFill>
                <a:latin typeface="+mn-ea"/>
                <a:ea typeface="+mn-ea"/>
              </a:rPr>
              <a:t>の場合は、その</a:t>
            </a:r>
            <a:r>
              <a:rPr lang="en-US" altLang="ja-JP" u="sng" dirty="0" smtClean="0">
                <a:solidFill>
                  <a:srgbClr val="000000"/>
                </a:solidFill>
                <a:latin typeface="+mn-ea"/>
                <a:ea typeface="+mn-ea"/>
              </a:rPr>
              <a:t>DB</a:t>
            </a:r>
            <a:r>
              <a:rPr lang="ja-JP" altLang="en-US" u="sng" dirty="0" smtClean="0">
                <a:solidFill>
                  <a:srgbClr val="000000"/>
                </a:solidFill>
                <a:latin typeface="+mn-ea"/>
                <a:ea typeface="+mn-ea"/>
              </a:rPr>
              <a:t>ではどういう</a:t>
            </a:r>
            <a:r>
              <a:rPr lang="en-US" altLang="ja-JP" u="sng" dirty="0" smtClean="0">
                <a:solidFill>
                  <a:srgbClr val="000000"/>
                </a:solidFill>
                <a:latin typeface="+mn-ea"/>
                <a:ea typeface="+mn-ea"/>
              </a:rPr>
              <a:t>SQL</a:t>
            </a:r>
            <a:r>
              <a:rPr lang="ja-JP" altLang="en-US" u="sng" dirty="0" smtClean="0">
                <a:solidFill>
                  <a:srgbClr val="000000"/>
                </a:solidFill>
                <a:latin typeface="+mn-ea"/>
                <a:ea typeface="+mn-ea"/>
              </a:rPr>
              <a:t>で書いたらいいのかをまず調べてください。</a:t>
            </a:r>
            <a:endParaRPr lang="en-US" altLang="ja-JP" u="sng"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b="1" dirty="0" smtClean="0">
                <a:solidFill>
                  <a:srgbClr val="000000"/>
                </a:solidFill>
                <a:latin typeface="+mn-ea"/>
                <a:ea typeface="+mn-ea"/>
              </a:rPr>
              <a:t>②</a:t>
            </a:r>
            <a:r>
              <a:rPr lang="en-US" altLang="ja-JP" b="1" dirty="0" smtClean="0">
                <a:solidFill>
                  <a:srgbClr val="000000"/>
                </a:solidFill>
                <a:latin typeface="+mn-ea"/>
                <a:ea typeface="+mn-ea"/>
              </a:rPr>
              <a:t>A5Mk2</a:t>
            </a:r>
            <a:r>
              <a:rPr lang="ja-JP" altLang="en-US" b="1" dirty="0" smtClean="0">
                <a:solidFill>
                  <a:srgbClr val="000000"/>
                </a:solidFill>
                <a:latin typeface="+mn-ea"/>
                <a:ea typeface="+mn-ea"/>
              </a:rPr>
              <a:t>でテスト用のテーブルを作り、</a:t>
            </a:r>
            <a:r>
              <a:rPr lang="ja-JP" altLang="en-US" b="1" u="sng" dirty="0" smtClean="0">
                <a:solidFill>
                  <a:srgbClr val="000000"/>
                </a:solidFill>
                <a:latin typeface="+mn-ea"/>
                <a:ea typeface="+mn-ea"/>
              </a:rPr>
              <a:t>①</a:t>
            </a:r>
            <a:r>
              <a:rPr lang="en-US" altLang="ja-JP" b="1" u="sng" dirty="0" smtClean="0">
                <a:solidFill>
                  <a:srgbClr val="000000"/>
                </a:solidFill>
                <a:latin typeface="+mn-ea"/>
                <a:ea typeface="+mn-ea"/>
              </a:rPr>
              <a:t>google</a:t>
            </a:r>
            <a:r>
              <a:rPr lang="ja-JP" altLang="en-US" b="1" u="sng" dirty="0" smtClean="0">
                <a:solidFill>
                  <a:srgbClr val="000000"/>
                </a:solidFill>
                <a:latin typeface="+mn-ea"/>
                <a:ea typeface="+mn-ea"/>
              </a:rPr>
              <a:t>で調べたコード</a:t>
            </a:r>
            <a:r>
              <a:rPr lang="ja-JP" altLang="en-US" b="1" dirty="0" smtClean="0">
                <a:solidFill>
                  <a:srgbClr val="000000"/>
                </a:solidFill>
                <a:latin typeface="+mn-ea"/>
                <a:ea typeface="+mn-ea"/>
              </a:rPr>
              <a:t>で</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文を書いて動くか確認</a:t>
            </a:r>
            <a:endParaRPr lang="en-US" altLang="ja-JP" b="1"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r>
              <a:rPr lang="ja-JP" altLang="en-US" b="1" dirty="0" smtClean="0">
                <a:solidFill>
                  <a:srgbClr val="000000"/>
                </a:solidFill>
                <a:latin typeface="+mn-ea"/>
                <a:ea typeface="+mn-ea"/>
              </a:rPr>
              <a:t>③</a:t>
            </a:r>
            <a:r>
              <a:rPr lang="en-US" altLang="ja-JP" b="1" dirty="0">
                <a:solidFill>
                  <a:srgbClr val="000000"/>
                </a:solidFill>
                <a:latin typeface="+mn-ea"/>
                <a:ea typeface="+mn-ea"/>
              </a:rPr>
              <a:t>A5Mk2</a:t>
            </a:r>
            <a:r>
              <a:rPr lang="ja-JP" altLang="en-US" b="1" dirty="0">
                <a:solidFill>
                  <a:srgbClr val="000000"/>
                </a:solidFill>
                <a:latin typeface="+mn-ea"/>
                <a:ea typeface="+mn-ea"/>
              </a:rPr>
              <a:t>でテスト用の</a:t>
            </a:r>
            <a:r>
              <a:rPr lang="ja-JP" altLang="en-US" b="1" dirty="0" smtClean="0">
                <a:solidFill>
                  <a:srgbClr val="000000"/>
                </a:solidFill>
                <a:latin typeface="+mn-ea"/>
                <a:ea typeface="+mn-ea"/>
              </a:rPr>
              <a:t>テーブルその２を</a:t>
            </a:r>
            <a:r>
              <a:rPr lang="ja-JP" altLang="en-US" b="1" dirty="0">
                <a:solidFill>
                  <a:srgbClr val="000000"/>
                </a:solidFill>
                <a:latin typeface="+mn-ea"/>
                <a:ea typeface="+mn-ea"/>
              </a:rPr>
              <a:t>作り</a:t>
            </a:r>
            <a:r>
              <a:rPr lang="ja-JP" altLang="en-US" b="1" dirty="0" smtClean="0">
                <a:solidFill>
                  <a:srgbClr val="000000"/>
                </a:solidFill>
                <a:latin typeface="+mn-ea"/>
                <a:ea typeface="+mn-ea"/>
              </a:rPr>
              <a:t>、</a:t>
            </a:r>
            <a:r>
              <a:rPr lang="ja-JP" altLang="en-US" b="1" u="sng" dirty="0" smtClean="0">
                <a:solidFill>
                  <a:srgbClr val="000000"/>
                </a:solidFill>
                <a:latin typeface="+mn-ea"/>
                <a:ea typeface="+mn-ea"/>
              </a:rPr>
              <a:t>自分が実行したいコード</a:t>
            </a:r>
            <a:r>
              <a:rPr lang="ja-JP" altLang="en-US" b="1" dirty="0" smtClean="0">
                <a:solidFill>
                  <a:srgbClr val="000000"/>
                </a:solidFill>
                <a:latin typeface="+mn-ea"/>
                <a:ea typeface="+mn-ea"/>
              </a:rPr>
              <a:t>で</a:t>
            </a:r>
            <a:r>
              <a:rPr lang="en-US" altLang="ja-JP" b="1" dirty="0">
                <a:solidFill>
                  <a:srgbClr val="000000"/>
                </a:solidFill>
                <a:latin typeface="+mn-ea"/>
                <a:ea typeface="+mn-ea"/>
              </a:rPr>
              <a:t>SQL</a:t>
            </a:r>
            <a:r>
              <a:rPr lang="ja-JP" altLang="en-US" b="1" dirty="0">
                <a:solidFill>
                  <a:srgbClr val="000000"/>
                </a:solidFill>
                <a:latin typeface="+mn-ea"/>
                <a:ea typeface="+mn-ea"/>
              </a:rPr>
              <a:t>文を書いて動くか確認</a:t>
            </a:r>
            <a:endParaRPr lang="en-US" altLang="ja-JP" b="1" dirty="0" smtClean="0">
              <a:solidFill>
                <a:srgbClr val="000000"/>
              </a:solidFill>
              <a:latin typeface="+mn-ea"/>
              <a:ea typeface="+mn-ea"/>
            </a:endParaRPr>
          </a:p>
          <a:p>
            <a:r>
              <a:rPr lang="ja-JP" altLang="en-US" dirty="0" smtClean="0">
                <a:solidFill>
                  <a:srgbClr val="000000"/>
                </a:solidFill>
                <a:latin typeface="+mn-ea"/>
                <a:ea typeface="+mn-ea"/>
              </a:rPr>
              <a:t>　↓</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　動くようになれば、どういう</a:t>
            </a:r>
            <a:r>
              <a:rPr lang="en-US" altLang="ja-JP" dirty="0" smtClean="0">
                <a:solidFill>
                  <a:srgbClr val="000000"/>
                </a:solidFill>
                <a:latin typeface="+mn-ea"/>
                <a:ea typeface="+mn-ea"/>
              </a:rPr>
              <a:t>SQL</a:t>
            </a:r>
            <a:r>
              <a:rPr lang="ja-JP" altLang="en-US" dirty="0" smtClean="0">
                <a:solidFill>
                  <a:srgbClr val="000000"/>
                </a:solidFill>
                <a:latin typeface="+mn-ea"/>
                <a:ea typeface="+mn-ea"/>
              </a:rPr>
              <a:t>文を書いたらいいのか</a:t>
            </a:r>
            <a:r>
              <a:rPr lang="ja-JP" altLang="en-US" dirty="0">
                <a:solidFill>
                  <a:srgbClr val="000000"/>
                </a:solidFill>
                <a:latin typeface="+mn-ea"/>
                <a:ea typeface="+mn-ea"/>
              </a:rPr>
              <a:t>分かる</a:t>
            </a:r>
            <a:r>
              <a:rPr lang="ja-JP" altLang="en-US" dirty="0" smtClean="0">
                <a:solidFill>
                  <a:srgbClr val="000000"/>
                </a:solidFill>
                <a:latin typeface="+mn-ea"/>
                <a:ea typeface="+mn-ea"/>
              </a:rPr>
              <a:t>はず</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a:t>
            </a:r>
            <a:r>
              <a:rPr lang="ja-JP" altLang="en-US" dirty="0">
                <a:solidFill>
                  <a:srgbClr val="000000"/>
                </a:solidFill>
                <a:latin typeface="+mn-ea"/>
                <a:ea typeface="+mn-ea"/>
              </a:rPr>
              <a:t>②</a:t>
            </a:r>
            <a:r>
              <a:rPr lang="ja-JP" altLang="en-US" dirty="0" smtClean="0">
                <a:solidFill>
                  <a:srgbClr val="000000"/>
                </a:solidFill>
                <a:latin typeface="+mn-ea"/>
                <a:ea typeface="+mn-ea"/>
              </a:rPr>
              <a:t>でやり方が分かった</a:t>
            </a:r>
            <a:r>
              <a:rPr lang="ja-JP" altLang="en-US" dirty="0">
                <a:solidFill>
                  <a:srgbClr val="000000"/>
                </a:solidFill>
                <a:latin typeface="+mn-ea"/>
                <a:ea typeface="+mn-ea"/>
              </a:rPr>
              <a:t>人</a:t>
            </a:r>
            <a:r>
              <a:rPr lang="ja-JP" altLang="en-US" dirty="0" smtClean="0">
                <a:solidFill>
                  <a:srgbClr val="000000"/>
                </a:solidFill>
                <a:latin typeface="+mn-ea"/>
                <a:ea typeface="+mn-ea"/>
              </a:rPr>
              <a:t>は③を飛ばして④に行って</a:t>
            </a:r>
            <a:r>
              <a:rPr lang="en-US" altLang="ja-JP" dirty="0" smtClean="0">
                <a:solidFill>
                  <a:srgbClr val="000000"/>
                </a:solidFill>
                <a:latin typeface="+mn-ea"/>
                <a:ea typeface="+mn-ea"/>
              </a:rPr>
              <a:t>OK</a:t>
            </a:r>
            <a:r>
              <a:rPr lang="ja-JP" altLang="en-US" dirty="0" err="1" smtClean="0">
                <a:solidFill>
                  <a:srgbClr val="000000"/>
                </a:solidFill>
                <a:latin typeface="+mn-ea"/>
                <a:ea typeface="+mn-ea"/>
              </a:rPr>
              <a:t>。</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の前にどういうコードを書いたらいいのかを</a:t>
            </a:r>
            <a:r>
              <a:rPr lang="en-US" altLang="ja-JP" dirty="0" smtClean="0">
                <a:solidFill>
                  <a:srgbClr val="000000"/>
                </a:solidFill>
                <a:latin typeface="+mn-ea"/>
                <a:ea typeface="+mn-ea"/>
              </a:rPr>
              <a:t>A5Mk2</a:t>
            </a:r>
            <a:r>
              <a:rPr lang="ja-JP" altLang="en-US" dirty="0">
                <a:solidFill>
                  <a:srgbClr val="000000"/>
                </a:solidFill>
                <a:latin typeface="+mn-ea"/>
                <a:ea typeface="+mn-ea"/>
              </a:rPr>
              <a:t>で理解</a:t>
            </a:r>
            <a:r>
              <a:rPr lang="ja-JP" altLang="en-US" dirty="0" smtClean="0">
                <a:solidFill>
                  <a:srgbClr val="000000"/>
                </a:solidFill>
                <a:latin typeface="+mn-ea"/>
                <a:ea typeface="+mn-ea"/>
              </a:rPr>
              <a:t>するのが目的）</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lvl="0">
              <a:lnSpc>
                <a:spcPct val="150000"/>
              </a:lnSpc>
            </a:pPr>
            <a:r>
              <a:rPr lang="ja-JP" altLang="en-US" sz="1600" b="1" dirty="0" smtClean="0">
                <a:solidFill>
                  <a:srgbClr val="000000"/>
                </a:solidFill>
                <a:latin typeface="Yu Gothic UI"/>
                <a:ea typeface="Yu Gothic UI"/>
              </a:rPr>
              <a:t>２）</a:t>
            </a:r>
            <a:r>
              <a:rPr lang="en-US" altLang="ja-JP" sz="1600" b="1" dirty="0" smtClean="0">
                <a:solidFill>
                  <a:srgbClr val="000000"/>
                </a:solidFill>
                <a:latin typeface="Yu Gothic UI"/>
                <a:ea typeface="Yu Gothic UI"/>
              </a:rPr>
              <a:t>A5Mk2</a:t>
            </a:r>
            <a:r>
              <a:rPr lang="ja-JP" altLang="en-US" sz="1600" b="1" dirty="0" smtClean="0">
                <a:solidFill>
                  <a:srgbClr val="000000"/>
                </a:solidFill>
                <a:latin typeface="Yu Gothic UI"/>
                <a:ea typeface="Yu Gothic UI"/>
              </a:rPr>
              <a:t>で入れていた値を</a:t>
            </a:r>
            <a:r>
              <a:rPr lang="en-US" altLang="ja-JP" sz="1600" b="1" dirty="0" smtClean="0">
                <a:solidFill>
                  <a:srgbClr val="000000"/>
                </a:solidFill>
                <a:latin typeface="Yu Gothic UI"/>
                <a:ea typeface="Yu Gothic UI"/>
              </a:rPr>
              <a:t>%s</a:t>
            </a:r>
            <a:r>
              <a:rPr lang="ja-JP" altLang="en-US" sz="1600" b="1" dirty="0" smtClean="0">
                <a:solidFill>
                  <a:srgbClr val="000000"/>
                </a:solidFill>
                <a:latin typeface="Yu Gothic UI"/>
                <a:ea typeface="Yu Gothic UI"/>
              </a:rPr>
              <a:t>に置き換え、</a:t>
            </a:r>
            <a:r>
              <a:rPr lang="en-US" altLang="ja-JP" sz="1600" b="1" dirty="0" smtClean="0">
                <a:solidFill>
                  <a:srgbClr val="000000"/>
                </a:solidFill>
                <a:latin typeface="Yu Gothic UI"/>
                <a:ea typeface="Yu Gothic UI"/>
              </a:rPr>
              <a:t>%s</a:t>
            </a:r>
            <a:r>
              <a:rPr lang="ja-JP" altLang="en-US" sz="1600" b="1" dirty="0" smtClean="0">
                <a:solidFill>
                  <a:srgbClr val="000000"/>
                </a:solidFill>
                <a:latin typeface="Yu Gothic UI"/>
                <a:ea typeface="Yu Gothic UI"/>
              </a:rPr>
              <a:t>を順に満たす</a:t>
            </a:r>
            <a:r>
              <a:rPr lang="en-US" altLang="ja-JP" sz="1600" b="1" dirty="0" err="1" smtClean="0">
                <a:solidFill>
                  <a:srgbClr val="000000"/>
                </a:solidFill>
                <a:latin typeface="Yu Gothic UI"/>
                <a:ea typeface="Yu Gothic UI"/>
              </a:rPr>
              <a:t>df.values.tolist</a:t>
            </a:r>
            <a:r>
              <a:rPr lang="en-US" altLang="ja-JP" sz="1600" b="1" dirty="0" smtClean="0">
                <a:solidFill>
                  <a:srgbClr val="000000"/>
                </a:solidFill>
                <a:latin typeface="Yu Gothic UI"/>
                <a:ea typeface="Yu Gothic UI"/>
              </a:rPr>
              <a:t>()</a:t>
            </a:r>
            <a:r>
              <a:rPr lang="ja-JP" altLang="en-US" sz="1600" b="1" dirty="0" smtClean="0">
                <a:solidFill>
                  <a:srgbClr val="000000"/>
                </a:solidFill>
                <a:latin typeface="Yu Gothic UI"/>
                <a:ea typeface="Yu Gothic UI"/>
              </a:rPr>
              <a:t>を作る</a:t>
            </a:r>
            <a:endParaRPr lang="en-US" altLang="ja-JP" sz="1400" b="1" dirty="0">
              <a:solidFill>
                <a:srgbClr val="000000"/>
              </a:solidFill>
              <a:latin typeface="Yu Gothic UI"/>
              <a:ea typeface="Yu Gothic UI"/>
            </a:endParaRPr>
          </a:p>
          <a:p>
            <a:pPr>
              <a:lnSpc>
                <a:spcPct val="150000"/>
              </a:lnSpc>
            </a:pPr>
            <a:r>
              <a:rPr lang="ja-JP" altLang="en-US" b="1" dirty="0" smtClean="0">
                <a:solidFill>
                  <a:srgbClr val="000000"/>
                </a:solidFill>
                <a:latin typeface="+mn-ea"/>
                <a:ea typeface="+mn-ea"/>
              </a:rPr>
              <a:t>④</a:t>
            </a:r>
            <a:r>
              <a:rPr lang="en-US" altLang="ja-JP" b="1" dirty="0" err="1" smtClean="0">
                <a:solidFill>
                  <a:srgbClr val="000000"/>
                </a:solidFill>
                <a:latin typeface="Consolas" panose="020B0609020204030204" pitchFamily="49" charset="0"/>
                <a:ea typeface="+mn-ea"/>
              </a:rPr>
              <a:t>con.execute</a:t>
            </a:r>
            <a:r>
              <a:rPr lang="ja-JP" altLang="en-US" b="1" dirty="0" smtClean="0">
                <a:solidFill>
                  <a:srgbClr val="000000"/>
                </a:solidFill>
                <a:latin typeface="+mn-ea"/>
                <a:ea typeface="+mn-ea"/>
              </a:rPr>
              <a:t>の第一引数（</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文）を作成</a:t>
            </a:r>
            <a:endParaRPr lang="en-US" altLang="ja-JP" b="1" dirty="0" smtClean="0">
              <a:solidFill>
                <a:srgbClr val="000000"/>
              </a:solidFill>
              <a:latin typeface="+mn-ea"/>
              <a:ea typeface="+mn-ea"/>
            </a:endParaRPr>
          </a:p>
          <a:p>
            <a:r>
              <a:rPr lang="ja-JP" altLang="en-US" dirty="0">
                <a:solidFill>
                  <a:srgbClr val="000000"/>
                </a:solidFill>
                <a:latin typeface="+mn-ea"/>
                <a:ea typeface="+mn-ea"/>
              </a:rPr>
              <a:t>　</a:t>
            </a:r>
            <a:r>
              <a:rPr lang="ja-JP" altLang="en-US" dirty="0" smtClean="0">
                <a:solidFill>
                  <a:srgbClr val="000000"/>
                </a:solidFill>
                <a:latin typeface="+mn-ea"/>
                <a:ea typeface="+mn-ea"/>
              </a:rPr>
              <a:t>数字が入るところをプレースホルダ（</a:t>
            </a:r>
            <a:r>
              <a:rPr lang="en-US" altLang="ja-JP" dirty="0" smtClean="0">
                <a:solidFill>
                  <a:srgbClr val="000000"/>
                </a:solidFill>
                <a:latin typeface="+mn-ea"/>
                <a:ea typeface="+mn-ea"/>
              </a:rPr>
              <a:t>%s</a:t>
            </a:r>
            <a:r>
              <a:rPr lang="ja-JP" altLang="en-US" dirty="0" smtClean="0">
                <a:solidFill>
                  <a:srgbClr val="000000"/>
                </a:solidFill>
                <a:latin typeface="+mn-ea"/>
                <a:ea typeface="+mn-ea"/>
              </a:rPr>
              <a:t>）に置き換え、すべて文字列（</a:t>
            </a:r>
            <a:r>
              <a:rPr lang="en-US" altLang="ja-JP" dirty="0" smtClean="0">
                <a:solidFill>
                  <a:srgbClr val="000000"/>
                </a:solidFill>
                <a:latin typeface="+mn-ea"/>
                <a:ea typeface="+mn-ea"/>
              </a:rPr>
              <a:t>””</a:t>
            </a:r>
            <a:r>
              <a:rPr lang="ja-JP" altLang="en-US" dirty="0" smtClean="0">
                <a:solidFill>
                  <a:srgbClr val="000000"/>
                </a:solidFill>
                <a:latin typeface="+mn-ea"/>
                <a:ea typeface="+mn-ea"/>
              </a:rPr>
              <a:t>で囲う、変数を入れたければ</a:t>
            </a:r>
            <a:r>
              <a:rPr lang="en-US" altLang="ja-JP" dirty="0" smtClean="0">
                <a:solidFill>
                  <a:srgbClr val="000000"/>
                </a:solidFill>
                <a:latin typeface="+mn-ea"/>
                <a:ea typeface="+mn-ea"/>
              </a:rPr>
              <a:t>f</a:t>
            </a:r>
            <a:r>
              <a:rPr lang="ja-JP" altLang="en-US" dirty="0" smtClean="0">
                <a:solidFill>
                  <a:srgbClr val="000000"/>
                </a:solidFill>
                <a:latin typeface="+mn-ea"/>
                <a:ea typeface="+mn-ea"/>
              </a:rPr>
              <a:t>文字を使う）にして</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変数（</a:t>
            </a:r>
            <a:r>
              <a:rPr lang="en-US" altLang="ja-JP" dirty="0" smtClean="0">
                <a:solidFill>
                  <a:srgbClr val="000000"/>
                </a:solidFill>
                <a:latin typeface="+mn-ea"/>
                <a:ea typeface="+mn-ea"/>
              </a:rPr>
              <a:t>sql1</a:t>
            </a:r>
            <a:r>
              <a:rPr lang="ja-JP" altLang="en-US" dirty="0" smtClean="0">
                <a:solidFill>
                  <a:srgbClr val="000000"/>
                </a:solidFill>
                <a:latin typeface="+mn-ea"/>
                <a:ea typeface="+mn-ea"/>
              </a:rPr>
              <a:t>など）に入れる</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b="1" dirty="0" smtClean="0">
                <a:solidFill>
                  <a:srgbClr val="000000"/>
                </a:solidFill>
                <a:latin typeface="+mn-ea"/>
                <a:ea typeface="+mn-ea"/>
              </a:rPr>
              <a:t>⑤</a:t>
            </a:r>
            <a:r>
              <a:rPr lang="en-US" altLang="ja-JP" b="1" dirty="0" err="1">
                <a:solidFill>
                  <a:srgbClr val="000000"/>
                </a:solidFill>
                <a:latin typeface="Consolas" panose="020B0609020204030204" pitchFamily="49" charset="0"/>
                <a:ea typeface="+mn-ea"/>
              </a:rPr>
              <a:t>con.execute</a:t>
            </a:r>
            <a:r>
              <a:rPr lang="ja-JP" altLang="en-US" b="1" dirty="0" smtClean="0">
                <a:solidFill>
                  <a:srgbClr val="000000"/>
                </a:solidFill>
                <a:latin typeface="+mn-ea"/>
                <a:ea typeface="+mn-ea"/>
              </a:rPr>
              <a:t>の第二引数（</a:t>
            </a:r>
            <a:r>
              <a:rPr lang="en-US" altLang="ja-JP" b="1" dirty="0" smtClean="0">
                <a:solidFill>
                  <a:srgbClr val="000000"/>
                </a:solidFill>
                <a:latin typeface="+mn-ea"/>
                <a:ea typeface="+mn-ea"/>
              </a:rPr>
              <a:t>%s</a:t>
            </a:r>
            <a:r>
              <a:rPr lang="ja-JP" altLang="en-US" b="1" dirty="0" smtClean="0">
                <a:solidFill>
                  <a:srgbClr val="000000"/>
                </a:solidFill>
                <a:latin typeface="+mn-ea"/>
                <a:ea typeface="+mn-ea"/>
              </a:rPr>
              <a:t>に入れるデータの</a:t>
            </a:r>
            <a:r>
              <a:rPr lang="en-US" altLang="ja-JP" b="1" dirty="0" err="1" smtClean="0">
                <a:solidFill>
                  <a:srgbClr val="000000"/>
                </a:solidFill>
                <a:latin typeface="Consolas" panose="020B0609020204030204" pitchFamily="49" charset="0"/>
                <a:ea typeface="+mn-ea"/>
              </a:rPr>
              <a:t>df.values.tolist</a:t>
            </a:r>
            <a:r>
              <a:rPr lang="en-US" altLang="ja-JP" b="1" dirty="0" smtClean="0">
                <a:solidFill>
                  <a:srgbClr val="000000"/>
                </a:solidFill>
                <a:latin typeface="Consolas" panose="020B0609020204030204" pitchFamily="49" charset="0"/>
                <a:ea typeface="+mn-ea"/>
              </a:rPr>
              <a:t>()</a:t>
            </a:r>
            <a:r>
              <a:rPr lang="ja-JP" altLang="en-US" b="1" dirty="0" smtClean="0">
                <a:solidFill>
                  <a:srgbClr val="000000"/>
                </a:solidFill>
                <a:latin typeface="+mn-ea"/>
                <a:ea typeface="+mn-ea"/>
              </a:rPr>
              <a:t>）を作成</a:t>
            </a:r>
            <a:endParaRPr lang="en-US" altLang="ja-JP" b="1"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en-US" altLang="ja-JP" dirty="0" smtClean="0">
                <a:solidFill>
                  <a:srgbClr val="000000"/>
                </a:solidFill>
                <a:latin typeface="+mn-ea"/>
                <a:ea typeface="+mn-ea"/>
              </a:rPr>
              <a:t>SQL</a:t>
            </a:r>
            <a:r>
              <a:rPr lang="ja-JP" altLang="en-US" dirty="0" smtClean="0">
                <a:solidFill>
                  <a:srgbClr val="000000"/>
                </a:solidFill>
                <a:latin typeface="+mn-ea"/>
                <a:ea typeface="+mn-ea"/>
              </a:rPr>
              <a:t>の種類によってはカラムの順番を変えたり、新たにカラムを増やさなければいけない</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en-US" altLang="ja-JP" dirty="0" smtClean="0">
                <a:solidFill>
                  <a:srgbClr val="000000"/>
                </a:solidFill>
                <a:latin typeface="+mn-ea"/>
                <a:ea typeface="+mn-ea"/>
              </a:rPr>
              <a:t>Pandas</a:t>
            </a:r>
            <a:r>
              <a:rPr lang="ja-JP" altLang="en-US" dirty="0" smtClean="0">
                <a:solidFill>
                  <a:srgbClr val="000000"/>
                </a:solidFill>
                <a:latin typeface="+mn-ea"/>
                <a:ea typeface="+mn-ea"/>
              </a:rPr>
              <a:t>を駆使してもとの</a:t>
            </a:r>
            <a:r>
              <a:rPr lang="en-US" altLang="ja-JP" dirty="0" err="1" smtClean="0">
                <a:solidFill>
                  <a:srgbClr val="000000"/>
                </a:solidFill>
                <a:latin typeface="+mn-ea"/>
                <a:ea typeface="+mn-ea"/>
              </a:rPr>
              <a:t>df</a:t>
            </a:r>
            <a:r>
              <a:rPr lang="ja-JP" altLang="en-US" dirty="0" smtClean="0">
                <a:solidFill>
                  <a:srgbClr val="000000"/>
                </a:solidFill>
                <a:latin typeface="+mn-ea"/>
                <a:ea typeface="+mn-ea"/>
              </a:rPr>
              <a:t>を変形、プレースホルダを埋めるための</a:t>
            </a:r>
            <a:r>
              <a:rPr lang="en-US" altLang="ja-JP" dirty="0" err="1" smtClean="0">
                <a:solidFill>
                  <a:srgbClr val="000000"/>
                </a:solidFill>
                <a:latin typeface="Consolas" panose="020B0609020204030204" pitchFamily="49" charset="0"/>
                <a:ea typeface="+mn-ea"/>
              </a:rPr>
              <a:t>df.values.tolist</a:t>
            </a:r>
            <a:r>
              <a:rPr lang="en-US" altLang="ja-JP" dirty="0" smtClean="0">
                <a:solidFill>
                  <a:srgbClr val="000000"/>
                </a:solidFill>
                <a:latin typeface="Consolas" panose="020B0609020204030204" pitchFamily="49" charset="0"/>
                <a:ea typeface="+mn-ea"/>
              </a:rPr>
              <a:t>()</a:t>
            </a:r>
            <a:r>
              <a:rPr lang="ja-JP" altLang="en-US" dirty="0" smtClean="0">
                <a:solidFill>
                  <a:srgbClr val="000000"/>
                </a:solidFill>
                <a:latin typeface="+mn-ea"/>
                <a:ea typeface="+mn-ea"/>
              </a:rPr>
              <a:t>を作成する</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⑥</a:t>
            </a:r>
            <a:r>
              <a:rPr lang="en-US" altLang="ja-JP" dirty="0" err="1" smtClean="0">
                <a:solidFill>
                  <a:srgbClr val="000000"/>
                </a:solidFill>
                <a:latin typeface="Consolas" panose="020B0609020204030204" pitchFamily="49" charset="0"/>
                <a:ea typeface="+mn-ea"/>
              </a:rPr>
              <a:t>con.execute</a:t>
            </a:r>
            <a:r>
              <a:rPr lang="en-US" altLang="ja-JP" dirty="0" smtClean="0">
                <a:solidFill>
                  <a:srgbClr val="000000"/>
                </a:solidFill>
                <a:latin typeface="Consolas" panose="020B0609020204030204" pitchFamily="49" charset="0"/>
                <a:ea typeface="+mn-ea"/>
              </a:rPr>
              <a:t>(sql1, </a:t>
            </a:r>
            <a:r>
              <a:rPr lang="en-US" altLang="ja-JP" dirty="0" err="1">
                <a:solidFill>
                  <a:srgbClr val="000000"/>
                </a:solidFill>
                <a:latin typeface="Consolas" panose="020B0609020204030204" pitchFamily="49" charset="0"/>
                <a:ea typeface="+mn-ea"/>
              </a:rPr>
              <a:t>df.values.tolist</a:t>
            </a:r>
            <a:r>
              <a:rPr lang="en-US" altLang="ja-JP" dirty="0" smtClean="0">
                <a:solidFill>
                  <a:srgbClr val="000000"/>
                </a:solidFill>
                <a:latin typeface="Consolas" panose="020B0609020204030204" pitchFamily="49" charset="0"/>
                <a:ea typeface="+mn-ea"/>
              </a:rPr>
              <a:t>())</a:t>
            </a:r>
            <a:r>
              <a:rPr lang="ja-JP" altLang="en-US" dirty="0" smtClean="0">
                <a:solidFill>
                  <a:srgbClr val="000000"/>
                </a:solidFill>
                <a:latin typeface="+mn-ea"/>
                <a:ea typeface="+mn-ea"/>
              </a:rPr>
              <a:t>を実行し、うまく行くか確認</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ja-JP" altLang="en-US" b="1" dirty="0" smtClean="0">
                <a:solidFill>
                  <a:srgbClr val="000000"/>
                </a:solidFill>
                <a:latin typeface="+mn-ea"/>
                <a:ea typeface="+mn-ea"/>
              </a:rPr>
              <a:t>だいたいうまく行かないので、エラーメッセージを見てエラーをひたすら潰しにかかります</a:t>
            </a:r>
            <a:r>
              <a:rPr lang="ja-JP" altLang="en-US" dirty="0" smtClean="0">
                <a:solidFill>
                  <a:srgbClr val="000000"/>
                </a:solidFill>
                <a:latin typeface="+mn-ea"/>
                <a:ea typeface="+mn-ea"/>
              </a:rPr>
              <a:t>。</a:t>
            </a:r>
            <a:endParaRPr lang="en-US" altLang="ja-JP" dirty="0" smtClean="0">
              <a:solidFill>
                <a:srgbClr val="000000"/>
              </a:solidFill>
              <a:latin typeface="+mn-ea"/>
              <a:ea typeface="+mn-ea"/>
            </a:endParaRPr>
          </a:p>
        </p:txBody>
      </p:sp>
      <p:pic>
        <p:nvPicPr>
          <p:cNvPr id="4" name="図 3"/>
          <p:cNvPicPr>
            <a:picLocks noChangeAspect="1"/>
          </p:cNvPicPr>
          <p:nvPr/>
        </p:nvPicPr>
        <p:blipFill>
          <a:blip r:embed="rId2"/>
          <a:stretch>
            <a:fillRect/>
          </a:stretch>
        </p:blipFill>
        <p:spPr>
          <a:xfrm>
            <a:off x="6677695" y="2552435"/>
            <a:ext cx="1276953" cy="971705"/>
          </a:xfrm>
          <a:prstGeom prst="rect">
            <a:avLst/>
          </a:prstGeom>
        </p:spPr>
      </p:pic>
    </p:spTree>
    <p:extLst>
      <p:ext uri="{BB962C8B-B14F-4D97-AF65-F5344CB8AC3E}">
        <p14:creationId xmlns:p14="http://schemas.microsoft.com/office/powerpoint/2010/main" val="257614670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ja-JP" altLang="en-US" dirty="0" smtClean="0"/>
              <a:t>参考</a:t>
            </a:r>
            <a:r>
              <a:rPr lang="en-US" altLang="ja-JP" dirty="0" smtClean="0"/>
              <a:t>】</a:t>
            </a:r>
            <a:r>
              <a:rPr lang="ja-JP" altLang="en-US" dirty="0" smtClean="0"/>
              <a:t>ポスグレで</a:t>
            </a:r>
            <a:r>
              <a:rPr lang="en-US" altLang="ja-JP" dirty="0" err="1" smtClean="0"/>
              <a:t>upsert</a:t>
            </a:r>
            <a:r>
              <a:rPr lang="en-US" altLang="ja-JP" dirty="0" smtClean="0"/>
              <a:t> update</a:t>
            </a:r>
            <a:r>
              <a:rPr lang="ja-JP" altLang="en-US" dirty="0" err="1" smtClean="0"/>
              <a:t>って</a:t>
            </a:r>
            <a:r>
              <a:rPr lang="ja-JP" altLang="en-US" dirty="0" smtClean="0"/>
              <a:t>どうやるの？</a:t>
            </a:r>
            <a:endParaRPr kumimoji="1" lang="ja-JP" altLang="en-US" dirty="0"/>
          </a:p>
        </p:txBody>
      </p:sp>
      <p:sp>
        <p:nvSpPr>
          <p:cNvPr id="3" name="正方形/長方形 2"/>
          <p:cNvSpPr/>
          <p:nvPr/>
        </p:nvSpPr>
        <p:spPr>
          <a:xfrm>
            <a:off x="429296" y="800531"/>
            <a:ext cx="8422783" cy="4962897"/>
          </a:xfrm>
          <a:prstGeom prst="rect">
            <a:avLst/>
          </a:prstGeom>
        </p:spPr>
        <p:txBody>
          <a:bodyPr wrap="square">
            <a:spAutoFit/>
          </a:bodyPr>
          <a:lstStyle/>
          <a:p>
            <a:pPr>
              <a:lnSpc>
                <a:spcPct val="150000"/>
              </a:lnSpc>
            </a:pPr>
            <a:r>
              <a:rPr lang="ja-JP" altLang="en-US" b="1" dirty="0" smtClean="0">
                <a:solidFill>
                  <a:srgbClr val="000000"/>
                </a:solidFill>
                <a:latin typeface="+mn-ea"/>
                <a:ea typeface="+mn-ea"/>
              </a:rPr>
              <a:t>①まず</a:t>
            </a:r>
            <a:r>
              <a:rPr lang="en-US" altLang="ja-JP" b="1" dirty="0" smtClean="0">
                <a:solidFill>
                  <a:srgbClr val="000000"/>
                </a:solidFill>
                <a:latin typeface="+mn-ea"/>
                <a:ea typeface="+mn-ea"/>
              </a:rPr>
              <a:t>Google</a:t>
            </a:r>
            <a:r>
              <a:rPr lang="ja-JP" altLang="en-US" b="1" dirty="0" smtClean="0">
                <a:solidFill>
                  <a:srgbClr val="000000"/>
                </a:solidFill>
                <a:latin typeface="+mn-ea"/>
                <a:ea typeface="+mn-ea"/>
              </a:rPr>
              <a:t>検索して、どういう</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文を書いたらいいのかを調べる</a:t>
            </a:r>
            <a:endParaRPr lang="en-US" altLang="ja-JP" b="1"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ja-JP" altLang="en-US" dirty="0">
                <a:solidFill>
                  <a:srgbClr val="000000"/>
                </a:solidFill>
                <a:latin typeface="+mn-ea"/>
                <a:ea typeface="+mn-ea"/>
              </a:rPr>
              <a:t>ポスグレ　</a:t>
            </a:r>
            <a:r>
              <a:rPr lang="en-US" altLang="ja-JP" dirty="0">
                <a:solidFill>
                  <a:srgbClr val="000000"/>
                </a:solidFill>
                <a:latin typeface="+mn-ea"/>
                <a:ea typeface="+mn-ea"/>
              </a:rPr>
              <a:t>SQL</a:t>
            </a:r>
            <a:r>
              <a:rPr lang="ja-JP" altLang="en-US" dirty="0">
                <a:solidFill>
                  <a:srgbClr val="000000"/>
                </a:solidFill>
                <a:latin typeface="+mn-ea"/>
                <a:ea typeface="+mn-ea"/>
              </a:rPr>
              <a:t>　</a:t>
            </a:r>
            <a:r>
              <a:rPr lang="en-US" altLang="ja-JP" dirty="0" err="1">
                <a:solidFill>
                  <a:srgbClr val="000000"/>
                </a:solidFill>
                <a:latin typeface="+mn-ea"/>
                <a:ea typeface="+mn-ea"/>
              </a:rPr>
              <a:t>upsert</a:t>
            </a:r>
            <a:r>
              <a:rPr lang="en-US" altLang="ja-JP" dirty="0">
                <a:solidFill>
                  <a:srgbClr val="000000"/>
                </a:solidFill>
                <a:latin typeface="+mn-ea"/>
                <a:ea typeface="+mn-ea"/>
              </a:rPr>
              <a:t> update</a:t>
            </a:r>
            <a:r>
              <a:rPr lang="ja-JP" altLang="en-US" dirty="0" smtClean="0">
                <a:solidFill>
                  <a:srgbClr val="000000"/>
                </a:solidFill>
                <a:latin typeface="+mn-ea"/>
                <a:ea typeface="+mn-ea"/>
              </a:rPr>
              <a:t>」などで調べる。このへん（</a:t>
            </a:r>
            <a:r>
              <a:rPr lang="en-US" altLang="ja-JP" dirty="0" smtClean="0">
                <a:solidFill>
                  <a:srgbClr val="000000"/>
                </a:solidFill>
                <a:latin typeface="+mn-ea"/>
                <a:ea typeface="+mn-ea"/>
                <a:hlinkClick r:id="rId2"/>
              </a:rPr>
              <a:t>PostgreSQL</a:t>
            </a:r>
            <a:r>
              <a:rPr lang="ja-JP" altLang="en-US" dirty="0" smtClean="0">
                <a:solidFill>
                  <a:srgbClr val="000000"/>
                </a:solidFill>
                <a:latin typeface="+mn-ea"/>
                <a:ea typeface="+mn-ea"/>
                <a:hlinkClick r:id="rId2"/>
              </a:rPr>
              <a:t>の</a:t>
            </a:r>
            <a:r>
              <a:rPr lang="en-US" altLang="ja-JP" dirty="0" smtClean="0">
                <a:solidFill>
                  <a:srgbClr val="000000"/>
                </a:solidFill>
                <a:latin typeface="+mn-ea"/>
                <a:ea typeface="+mn-ea"/>
                <a:hlinkClick r:id="rId2"/>
              </a:rPr>
              <a:t>UPSERT</a:t>
            </a:r>
            <a:r>
              <a:rPr lang="ja-JP" altLang="en-US" dirty="0" smtClean="0">
                <a:solidFill>
                  <a:srgbClr val="000000"/>
                </a:solidFill>
                <a:latin typeface="+mn-ea"/>
                <a:ea typeface="+mn-ea"/>
                <a:hlinkClick r:id="rId2"/>
              </a:rPr>
              <a:t>を使う手順</a:t>
            </a:r>
            <a:r>
              <a:rPr lang="ja-JP" altLang="en-US" dirty="0" smtClean="0">
                <a:solidFill>
                  <a:srgbClr val="000000"/>
                </a:solidFill>
                <a:latin typeface="+mn-ea"/>
                <a:ea typeface="+mn-ea"/>
              </a:rPr>
              <a:t>）がヒット</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a:t>
            </a:r>
            <a:r>
              <a:rPr lang="en-US" altLang="ja-JP" dirty="0" smtClean="0">
                <a:solidFill>
                  <a:srgbClr val="000000"/>
                </a:solidFill>
                <a:latin typeface="+mn-ea"/>
                <a:ea typeface="+mn-ea"/>
              </a:rPr>
              <a:t>CONFRICT</a:t>
            </a:r>
            <a:r>
              <a:rPr lang="ja-JP" altLang="en-US" dirty="0" smtClean="0">
                <a:solidFill>
                  <a:srgbClr val="000000"/>
                </a:solidFill>
                <a:latin typeface="+mn-ea"/>
                <a:ea typeface="+mn-ea"/>
              </a:rPr>
              <a:t>とか言われたので、「</a:t>
            </a:r>
            <a:r>
              <a:rPr lang="en-US" altLang="ja-JP" dirty="0" err="1">
                <a:solidFill>
                  <a:srgbClr val="000000"/>
                </a:solidFill>
                <a:latin typeface="+mn-ea"/>
                <a:ea typeface="+mn-ea"/>
              </a:rPr>
              <a:t>postgreSQL</a:t>
            </a:r>
            <a:r>
              <a:rPr lang="en-US" altLang="ja-JP" dirty="0">
                <a:solidFill>
                  <a:srgbClr val="000000"/>
                </a:solidFill>
                <a:latin typeface="+mn-ea"/>
                <a:ea typeface="+mn-ea"/>
              </a:rPr>
              <a:t> CONFLICT</a:t>
            </a:r>
            <a:r>
              <a:rPr lang="ja-JP" altLang="en-US" dirty="0" smtClean="0">
                <a:solidFill>
                  <a:srgbClr val="000000"/>
                </a:solidFill>
                <a:latin typeface="+mn-ea"/>
                <a:ea typeface="+mn-ea"/>
              </a:rPr>
              <a:t>」などで調べる。このへん（</a:t>
            </a:r>
            <a:r>
              <a:rPr lang="en-US" altLang="ja-JP" dirty="0" smtClean="0">
                <a:solidFill>
                  <a:srgbClr val="000000"/>
                </a:solidFill>
                <a:latin typeface="+mn-ea"/>
                <a:ea typeface="+mn-ea"/>
                <a:hlinkClick r:id="rId3"/>
              </a:rPr>
              <a:t>PostgreSQL 9.5</a:t>
            </a:r>
            <a:r>
              <a:rPr lang="ja-JP" altLang="en-US" dirty="0" smtClean="0">
                <a:solidFill>
                  <a:srgbClr val="000000"/>
                </a:solidFill>
                <a:latin typeface="+mn-ea"/>
                <a:ea typeface="+mn-ea"/>
                <a:hlinkClick r:id="rId3"/>
              </a:rPr>
              <a:t>の新機能</a:t>
            </a:r>
            <a:r>
              <a:rPr lang="en-US" altLang="ja-JP" dirty="0" smtClean="0">
                <a:solidFill>
                  <a:srgbClr val="000000"/>
                </a:solidFill>
                <a:latin typeface="+mn-ea"/>
                <a:ea typeface="+mn-ea"/>
                <a:hlinkClick r:id="rId3"/>
              </a:rPr>
              <a:t>CONFLICT</a:t>
            </a:r>
            <a:r>
              <a:rPr lang="ja-JP" altLang="en-US" dirty="0" smtClean="0">
                <a:solidFill>
                  <a:srgbClr val="000000"/>
                </a:solidFill>
                <a:latin typeface="+mn-ea"/>
                <a:ea typeface="+mn-ea"/>
                <a:hlinkClick r:id="rId3"/>
              </a:rPr>
              <a:t>（</a:t>
            </a:r>
            <a:r>
              <a:rPr lang="en-US" altLang="ja-JP" dirty="0" smtClean="0">
                <a:solidFill>
                  <a:srgbClr val="000000"/>
                </a:solidFill>
                <a:latin typeface="+mn-ea"/>
                <a:ea typeface="+mn-ea"/>
                <a:hlinkClick r:id="rId3"/>
              </a:rPr>
              <a:t>UPSERT</a:t>
            </a:r>
            <a:r>
              <a:rPr lang="ja-JP" altLang="en-US" dirty="0" smtClean="0">
                <a:solidFill>
                  <a:srgbClr val="000000"/>
                </a:solidFill>
                <a:latin typeface="+mn-ea"/>
                <a:ea typeface="+mn-ea"/>
                <a:hlinkClick r:id="rId3"/>
              </a:rPr>
              <a:t>）を使ってみた。</a:t>
            </a:r>
            <a:r>
              <a:rPr lang="ja-JP" altLang="en-US" dirty="0" smtClean="0">
                <a:solidFill>
                  <a:srgbClr val="000000"/>
                </a:solidFill>
                <a:latin typeface="+mn-ea"/>
                <a:ea typeface="+mn-ea"/>
              </a:rPr>
              <a:t>）がヒット</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b="1" dirty="0" smtClean="0">
                <a:solidFill>
                  <a:srgbClr val="000000"/>
                </a:solidFill>
                <a:latin typeface="+mn-ea"/>
                <a:ea typeface="+mn-ea"/>
              </a:rPr>
              <a:t>②</a:t>
            </a:r>
            <a:r>
              <a:rPr lang="en-US" altLang="ja-JP" b="1" dirty="0" smtClean="0">
                <a:solidFill>
                  <a:srgbClr val="000000"/>
                </a:solidFill>
                <a:latin typeface="+mn-ea"/>
                <a:ea typeface="+mn-ea"/>
              </a:rPr>
              <a:t>A5Mk2</a:t>
            </a:r>
            <a:r>
              <a:rPr lang="ja-JP" altLang="en-US" b="1" dirty="0" smtClean="0">
                <a:solidFill>
                  <a:srgbClr val="000000"/>
                </a:solidFill>
                <a:latin typeface="+mn-ea"/>
                <a:ea typeface="+mn-ea"/>
              </a:rPr>
              <a:t>でテスト用のテーブルを作り、</a:t>
            </a:r>
            <a:r>
              <a:rPr lang="ja-JP" altLang="en-US" b="1" u="sng" dirty="0" smtClean="0">
                <a:solidFill>
                  <a:srgbClr val="000000"/>
                </a:solidFill>
                <a:latin typeface="+mn-ea"/>
                <a:ea typeface="+mn-ea"/>
              </a:rPr>
              <a:t>①</a:t>
            </a:r>
            <a:r>
              <a:rPr lang="en-US" altLang="ja-JP" b="1" u="sng" dirty="0" smtClean="0">
                <a:solidFill>
                  <a:srgbClr val="000000"/>
                </a:solidFill>
                <a:latin typeface="+mn-ea"/>
                <a:ea typeface="+mn-ea"/>
              </a:rPr>
              <a:t>google</a:t>
            </a:r>
            <a:r>
              <a:rPr lang="ja-JP" altLang="en-US" b="1" u="sng" dirty="0" smtClean="0">
                <a:solidFill>
                  <a:srgbClr val="000000"/>
                </a:solidFill>
                <a:latin typeface="+mn-ea"/>
                <a:ea typeface="+mn-ea"/>
              </a:rPr>
              <a:t>で調べたコード</a:t>
            </a:r>
            <a:r>
              <a:rPr lang="ja-JP" altLang="en-US" b="1" dirty="0" smtClean="0">
                <a:solidFill>
                  <a:srgbClr val="000000"/>
                </a:solidFill>
                <a:latin typeface="+mn-ea"/>
                <a:ea typeface="+mn-ea"/>
              </a:rPr>
              <a:t>で</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文を書いて動くか確認</a:t>
            </a:r>
            <a:endParaRPr lang="en-US" altLang="ja-JP" b="1" dirty="0" smtClean="0">
              <a:solidFill>
                <a:srgbClr val="000000"/>
              </a:solidFill>
              <a:latin typeface="+mn-ea"/>
              <a:ea typeface="+mn-ea"/>
            </a:endParaRPr>
          </a:p>
          <a:p>
            <a:r>
              <a:rPr lang="ja-JP" altLang="en-US" dirty="0" smtClean="0">
                <a:solidFill>
                  <a:srgbClr val="000000"/>
                </a:solidFill>
                <a:latin typeface="+mn-ea"/>
                <a:ea typeface="+mn-ea"/>
              </a:rPr>
              <a:t>・例文が書いてあるので、同じようにコードを</a:t>
            </a:r>
            <a:r>
              <a:rPr lang="en-US" altLang="ja-JP" dirty="0" smtClean="0">
                <a:solidFill>
                  <a:srgbClr val="000000"/>
                </a:solidFill>
                <a:latin typeface="+mn-ea"/>
                <a:ea typeface="+mn-ea"/>
              </a:rPr>
              <a:t>A5</a:t>
            </a:r>
            <a:r>
              <a:rPr lang="ja-JP" altLang="en-US" dirty="0" smtClean="0">
                <a:solidFill>
                  <a:srgbClr val="000000"/>
                </a:solidFill>
                <a:latin typeface="+mn-ea"/>
                <a:ea typeface="+mn-ea"/>
              </a:rPr>
              <a:t>で実行してみて、どういうコードを書かないといけないのかを確認</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a:t>
            </a:r>
            <a:r>
              <a:rPr lang="en-US" altLang="ja-JP" dirty="0" smtClean="0">
                <a:solidFill>
                  <a:srgbClr val="000000"/>
                </a:solidFill>
                <a:latin typeface="+mn-ea"/>
                <a:ea typeface="+mn-ea"/>
              </a:rPr>
              <a:t>ON </a:t>
            </a:r>
            <a:r>
              <a:rPr lang="en-US" altLang="ja-JP" dirty="0">
                <a:solidFill>
                  <a:srgbClr val="000000"/>
                </a:solidFill>
                <a:latin typeface="+mn-ea"/>
                <a:ea typeface="+mn-ea"/>
              </a:rPr>
              <a:t>CONSTRAINT </a:t>
            </a:r>
            <a:r>
              <a:rPr lang="ja-JP" altLang="en-US" dirty="0" smtClean="0">
                <a:solidFill>
                  <a:srgbClr val="000000"/>
                </a:solidFill>
                <a:latin typeface="+mn-ea"/>
                <a:ea typeface="+mn-ea"/>
              </a:rPr>
              <a:t>プライマリーキーの名前　とか、</a:t>
            </a:r>
            <a:r>
              <a:rPr lang="en-US" altLang="ja-JP" dirty="0">
                <a:solidFill>
                  <a:srgbClr val="000000"/>
                </a:solidFill>
                <a:latin typeface="+mn-ea"/>
                <a:ea typeface="+mn-ea"/>
              </a:rPr>
              <a:t>DO UPDATE SET </a:t>
            </a:r>
            <a:r>
              <a:rPr lang="en-US" altLang="ja-JP" dirty="0" smtClean="0">
                <a:solidFill>
                  <a:srgbClr val="000000"/>
                </a:solidFill>
                <a:latin typeface="+mn-ea"/>
                <a:ea typeface="+mn-ea"/>
              </a:rPr>
              <a:t>title=</a:t>
            </a:r>
            <a:r>
              <a:rPr lang="ja-JP" altLang="en-US" dirty="0" smtClean="0">
                <a:solidFill>
                  <a:srgbClr val="000000"/>
                </a:solidFill>
                <a:latin typeface="+mn-ea"/>
                <a:ea typeface="+mn-ea"/>
              </a:rPr>
              <a:t>アップデートするカラムの名前</a:t>
            </a:r>
            <a:r>
              <a:rPr lang="en-US" altLang="ja-JP" dirty="0" smtClean="0">
                <a:solidFill>
                  <a:srgbClr val="000000"/>
                </a:solidFill>
                <a:latin typeface="+mn-ea"/>
                <a:ea typeface="+mn-ea"/>
              </a:rPr>
              <a:t>;</a:t>
            </a:r>
            <a:r>
              <a:rPr lang="ja-JP" altLang="en-US" dirty="0" smtClean="0">
                <a:solidFill>
                  <a:srgbClr val="000000"/>
                </a:solidFill>
                <a:latin typeface="+mn-ea"/>
                <a:ea typeface="+mn-ea"/>
              </a:rPr>
              <a:t>で</a:t>
            </a:r>
            <a:endParaRPr lang="en-US" altLang="ja-JP" dirty="0" smtClean="0">
              <a:solidFill>
                <a:srgbClr val="000000"/>
              </a:solidFill>
              <a:latin typeface="+mn-ea"/>
              <a:ea typeface="+mn-ea"/>
            </a:endParaRPr>
          </a:p>
          <a:p>
            <a:r>
              <a:rPr lang="en-US" altLang="ja-JP" dirty="0" err="1" smtClean="0">
                <a:solidFill>
                  <a:srgbClr val="000000"/>
                </a:solidFill>
                <a:latin typeface="+mn-ea"/>
                <a:ea typeface="+mn-ea"/>
              </a:rPr>
              <a:t>df</a:t>
            </a:r>
            <a:r>
              <a:rPr lang="ja-JP" altLang="en-US" dirty="0" smtClean="0">
                <a:solidFill>
                  <a:srgbClr val="000000"/>
                </a:solidFill>
                <a:latin typeface="+mn-ea"/>
                <a:ea typeface="+mn-ea"/>
              </a:rPr>
              <a:t>の列を増やさなきゃダメだ　と気づく</a:t>
            </a:r>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r>
              <a:rPr lang="ja-JP" altLang="en-US" b="1" dirty="0" smtClean="0">
                <a:solidFill>
                  <a:srgbClr val="000000"/>
                </a:solidFill>
                <a:latin typeface="+mn-ea"/>
                <a:ea typeface="+mn-ea"/>
              </a:rPr>
              <a:t>③</a:t>
            </a:r>
            <a:r>
              <a:rPr lang="en-US" altLang="ja-JP" b="1" dirty="0">
                <a:solidFill>
                  <a:srgbClr val="000000"/>
                </a:solidFill>
                <a:latin typeface="+mn-ea"/>
                <a:ea typeface="+mn-ea"/>
              </a:rPr>
              <a:t>A5Mk2</a:t>
            </a:r>
            <a:r>
              <a:rPr lang="ja-JP" altLang="en-US" b="1" dirty="0">
                <a:solidFill>
                  <a:srgbClr val="000000"/>
                </a:solidFill>
                <a:latin typeface="+mn-ea"/>
                <a:ea typeface="+mn-ea"/>
              </a:rPr>
              <a:t>でテスト用の</a:t>
            </a:r>
            <a:r>
              <a:rPr lang="ja-JP" altLang="en-US" b="1" dirty="0" smtClean="0">
                <a:solidFill>
                  <a:srgbClr val="000000"/>
                </a:solidFill>
                <a:latin typeface="+mn-ea"/>
                <a:ea typeface="+mn-ea"/>
              </a:rPr>
              <a:t>テーブルその２を</a:t>
            </a:r>
            <a:r>
              <a:rPr lang="ja-JP" altLang="en-US" b="1" dirty="0">
                <a:solidFill>
                  <a:srgbClr val="000000"/>
                </a:solidFill>
                <a:latin typeface="+mn-ea"/>
                <a:ea typeface="+mn-ea"/>
              </a:rPr>
              <a:t>作り</a:t>
            </a:r>
            <a:r>
              <a:rPr lang="ja-JP" altLang="en-US" b="1" dirty="0" smtClean="0">
                <a:solidFill>
                  <a:srgbClr val="000000"/>
                </a:solidFill>
                <a:latin typeface="+mn-ea"/>
                <a:ea typeface="+mn-ea"/>
              </a:rPr>
              <a:t>、</a:t>
            </a:r>
            <a:r>
              <a:rPr lang="ja-JP" altLang="en-US" b="1" u="sng" dirty="0" smtClean="0">
                <a:solidFill>
                  <a:srgbClr val="000000"/>
                </a:solidFill>
                <a:latin typeface="+mn-ea"/>
                <a:ea typeface="+mn-ea"/>
              </a:rPr>
              <a:t>自分が実行したいコード</a:t>
            </a:r>
            <a:r>
              <a:rPr lang="ja-JP" altLang="en-US" b="1" dirty="0" smtClean="0">
                <a:solidFill>
                  <a:srgbClr val="000000"/>
                </a:solidFill>
                <a:latin typeface="+mn-ea"/>
                <a:ea typeface="+mn-ea"/>
              </a:rPr>
              <a:t>で</a:t>
            </a:r>
            <a:r>
              <a:rPr lang="en-US" altLang="ja-JP" b="1" dirty="0">
                <a:solidFill>
                  <a:srgbClr val="000000"/>
                </a:solidFill>
                <a:latin typeface="+mn-ea"/>
                <a:ea typeface="+mn-ea"/>
              </a:rPr>
              <a:t>SQL</a:t>
            </a:r>
            <a:r>
              <a:rPr lang="ja-JP" altLang="en-US" b="1" dirty="0">
                <a:solidFill>
                  <a:srgbClr val="000000"/>
                </a:solidFill>
                <a:latin typeface="+mn-ea"/>
                <a:ea typeface="+mn-ea"/>
              </a:rPr>
              <a:t>文を書いて動くか確認</a:t>
            </a:r>
            <a:endParaRPr lang="en-US" altLang="ja-JP" b="1" dirty="0" smtClean="0">
              <a:solidFill>
                <a:srgbClr val="000000"/>
              </a:solidFill>
              <a:latin typeface="+mn-ea"/>
              <a:ea typeface="+mn-ea"/>
            </a:endParaRPr>
          </a:p>
          <a:p>
            <a:r>
              <a:rPr lang="ja-JP" altLang="en-US" dirty="0" smtClean="0">
                <a:solidFill>
                  <a:srgbClr val="000000"/>
                </a:solidFill>
                <a:latin typeface="+mn-ea"/>
                <a:ea typeface="+mn-ea"/>
              </a:rPr>
              <a:t>・適当に自分でそれっぽいテーブルを書いて、実行してみる（＝</a:t>
            </a:r>
            <a:r>
              <a:rPr lang="en-US" altLang="ja-JP" dirty="0" smtClean="0">
                <a:solidFill>
                  <a:srgbClr val="000000"/>
                </a:solidFill>
                <a:latin typeface="+mn-ea"/>
                <a:ea typeface="+mn-ea"/>
              </a:rPr>
              <a:t>SQL</a:t>
            </a:r>
            <a:r>
              <a:rPr lang="ja-JP" altLang="en-US" dirty="0" smtClean="0">
                <a:solidFill>
                  <a:srgbClr val="000000"/>
                </a:solidFill>
                <a:latin typeface="+mn-ea"/>
                <a:ea typeface="+mn-ea"/>
              </a:rPr>
              <a:t>の書き方が理解できた）</a:t>
            </a:r>
            <a:endParaRPr lang="en-US" altLang="ja-JP" dirty="0" smtClean="0">
              <a:solidFill>
                <a:srgbClr val="000000"/>
              </a:solidFill>
              <a:latin typeface="+mn-ea"/>
              <a:ea typeface="+mn-ea"/>
            </a:endParaRPr>
          </a:p>
          <a:p>
            <a:endParaRPr lang="en-US" altLang="ja-JP" dirty="0" smtClean="0">
              <a:solidFill>
                <a:srgbClr val="000000"/>
              </a:solidFill>
              <a:latin typeface="+mn-ea"/>
              <a:ea typeface="+mn-ea"/>
            </a:endParaRPr>
          </a:p>
          <a:p>
            <a:endParaRPr lang="en-US" altLang="ja-JP" dirty="0">
              <a:solidFill>
                <a:srgbClr val="000000"/>
              </a:solidFill>
              <a:latin typeface="+mn-ea"/>
              <a:ea typeface="+mn-ea"/>
            </a:endParaRPr>
          </a:p>
          <a:p>
            <a:endParaRPr lang="en-US" altLang="ja-JP" dirty="0" smtClean="0">
              <a:solidFill>
                <a:srgbClr val="000000"/>
              </a:solidFill>
              <a:latin typeface="+mn-ea"/>
              <a:ea typeface="+mn-ea"/>
            </a:endParaRPr>
          </a:p>
          <a:p>
            <a:endParaRPr lang="en-US" altLang="ja-JP" dirty="0">
              <a:solidFill>
                <a:srgbClr val="000000"/>
              </a:solidFill>
              <a:latin typeface="+mn-ea"/>
              <a:ea typeface="+mn-ea"/>
            </a:endParaRPr>
          </a:p>
          <a:p>
            <a:endParaRPr lang="en-US" altLang="ja-JP" dirty="0" smtClean="0">
              <a:solidFill>
                <a:srgbClr val="000000"/>
              </a:solidFill>
              <a:latin typeface="+mn-ea"/>
              <a:ea typeface="+mn-ea"/>
            </a:endParaRPr>
          </a:p>
          <a:p>
            <a:endParaRPr lang="en-US" altLang="ja-JP"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endParaRPr lang="en-US" altLang="ja-JP" b="1" dirty="0">
              <a:solidFill>
                <a:srgbClr val="000000"/>
              </a:solidFill>
              <a:latin typeface="+mn-ea"/>
              <a:ea typeface="+mn-ea"/>
            </a:endParaRPr>
          </a:p>
          <a:p>
            <a:pPr>
              <a:lnSpc>
                <a:spcPct val="150000"/>
              </a:lnSpc>
            </a:pPr>
            <a:r>
              <a:rPr lang="ja-JP" altLang="en-US" b="1" dirty="0" smtClean="0">
                <a:solidFill>
                  <a:srgbClr val="000000"/>
                </a:solidFill>
                <a:latin typeface="+mn-ea"/>
                <a:ea typeface="+mn-ea"/>
              </a:rPr>
              <a:t>④ここからは</a:t>
            </a:r>
            <a:r>
              <a:rPr lang="en-US" altLang="ja-JP" b="1" dirty="0" smtClean="0">
                <a:solidFill>
                  <a:srgbClr val="000000"/>
                </a:solidFill>
                <a:latin typeface="+mn-ea"/>
                <a:ea typeface="+mn-ea"/>
              </a:rPr>
              <a:t>Python</a:t>
            </a:r>
            <a:r>
              <a:rPr lang="ja-JP" altLang="en-US" b="1" dirty="0" smtClean="0">
                <a:solidFill>
                  <a:srgbClr val="000000"/>
                </a:solidFill>
                <a:latin typeface="+mn-ea"/>
                <a:ea typeface="+mn-ea"/>
              </a:rPr>
              <a:t>で</a:t>
            </a:r>
            <a:r>
              <a:rPr lang="en-US" altLang="ja-JP" b="1" dirty="0" err="1" smtClean="0">
                <a:solidFill>
                  <a:srgbClr val="000000"/>
                </a:solidFill>
                <a:latin typeface="Consolas" panose="020B0609020204030204" pitchFamily="49" charset="0"/>
                <a:ea typeface="+mn-ea"/>
              </a:rPr>
              <a:t>con.execute</a:t>
            </a:r>
            <a:r>
              <a:rPr lang="ja-JP" altLang="en-US" b="1" dirty="0" smtClean="0">
                <a:solidFill>
                  <a:srgbClr val="000000"/>
                </a:solidFill>
                <a:latin typeface="+mn-ea"/>
                <a:ea typeface="+mn-ea"/>
              </a:rPr>
              <a:t>の第一引数（</a:t>
            </a:r>
            <a:r>
              <a:rPr lang="en-US" altLang="ja-JP" b="1" dirty="0" smtClean="0">
                <a:solidFill>
                  <a:srgbClr val="000000"/>
                </a:solidFill>
                <a:latin typeface="+mn-ea"/>
                <a:ea typeface="+mn-ea"/>
              </a:rPr>
              <a:t>SQL</a:t>
            </a:r>
            <a:r>
              <a:rPr lang="ja-JP" altLang="en-US" b="1" dirty="0" smtClean="0">
                <a:solidFill>
                  <a:srgbClr val="000000"/>
                </a:solidFill>
                <a:latin typeface="+mn-ea"/>
                <a:ea typeface="+mn-ea"/>
              </a:rPr>
              <a:t>文）を作成</a:t>
            </a:r>
            <a:r>
              <a:rPr lang="ja-JP" altLang="en-US" dirty="0">
                <a:solidFill>
                  <a:srgbClr val="000000"/>
                </a:solidFill>
                <a:latin typeface="+mn-ea"/>
                <a:ea typeface="+mn-ea"/>
              </a:rPr>
              <a:t>　</a:t>
            </a:r>
            <a:endParaRPr lang="en-US" altLang="ja-JP" sz="500" dirty="0" smtClean="0">
              <a:solidFill>
                <a:srgbClr val="000000"/>
              </a:solidFill>
              <a:latin typeface="+mn-ea"/>
              <a:ea typeface="+mn-ea"/>
            </a:endParaRPr>
          </a:p>
          <a:p>
            <a:pPr>
              <a:lnSpc>
                <a:spcPct val="150000"/>
              </a:lnSpc>
            </a:pPr>
            <a:r>
              <a:rPr lang="ja-JP" altLang="en-US" b="1" dirty="0" smtClean="0">
                <a:solidFill>
                  <a:srgbClr val="000000"/>
                </a:solidFill>
                <a:latin typeface="+mn-ea"/>
                <a:ea typeface="+mn-ea"/>
              </a:rPr>
              <a:t>⑤</a:t>
            </a:r>
            <a:r>
              <a:rPr lang="en-US" altLang="ja-JP" b="1" dirty="0" err="1">
                <a:solidFill>
                  <a:srgbClr val="000000"/>
                </a:solidFill>
                <a:latin typeface="Consolas" panose="020B0609020204030204" pitchFamily="49" charset="0"/>
                <a:ea typeface="+mn-ea"/>
              </a:rPr>
              <a:t>con.execute</a:t>
            </a:r>
            <a:r>
              <a:rPr lang="ja-JP" altLang="en-US" b="1" dirty="0" smtClean="0">
                <a:solidFill>
                  <a:srgbClr val="000000"/>
                </a:solidFill>
                <a:latin typeface="+mn-ea"/>
                <a:ea typeface="+mn-ea"/>
              </a:rPr>
              <a:t>の第二引数（</a:t>
            </a:r>
            <a:r>
              <a:rPr lang="en-US" altLang="ja-JP" b="1" dirty="0" smtClean="0">
                <a:solidFill>
                  <a:srgbClr val="000000"/>
                </a:solidFill>
                <a:latin typeface="+mn-ea"/>
                <a:ea typeface="+mn-ea"/>
              </a:rPr>
              <a:t>%s</a:t>
            </a:r>
            <a:r>
              <a:rPr lang="ja-JP" altLang="en-US" b="1" dirty="0" smtClean="0">
                <a:solidFill>
                  <a:srgbClr val="000000"/>
                </a:solidFill>
                <a:latin typeface="+mn-ea"/>
                <a:ea typeface="+mn-ea"/>
              </a:rPr>
              <a:t>に入れるデータの</a:t>
            </a:r>
            <a:r>
              <a:rPr lang="en-US" altLang="ja-JP" b="1" dirty="0" err="1" smtClean="0">
                <a:solidFill>
                  <a:srgbClr val="000000"/>
                </a:solidFill>
                <a:latin typeface="Consolas" panose="020B0609020204030204" pitchFamily="49" charset="0"/>
                <a:ea typeface="+mn-ea"/>
              </a:rPr>
              <a:t>df.values.tolist</a:t>
            </a:r>
            <a:r>
              <a:rPr lang="en-US" altLang="ja-JP" b="1" dirty="0" smtClean="0">
                <a:solidFill>
                  <a:srgbClr val="000000"/>
                </a:solidFill>
                <a:latin typeface="Consolas" panose="020B0609020204030204" pitchFamily="49" charset="0"/>
                <a:ea typeface="+mn-ea"/>
              </a:rPr>
              <a:t>()</a:t>
            </a:r>
            <a:r>
              <a:rPr lang="ja-JP" altLang="en-US" b="1" dirty="0" smtClean="0">
                <a:solidFill>
                  <a:srgbClr val="000000"/>
                </a:solidFill>
                <a:latin typeface="+mn-ea"/>
                <a:ea typeface="+mn-ea"/>
              </a:rPr>
              <a:t>）を作成</a:t>
            </a:r>
          </a:p>
          <a:p>
            <a:pPr>
              <a:lnSpc>
                <a:spcPct val="150000"/>
              </a:lnSpc>
            </a:pPr>
            <a:r>
              <a:rPr lang="ja-JP" altLang="en-US" dirty="0" smtClean="0">
                <a:solidFill>
                  <a:srgbClr val="000000"/>
                </a:solidFill>
                <a:latin typeface="+mn-ea"/>
                <a:ea typeface="+mn-ea"/>
              </a:rPr>
              <a:t>⑥</a:t>
            </a:r>
            <a:r>
              <a:rPr lang="en-US" altLang="ja-JP" dirty="0" err="1" smtClean="0">
                <a:solidFill>
                  <a:srgbClr val="000000"/>
                </a:solidFill>
                <a:latin typeface="Consolas" panose="020B0609020204030204" pitchFamily="49" charset="0"/>
                <a:ea typeface="+mn-ea"/>
              </a:rPr>
              <a:t>con.execute</a:t>
            </a:r>
            <a:r>
              <a:rPr lang="en-US" altLang="ja-JP" dirty="0" smtClean="0">
                <a:solidFill>
                  <a:srgbClr val="000000"/>
                </a:solidFill>
                <a:latin typeface="Consolas" panose="020B0609020204030204" pitchFamily="49" charset="0"/>
                <a:ea typeface="+mn-ea"/>
              </a:rPr>
              <a:t>(sql1, </a:t>
            </a:r>
            <a:r>
              <a:rPr lang="en-US" altLang="ja-JP" dirty="0" err="1" smtClean="0">
                <a:solidFill>
                  <a:srgbClr val="000000"/>
                </a:solidFill>
                <a:latin typeface="Consolas" panose="020B0609020204030204" pitchFamily="49" charset="0"/>
                <a:ea typeface="+mn-ea"/>
              </a:rPr>
              <a:t>df.values.tolist</a:t>
            </a:r>
            <a:r>
              <a:rPr lang="en-US" altLang="ja-JP" dirty="0" smtClean="0">
                <a:solidFill>
                  <a:srgbClr val="000000"/>
                </a:solidFill>
                <a:latin typeface="Consolas" panose="020B0609020204030204" pitchFamily="49" charset="0"/>
                <a:ea typeface="+mn-ea"/>
              </a:rPr>
              <a:t>())</a:t>
            </a:r>
            <a:r>
              <a:rPr lang="ja-JP" altLang="en-US" dirty="0" smtClean="0">
                <a:solidFill>
                  <a:srgbClr val="000000"/>
                </a:solidFill>
                <a:latin typeface="+mn-ea"/>
                <a:ea typeface="+mn-ea"/>
              </a:rPr>
              <a:t>を実行し、うまく行くか確認</a:t>
            </a:r>
            <a:endParaRPr lang="en-US" altLang="ja-JP" dirty="0" smtClean="0">
              <a:solidFill>
                <a:srgbClr val="000000"/>
              </a:solidFill>
              <a:latin typeface="+mn-ea"/>
              <a:ea typeface="+mn-ea"/>
            </a:endParaRPr>
          </a:p>
        </p:txBody>
      </p:sp>
      <p:pic>
        <p:nvPicPr>
          <p:cNvPr id="5" name="図 4"/>
          <p:cNvPicPr>
            <a:picLocks noChangeAspect="1"/>
          </p:cNvPicPr>
          <p:nvPr/>
        </p:nvPicPr>
        <p:blipFill>
          <a:blip r:embed="rId4"/>
          <a:stretch>
            <a:fillRect/>
          </a:stretch>
        </p:blipFill>
        <p:spPr>
          <a:xfrm>
            <a:off x="7023278" y="1743169"/>
            <a:ext cx="1923245" cy="1398935"/>
          </a:xfrm>
          <a:prstGeom prst="rect">
            <a:avLst/>
          </a:prstGeom>
        </p:spPr>
      </p:pic>
      <p:pic>
        <p:nvPicPr>
          <p:cNvPr id="6" name="図 5"/>
          <p:cNvPicPr>
            <a:picLocks noChangeAspect="1"/>
          </p:cNvPicPr>
          <p:nvPr/>
        </p:nvPicPr>
        <p:blipFill>
          <a:blip r:embed="rId5"/>
          <a:stretch>
            <a:fillRect/>
          </a:stretch>
        </p:blipFill>
        <p:spPr>
          <a:xfrm>
            <a:off x="2861261" y="3494467"/>
            <a:ext cx="2457713" cy="1048021"/>
          </a:xfrm>
          <a:prstGeom prst="rect">
            <a:avLst/>
          </a:prstGeom>
        </p:spPr>
      </p:pic>
      <p:pic>
        <p:nvPicPr>
          <p:cNvPr id="7" name="図 6"/>
          <p:cNvPicPr>
            <a:picLocks noChangeAspect="1"/>
          </p:cNvPicPr>
          <p:nvPr/>
        </p:nvPicPr>
        <p:blipFill>
          <a:blip r:embed="rId6"/>
          <a:stretch>
            <a:fillRect/>
          </a:stretch>
        </p:blipFill>
        <p:spPr>
          <a:xfrm>
            <a:off x="718079" y="3494467"/>
            <a:ext cx="1730493" cy="753968"/>
          </a:xfrm>
          <a:prstGeom prst="rect">
            <a:avLst/>
          </a:prstGeom>
        </p:spPr>
      </p:pic>
      <p:pic>
        <p:nvPicPr>
          <p:cNvPr id="8" name="図 7"/>
          <p:cNvPicPr>
            <a:picLocks noChangeAspect="1"/>
          </p:cNvPicPr>
          <p:nvPr/>
        </p:nvPicPr>
        <p:blipFill>
          <a:blip r:embed="rId7"/>
          <a:stretch>
            <a:fillRect/>
          </a:stretch>
        </p:blipFill>
        <p:spPr>
          <a:xfrm>
            <a:off x="5930663" y="3483802"/>
            <a:ext cx="888061" cy="1363689"/>
          </a:xfrm>
          <a:prstGeom prst="rect">
            <a:avLst/>
          </a:prstGeom>
        </p:spPr>
      </p:pic>
      <p:sp>
        <p:nvSpPr>
          <p:cNvPr id="9" name="テキスト ボックス 8"/>
          <p:cNvSpPr txBox="1"/>
          <p:nvPr/>
        </p:nvSpPr>
        <p:spPr>
          <a:xfrm>
            <a:off x="184596" y="4295605"/>
            <a:ext cx="2562613" cy="553998"/>
          </a:xfrm>
          <a:prstGeom prst="rect">
            <a:avLst/>
          </a:prstGeom>
          <a:noFill/>
        </p:spPr>
        <p:txBody>
          <a:bodyPr wrap="square" rtlCol="0">
            <a:spAutoFit/>
          </a:bodyPr>
          <a:lstStyle/>
          <a:p>
            <a:r>
              <a:rPr lang="ja-JP" altLang="en-US" sz="1000" dirty="0" smtClean="0">
                <a:solidFill>
                  <a:schemeClr val="accent5">
                    <a:lumMod val="75000"/>
                  </a:schemeClr>
                </a:solidFill>
                <a:effectLst>
                  <a:glow rad="127000">
                    <a:schemeClr val="bg1">
                      <a:alpha val="90000"/>
                    </a:schemeClr>
                  </a:glow>
                </a:effectLst>
                <a:latin typeface="+mn-ea"/>
                <a:ea typeface="+mn-ea"/>
              </a:rPr>
              <a:t>②で分かった通り、プライマリーキー以外の値を二重に書かないといけないので、</a:t>
            </a:r>
            <a:r>
              <a:rPr lang="en-US" altLang="ja-JP" sz="1000" dirty="0" err="1" smtClean="0">
                <a:solidFill>
                  <a:schemeClr val="accent5">
                    <a:lumMod val="75000"/>
                  </a:schemeClr>
                </a:solidFill>
                <a:effectLst>
                  <a:glow rad="127000">
                    <a:schemeClr val="bg1">
                      <a:alpha val="90000"/>
                    </a:schemeClr>
                  </a:glow>
                </a:effectLst>
                <a:latin typeface="+mn-ea"/>
                <a:ea typeface="+mn-ea"/>
              </a:rPr>
              <a:t>df</a:t>
            </a:r>
            <a:r>
              <a:rPr lang="ja-JP" altLang="en-US" sz="1000" dirty="0" smtClean="0">
                <a:solidFill>
                  <a:schemeClr val="accent5">
                    <a:lumMod val="75000"/>
                  </a:schemeClr>
                </a:solidFill>
                <a:effectLst>
                  <a:glow rad="127000">
                    <a:schemeClr val="bg1">
                      <a:alpha val="90000"/>
                    </a:schemeClr>
                  </a:glow>
                </a:effectLst>
                <a:latin typeface="+mn-ea"/>
                <a:ea typeface="+mn-ea"/>
              </a:rPr>
              <a:t>に</a:t>
            </a:r>
            <a:r>
              <a:rPr lang="en-US" altLang="ja-JP" sz="1000" dirty="0" smtClean="0">
                <a:solidFill>
                  <a:schemeClr val="accent5">
                    <a:lumMod val="75000"/>
                  </a:schemeClr>
                </a:solidFill>
                <a:effectLst>
                  <a:glow rad="127000">
                    <a:schemeClr val="bg1">
                      <a:alpha val="90000"/>
                    </a:schemeClr>
                  </a:glow>
                </a:effectLst>
                <a:latin typeface="+mn-ea"/>
                <a:ea typeface="+mn-ea"/>
              </a:rPr>
              <a:t>update</a:t>
            </a:r>
            <a:r>
              <a:rPr lang="ja-JP" altLang="en-US" sz="1000" dirty="0" smtClean="0">
                <a:solidFill>
                  <a:schemeClr val="accent5">
                    <a:lumMod val="75000"/>
                  </a:schemeClr>
                </a:solidFill>
                <a:effectLst>
                  <a:glow rad="127000">
                    <a:schemeClr val="bg1">
                      <a:alpha val="90000"/>
                    </a:schemeClr>
                  </a:glow>
                </a:effectLst>
                <a:latin typeface="+mn-ea"/>
                <a:ea typeface="+mn-ea"/>
              </a:rPr>
              <a:t>する列（班名）をコピーして増やした</a:t>
            </a:r>
            <a:endParaRPr lang="en-US" altLang="ja-JP" sz="1000" dirty="0" smtClean="0">
              <a:solidFill>
                <a:schemeClr val="accent5">
                  <a:lumMod val="75000"/>
                </a:schemeClr>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V="1">
            <a:off x="1802923" y="4165647"/>
            <a:ext cx="236232" cy="147471"/>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 name="右矢印 12"/>
          <p:cNvSpPr/>
          <p:nvPr/>
        </p:nvSpPr>
        <p:spPr bwMode="auto">
          <a:xfrm>
            <a:off x="2534714" y="3760631"/>
            <a:ext cx="240405" cy="327743"/>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右矢印 13"/>
          <p:cNvSpPr/>
          <p:nvPr/>
        </p:nvSpPr>
        <p:spPr bwMode="auto">
          <a:xfrm>
            <a:off x="5433025" y="3760631"/>
            <a:ext cx="240405" cy="327743"/>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テキスト ボックス 14"/>
          <p:cNvSpPr txBox="1"/>
          <p:nvPr/>
        </p:nvSpPr>
        <p:spPr>
          <a:xfrm>
            <a:off x="6900821" y="3919425"/>
            <a:ext cx="1700236" cy="246221"/>
          </a:xfrm>
          <a:prstGeom prst="rect">
            <a:avLst/>
          </a:prstGeom>
          <a:noFill/>
        </p:spPr>
        <p:txBody>
          <a:bodyPr wrap="square" rtlCol="0">
            <a:spAutoFit/>
          </a:bodyPr>
          <a:lstStyle/>
          <a:p>
            <a:r>
              <a:rPr lang="ja-JP" altLang="en-US" sz="1000" dirty="0" smtClean="0">
                <a:solidFill>
                  <a:schemeClr val="accent5">
                    <a:lumMod val="75000"/>
                  </a:schemeClr>
                </a:solidFill>
                <a:effectLst>
                  <a:glow rad="127000">
                    <a:schemeClr val="bg1">
                      <a:alpha val="90000"/>
                    </a:schemeClr>
                  </a:glow>
                </a:effectLst>
                <a:latin typeface="+mn-ea"/>
                <a:ea typeface="+mn-ea"/>
              </a:rPr>
              <a:t>成功したぞ～</a:t>
            </a:r>
            <a:endParaRPr lang="en-US" altLang="ja-JP" sz="1000" dirty="0" smtClean="0">
              <a:solidFill>
                <a:schemeClr val="accent5">
                  <a:lumMod val="75000"/>
                </a:schemeClr>
              </a:solidFill>
              <a:effectLst>
                <a:glow rad="127000">
                  <a:schemeClr val="bg1">
                    <a:alpha val="90000"/>
                  </a:schemeClr>
                </a:glow>
              </a:effectLst>
              <a:latin typeface="+mn-ea"/>
              <a:ea typeface="+mn-ea"/>
            </a:endParaRPr>
          </a:p>
        </p:txBody>
      </p:sp>
      <p:pic>
        <p:nvPicPr>
          <p:cNvPr id="17" name="図 16"/>
          <p:cNvPicPr>
            <a:picLocks noChangeAspect="1"/>
          </p:cNvPicPr>
          <p:nvPr/>
        </p:nvPicPr>
        <p:blipFill>
          <a:blip r:embed="rId8"/>
          <a:stretch>
            <a:fillRect/>
          </a:stretch>
        </p:blipFill>
        <p:spPr>
          <a:xfrm>
            <a:off x="4885317" y="5653060"/>
            <a:ext cx="3600000" cy="988663"/>
          </a:xfrm>
          <a:prstGeom prst="rect">
            <a:avLst/>
          </a:prstGeom>
        </p:spPr>
      </p:pic>
      <p:pic>
        <p:nvPicPr>
          <p:cNvPr id="18" name="図 17"/>
          <p:cNvPicPr>
            <a:picLocks noChangeAspect="1"/>
          </p:cNvPicPr>
          <p:nvPr/>
        </p:nvPicPr>
        <p:blipFill>
          <a:blip r:embed="rId9"/>
          <a:stretch>
            <a:fillRect/>
          </a:stretch>
        </p:blipFill>
        <p:spPr>
          <a:xfrm>
            <a:off x="680070" y="5720926"/>
            <a:ext cx="3600000" cy="672066"/>
          </a:xfrm>
          <a:prstGeom prst="rect">
            <a:avLst/>
          </a:prstGeom>
        </p:spPr>
      </p:pic>
      <p:sp>
        <p:nvSpPr>
          <p:cNvPr id="20" name="正方形/長方形 19"/>
          <p:cNvSpPr/>
          <p:nvPr/>
        </p:nvSpPr>
        <p:spPr>
          <a:xfrm>
            <a:off x="493772" y="5763428"/>
            <a:ext cx="448614" cy="369332"/>
          </a:xfrm>
          <a:prstGeom prst="rect">
            <a:avLst/>
          </a:prstGeom>
        </p:spPr>
        <p:txBody>
          <a:bodyPr wrap="square">
            <a:spAutoFit/>
          </a:bodyPr>
          <a:lstStyle/>
          <a:p>
            <a:pPr>
              <a:lnSpc>
                <a:spcPct val="150000"/>
              </a:lnSpc>
            </a:pPr>
            <a:r>
              <a:rPr lang="ja-JP" altLang="en-US" b="1" dirty="0" smtClean="0">
                <a:solidFill>
                  <a:srgbClr val="000000"/>
                </a:solidFill>
                <a:latin typeface="+mn-ea"/>
                <a:ea typeface="+mn-ea"/>
              </a:rPr>
              <a:t>④</a:t>
            </a:r>
            <a:endParaRPr lang="en-US" altLang="ja-JP" dirty="0" smtClean="0">
              <a:solidFill>
                <a:srgbClr val="000000"/>
              </a:solidFill>
              <a:latin typeface="+mn-ea"/>
              <a:ea typeface="+mn-ea"/>
            </a:endParaRPr>
          </a:p>
        </p:txBody>
      </p:sp>
      <p:sp>
        <p:nvSpPr>
          <p:cNvPr id="21" name="正方形/長方形 20"/>
          <p:cNvSpPr/>
          <p:nvPr/>
        </p:nvSpPr>
        <p:spPr>
          <a:xfrm>
            <a:off x="5881352" y="6082918"/>
            <a:ext cx="448614" cy="334900"/>
          </a:xfrm>
          <a:prstGeom prst="rect">
            <a:avLst/>
          </a:prstGeom>
        </p:spPr>
        <p:txBody>
          <a:bodyPr wrap="square">
            <a:spAutoFit/>
          </a:bodyPr>
          <a:lstStyle/>
          <a:p>
            <a:pPr>
              <a:lnSpc>
                <a:spcPct val="150000"/>
              </a:lnSpc>
            </a:pPr>
            <a:r>
              <a:rPr lang="ja-JP" altLang="en-US" b="1" dirty="0" smtClean="0">
                <a:solidFill>
                  <a:srgbClr val="000000"/>
                </a:solidFill>
                <a:latin typeface="+mn-ea"/>
                <a:ea typeface="+mn-ea"/>
              </a:rPr>
              <a:t>⑤</a:t>
            </a:r>
            <a:endParaRPr lang="en-US" altLang="ja-JP" dirty="0" smtClean="0">
              <a:solidFill>
                <a:srgbClr val="000000"/>
              </a:solidFill>
              <a:latin typeface="+mn-ea"/>
              <a:ea typeface="+mn-ea"/>
            </a:endParaRPr>
          </a:p>
        </p:txBody>
      </p:sp>
      <p:sp>
        <p:nvSpPr>
          <p:cNvPr id="22" name="正方形/長方形 21"/>
          <p:cNvSpPr/>
          <p:nvPr/>
        </p:nvSpPr>
        <p:spPr>
          <a:xfrm>
            <a:off x="2086100" y="6035125"/>
            <a:ext cx="448614" cy="334900"/>
          </a:xfrm>
          <a:prstGeom prst="rect">
            <a:avLst/>
          </a:prstGeom>
        </p:spPr>
        <p:txBody>
          <a:bodyPr wrap="square">
            <a:spAutoFit/>
          </a:bodyPr>
          <a:lstStyle/>
          <a:p>
            <a:pPr>
              <a:lnSpc>
                <a:spcPct val="150000"/>
              </a:lnSpc>
            </a:pPr>
            <a:r>
              <a:rPr lang="ja-JP" altLang="en-US" b="1" dirty="0" smtClean="0">
                <a:solidFill>
                  <a:srgbClr val="000000"/>
                </a:solidFill>
                <a:latin typeface="+mn-ea"/>
                <a:ea typeface="+mn-ea"/>
              </a:rPr>
              <a:t>⑥</a:t>
            </a:r>
            <a:endParaRPr lang="en-US" altLang="ja-JP" dirty="0" smtClean="0">
              <a:solidFill>
                <a:srgbClr val="000000"/>
              </a:solidFill>
              <a:latin typeface="+mn-ea"/>
              <a:ea typeface="+mn-ea"/>
            </a:endParaRPr>
          </a:p>
        </p:txBody>
      </p:sp>
      <p:sp>
        <p:nvSpPr>
          <p:cNvPr id="23" name="テキスト ボックス 22"/>
          <p:cNvSpPr txBox="1"/>
          <p:nvPr/>
        </p:nvSpPr>
        <p:spPr>
          <a:xfrm>
            <a:off x="2348416" y="6106425"/>
            <a:ext cx="1700236" cy="246221"/>
          </a:xfrm>
          <a:prstGeom prst="rect">
            <a:avLst/>
          </a:prstGeom>
          <a:noFill/>
        </p:spPr>
        <p:txBody>
          <a:bodyPr wrap="square" rtlCol="0">
            <a:spAutoFit/>
          </a:bodyPr>
          <a:lstStyle/>
          <a:p>
            <a:r>
              <a:rPr lang="ja-JP" altLang="en-US" sz="1000" dirty="0" smtClean="0">
                <a:solidFill>
                  <a:schemeClr val="accent5">
                    <a:lumMod val="75000"/>
                  </a:schemeClr>
                </a:solidFill>
                <a:effectLst>
                  <a:glow rad="127000">
                    <a:schemeClr val="bg1">
                      <a:alpha val="90000"/>
                    </a:schemeClr>
                  </a:glow>
                </a:effectLst>
                <a:latin typeface="+mn-ea"/>
                <a:ea typeface="+mn-ea"/>
              </a:rPr>
              <a:t>→うまく行きました</a:t>
            </a:r>
            <a:endParaRPr lang="en-US" altLang="ja-JP" sz="1000" dirty="0" smtClean="0">
              <a:solidFill>
                <a:schemeClr val="accent5">
                  <a:lumMod val="75000"/>
                </a:schemeClr>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41034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左サイドバーの使い方</a:t>
            </a:r>
            <a:endParaRPr kumimoji="1" lang="ja-JP" altLang="en-US" dirty="0"/>
          </a:p>
        </p:txBody>
      </p:sp>
      <p:pic>
        <p:nvPicPr>
          <p:cNvPr id="3" name="図 2"/>
          <p:cNvPicPr>
            <a:picLocks noChangeAspect="1"/>
          </p:cNvPicPr>
          <p:nvPr/>
        </p:nvPicPr>
        <p:blipFill rotWithShape="1">
          <a:blip r:embed="rId2"/>
          <a:srcRect t="9925" r="80975" b="3660"/>
          <a:stretch/>
        </p:blipFill>
        <p:spPr>
          <a:xfrm>
            <a:off x="237075" y="837127"/>
            <a:ext cx="2247127" cy="5741346"/>
          </a:xfrm>
          <a:prstGeom prst="rect">
            <a:avLst/>
          </a:prstGeom>
        </p:spPr>
      </p:pic>
      <p:sp>
        <p:nvSpPr>
          <p:cNvPr id="5" name="テキスト ボックス 4"/>
          <p:cNvSpPr txBox="1"/>
          <p:nvPr/>
        </p:nvSpPr>
        <p:spPr>
          <a:xfrm>
            <a:off x="2692685" y="5687168"/>
            <a:ext cx="6193737" cy="523220"/>
          </a:xfrm>
          <a:prstGeom prst="rect">
            <a:avLst/>
          </a:prstGeom>
          <a:noFill/>
        </p:spPr>
        <p:txBody>
          <a:bodyPr wrap="square" rtlCol="0">
            <a:spAutoFit/>
          </a:bodyPr>
          <a:lstStyle/>
          <a:p>
            <a:r>
              <a:rPr lang="ja-JP" altLang="en-US" sz="1400" dirty="0">
                <a:solidFill>
                  <a:schemeClr val="accent1"/>
                </a:solidFill>
                <a:effectLst>
                  <a:glow rad="127000">
                    <a:schemeClr val="bg1">
                      <a:alpha val="90000"/>
                    </a:schemeClr>
                  </a:glow>
                </a:effectLst>
                <a:latin typeface="+mn-ea"/>
                <a:ea typeface="+mn-ea"/>
              </a:rPr>
              <a:t>エクスプローラ</a:t>
            </a:r>
            <a:r>
              <a:rPr lang="ja-JP" altLang="en-US" sz="1400" dirty="0" smtClean="0">
                <a:solidFill>
                  <a:schemeClr val="accent1"/>
                </a:solidFill>
                <a:effectLst>
                  <a:glow rad="127000">
                    <a:schemeClr val="bg1">
                      <a:alpha val="90000"/>
                    </a:schemeClr>
                  </a:glow>
                </a:effectLst>
                <a:latin typeface="+mn-ea"/>
                <a:ea typeface="+mn-ea"/>
              </a:rPr>
              <a:t>からファイルをドラッグ＆ドロップできる</a:t>
            </a:r>
            <a:endParaRPr lang="en-US" altLang="ja-JP" sz="1400" dirty="0" smtClean="0">
              <a:solidFill>
                <a:schemeClr val="accent1"/>
              </a:solidFill>
              <a:effectLst>
                <a:glow rad="127000">
                  <a:schemeClr val="bg1">
                    <a:alpha val="90000"/>
                  </a:schemeClr>
                </a:glow>
              </a:effectLst>
              <a:latin typeface="+mn-ea"/>
              <a:ea typeface="+mn-ea"/>
            </a:endParaRPr>
          </a:p>
          <a:p>
            <a:r>
              <a:rPr lang="en-US" altLang="ja-JP" sz="1400" dirty="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フォルダは</a:t>
            </a:r>
            <a:r>
              <a:rPr lang="en-US" altLang="ja-JP" sz="1400" dirty="0" err="1" smtClean="0">
                <a:solidFill>
                  <a:schemeClr val="accent1"/>
                </a:solidFill>
                <a:effectLst>
                  <a:glow rad="127000">
                    <a:schemeClr val="bg1">
                      <a:alpha val="90000"/>
                    </a:schemeClr>
                  </a:glow>
                </a:effectLst>
                <a:latin typeface="+mn-ea"/>
                <a:ea typeface="+mn-ea"/>
              </a:rPr>
              <a:t>Jupyter</a:t>
            </a:r>
            <a:r>
              <a:rPr lang="ja-JP" altLang="en-US" sz="1400" dirty="0" smtClean="0">
                <a:solidFill>
                  <a:schemeClr val="accent1"/>
                </a:solidFill>
                <a:effectLst>
                  <a:glow rad="127000">
                    <a:schemeClr val="bg1">
                      <a:alpha val="90000"/>
                    </a:schemeClr>
                  </a:glow>
                </a:effectLst>
                <a:latin typeface="+mn-ea"/>
                <a:ea typeface="+mn-ea"/>
              </a:rPr>
              <a:t>では移動できないので、普通にエクスプローラ間で移動してください</a:t>
            </a:r>
            <a:endParaRPr lang="ja-JP" altLang="en-US" sz="1400" dirty="0">
              <a:solidFill>
                <a:schemeClr val="accent1"/>
              </a:solidFill>
              <a:effectLst>
                <a:glow rad="127000">
                  <a:schemeClr val="bg1">
                    <a:alpha val="90000"/>
                  </a:schemeClr>
                </a:glow>
              </a:effectLst>
              <a:latin typeface="+mn-ea"/>
              <a:ea typeface="+mn-ea"/>
            </a:endParaRPr>
          </a:p>
        </p:txBody>
      </p:sp>
      <p:cxnSp>
        <p:nvCxnSpPr>
          <p:cNvPr id="6" name="直線矢印コネクタ 5"/>
          <p:cNvCxnSpPr>
            <a:stCxn id="5" idx="1"/>
          </p:cNvCxnSpPr>
          <p:nvPr/>
        </p:nvCxnSpPr>
        <p:spPr bwMode="auto">
          <a:xfrm flipH="1" flipV="1">
            <a:off x="2021983" y="5842716"/>
            <a:ext cx="670702" cy="106062"/>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pic>
        <p:nvPicPr>
          <p:cNvPr id="12" name="図 11"/>
          <p:cNvPicPr>
            <a:picLocks noChangeAspect="1"/>
          </p:cNvPicPr>
          <p:nvPr/>
        </p:nvPicPr>
        <p:blipFill>
          <a:blip r:embed="rId3"/>
          <a:stretch>
            <a:fillRect/>
          </a:stretch>
        </p:blipFill>
        <p:spPr>
          <a:xfrm>
            <a:off x="2768508" y="1047449"/>
            <a:ext cx="2536822" cy="2794748"/>
          </a:xfrm>
          <a:prstGeom prst="rect">
            <a:avLst/>
          </a:prstGeom>
        </p:spPr>
      </p:pic>
      <p:sp>
        <p:nvSpPr>
          <p:cNvPr id="13" name="テキスト ボックス 12"/>
          <p:cNvSpPr txBox="1"/>
          <p:nvPr/>
        </p:nvSpPr>
        <p:spPr>
          <a:xfrm>
            <a:off x="2635427" y="4017739"/>
            <a:ext cx="3360385" cy="307777"/>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ファイル選択→右クリックでいろいろできる</a:t>
            </a:r>
            <a:endParaRPr lang="ja-JP" altLang="en-US" sz="1400" dirty="0">
              <a:solidFill>
                <a:schemeClr val="accent1"/>
              </a:solidFill>
              <a:effectLst>
                <a:glow rad="127000">
                  <a:schemeClr val="bg1">
                    <a:alpha val="90000"/>
                  </a:schemeClr>
                </a:glow>
              </a:effectLst>
              <a:latin typeface="+mn-ea"/>
              <a:ea typeface="+mn-ea"/>
            </a:endParaRPr>
          </a:p>
        </p:txBody>
      </p:sp>
      <p:sp>
        <p:nvSpPr>
          <p:cNvPr id="14" name="テキスト ボックス 13"/>
          <p:cNvSpPr txBox="1"/>
          <p:nvPr/>
        </p:nvSpPr>
        <p:spPr>
          <a:xfrm>
            <a:off x="5117910" y="1424807"/>
            <a:ext cx="4399129" cy="138499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Rename</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名前の変更（</a:t>
            </a:r>
            <a:r>
              <a:rPr lang="en-US" altLang="ja-JP" dirty="0" smtClean="0">
                <a:effectLst>
                  <a:glow rad="127000">
                    <a:schemeClr val="bg1">
                      <a:alpha val="90000"/>
                    </a:schemeClr>
                  </a:glow>
                </a:effectLst>
                <a:latin typeface="+mn-ea"/>
                <a:ea typeface="+mn-ea"/>
              </a:rPr>
              <a:t>Notebook</a:t>
            </a:r>
            <a:r>
              <a:rPr lang="ja-JP" altLang="en-US" dirty="0" smtClean="0">
                <a:effectLst>
                  <a:glow rad="127000">
                    <a:schemeClr val="bg1">
                      <a:alpha val="90000"/>
                    </a:schemeClr>
                  </a:glow>
                </a:effectLst>
                <a:latin typeface="+mn-ea"/>
                <a:ea typeface="+mn-ea"/>
              </a:rPr>
              <a:t>を開いたまま変更可）</a:t>
            </a:r>
            <a:endParaRPr lang="en-US" altLang="ja-JP" dirty="0" smtClean="0">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Delete</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	</a:t>
            </a:r>
            <a:r>
              <a:rPr lang="ja-JP" altLang="en-US" dirty="0">
                <a:effectLst>
                  <a:glow rad="127000">
                    <a:schemeClr val="bg1">
                      <a:alpha val="90000"/>
                    </a:schemeClr>
                  </a:glow>
                </a:effectLst>
                <a:latin typeface="+mn-ea"/>
                <a:ea typeface="+mn-ea"/>
              </a:rPr>
              <a:t>ファイル</a:t>
            </a:r>
            <a:r>
              <a:rPr lang="ja-JP" altLang="en-US" dirty="0" smtClean="0">
                <a:effectLst>
                  <a:glow rad="127000">
                    <a:schemeClr val="bg1">
                      <a:alpha val="90000"/>
                    </a:schemeClr>
                  </a:glow>
                </a:effectLst>
                <a:latin typeface="+mn-ea"/>
                <a:ea typeface="+mn-ea"/>
              </a:rPr>
              <a:t>削除</a:t>
            </a:r>
            <a:endParaRPr lang="en-US" altLang="ja-JP" dirty="0" smtClean="0">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Copy</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ファイルコピー</a:t>
            </a:r>
            <a:endParaRPr lang="en-US" altLang="ja-JP" dirty="0" smtClean="0">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Duplicate</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選択したファイル</a:t>
            </a:r>
            <a:r>
              <a:rPr lang="ja-JP" altLang="en-US" dirty="0">
                <a:effectLst>
                  <a:glow rad="127000">
                    <a:schemeClr val="bg1">
                      <a:alpha val="90000"/>
                    </a:schemeClr>
                  </a:glow>
                </a:effectLst>
                <a:latin typeface="+mn-ea"/>
                <a:ea typeface="+mn-ea"/>
              </a:rPr>
              <a:t>をその場に複製</a:t>
            </a:r>
            <a:endParaRPr lang="en-US" altLang="ja-JP" dirty="0" smtClean="0">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Download</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ダウンロード（自分の</a:t>
            </a:r>
            <a:r>
              <a:rPr lang="en-US" altLang="ja-JP" dirty="0" smtClean="0">
                <a:effectLst>
                  <a:glow rad="127000">
                    <a:schemeClr val="bg1">
                      <a:alpha val="90000"/>
                    </a:schemeClr>
                  </a:glow>
                </a:effectLst>
                <a:latin typeface="+mn-ea"/>
                <a:ea typeface="+mn-ea"/>
              </a:rPr>
              <a:t>PC</a:t>
            </a:r>
            <a:r>
              <a:rPr lang="ja-JP" altLang="en-US" dirty="0" smtClean="0">
                <a:effectLst>
                  <a:glow rad="127000">
                    <a:schemeClr val="bg1">
                      <a:alpha val="90000"/>
                    </a:schemeClr>
                  </a:glow>
                </a:effectLst>
                <a:latin typeface="+mn-ea"/>
                <a:ea typeface="+mn-ea"/>
              </a:rPr>
              <a:t>に</a:t>
            </a:r>
            <a:r>
              <a:rPr lang="en-US" altLang="ja-JP" dirty="0" smtClean="0">
                <a:effectLst>
                  <a:glow rad="127000">
                    <a:schemeClr val="bg1">
                      <a:alpha val="90000"/>
                    </a:schemeClr>
                  </a:glow>
                </a:effectLst>
                <a:latin typeface="+mn-ea"/>
                <a:ea typeface="+mn-ea"/>
              </a:rPr>
              <a:t>DL</a:t>
            </a:r>
            <a:r>
              <a:rPr lang="ja-JP" altLang="en-US" dirty="0" smtClean="0">
                <a:effectLst>
                  <a:glow rad="127000">
                    <a:schemeClr val="bg1">
                      <a:alpha val="90000"/>
                    </a:schemeClr>
                  </a:glow>
                </a:effectLst>
                <a:latin typeface="+mn-ea"/>
                <a:ea typeface="+mn-ea"/>
              </a:rPr>
              <a:t>される）</a:t>
            </a:r>
            <a:endParaRPr lang="en-US" altLang="ja-JP" dirty="0" smtClean="0">
              <a:effectLst>
                <a:glow rad="127000">
                  <a:schemeClr val="bg1">
                    <a:alpha val="90000"/>
                  </a:schemeClr>
                </a:glow>
              </a:effectLst>
              <a:latin typeface="+mn-ea"/>
              <a:ea typeface="+mn-ea"/>
            </a:endParaRPr>
          </a:p>
          <a:p>
            <a:endParaRPr lang="en-US" altLang="ja-JP" dirty="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後はググってください</a:t>
            </a:r>
            <a:endParaRPr lang="ja-JP" altLang="en-US" dirty="0">
              <a:effectLst>
                <a:glow rad="127000">
                  <a:schemeClr val="bg1">
                    <a:alpha val="90000"/>
                  </a:schemeClr>
                </a:glow>
              </a:effectLst>
              <a:latin typeface="+mn-ea"/>
              <a:ea typeface="+mn-ea"/>
            </a:endParaRPr>
          </a:p>
        </p:txBody>
      </p:sp>
      <p:sp>
        <p:nvSpPr>
          <p:cNvPr id="15" name="テキスト ボックス 14"/>
          <p:cNvSpPr txBox="1"/>
          <p:nvPr/>
        </p:nvSpPr>
        <p:spPr>
          <a:xfrm>
            <a:off x="5251592" y="2952105"/>
            <a:ext cx="3788060" cy="923330"/>
          </a:xfrm>
          <a:prstGeom prst="rect">
            <a:avLst/>
          </a:prstGeom>
          <a:noFill/>
        </p:spPr>
        <p:txBody>
          <a:bodyPr wrap="square" rtlCol="0">
            <a:spAutoFit/>
          </a:bodyPr>
          <a:lstStyle/>
          <a:p>
            <a:r>
              <a:rPr lang="en-US" altLang="ja-JP" sz="1400" dirty="0" err="1" smtClean="0">
                <a:effectLst>
                  <a:glow rad="127000">
                    <a:schemeClr val="bg1">
                      <a:alpha val="90000"/>
                    </a:schemeClr>
                  </a:glow>
                </a:effectLst>
                <a:latin typeface="+mn-ea"/>
                <a:ea typeface="+mn-ea"/>
              </a:rPr>
              <a:t>ipynb</a:t>
            </a:r>
            <a:r>
              <a:rPr lang="ja-JP" altLang="en-US" sz="1400" dirty="0" smtClean="0">
                <a:effectLst>
                  <a:glow rad="127000">
                    <a:schemeClr val="bg1">
                      <a:alpha val="90000"/>
                    </a:schemeClr>
                  </a:glow>
                </a:effectLst>
                <a:latin typeface="+mn-ea"/>
                <a:ea typeface="+mn-ea"/>
              </a:rPr>
              <a:t>を新規作成すると、自動で</a:t>
            </a:r>
            <a:endParaRPr lang="en-US" altLang="ja-JP" sz="1400" dirty="0" smtClean="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a:t>
            </a:r>
            <a:r>
              <a:rPr lang="en-US" altLang="ja-JP" sz="1400" dirty="0">
                <a:effectLst>
                  <a:glow rad="127000">
                    <a:schemeClr val="bg1">
                      <a:alpha val="90000"/>
                    </a:schemeClr>
                  </a:glow>
                </a:effectLst>
                <a:latin typeface="+mn-ea"/>
                <a:ea typeface="+mn-ea"/>
              </a:rPr>
              <a:t> </a:t>
            </a:r>
            <a:r>
              <a:rPr lang="en-US" altLang="ja-JP" sz="1400" dirty="0" err="1">
                <a:effectLst>
                  <a:glow rad="127000">
                    <a:schemeClr val="bg1">
                      <a:alpha val="90000"/>
                    </a:schemeClr>
                  </a:glow>
                </a:effectLst>
                <a:latin typeface="+mn-ea"/>
                <a:ea typeface="+mn-ea"/>
              </a:rPr>
              <a:t>Untitled.ipynb</a:t>
            </a:r>
            <a:r>
              <a:rPr lang="ja-JP" altLang="en-US" sz="1400" dirty="0" smtClean="0">
                <a:effectLst>
                  <a:glow rad="127000">
                    <a:schemeClr val="bg1">
                      <a:alpha val="90000"/>
                    </a:schemeClr>
                  </a:glow>
                </a:effectLst>
                <a:latin typeface="+mn-ea"/>
                <a:ea typeface="+mn-ea"/>
              </a:rPr>
              <a:t>」になるので</a:t>
            </a:r>
            <a:endParaRPr lang="en-US" altLang="ja-JP" sz="1400" dirty="0" smtClean="0">
              <a:effectLst>
                <a:glow rad="127000">
                  <a:schemeClr val="bg1">
                    <a:alpha val="90000"/>
                  </a:schemeClr>
                </a:glow>
              </a:effectLst>
              <a:latin typeface="+mn-ea"/>
              <a:ea typeface="+mn-ea"/>
            </a:endParaRPr>
          </a:p>
          <a:p>
            <a:r>
              <a:rPr lang="en-US" altLang="ja-JP" sz="1400" dirty="0" smtClean="0">
                <a:solidFill>
                  <a:schemeClr val="accent1"/>
                </a:solidFill>
                <a:effectLst>
                  <a:glow rad="127000">
                    <a:schemeClr val="bg1">
                      <a:alpha val="90000"/>
                    </a:schemeClr>
                  </a:glow>
                </a:effectLst>
                <a:latin typeface="+mn-ea"/>
                <a:ea typeface="+mn-ea"/>
              </a:rPr>
              <a:t>Rename</a:t>
            </a:r>
            <a:r>
              <a:rPr lang="ja-JP" altLang="en-US" sz="1400" dirty="0" smtClean="0">
                <a:solidFill>
                  <a:schemeClr val="accent1"/>
                </a:solidFill>
                <a:effectLst>
                  <a:glow rad="127000">
                    <a:schemeClr val="bg1">
                      <a:alpha val="90000"/>
                    </a:schemeClr>
                  </a:glow>
                </a:effectLst>
                <a:latin typeface="+mn-ea"/>
                <a:ea typeface="+mn-ea"/>
              </a:rPr>
              <a:t>で名前を</a:t>
            </a:r>
            <a:r>
              <a:rPr lang="ja-JP" altLang="en-US" sz="1400" dirty="0">
                <a:solidFill>
                  <a:schemeClr val="accent1"/>
                </a:solidFill>
                <a:effectLst>
                  <a:glow rad="127000">
                    <a:schemeClr val="bg1">
                      <a:alpha val="90000"/>
                    </a:schemeClr>
                  </a:glow>
                </a:effectLst>
                <a:latin typeface="+mn-ea"/>
                <a:ea typeface="+mn-ea"/>
              </a:rPr>
              <a:t>変</a:t>
            </a:r>
            <a:r>
              <a:rPr lang="ja-JP" altLang="en-US" sz="1400" dirty="0" smtClean="0">
                <a:solidFill>
                  <a:schemeClr val="accent1"/>
                </a:solidFill>
                <a:effectLst>
                  <a:glow rad="127000">
                    <a:schemeClr val="bg1">
                      <a:alpha val="90000"/>
                    </a:schemeClr>
                  </a:glow>
                </a:effectLst>
                <a:latin typeface="+mn-ea"/>
                <a:ea typeface="+mn-ea"/>
              </a:rPr>
              <a:t>えてください。</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a:solidFill>
                  <a:schemeClr val="accent1"/>
                </a:solidFill>
                <a:effectLst>
                  <a:glow rad="127000">
                    <a:schemeClr val="bg1">
                      <a:alpha val="90000"/>
                    </a:schemeClr>
                  </a:glow>
                </a:effectLst>
                <a:latin typeface="+mn-ea"/>
                <a:ea typeface="+mn-ea"/>
              </a:rPr>
              <a:t> Untitled</a:t>
            </a:r>
            <a:r>
              <a:rPr lang="ja-JP" altLang="en-US" dirty="0" smtClean="0">
                <a:solidFill>
                  <a:schemeClr val="accent1"/>
                </a:solidFill>
                <a:effectLst>
                  <a:glow rad="127000">
                    <a:schemeClr val="bg1">
                      <a:alpha val="90000"/>
                    </a:schemeClr>
                  </a:glow>
                </a:effectLst>
                <a:latin typeface="+mn-ea"/>
                <a:ea typeface="+mn-ea"/>
              </a:rPr>
              <a:t>が増えると収集つかなくなるので、早めに）</a:t>
            </a:r>
            <a:endParaRPr lang="ja-JP" altLang="en-US" dirty="0">
              <a:solidFill>
                <a:schemeClr val="accent1"/>
              </a:solidFill>
              <a:effectLst>
                <a:glow rad="127000">
                  <a:schemeClr val="bg1">
                    <a:alpha val="90000"/>
                  </a:schemeClr>
                </a:glow>
              </a:effectLst>
              <a:latin typeface="+mn-ea"/>
              <a:ea typeface="+mn-ea"/>
            </a:endParaRPr>
          </a:p>
        </p:txBody>
      </p:sp>
      <p:cxnSp>
        <p:nvCxnSpPr>
          <p:cNvPr id="17" name="直線矢印コネクタ 16"/>
          <p:cNvCxnSpPr/>
          <p:nvPr/>
        </p:nvCxnSpPr>
        <p:spPr bwMode="auto">
          <a:xfrm flipH="1" flipV="1">
            <a:off x="3262648" y="3745719"/>
            <a:ext cx="68687" cy="272020"/>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1" name="フリーフォーム 10"/>
          <p:cNvSpPr/>
          <p:nvPr/>
        </p:nvSpPr>
        <p:spPr bwMode="auto">
          <a:xfrm>
            <a:off x="180304" y="1004518"/>
            <a:ext cx="283335" cy="237449"/>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6" name="直線矢印コネクタ 15"/>
          <p:cNvCxnSpPr>
            <a:stCxn id="15" idx="1"/>
          </p:cNvCxnSpPr>
          <p:nvPr/>
        </p:nvCxnSpPr>
        <p:spPr bwMode="auto">
          <a:xfrm flipH="1" flipV="1">
            <a:off x="3918694" y="1660478"/>
            <a:ext cx="1332898" cy="1753292"/>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23484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ポスグレで</a:t>
            </a:r>
            <a:r>
              <a:rPr lang="en-US" altLang="ja-JP" dirty="0" err="1" smtClean="0"/>
              <a:t>upsert</a:t>
            </a:r>
            <a:r>
              <a:rPr lang="en-US" altLang="ja-JP" dirty="0" smtClean="0"/>
              <a:t> update</a:t>
            </a:r>
            <a:r>
              <a:rPr lang="ja-JP" altLang="en-US" dirty="0" smtClean="0"/>
              <a:t>（コードの構造）</a:t>
            </a:r>
            <a:endParaRPr kumimoji="1" lang="ja-JP" altLang="en-US" dirty="0"/>
          </a:p>
        </p:txBody>
      </p:sp>
      <p:sp>
        <p:nvSpPr>
          <p:cNvPr id="3" name="テキスト ボックス 2"/>
          <p:cNvSpPr txBox="1"/>
          <p:nvPr/>
        </p:nvSpPr>
        <p:spPr>
          <a:xfrm>
            <a:off x="553791" y="1210614"/>
            <a:ext cx="184731" cy="369332"/>
          </a:xfrm>
          <a:prstGeom prst="rect">
            <a:avLst/>
          </a:prstGeom>
          <a:noFill/>
        </p:spPr>
        <p:txBody>
          <a:bodyPr wrap="none" rtlCol="0">
            <a:spAutoFit/>
          </a:bodyPr>
          <a:lstStyle/>
          <a:p>
            <a:endParaRPr kumimoji="1" lang="ja-JP" altLang="en-US" sz="1800" dirty="0">
              <a:ea typeface="HGS創英角ｺﾞｼｯｸUB" panose="020B0900000000000000" pitchFamily="50" charset="-128"/>
            </a:endParaRPr>
          </a:p>
        </p:txBody>
      </p:sp>
      <p:sp>
        <p:nvSpPr>
          <p:cNvPr id="4" name="テキスト ボックス 3"/>
          <p:cNvSpPr txBox="1"/>
          <p:nvPr/>
        </p:nvSpPr>
        <p:spPr>
          <a:xfrm>
            <a:off x="401141" y="1398521"/>
            <a:ext cx="8468109" cy="3416320"/>
          </a:xfrm>
          <a:prstGeom prst="rect">
            <a:avLst/>
          </a:prstGeom>
          <a:noFill/>
        </p:spPr>
        <p:txBody>
          <a:bodyPr wrap="square" rtlCol="0">
            <a:spAutoFit/>
          </a:bodyPr>
          <a:lstStyle/>
          <a:p>
            <a:pPr lvl="0" eaLnBrk="0" hangingPunct="0">
              <a:lnSpc>
                <a:spcPct val="1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4">
                    <a:lumMod val="75000"/>
                  </a:schemeClr>
                </a:solidFill>
                <a:effectLst>
                  <a:glow rad="139700">
                    <a:schemeClr val="bg1">
                      <a:alpha val="80000"/>
                    </a:schemeClr>
                  </a:glow>
                </a:effectLst>
                <a:latin typeface="Consolas" panose="020B0609020204030204" pitchFamily="49" charset="0"/>
                <a:ea typeface="var(--jp-code-font-family)"/>
              </a:rPr>
              <a:t>con</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.execute</a:t>
            </a:r>
            <a:r>
              <a:rPr kumimoji="0" lang="en-US" altLang="ja-JP" sz="1800" dirty="0">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f</a:t>
            </a:r>
            <a:r>
              <a:rPr kumimoji="0" lang="en-US" altLang="ja-JP" sz="1800" dirty="0">
                <a:solidFill>
                  <a:schemeClr val="accent3"/>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insert into </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values (%</a:t>
            </a:r>
            <a:r>
              <a:rPr kumimoji="0" lang="en-US" altLang="ja-JP" sz="1800" dirty="0" err="1">
                <a:solidFill>
                  <a:schemeClr val="accent3">
                    <a:lumMod val="75000"/>
                  </a:schemeClr>
                </a:solidFill>
                <a:effectLst>
                  <a:glow rad="139700">
                    <a:schemeClr val="bg1">
                      <a:alpha val="80000"/>
                    </a:schemeClr>
                  </a:glow>
                </a:effectLst>
                <a:latin typeface="Consolas" panose="020B0609020204030204" pitchFamily="49" charset="0"/>
                <a:ea typeface="var(--jp-code-font-family)"/>
              </a:rPr>
              <a:t>s,%s</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p>
          <a:p>
            <a:pPr lvl="0" eaLnBrk="0" hangingPunct="0">
              <a:lnSpc>
                <a:spcPct val="150000"/>
              </a:lnSpc>
            </a:pP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on </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conflict on constraint </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_</a:t>
            </a:r>
            <a:r>
              <a:rPr kumimoji="0" lang="en-US" altLang="ja-JP" sz="1800" dirty="0" err="1"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pkey</a:t>
            </a:r>
            <a:endPar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do update set "</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1"=%s, </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2"=%s,</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 "</a:t>
            </a:r>
            <a:r>
              <a:rPr kumimoji="0" lang="ja-JP" altLang="en-US"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カラム名</a:t>
            </a:r>
            <a:r>
              <a:rPr kumimoji="0" lang="en-US" altLang="ja-JP" sz="18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n"=%s;</a:t>
            </a: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  </a:t>
            </a:r>
            <a:r>
              <a:rPr kumimoji="0" lang="en-US" altLang="ja-JP" sz="1800" dirty="0" smtClean="0">
                <a:solidFill>
                  <a:schemeClr val="accent3"/>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  ,</a:t>
            </a:r>
            <a:r>
              <a:rPr kumimoji="0" lang="ja-JP" altLang="en-US" sz="1800" dirty="0">
                <a:effectLst>
                  <a:glow rad="139700">
                    <a:schemeClr val="bg1">
                      <a:alpha val="80000"/>
                    </a:schemeClr>
                  </a:glow>
                </a:effectLst>
                <a:latin typeface="Consolas" panose="020B0609020204030204" pitchFamily="49" charset="0"/>
                <a:ea typeface="var(--jp-code-font-family)"/>
              </a:rPr>
              <a:t> </a:t>
            </a:r>
            <a:r>
              <a:rPr kumimoji="0" lang="en-US" altLang="ja-JP" sz="1800" dirty="0" err="1"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a:t>
            </a:r>
            <a:endParaRPr kumimoji="0" lang="ja-JP" altLang="ja-JP" sz="1800" dirty="0">
              <a:effectLst>
                <a:glow rad="139700">
                  <a:schemeClr val="bg1">
                    <a:alpha val="80000"/>
                  </a:schemeClr>
                </a:glow>
              </a:effectLst>
              <a:latin typeface="Consolas" panose="020B0609020204030204" pitchFamily="49" charset="0"/>
              <a:ea typeface="-apple-system"/>
            </a:endParaRPr>
          </a:p>
        </p:txBody>
      </p:sp>
      <p:sp>
        <p:nvSpPr>
          <p:cNvPr id="5" name="テキスト ボックス 4"/>
          <p:cNvSpPr txBox="1"/>
          <p:nvPr/>
        </p:nvSpPr>
        <p:spPr>
          <a:xfrm>
            <a:off x="42930" y="1078263"/>
            <a:ext cx="1648495"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接続先の</a:t>
            </a:r>
            <a:r>
              <a:rPr lang="en-US" altLang="ja-JP" dirty="0" smtClean="0">
                <a:solidFill>
                  <a:schemeClr val="accent4">
                    <a:lumMod val="75000"/>
                  </a:schemeClr>
                </a:solidFill>
                <a:effectLst>
                  <a:glow rad="127000">
                    <a:schemeClr val="bg1">
                      <a:alpha val="90000"/>
                    </a:schemeClr>
                  </a:glow>
                </a:effectLst>
                <a:latin typeface="+mn-ea"/>
                <a:ea typeface="+mn-ea"/>
              </a:rPr>
              <a:t>connection</a:t>
            </a:r>
          </a:p>
        </p:txBody>
      </p:sp>
      <p:cxnSp>
        <p:nvCxnSpPr>
          <p:cNvPr id="6" name="直線矢印コネクタ 5"/>
          <p:cNvCxnSpPr/>
          <p:nvPr/>
        </p:nvCxnSpPr>
        <p:spPr bwMode="auto">
          <a:xfrm>
            <a:off x="1017160" y="1319296"/>
            <a:ext cx="17443" cy="195236"/>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1647668" y="1078263"/>
            <a:ext cx="1881972"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execute</a:t>
            </a:r>
            <a:endParaRPr lang="ja-JP" altLang="en-US"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a:off x="2008841" y="1319296"/>
            <a:ext cx="57802" cy="28951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1486841" y="1839757"/>
            <a:ext cx="1044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5171391" y="3455768"/>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a:stCxn id="10" idx="1"/>
          </p:cNvCxnSpPr>
          <p:nvPr/>
        </p:nvCxnSpPr>
        <p:spPr bwMode="auto">
          <a:xfrm flipH="1" flipV="1">
            <a:off x="2249510" y="1604885"/>
            <a:ext cx="2921881" cy="19893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10" idx="1"/>
          </p:cNvCxnSpPr>
          <p:nvPr/>
        </p:nvCxnSpPr>
        <p:spPr bwMode="auto">
          <a:xfrm flipH="1">
            <a:off x="613334" y="3594268"/>
            <a:ext cx="4558057" cy="889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bwMode="auto">
          <a:xfrm flipH="1">
            <a:off x="4241442" y="2105712"/>
            <a:ext cx="255501" cy="252375"/>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3170419" y="1604885"/>
            <a:ext cx="4273570"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engine</a:t>
            </a:r>
            <a:r>
              <a:rPr lang="ja-JP" altLang="en-US" dirty="0" smtClean="0">
                <a:solidFill>
                  <a:schemeClr val="accent3">
                    <a:lumMod val="75000"/>
                  </a:schemeClr>
                </a:solidFill>
                <a:effectLst>
                  <a:glow rad="127000">
                    <a:schemeClr val="bg1">
                      <a:alpha val="90000"/>
                    </a:schemeClr>
                  </a:glow>
                </a:effectLst>
                <a:latin typeface="+mn-ea"/>
                <a:ea typeface="+mn-ea"/>
              </a:rPr>
              <a:t>接続先の</a:t>
            </a:r>
            <a:r>
              <a:rPr lang="en-US" altLang="ja-JP" dirty="0" smtClean="0">
                <a:solidFill>
                  <a:schemeClr val="accent3">
                    <a:lumMod val="75000"/>
                  </a:schemeClr>
                </a:solidFill>
                <a:effectLst>
                  <a:glow rad="127000">
                    <a:schemeClr val="bg1">
                      <a:alpha val="90000"/>
                    </a:schemeClr>
                  </a:glow>
                </a:effectLst>
                <a:latin typeface="+mn-ea"/>
                <a:ea typeface="+mn-ea"/>
              </a:rPr>
              <a:t>DB</a:t>
            </a:r>
            <a:r>
              <a:rPr lang="ja-JP" altLang="en-US" dirty="0" smtClean="0">
                <a:solidFill>
                  <a:schemeClr val="accent3">
                    <a:lumMod val="75000"/>
                  </a:schemeClr>
                </a:solidFill>
                <a:effectLst>
                  <a:glow rad="127000">
                    <a:schemeClr val="bg1">
                      <a:alpha val="90000"/>
                    </a:schemeClr>
                  </a:glow>
                </a:effectLst>
                <a:latin typeface="+mn-ea"/>
                <a:ea typeface="+mn-ea"/>
              </a:rPr>
              <a:t>に送り込む</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文（改行されている）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15" name="正方形/長方形 14"/>
          <p:cNvSpPr/>
          <p:nvPr/>
        </p:nvSpPr>
        <p:spPr>
          <a:xfrm>
            <a:off x="553791" y="5354469"/>
            <a:ext cx="772468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smtClean="0"/>
              <a:t>・</a:t>
            </a:r>
            <a:r>
              <a:rPr lang="en-US" altLang="ja-JP" dirty="0" smtClean="0">
                <a:solidFill>
                  <a:schemeClr val="accent1"/>
                </a:solidFill>
              </a:rPr>
              <a:t>execute</a:t>
            </a:r>
            <a:r>
              <a:rPr lang="ja-JP" altLang="en-US" dirty="0" smtClean="0"/>
              <a:t>で第一引数の中身を</a:t>
            </a:r>
            <a:r>
              <a:rPr lang="en-US" altLang="ja-JP" dirty="0" smtClean="0"/>
              <a:t>SQL</a:t>
            </a:r>
            <a:r>
              <a:rPr lang="ja-JP" altLang="en-US" dirty="0" smtClean="0"/>
              <a:t>文にして、</a:t>
            </a:r>
            <a:r>
              <a:rPr lang="en-US" altLang="ja-JP" dirty="0" smtClean="0"/>
              <a:t>con</a:t>
            </a:r>
            <a:r>
              <a:rPr lang="ja-JP" altLang="en-US" dirty="0" smtClean="0"/>
              <a:t>の接続先に送り込んでいる</a:t>
            </a:r>
            <a:endParaRPr lang="en-US" altLang="ja-JP" dirty="0" smtClean="0"/>
          </a:p>
          <a:p>
            <a:pPr>
              <a:lnSpc>
                <a:spcPct val="150000"/>
              </a:lnSpc>
            </a:pPr>
            <a:r>
              <a:rPr lang="ja-JP" altLang="en-US" dirty="0" smtClean="0"/>
              <a:t>・</a:t>
            </a:r>
            <a:r>
              <a:rPr lang="en-US" altLang="ja-JP" dirty="0" smtClean="0"/>
              <a:t>SQL</a:t>
            </a:r>
            <a:r>
              <a:rPr lang="ja-JP" altLang="en-US" dirty="0" smtClean="0"/>
              <a:t>文は、クオテーション</a:t>
            </a:r>
            <a:r>
              <a:rPr lang="en-US" altLang="ja-JP" dirty="0" smtClean="0"/>
              <a:t>3</a:t>
            </a:r>
            <a:r>
              <a:rPr lang="ja-JP" altLang="en-US" dirty="0" smtClean="0"/>
              <a:t>つ（</a:t>
            </a:r>
            <a:r>
              <a:rPr lang="en-US" altLang="ja-JP" dirty="0" smtClean="0"/>
              <a:t>”””</a:t>
            </a:r>
            <a:r>
              <a:rPr lang="ja-JP" altLang="en-US" dirty="0" smtClean="0"/>
              <a:t>）で挟むことにより、改行した文章を送れる</a:t>
            </a:r>
            <a:endParaRPr lang="en-US" altLang="ja-JP" dirty="0" smtClean="0"/>
          </a:p>
          <a:p>
            <a:pPr>
              <a:lnSpc>
                <a:spcPct val="150000"/>
              </a:lnSpc>
            </a:pPr>
            <a:r>
              <a:rPr lang="ja-JP" altLang="en-US" dirty="0" smtClean="0"/>
              <a:t>（</a:t>
            </a:r>
            <a:r>
              <a:rPr lang="en-US" altLang="ja-JP" dirty="0" smtClean="0"/>
              <a:t>※</a:t>
            </a:r>
            <a:r>
              <a:rPr lang="ja-JP" altLang="en-US" dirty="0" smtClean="0"/>
              <a:t>視認性を高めるため。別に改行せずに書いても</a:t>
            </a:r>
            <a:r>
              <a:rPr lang="ja-JP" altLang="en-US" dirty="0"/>
              <a:t>動</a:t>
            </a:r>
            <a:r>
              <a:rPr lang="ja-JP" altLang="en-US" dirty="0" smtClean="0"/>
              <a:t>きますが、スクロール必要になったりとか見にくくなるので改行を推奨）</a:t>
            </a:r>
            <a:endParaRPr lang="en-US" altLang="ja-JP" dirty="0" smtClean="0"/>
          </a:p>
        </p:txBody>
      </p:sp>
      <p:cxnSp>
        <p:nvCxnSpPr>
          <p:cNvPr id="16" name="直線矢印コネクタ 15"/>
          <p:cNvCxnSpPr>
            <a:stCxn id="17" idx="1"/>
          </p:cNvCxnSpPr>
          <p:nvPr/>
        </p:nvCxnSpPr>
        <p:spPr bwMode="auto">
          <a:xfrm flipH="1" flipV="1">
            <a:off x="1252442" y="3699889"/>
            <a:ext cx="234399" cy="3956"/>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1486841" y="3565345"/>
            <a:ext cx="3308152" cy="276999"/>
          </a:xfrm>
          <a:prstGeom prst="rect">
            <a:avLst/>
          </a:prstGeom>
          <a:noFill/>
        </p:spPr>
        <p:txBody>
          <a:bodyPr wrap="square" rtlCol="0">
            <a:spAutoFit/>
          </a:bodyPr>
          <a:lstStyle/>
          <a:p>
            <a:r>
              <a:rPr lang="ja-JP" altLang="en-US" dirty="0" smtClean="0">
                <a:solidFill>
                  <a:schemeClr val="accent3"/>
                </a:solidFill>
                <a:effectLst>
                  <a:glow rad="127000">
                    <a:schemeClr val="bg1">
                      <a:alpha val="90000"/>
                    </a:schemeClr>
                  </a:glow>
                </a:effectLst>
                <a:latin typeface="+mn-ea"/>
                <a:ea typeface="+mn-ea"/>
              </a:rPr>
              <a:t>クオテーション</a:t>
            </a:r>
            <a:r>
              <a:rPr lang="en-US" altLang="ja-JP" dirty="0" smtClean="0">
                <a:solidFill>
                  <a:schemeClr val="accent3"/>
                </a:solidFill>
                <a:effectLst>
                  <a:glow rad="127000">
                    <a:schemeClr val="bg1">
                      <a:alpha val="90000"/>
                    </a:schemeClr>
                  </a:glow>
                </a:effectLst>
                <a:latin typeface="+mn-ea"/>
                <a:ea typeface="+mn-ea"/>
              </a:rPr>
              <a:t>3</a:t>
            </a:r>
            <a:r>
              <a:rPr lang="ja-JP" altLang="en-US" dirty="0" smtClean="0">
                <a:solidFill>
                  <a:schemeClr val="accent3"/>
                </a:solidFill>
                <a:effectLst>
                  <a:glow rad="127000">
                    <a:schemeClr val="bg1">
                      <a:alpha val="90000"/>
                    </a:schemeClr>
                  </a:glow>
                </a:effectLst>
                <a:latin typeface="+mn-ea"/>
                <a:ea typeface="+mn-ea"/>
              </a:rPr>
              <a:t>個で囲むのは、改行された文字列</a:t>
            </a:r>
            <a:endParaRPr lang="en-US" altLang="ja-JP" dirty="0" smtClean="0">
              <a:solidFill>
                <a:schemeClr val="accent3"/>
              </a:solidFill>
              <a:effectLst>
                <a:glow rad="127000">
                  <a:schemeClr val="bg1">
                    <a:alpha val="90000"/>
                  </a:schemeClr>
                </a:glow>
              </a:effectLst>
              <a:latin typeface="+mn-ea"/>
              <a:ea typeface="+mn-ea"/>
            </a:endParaRPr>
          </a:p>
        </p:txBody>
      </p:sp>
      <p:cxnSp>
        <p:nvCxnSpPr>
          <p:cNvPr id="18" name="直線矢印コネクタ 17"/>
          <p:cNvCxnSpPr>
            <a:stCxn id="19" idx="1"/>
          </p:cNvCxnSpPr>
          <p:nvPr/>
        </p:nvCxnSpPr>
        <p:spPr bwMode="auto">
          <a:xfrm flipH="1" flipV="1">
            <a:off x="891171" y="2120499"/>
            <a:ext cx="629332" cy="583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9" name="テキスト ボックス 18"/>
          <p:cNvSpPr txBox="1"/>
          <p:nvPr/>
        </p:nvSpPr>
        <p:spPr>
          <a:xfrm>
            <a:off x="1520503" y="1987835"/>
            <a:ext cx="729007"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f</a:t>
            </a:r>
            <a:r>
              <a:rPr lang="ja-JP" altLang="en-US" dirty="0" smtClean="0">
                <a:solidFill>
                  <a:schemeClr val="accent6"/>
                </a:solidFill>
                <a:effectLst>
                  <a:glow rad="127000">
                    <a:schemeClr val="bg1">
                      <a:alpha val="90000"/>
                    </a:schemeClr>
                  </a:glow>
                </a:effectLst>
                <a:latin typeface="+mn-ea"/>
                <a:ea typeface="+mn-ea"/>
              </a:rPr>
              <a:t>文字列</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33" name="直線矢印コネクタ 32"/>
          <p:cNvCxnSpPr>
            <a:stCxn id="34" idx="1"/>
          </p:cNvCxnSpPr>
          <p:nvPr/>
        </p:nvCxnSpPr>
        <p:spPr bwMode="auto">
          <a:xfrm flipH="1" flipV="1">
            <a:off x="2222130" y="4279158"/>
            <a:ext cx="334212" cy="288533"/>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4" name="テキスト ボックス 33"/>
          <p:cNvSpPr txBox="1"/>
          <p:nvPr/>
        </p:nvSpPr>
        <p:spPr>
          <a:xfrm>
            <a:off x="2556342" y="4336858"/>
            <a:ext cx="3638395" cy="461665"/>
          </a:xfrm>
          <a:prstGeom prst="rect">
            <a:avLst/>
          </a:prstGeom>
          <a:noFill/>
        </p:spPr>
        <p:txBody>
          <a:bodyPr wrap="square" rtlCol="0">
            <a:spAutoFit/>
          </a:bodyPr>
          <a:lstStyle/>
          <a:p>
            <a:r>
              <a:rPr lang="ja-JP" altLang="en-US" dirty="0" smtClean="0">
                <a:solidFill>
                  <a:schemeClr val="accent5">
                    <a:lumMod val="75000"/>
                  </a:schemeClr>
                </a:solidFill>
                <a:effectLst>
                  <a:glow rad="127000">
                    <a:schemeClr val="bg1">
                      <a:alpha val="90000"/>
                    </a:schemeClr>
                  </a:glow>
                </a:effectLst>
                <a:latin typeface="+mn-ea"/>
                <a:ea typeface="+mn-ea"/>
              </a:rPr>
              <a:t>第二引数</a:t>
            </a:r>
            <a:endParaRPr lang="en-US" altLang="ja-JP" dirty="0" smtClean="0">
              <a:solidFill>
                <a:schemeClr val="accent5">
                  <a:lumMod val="75000"/>
                </a:schemeClr>
              </a:solidFill>
              <a:effectLst>
                <a:glow rad="127000">
                  <a:schemeClr val="bg1">
                    <a:alpha val="90000"/>
                  </a:schemeClr>
                </a:glow>
              </a:effectLst>
              <a:latin typeface="+mn-ea"/>
              <a:ea typeface="+mn-ea"/>
            </a:endParaRPr>
          </a:p>
          <a:p>
            <a:r>
              <a:rPr lang="ja-JP" altLang="en-US" dirty="0" smtClean="0">
                <a:solidFill>
                  <a:schemeClr val="accent5">
                    <a:lumMod val="75000"/>
                  </a:schemeClr>
                </a:solidFill>
                <a:effectLst>
                  <a:glow rad="127000">
                    <a:schemeClr val="bg1">
                      <a:alpha val="90000"/>
                    </a:schemeClr>
                  </a:glow>
                </a:effectLst>
                <a:latin typeface="+mn-ea"/>
                <a:ea typeface="+mn-ea"/>
              </a:rPr>
              <a:t>プレースホルダ（後述）に入れる値（配列）</a:t>
            </a:r>
            <a:endParaRPr lang="en-US" altLang="ja-JP" dirty="0" smtClean="0">
              <a:solidFill>
                <a:schemeClr val="accent5">
                  <a:lumMod val="75000"/>
                </a:schemeClr>
              </a:solidFill>
              <a:effectLst>
                <a:glow rad="127000">
                  <a:schemeClr val="bg1">
                    <a:alpha val="90000"/>
                  </a:schemeClr>
                </a:glow>
              </a:effectLst>
              <a:latin typeface="+mn-ea"/>
              <a:ea typeface="+mn-ea"/>
            </a:endParaRPr>
          </a:p>
        </p:txBody>
      </p:sp>
      <p:cxnSp>
        <p:nvCxnSpPr>
          <p:cNvPr id="37" name="直線矢印コネクタ 36"/>
          <p:cNvCxnSpPr/>
          <p:nvPr/>
        </p:nvCxnSpPr>
        <p:spPr bwMode="auto">
          <a:xfrm flipH="1" flipV="1">
            <a:off x="853222" y="4258105"/>
            <a:ext cx="227236" cy="23473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553791" y="4527242"/>
            <a:ext cx="180590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68942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4" grpId="0"/>
      <p:bldP spid="15" grpId="0" animBg="1"/>
      <p:bldP spid="17" grpId="0"/>
      <p:bldP spid="19" grpId="0"/>
      <p:bldP spid="34" grpId="0"/>
      <p:bldP spid="3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ポスグレで</a:t>
            </a:r>
            <a:r>
              <a:rPr lang="en-US" altLang="ja-JP" dirty="0" err="1"/>
              <a:t>upsert</a:t>
            </a:r>
            <a:r>
              <a:rPr lang="en-US" altLang="ja-JP" dirty="0"/>
              <a:t> update</a:t>
            </a:r>
            <a:r>
              <a:rPr lang="ja-JP" altLang="en-US" dirty="0" smtClean="0"/>
              <a:t>（</a:t>
            </a:r>
            <a:r>
              <a:rPr lang="ja-JP" altLang="en-US" dirty="0"/>
              <a:t>第一</a:t>
            </a:r>
            <a:r>
              <a:rPr lang="ja-JP" altLang="en-US" dirty="0" smtClean="0"/>
              <a:t>引数</a:t>
            </a:r>
            <a:r>
              <a:rPr lang="ja-JP" altLang="en-US" dirty="0"/>
              <a:t>の作成）</a:t>
            </a:r>
            <a:endParaRPr kumimoji="1" lang="ja-JP" altLang="en-US" dirty="0"/>
          </a:p>
        </p:txBody>
      </p:sp>
      <p:sp>
        <p:nvSpPr>
          <p:cNvPr id="3" name="テキスト ボックス 2"/>
          <p:cNvSpPr txBox="1"/>
          <p:nvPr/>
        </p:nvSpPr>
        <p:spPr>
          <a:xfrm>
            <a:off x="318642" y="735848"/>
            <a:ext cx="8468109" cy="2539157"/>
          </a:xfrm>
          <a:prstGeom prst="rect">
            <a:avLst/>
          </a:prstGeom>
          <a:noFill/>
        </p:spPr>
        <p:txBody>
          <a:bodyPr wrap="square" rtlCol="0">
            <a:spAutoFit/>
          </a:bodyPr>
          <a:lstStyle/>
          <a:p>
            <a:pPr lvl="0" eaLnBrk="0" hangingPunct="0">
              <a:lnSpc>
                <a:spcPct val="150000"/>
              </a:lnSpc>
            </a:pPr>
            <a:r>
              <a:rPr lang="ja-JP" altLang="en-US" sz="1600" dirty="0">
                <a:latin typeface="+mn-ea"/>
                <a:ea typeface="+mn-ea"/>
              </a:rPr>
              <a:t>まず</a:t>
            </a:r>
            <a:r>
              <a:rPr lang="en-US" altLang="ja-JP" sz="1600" dirty="0">
                <a:latin typeface="+mn-ea"/>
                <a:ea typeface="+mn-ea"/>
              </a:rPr>
              <a:t>SQL</a:t>
            </a:r>
            <a:r>
              <a:rPr lang="ja-JP" altLang="en-US" sz="1600" dirty="0">
                <a:latin typeface="+mn-ea"/>
                <a:ea typeface="+mn-ea"/>
              </a:rPr>
              <a:t>の意味を理解して</a:t>
            </a:r>
            <a:r>
              <a:rPr lang="ja-JP" altLang="en-US" sz="1600" dirty="0" smtClean="0">
                <a:latin typeface="+mn-ea"/>
                <a:ea typeface="+mn-ea"/>
              </a:rPr>
              <a:t>ください</a:t>
            </a:r>
            <a:r>
              <a:rPr lang="ja-JP" altLang="en-US" sz="1400" dirty="0" smtClean="0">
                <a:latin typeface="+mn-ea"/>
                <a:ea typeface="+mn-ea"/>
              </a:rPr>
              <a:t>　</a:t>
            </a:r>
            <a:r>
              <a:rPr lang="en-US" altLang="ja-JP" dirty="0" smtClean="0">
                <a:latin typeface="+mn-ea"/>
                <a:ea typeface="+mn-ea"/>
              </a:rPr>
              <a:t>※conflict</a:t>
            </a:r>
            <a:r>
              <a:rPr lang="ja-JP" altLang="en-US" dirty="0" smtClean="0">
                <a:latin typeface="+mn-ea"/>
                <a:ea typeface="+mn-ea"/>
              </a:rPr>
              <a:t>は</a:t>
            </a:r>
            <a:r>
              <a:rPr lang="en-US" altLang="ja-JP" dirty="0" err="1" smtClean="0">
                <a:latin typeface="+mn-ea"/>
                <a:ea typeface="+mn-ea"/>
              </a:rPr>
              <a:t>PostgresSQL</a:t>
            </a:r>
            <a:r>
              <a:rPr lang="ja-JP" altLang="en-US" dirty="0" smtClean="0">
                <a:latin typeface="+mn-ea"/>
                <a:ea typeface="+mn-ea"/>
              </a:rPr>
              <a:t> </a:t>
            </a:r>
            <a:r>
              <a:rPr lang="en-US" altLang="ja-JP" dirty="0" smtClean="0">
                <a:latin typeface="+mn-ea"/>
                <a:ea typeface="+mn-ea"/>
              </a:rPr>
              <a:t>9.5</a:t>
            </a:r>
            <a:r>
              <a:rPr lang="ja-JP" altLang="en-US" dirty="0" smtClean="0">
                <a:latin typeface="+mn-ea"/>
                <a:ea typeface="+mn-ea"/>
              </a:rPr>
              <a:t>以上に対応（自分の</a:t>
            </a:r>
            <a:r>
              <a:rPr lang="en-US" altLang="ja-JP" dirty="0" smtClean="0">
                <a:latin typeface="+mn-ea"/>
                <a:ea typeface="+mn-ea"/>
              </a:rPr>
              <a:t>DB</a:t>
            </a:r>
            <a:r>
              <a:rPr lang="ja-JP" altLang="en-US" dirty="0" smtClean="0">
                <a:latin typeface="+mn-ea"/>
                <a:ea typeface="+mn-ea"/>
              </a:rPr>
              <a:t>が</a:t>
            </a:r>
            <a:r>
              <a:rPr lang="en-US" altLang="ja-JP" dirty="0" smtClean="0">
                <a:latin typeface="+mn-ea"/>
                <a:ea typeface="+mn-ea"/>
              </a:rPr>
              <a:t>9.5</a:t>
            </a:r>
            <a:r>
              <a:rPr lang="ja-JP" altLang="en-US" dirty="0" smtClean="0">
                <a:latin typeface="+mn-ea"/>
                <a:ea typeface="+mn-ea"/>
              </a:rPr>
              <a:t>以上であることを確認）</a:t>
            </a:r>
            <a:endParaRPr kumimoji="0" lang="en-US" altLang="ja-JP" dirty="0" smtClean="0">
              <a:effectLst>
                <a:glow rad="139700">
                  <a:schemeClr val="bg1">
                    <a:alpha val="80000"/>
                  </a:schemeClr>
                </a:glow>
              </a:effectLst>
              <a:latin typeface="+mn-ea"/>
              <a:ea typeface="+mn-ea"/>
            </a:endParaRPr>
          </a:p>
          <a:p>
            <a:pPr lvl="0" eaLnBrk="0" hangingPunct="0">
              <a:lnSpc>
                <a:spcPct val="150000"/>
              </a:lnSpc>
            </a:pPr>
            <a:r>
              <a:rPr kumimoji="0" lang="ja-JP" altLang="en-US" sz="1800" dirty="0" smtClean="0">
                <a:effectLst>
                  <a:glow rad="139700">
                    <a:schemeClr val="bg1">
                      <a:alpha val="80000"/>
                    </a:schemeClr>
                  </a:glow>
                </a:effectLst>
                <a:latin typeface="+mn-ea"/>
                <a:ea typeface="+mn-ea"/>
              </a:rPr>
              <a:t>■</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mn-ea"/>
              </a:rPr>
              <a:t>insert into {</a:t>
            </a:r>
            <a:r>
              <a:rPr kumimoji="0" lang="en-US" altLang="ja-JP" sz="1800" dirty="0">
                <a:solidFill>
                  <a:schemeClr val="tx2"/>
                </a:solidFill>
                <a:effectLst>
                  <a:glow rad="139700">
                    <a:schemeClr val="bg1">
                      <a:alpha val="80000"/>
                    </a:schemeClr>
                  </a:glow>
                </a:effectLst>
                <a:latin typeface="Consolas" panose="020B0609020204030204" pitchFamily="49" charset="0"/>
                <a:ea typeface="+mn-ea"/>
              </a:rPr>
              <a:t>table</a:t>
            </a:r>
            <a:r>
              <a:rPr kumimoji="0" lang="ja-JP" altLang="en-US" sz="1800" dirty="0">
                <a:solidFill>
                  <a:schemeClr val="tx2"/>
                </a:solidFill>
                <a:effectLst>
                  <a:glow rad="139700">
                    <a:schemeClr val="bg1">
                      <a:alpha val="80000"/>
                    </a:schemeClr>
                  </a:glow>
                </a:effectLst>
                <a:latin typeface="Consolas" panose="020B0609020204030204" pitchFamily="49" charset="0"/>
                <a:ea typeface="+mn-ea"/>
              </a:rPr>
              <a:t>名</a:t>
            </a:r>
            <a:r>
              <a:rPr kumimoji="0" lang="en-US" altLang="ja-JP" sz="1800" dirty="0">
                <a:solidFill>
                  <a:schemeClr val="accent3">
                    <a:lumMod val="75000"/>
                  </a:schemeClr>
                </a:solidFill>
                <a:effectLst>
                  <a:glow rad="139700">
                    <a:schemeClr val="bg1">
                      <a:alpha val="80000"/>
                    </a:schemeClr>
                  </a:glow>
                </a:effectLst>
                <a:latin typeface="Consolas" panose="020B0609020204030204" pitchFamily="49" charset="0"/>
                <a:ea typeface="+mn-ea"/>
              </a:rPr>
              <a:t>} </a:t>
            </a:r>
            <a:r>
              <a:rPr kumimoji="0" lang="en-US" altLang="ja-JP" sz="1800" dirty="0">
                <a:solidFill>
                  <a:schemeClr val="accent5"/>
                </a:solidFill>
                <a:effectLst>
                  <a:glow rad="139700">
                    <a:schemeClr val="bg1">
                      <a:alpha val="80000"/>
                    </a:schemeClr>
                  </a:glow>
                </a:effectLst>
                <a:latin typeface="Consolas" panose="020B0609020204030204" pitchFamily="49" charset="0"/>
                <a:ea typeface="+mn-ea"/>
              </a:rPr>
              <a:t>values (%</a:t>
            </a:r>
            <a:r>
              <a:rPr kumimoji="0" lang="en-US" altLang="ja-JP" sz="1800" dirty="0" err="1">
                <a:solidFill>
                  <a:schemeClr val="accent5"/>
                </a:solidFill>
                <a:effectLst>
                  <a:glow rad="139700">
                    <a:schemeClr val="bg1">
                      <a:alpha val="80000"/>
                    </a:schemeClr>
                  </a:glow>
                </a:effectLst>
                <a:latin typeface="Consolas" panose="020B0609020204030204" pitchFamily="49" charset="0"/>
                <a:ea typeface="+mn-ea"/>
              </a:rPr>
              <a:t>s,%s</a:t>
            </a:r>
            <a:r>
              <a:rPr kumimoji="0" lang="en-US" altLang="ja-JP" sz="1800" dirty="0">
                <a:solidFill>
                  <a:schemeClr val="accent5"/>
                </a:solidFill>
                <a:effectLst>
                  <a:glow rad="139700">
                    <a:schemeClr val="bg1">
                      <a:alpha val="80000"/>
                    </a:schemeClr>
                  </a:glow>
                </a:effectLst>
                <a:latin typeface="Consolas" panose="020B0609020204030204" pitchFamily="49" charset="0"/>
                <a:ea typeface="+mn-ea"/>
              </a:rPr>
              <a:t>,…) </a:t>
            </a:r>
          </a:p>
          <a:p>
            <a:pPr lvl="0" eaLnBrk="0" hangingPunct="0">
              <a:lnSpc>
                <a:spcPct val="300000"/>
              </a:lnSpc>
            </a:pPr>
            <a:r>
              <a:rPr kumimoji="0" lang="en-US" altLang="ja-JP" sz="1800" dirty="0">
                <a:effectLst>
                  <a:glow rad="139700">
                    <a:schemeClr val="bg1">
                      <a:alpha val="80000"/>
                    </a:schemeClr>
                  </a:glow>
                </a:effectLst>
                <a:latin typeface="Consolas" panose="020B0609020204030204" pitchFamily="49" charset="0"/>
                <a:ea typeface="+mn-ea"/>
              </a:rPr>
              <a:t>  </a:t>
            </a:r>
            <a:r>
              <a:rPr kumimoji="0" lang="en-US" altLang="ja-JP" sz="1800" dirty="0">
                <a:solidFill>
                  <a:schemeClr val="accent2">
                    <a:lumMod val="75000"/>
                  </a:schemeClr>
                </a:solidFill>
                <a:effectLst>
                  <a:glow rad="139700">
                    <a:schemeClr val="bg1">
                      <a:alpha val="80000"/>
                    </a:schemeClr>
                  </a:glow>
                </a:effectLst>
                <a:latin typeface="Consolas" panose="020B0609020204030204" pitchFamily="49" charset="0"/>
                <a:ea typeface="+mn-ea"/>
              </a:rPr>
              <a:t>on conflict on constraint </a:t>
            </a:r>
            <a:r>
              <a:rPr kumimoji="0" lang="en-US" altLang="ja-JP" sz="1800" b="1" dirty="0">
                <a:solidFill>
                  <a:schemeClr val="accent2">
                    <a:lumMod val="75000"/>
                  </a:schemeClr>
                </a:solidFill>
                <a:effectLst>
                  <a:glow rad="139700">
                    <a:schemeClr val="bg1">
                      <a:alpha val="80000"/>
                    </a:schemeClr>
                  </a:glow>
                </a:effectLst>
                <a:latin typeface="Consolas" panose="020B0609020204030204" pitchFamily="49" charset="0"/>
                <a:ea typeface="+mn-ea"/>
              </a:rPr>
              <a:t>{</a:t>
            </a:r>
            <a:r>
              <a:rPr kumimoji="0" lang="en-US" altLang="ja-JP" sz="1800" b="1" dirty="0">
                <a:effectLst>
                  <a:glow rad="139700">
                    <a:schemeClr val="bg1">
                      <a:alpha val="80000"/>
                    </a:schemeClr>
                  </a:glow>
                </a:effectLst>
                <a:latin typeface="Consolas" panose="020B0609020204030204" pitchFamily="49" charset="0"/>
                <a:ea typeface="+mn-ea"/>
              </a:rPr>
              <a:t>table</a:t>
            </a:r>
            <a:r>
              <a:rPr kumimoji="0" lang="ja-JP" altLang="en-US" sz="1800" b="1" dirty="0">
                <a:effectLst>
                  <a:glow rad="139700">
                    <a:schemeClr val="bg1">
                      <a:alpha val="80000"/>
                    </a:schemeClr>
                  </a:glow>
                </a:effectLst>
                <a:latin typeface="Consolas" panose="020B0609020204030204" pitchFamily="49" charset="0"/>
                <a:ea typeface="+mn-ea"/>
              </a:rPr>
              <a:t>名</a:t>
            </a:r>
            <a:r>
              <a:rPr kumimoji="0" lang="en-US" altLang="ja-JP" sz="1800" b="1" dirty="0">
                <a:solidFill>
                  <a:schemeClr val="accent2">
                    <a:lumMod val="75000"/>
                  </a:schemeClr>
                </a:solidFill>
                <a:effectLst>
                  <a:glow rad="139700">
                    <a:schemeClr val="bg1">
                      <a:alpha val="80000"/>
                    </a:schemeClr>
                  </a:glow>
                </a:effectLst>
                <a:latin typeface="Consolas" panose="020B0609020204030204" pitchFamily="49" charset="0"/>
                <a:ea typeface="+mn-ea"/>
              </a:rPr>
              <a:t>}_</a:t>
            </a:r>
            <a:r>
              <a:rPr kumimoji="0" lang="en-US" altLang="ja-JP" sz="1800" b="1" dirty="0" err="1">
                <a:solidFill>
                  <a:schemeClr val="accent2">
                    <a:lumMod val="75000"/>
                  </a:schemeClr>
                </a:solidFill>
                <a:effectLst>
                  <a:glow rad="139700">
                    <a:schemeClr val="bg1">
                      <a:alpha val="80000"/>
                    </a:schemeClr>
                  </a:glow>
                </a:effectLst>
                <a:latin typeface="Consolas" panose="020B0609020204030204" pitchFamily="49" charset="0"/>
                <a:ea typeface="+mn-ea"/>
              </a:rPr>
              <a:t>pkey</a:t>
            </a:r>
            <a:endParaRPr kumimoji="0" lang="en-US" altLang="ja-JP" sz="1800" b="1" dirty="0">
              <a:solidFill>
                <a:schemeClr val="accent2">
                  <a:lumMod val="75000"/>
                </a:schemeClr>
              </a:solidFill>
              <a:effectLst>
                <a:glow rad="139700">
                  <a:schemeClr val="bg1">
                    <a:alpha val="80000"/>
                  </a:schemeClr>
                </a:glow>
              </a:effectLst>
              <a:latin typeface="Consolas" panose="020B0609020204030204" pitchFamily="49" charset="0"/>
              <a:ea typeface="+mn-ea"/>
            </a:endParaRPr>
          </a:p>
          <a:p>
            <a:pPr lvl="0" eaLnBrk="0" hangingPunct="0">
              <a:lnSpc>
                <a:spcPct val="300000"/>
              </a:lnSpc>
            </a:pPr>
            <a:r>
              <a:rPr kumimoji="0" lang="en-US" altLang="ja-JP" sz="1800" dirty="0">
                <a:effectLst>
                  <a:glow rad="139700">
                    <a:schemeClr val="bg1">
                      <a:alpha val="80000"/>
                    </a:schemeClr>
                  </a:glow>
                </a:effectLst>
                <a:latin typeface="Consolas" panose="020B0609020204030204" pitchFamily="49" charset="0"/>
                <a:ea typeface="+mn-ea"/>
              </a:rPr>
              <a:t>  do update set </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mn-ea"/>
              </a:rPr>
              <a:t>カラム名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1</a:t>
            </a:r>
            <a:r>
              <a:rPr kumimoji="0" lang="en-US" altLang="ja-JP" sz="1800" dirty="0" smtClean="0">
                <a:solidFill>
                  <a:schemeClr val="accent6"/>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a:t>
            </a:r>
            <a:r>
              <a:rPr kumimoji="0" lang="en-US" altLang="ja-JP" sz="1800" dirty="0">
                <a:solidFill>
                  <a:schemeClr val="accent6"/>
                </a:solidFill>
                <a:effectLst>
                  <a:glow rad="139700">
                    <a:schemeClr val="bg1">
                      <a:alpha val="80000"/>
                    </a:schemeClr>
                  </a:glow>
                </a:effectLst>
                <a:latin typeface="Consolas" panose="020B0609020204030204" pitchFamily="49" charset="0"/>
                <a:ea typeface="+mn-ea"/>
              </a:rPr>
              <a:t>s, </a:t>
            </a:r>
            <a:r>
              <a:rPr kumimoji="0" lang="en-US" altLang="ja-JP" sz="1800" dirty="0">
                <a:solidFill>
                  <a:schemeClr val="accent6"/>
                </a:solidFill>
                <a:effectLst>
                  <a:glow rad="139700">
                    <a:schemeClr val="bg1">
                      <a:alpha val="80000"/>
                    </a:schemeClr>
                  </a:glow>
                </a:effectLst>
                <a:latin typeface="Consolas" panose="020B0609020204030204" pitchFamily="49" charset="0"/>
              </a:rPr>
              <a:t>"</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mn-ea"/>
              </a:rPr>
              <a:t>カラム名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2</a:t>
            </a:r>
            <a:r>
              <a:rPr kumimoji="0" lang="en-US" altLang="ja-JP" sz="1800" dirty="0" smtClean="0">
                <a:solidFill>
                  <a:schemeClr val="accent6"/>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a:t>
            </a:r>
            <a:r>
              <a:rPr kumimoji="0" lang="en-US" altLang="ja-JP" sz="1800" dirty="0">
                <a:solidFill>
                  <a:schemeClr val="accent6"/>
                </a:solidFill>
                <a:effectLst>
                  <a:glow rad="139700">
                    <a:schemeClr val="bg1">
                      <a:alpha val="80000"/>
                    </a:schemeClr>
                  </a:glow>
                </a:effectLst>
                <a:latin typeface="Consolas" panose="020B0609020204030204" pitchFamily="49" charset="0"/>
                <a:ea typeface="+mn-ea"/>
              </a:rPr>
              <a:t>s,</a:t>
            </a:r>
            <a:r>
              <a:rPr kumimoji="0" lang="ja-JP" altLang="en-US" sz="1800" dirty="0">
                <a:solidFill>
                  <a:schemeClr val="accent6"/>
                </a:solidFill>
                <a:effectLst>
                  <a:glow rad="139700">
                    <a:schemeClr val="bg1">
                      <a:alpha val="80000"/>
                    </a:schemeClr>
                  </a:glow>
                </a:effectLst>
                <a:latin typeface="Consolas" panose="020B0609020204030204" pitchFamily="49" charset="0"/>
                <a:ea typeface="+mn-ea"/>
              </a:rPr>
              <a:t>・・</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mn-ea"/>
              </a:rPr>
              <a:t>・</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 </a:t>
            </a:r>
            <a:r>
              <a:rPr kumimoji="0" lang="en-US" altLang="ja-JP" sz="1800" dirty="0">
                <a:solidFill>
                  <a:schemeClr val="accent6"/>
                </a:solidFill>
                <a:effectLst>
                  <a:glow rad="139700">
                    <a:schemeClr val="bg1">
                      <a:alpha val="80000"/>
                    </a:schemeClr>
                  </a:glow>
                </a:effectLst>
                <a:latin typeface="Consolas" panose="020B0609020204030204" pitchFamily="49" charset="0"/>
              </a:rPr>
              <a:t>"</a:t>
            </a:r>
            <a:r>
              <a:rPr kumimoji="0" lang="ja-JP" altLang="en-US" sz="1800" dirty="0" smtClean="0">
                <a:solidFill>
                  <a:schemeClr val="accent6"/>
                </a:solidFill>
                <a:effectLst>
                  <a:glow rad="139700">
                    <a:schemeClr val="bg1">
                      <a:alpha val="80000"/>
                    </a:schemeClr>
                  </a:glow>
                </a:effectLst>
                <a:latin typeface="Consolas" panose="020B0609020204030204" pitchFamily="49" charset="0"/>
                <a:ea typeface="+mn-ea"/>
              </a:rPr>
              <a:t>カラム名</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n</a:t>
            </a:r>
            <a:r>
              <a:rPr kumimoji="0" lang="en-US" altLang="ja-JP" sz="1800" dirty="0" smtClean="0">
                <a:solidFill>
                  <a:schemeClr val="accent6"/>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6"/>
                </a:solidFill>
                <a:effectLst>
                  <a:glow rad="139700">
                    <a:schemeClr val="bg1">
                      <a:alpha val="80000"/>
                    </a:schemeClr>
                  </a:glow>
                </a:effectLst>
                <a:latin typeface="Consolas" panose="020B0609020204030204" pitchFamily="49" charset="0"/>
                <a:ea typeface="+mn-ea"/>
              </a:rPr>
              <a:t>=%</a:t>
            </a:r>
            <a:r>
              <a:rPr kumimoji="0" lang="en-US" altLang="ja-JP" sz="1800" dirty="0">
                <a:solidFill>
                  <a:schemeClr val="accent6"/>
                </a:solidFill>
                <a:effectLst>
                  <a:glow rad="139700">
                    <a:schemeClr val="bg1">
                      <a:alpha val="80000"/>
                    </a:schemeClr>
                  </a:glow>
                </a:effectLst>
                <a:latin typeface="+mn-ea"/>
                <a:ea typeface="+mn-ea"/>
              </a:rPr>
              <a:t>s</a:t>
            </a:r>
            <a:r>
              <a:rPr kumimoji="0" lang="en-US" altLang="ja-JP" sz="1800" dirty="0" smtClean="0">
                <a:solidFill>
                  <a:schemeClr val="accent1"/>
                </a:solidFill>
                <a:effectLst>
                  <a:glow rad="139700">
                    <a:schemeClr val="bg1">
                      <a:alpha val="80000"/>
                    </a:schemeClr>
                  </a:glow>
                </a:effectLst>
                <a:latin typeface="+mn-ea"/>
                <a:ea typeface="+mn-ea"/>
              </a:rPr>
              <a:t>;</a:t>
            </a:r>
            <a:endParaRPr kumimoji="0" lang="en-US" altLang="ja-JP" sz="1800" dirty="0">
              <a:solidFill>
                <a:schemeClr val="accent1"/>
              </a:solidFill>
              <a:effectLst>
                <a:glow rad="139700">
                  <a:schemeClr val="bg1">
                    <a:alpha val="80000"/>
                  </a:schemeClr>
                </a:glow>
              </a:effectLst>
              <a:latin typeface="+mn-ea"/>
              <a:ea typeface="+mn-ea"/>
            </a:endParaRPr>
          </a:p>
        </p:txBody>
      </p:sp>
      <p:cxnSp>
        <p:nvCxnSpPr>
          <p:cNvPr id="4" name="直線矢印コネクタ 3"/>
          <p:cNvCxnSpPr/>
          <p:nvPr/>
        </p:nvCxnSpPr>
        <p:spPr bwMode="auto">
          <a:xfrm flipH="1" flipV="1">
            <a:off x="1070800" y="1526299"/>
            <a:ext cx="357822" cy="217827"/>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 name="テキスト ボックス 4"/>
          <p:cNvSpPr txBox="1"/>
          <p:nvPr/>
        </p:nvSpPr>
        <p:spPr>
          <a:xfrm>
            <a:off x="1310586" y="1673849"/>
            <a:ext cx="3354926" cy="276999"/>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a:t>
            </a:r>
            <a:r>
              <a:rPr lang="en-US" altLang="ja-JP" dirty="0" smtClean="0">
                <a:solidFill>
                  <a:schemeClr val="accent3">
                    <a:lumMod val="75000"/>
                  </a:schemeClr>
                </a:solidFill>
                <a:effectLst>
                  <a:glow rad="127000">
                    <a:schemeClr val="bg1">
                      <a:alpha val="90000"/>
                    </a:schemeClr>
                  </a:glow>
                </a:effectLst>
                <a:latin typeface="+mn-ea"/>
                <a:ea typeface="+mn-ea"/>
              </a:rPr>
              <a:t>table</a:t>
            </a:r>
            <a:r>
              <a:rPr lang="ja-JP" altLang="en-US" dirty="0" smtClean="0">
                <a:solidFill>
                  <a:schemeClr val="accent3">
                    <a:lumMod val="75000"/>
                  </a:schemeClr>
                </a:solidFill>
                <a:effectLst>
                  <a:glow rad="127000">
                    <a:schemeClr val="bg1">
                      <a:alpha val="90000"/>
                    </a:schemeClr>
                  </a:glow>
                </a:effectLst>
                <a:latin typeface="+mn-ea"/>
                <a:ea typeface="+mn-ea"/>
              </a:rPr>
              <a:t>名｝テーブル</a:t>
            </a:r>
            <a:r>
              <a:rPr lang="ja-JP" altLang="en-US" dirty="0">
                <a:solidFill>
                  <a:schemeClr val="accent3">
                    <a:lumMod val="75000"/>
                  </a:schemeClr>
                </a:solidFill>
                <a:effectLst>
                  <a:glow rad="127000">
                    <a:schemeClr val="bg1">
                      <a:alpha val="90000"/>
                    </a:schemeClr>
                  </a:glow>
                </a:effectLst>
                <a:latin typeface="+mn-ea"/>
                <a:ea typeface="+mn-ea"/>
              </a:rPr>
              <a:t>にデータを追加</a:t>
            </a:r>
            <a:r>
              <a:rPr lang="ja-JP" altLang="en-US" dirty="0" smtClean="0">
                <a:solidFill>
                  <a:schemeClr val="accent3">
                    <a:lumMod val="75000"/>
                  </a:schemeClr>
                </a:solidFill>
                <a:effectLst>
                  <a:glow rad="127000">
                    <a:schemeClr val="bg1">
                      <a:alpha val="90000"/>
                    </a:schemeClr>
                  </a:glow>
                </a:effectLst>
                <a:latin typeface="+mn-ea"/>
                <a:ea typeface="+mn-ea"/>
              </a:rPr>
              <a:t>するコマンド</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7" name="直線矢印コネクタ 6"/>
          <p:cNvCxnSpPr/>
          <p:nvPr/>
        </p:nvCxnSpPr>
        <p:spPr bwMode="auto">
          <a:xfrm flipH="1" flipV="1">
            <a:off x="4429444" y="1544993"/>
            <a:ext cx="357822" cy="217827"/>
          </a:xfrm>
          <a:prstGeom prst="straightConnector1">
            <a:avLst/>
          </a:prstGeom>
          <a:ln>
            <a:solidFill>
              <a:schemeClr val="accent5">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8" name="テキスト ボックス 7"/>
          <p:cNvSpPr txBox="1"/>
          <p:nvPr/>
        </p:nvSpPr>
        <p:spPr>
          <a:xfrm>
            <a:off x="4787265" y="1634275"/>
            <a:ext cx="3999485"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追加するデータ</a:t>
            </a:r>
            <a:r>
              <a:rPr lang="ja-JP" altLang="en-US" dirty="0">
                <a:solidFill>
                  <a:schemeClr val="accent5"/>
                </a:solidFill>
                <a:effectLst>
                  <a:glow rad="127000">
                    <a:schemeClr val="bg1">
                      <a:alpha val="90000"/>
                    </a:schemeClr>
                  </a:glow>
                </a:effectLst>
                <a:latin typeface="+mn-ea"/>
                <a:ea typeface="+mn-ea"/>
              </a:rPr>
              <a:t>→</a:t>
            </a:r>
            <a:r>
              <a:rPr lang="en-US" altLang="ja-JP" dirty="0" smtClean="0">
                <a:solidFill>
                  <a:schemeClr val="accent5"/>
                </a:solidFill>
                <a:effectLst>
                  <a:glow rad="127000">
                    <a:schemeClr val="bg1">
                      <a:alpha val="90000"/>
                    </a:schemeClr>
                  </a:glow>
                </a:effectLst>
                <a:latin typeface="+mn-ea"/>
                <a:ea typeface="+mn-ea"/>
              </a:rPr>
              <a:t>%s</a:t>
            </a:r>
            <a:r>
              <a:rPr lang="ja-JP" altLang="en-US" dirty="0" smtClean="0">
                <a:solidFill>
                  <a:schemeClr val="accent5"/>
                </a:solidFill>
                <a:effectLst>
                  <a:glow rad="127000">
                    <a:schemeClr val="bg1">
                      <a:alpha val="90000"/>
                    </a:schemeClr>
                  </a:glow>
                </a:effectLst>
                <a:latin typeface="+mn-ea"/>
                <a:ea typeface="+mn-ea"/>
              </a:rPr>
              <a:t>（プレースホルダ）はカラムすべて分の個数</a:t>
            </a:r>
            <a:endParaRPr lang="en-US" altLang="ja-JP" dirty="0" smtClean="0">
              <a:solidFill>
                <a:schemeClr val="accent5"/>
              </a:solidFill>
              <a:effectLst>
                <a:glow rad="127000">
                  <a:schemeClr val="bg1">
                    <a:alpha val="90000"/>
                  </a:schemeClr>
                </a:glow>
              </a:effectLst>
              <a:latin typeface="+mn-ea"/>
              <a:ea typeface="+mn-ea"/>
            </a:endParaRPr>
          </a:p>
        </p:txBody>
      </p:sp>
      <p:sp>
        <p:nvSpPr>
          <p:cNvPr id="9" name="テキスト ボックス 8"/>
          <p:cNvSpPr txBox="1"/>
          <p:nvPr/>
        </p:nvSpPr>
        <p:spPr>
          <a:xfrm>
            <a:off x="624437" y="3924164"/>
            <a:ext cx="6119770" cy="2308324"/>
          </a:xfrm>
          <a:prstGeom prst="rect">
            <a:avLst/>
          </a:prstGeom>
          <a:noFill/>
        </p:spPr>
        <p:txBody>
          <a:bodyPr wrap="square" rtlCol="0">
            <a:spAutoFit/>
          </a:bodyPr>
          <a:lstStyle/>
          <a:p>
            <a:pPr>
              <a:lnSpc>
                <a:spcPct val="150000"/>
              </a:lnSpc>
            </a:pPr>
            <a:r>
              <a:rPr kumimoji="1" lang="ja-JP" altLang="en-US" dirty="0" smtClean="0">
                <a:latin typeface="+mn-ea"/>
                <a:ea typeface="+mn-ea"/>
              </a:rPr>
              <a:t>・ポスグレの公式サイト（読みにくいですが）（ほかにもググってください）</a:t>
            </a:r>
            <a:endParaRPr kumimoji="1" lang="en-US" altLang="ja-JP" dirty="0" smtClean="0">
              <a:latin typeface="+mn-ea"/>
              <a:ea typeface="+mn-ea"/>
            </a:endParaRPr>
          </a:p>
          <a:p>
            <a:pPr>
              <a:lnSpc>
                <a:spcPct val="150000"/>
              </a:lnSpc>
            </a:pPr>
            <a:r>
              <a:rPr lang="ja-JP" altLang="en-US" dirty="0">
                <a:latin typeface="+mn-ea"/>
                <a:ea typeface="+mn-ea"/>
              </a:rPr>
              <a:t>　</a:t>
            </a:r>
            <a:r>
              <a:rPr lang="en-US" altLang="ja-JP" dirty="0" smtClean="0">
                <a:latin typeface="+mn-ea"/>
                <a:ea typeface="+mn-ea"/>
                <a:hlinkClick r:id="rId2"/>
              </a:rPr>
              <a:t>INSERT — </a:t>
            </a:r>
            <a:r>
              <a:rPr lang="ja-JP" altLang="en-US" dirty="0" smtClean="0">
                <a:latin typeface="+mn-ea"/>
                <a:ea typeface="+mn-ea"/>
                <a:hlinkClick r:id="rId2"/>
              </a:rPr>
              <a:t>テーブルに新しい行を作成する</a:t>
            </a:r>
            <a:endParaRPr kumimoji="1" lang="en-US" altLang="ja-JP" dirty="0">
              <a:latin typeface="+mn-ea"/>
              <a:ea typeface="+mn-ea"/>
            </a:endParaRPr>
          </a:p>
          <a:p>
            <a:pPr>
              <a:lnSpc>
                <a:spcPct val="150000"/>
              </a:lnSpc>
            </a:pPr>
            <a:r>
              <a:rPr lang="ja-JP" altLang="en-US" dirty="0" smtClean="0">
                <a:latin typeface="+mn-ea"/>
                <a:ea typeface="+mn-ea"/>
              </a:rPr>
              <a:t>・テーブル名</a:t>
            </a:r>
            <a:r>
              <a:rPr lang="en-US" altLang="ja-JP" dirty="0" smtClean="0">
                <a:latin typeface="+mn-ea"/>
                <a:ea typeface="+mn-ea"/>
              </a:rPr>
              <a:t>_</a:t>
            </a:r>
            <a:r>
              <a:rPr lang="en-US" altLang="ja-JP" dirty="0" err="1" smtClean="0">
                <a:latin typeface="+mn-ea"/>
                <a:ea typeface="+mn-ea"/>
              </a:rPr>
              <a:t>pkey</a:t>
            </a:r>
            <a:r>
              <a:rPr lang="ja-JP" altLang="en-US" dirty="0" smtClean="0">
                <a:latin typeface="+mn-ea"/>
                <a:ea typeface="+mn-ea"/>
              </a:rPr>
              <a:t>でプライマリーキーを引っ張れる</a:t>
            </a:r>
            <a:endParaRPr lang="en-US" altLang="ja-JP" dirty="0" smtClean="0">
              <a:latin typeface="+mn-ea"/>
              <a:ea typeface="+mn-ea"/>
            </a:endParaRPr>
          </a:p>
          <a:p>
            <a:pPr>
              <a:lnSpc>
                <a:spcPct val="150000"/>
              </a:lnSpc>
            </a:pPr>
            <a:r>
              <a:rPr lang="ja-JP" altLang="en-US" dirty="0">
                <a:latin typeface="+mn-ea"/>
                <a:ea typeface="+mn-ea"/>
              </a:rPr>
              <a:t>　</a:t>
            </a:r>
            <a:r>
              <a:rPr lang="en-US" altLang="ja-JP" dirty="0" smtClean="0">
                <a:latin typeface="+mn-ea"/>
                <a:ea typeface="+mn-ea"/>
                <a:hlinkClick r:id="rId3"/>
              </a:rPr>
              <a:t>PRIMARY KEY</a:t>
            </a:r>
            <a:r>
              <a:rPr lang="ja-JP" altLang="en-US" dirty="0" smtClean="0">
                <a:latin typeface="+mn-ea"/>
                <a:ea typeface="+mn-ea"/>
                <a:hlinkClick r:id="rId3"/>
              </a:rPr>
              <a:t>制約</a:t>
            </a:r>
            <a:r>
              <a:rPr lang="en-US" altLang="ja-JP" dirty="0" smtClean="0">
                <a:latin typeface="+mn-ea"/>
                <a:ea typeface="+mn-ea"/>
                <a:hlinkClick r:id="rId3"/>
              </a:rPr>
              <a:t>(</a:t>
            </a:r>
            <a:r>
              <a:rPr lang="ja-JP" altLang="en-US" dirty="0" smtClean="0">
                <a:latin typeface="+mn-ea"/>
                <a:ea typeface="+mn-ea"/>
                <a:hlinkClick r:id="rId3"/>
              </a:rPr>
              <a:t>主キー</a:t>
            </a:r>
            <a:r>
              <a:rPr lang="en-US" altLang="ja-JP" dirty="0" smtClean="0">
                <a:latin typeface="+mn-ea"/>
                <a:ea typeface="+mn-ea"/>
                <a:hlinkClick r:id="rId3"/>
              </a:rPr>
              <a:t>/</a:t>
            </a:r>
            <a:r>
              <a:rPr lang="ja-JP" altLang="en-US" dirty="0" smtClean="0">
                <a:latin typeface="+mn-ea"/>
                <a:ea typeface="+mn-ea"/>
                <a:hlinkClick r:id="rId3"/>
              </a:rPr>
              <a:t>プライマリキーを設定する</a:t>
            </a:r>
            <a:r>
              <a:rPr lang="en-US" altLang="ja-JP" dirty="0" smtClean="0">
                <a:latin typeface="+mn-ea"/>
                <a:ea typeface="+mn-ea"/>
                <a:hlinkClick r:id="rId3"/>
              </a:rPr>
              <a:t>)</a:t>
            </a:r>
            <a:endParaRPr lang="en-US" altLang="ja-JP" dirty="0" smtClean="0">
              <a:latin typeface="+mn-ea"/>
              <a:ea typeface="+mn-ea"/>
            </a:endParaRPr>
          </a:p>
          <a:p>
            <a:pPr>
              <a:lnSpc>
                <a:spcPct val="150000"/>
              </a:lnSpc>
            </a:pPr>
            <a:r>
              <a:rPr lang="ja-JP" altLang="en-US" dirty="0" smtClean="0">
                <a:latin typeface="+mn-ea"/>
                <a:ea typeface="+mn-ea"/>
              </a:rPr>
              <a:t>・他にもいろいろあるので、自分でググってください。</a:t>
            </a:r>
            <a:endParaRPr lang="en-US" altLang="ja-JP" dirty="0" smtClean="0">
              <a:latin typeface="+mn-ea"/>
              <a:ea typeface="+mn-ea"/>
            </a:endParaRPr>
          </a:p>
          <a:p>
            <a:pPr>
              <a:lnSpc>
                <a:spcPct val="150000"/>
              </a:lnSpc>
            </a:pPr>
            <a:r>
              <a:rPr lang="ja-JP" altLang="en-US" dirty="0" smtClean="0">
                <a:latin typeface="+mn-ea"/>
                <a:ea typeface="+mn-ea"/>
              </a:rPr>
              <a:t>　</a:t>
            </a:r>
            <a:r>
              <a:rPr lang="en-US" altLang="ja-JP" dirty="0" smtClean="0">
                <a:solidFill>
                  <a:srgbClr val="000000"/>
                </a:solidFill>
                <a:latin typeface="+mn-ea"/>
                <a:ea typeface="+mn-ea"/>
                <a:hlinkClick r:id="rId4"/>
              </a:rPr>
              <a:t>PostgreSQL 9.5</a:t>
            </a:r>
            <a:r>
              <a:rPr lang="ja-JP" altLang="en-US" dirty="0" smtClean="0">
                <a:solidFill>
                  <a:srgbClr val="000000"/>
                </a:solidFill>
                <a:latin typeface="+mn-ea"/>
                <a:ea typeface="+mn-ea"/>
                <a:hlinkClick r:id="rId4"/>
              </a:rPr>
              <a:t>の新機能</a:t>
            </a:r>
            <a:r>
              <a:rPr lang="en-US" altLang="ja-JP" dirty="0" smtClean="0">
                <a:solidFill>
                  <a:srgbClr val="000000"/>
                </a:solidFill>
                <a:latin typeface="+mn-ea"/>
                <a:ea typeface="+mn-ea"/>
                <a:hlinkClick r:id="rId4"/>
              </a:rPr>
              <a:t>CONFLICT</a:t>
            </a:r>
            <a:r>
              <a:rPr lang="ja-JP" altLang="en-US" dirty="0" smtClean="0">
                <a:solidFill>
                  <a:srgbClr val="000000"/>
                </a:solidFill>
                <a:latin typeface="+mn-ea"/>
                <a:ea typeface="+mn-ea"/>
                <a:hlinkClick r:id="rId4"/>
              </a:rPr>
              <a:t>（</a:t>
            </a:r>
            <a:r>
              <a:rPr lang="en-US" altLang="ja-JP" dirty="0" smtClean="0">
                <a:solidFill>
                  <a:srgbClr val="000000"/>
                </a:solidFill>
                <a:latin typeface="+mn-ea"/>
                <a:ea typeface="+mn-ea"/>
                <a:hlinkClick r:id="rId4"/>
              </a:rPr>
              <a:t>UPSERT</a:t>
            </a:r>
            <a:r>
              <a:rPr lang="ja-JP" altLang="en-US" dirty="0" smtClean="0">
                <a:solidFill>
                  <a:srgbClr val="000000"/>
                </a:solidFill>
                <a:latin typeface="+mn-ea"/>
                <a:ea typeface="+mn-ea"/>
                <a:hlinkClick r:id="rId4"/>
              </a:rPr>
              <a:t>）を使ってみた。</a:t>
            </a:r>
            <a:endParaRPr lang="en-US" altLang="ja-JP" dirty="0" smtClean="0">
              <a:latin typeface="+mn-ea"/>
              <a:ea typeface="+mn-ea"/>
            </a:endParaRPr>
          </a:p>
          <a:p>
            <a:pPr>
              <a:lnSpc>
                <a:spcPct val="150000"/>
              </a:lnSpc>
            </a:pPr>
            <a:r>
              <a:rPr lang="ja-JP" altLang="en-US" dirty="0" smtClean="0">
                <a:latin typeface="+mn-ea"/>
                <a:ea typeface="+mn-ea"/>
              </a:rPr>
              <a:t>　</a:t>
            </a:r>
            <a:r>
              <a:rPr lang="en-US" altLang="ja-JP" dirty="0" smtClean="0">
                <a:latin typeface="+mn-ea"/>
                <a:ea typeface="+mn-ea"/>
                <a:hlinkClick r:id="rId5"/>
              </a:rPr>
              <a:t>PostgreSQL</a:t>
            </a:r>
            <a:r>
              <a:rPr lang="ja-JP" altLang="en-US" dirty="0" smtClean="0">
                <a:latin typeface="+mn-ea"/>
                <a:ea typeface="+mn-ea"/>
                <a:hlinkClick r:id="rId5"/>
              </a:rPr>
              <a:t>で</a:t>
            </a:r>
            <a:r>
              <a:rPr lang="en-US" altLang="ja-JP" dirty="0" smtClean="0">
                <a:latin typeface="+mn-ea"/>
                <a:ea typeface="+mn-ea"/>
                <a:hlinkClick r:id="rId5"/>
              </a:rPr>
              <a:t>UPSERT</a:t>
            </a:r>
            <a:r>
              <a:rPr lang="ja-JP" altLang="en-US" dirty="0" smtClean="0">
                <a:latin typeface="+mn-ea"/>
                <a:ea typeface="+mn-ea"/>
                <a:hlinkClick r:id="rId5"/>
              </a:rPr>
              <a:t>を試してみる。</a:t>
            </a: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smtClean="0">
                <a:latin typeface="+mn-ea"/>
                <a:ea typeface="+mn-ea"/>
              </a:rPr>
              <a:t>DB</a:t>
            </a:r>
            <a:r>
              <a:rPr lang="ja-JP" altLang="en-US" dirty="0" smtClean="0">
                <a:latin typeface="+mn-ea"/>
                <a:ea typeface="+mn-ea"/>
              </a:rPr>
              <a:t>の管理者がいるなら、どういった</a:t>
            </a:r>
            <a:r>
              <a:rPr lang="en-US" altLang="ja-JP" dirty="0" smtClean="0">
                <a:latin typeface="+mn-ea"/>
                <a:ea typeface="+mn-ea"/>
              </a:rPr>
              <a:t>SQL</a:t>
            </a:r>
            <a:r>
              <a:rPr lang="ja-JP" altLang="en-US" dirty="0" smtClean="0">
                <a:latin typeface="+mn-ea"/>
                <a:ea typeface="+mn-ea"/>
              </a:rPr>
              <a:t>を書いたら良いか相談してもいいと思います。</a:t>
            </a:r>
            <a:endParaRPr lang="en-US" altLang="ja-JP" dirty="0" smtClean="0">
              <a:latin typeface="+mn-ea"/>
              <a:ea typeface="+mn-ea"/>
            </a:endParaRPr>
          </a:p>
        </p:txBody>
      </p:sp>
      <p:sp>
        <p:nvSpPr>
          <p:cNvPr id="10" name="正方形/長方形 9"/>
          <p:cNvSpPr/>
          <p:nvPr/>
        </p:nvSpPr>
        <p:spPr>
          <a:xfrm>
            <a:off x="1149586" y="2540345"/>
            <a:ext cx="3812262" cy="276999"/>
          </a:xfrm>
          <a:prstGeom prst="rect">
            <a:avLst/>
          </a:prstGeom>
        </p:spPr>
        <p:txBody>
          <a:bodyPr wrap="none">
            <a:spAutoFit/>
          </a:bodyPr>
          <a:lstStyle/>
          <a:p>
            <a:r>
              <a:rPr lang="ja-JP" altLang="en-US" dirty="0" smtClean="0">
                <a:solidFill>
                  <a:schemeClr val="accent1"/>
                </a:solidFill>
                <a:latin typeface="+mn-ea"/>
                <a:ea typeface="+mn-ea"/>
              </a:rPr>
              <a:t>・</a:t>
            </a:r>
            <a:r>
              <a:rPr lang="en-US" altLang="ja-JP" dirty="0" smtClean="0">
                <a:solidFill>
                  <a:schemeClr val="accent1"/>
                </a:solidFill>
                <a:latin typeface="+mn-ea"/>
                <a:ea typeface="+mn-ea"/>
              </a:rPr>
              <a:t>conflict</a:t>
            </a:r>
            <a:r>
              <a:rPr lang="ja-JP" altLang="en-US" dirty="0" smtClean="0">
                <a:solidFill>
                  <a:schemeClr val="accent1"/>
                </a:solidFill>
                <a:latin typeface="+mn-ea"/>
                <a:ea typeface="+mn-ea"/>
              </a:rPr>
              <a:t>（</a:t>
            </a:r>
            <a:r>
              <a:rPr lang="ja-JP" altLang="en-US" dirty="0">
                <a:solidFill>
                  <a:schemeClr val="accent1"/>
                </a:solidFill>
                <a:latin typeface="+mn-ea"/>
                <a:ea typeface="+mn-ea"/>
              </a:rPr>
              <a:t>和訳</a:t>
            </a:r>
            <a:r>
              <a:rPr lang="ja-JP" altLang="en-US" dirty="0" smtClean="0">
                <a:solidFill>
                  <a:schemeClr val="accent1"/>
                </a:solidFill>
                <a:latin typeface="+mn-ea"/>
                <a:ea typeface="+mn-ea"/>
              </a:rPr>
              <a:t>＝</a:t>
            </a:r>
            <a:r>
              <a:rPr lang="ja-JP" altLang="en-US" dirty="0">
                <a:solidFill>
                  <a:schemeClr val="accent1"/>
                </a:solidFill>
                <a:latin typeface="+mn-ea"/>
                <a:ea typeface="+mn-ea"/>
              </a:rPr>
              <a:t>対立</a:t>
            </a:r>
            <a:r>
              <a:rPr lang="ja-JP" altLang="en-US" dirty="0" smtClean="0">
                <a:solidFill>
                  <a:schemeClr val="accent1"/>
                </a:solidFill>
                <a:latin typeface="+mn-ea"/>
                <a:ea typeface="+mn-ea"/>
              </a:rPr>
              <a:t>）　・</a:t>
            </a:r>
            <a:r>
              <a:rPr lang="en-US" altLang="ja-JP" dirty="0" smtClean="0">
                <a:solidFill>
                  <a:schemeClr val="accent1"/>
                </a:solidFill>
                <a:latin typeface="+mn-ea"/>
                <a:ea typeface="+mn-ea"/>
              </a:rPr>
              <a:t>constraint</a:t>
            </a:r>
            <a:r>
              <a:rPr lang="ja-JP" altLang="en-US" dirty="0" smtClean="0">
                <a:solidFill>
                  <a:schemeClr val="accent1"/>
                </a:solidFill>
                <a:latin typeface="+mn-ea"/>
                <a:ea typeface="+mn-ea"/>
              </a:rPr>
              <a:t>（和訳＝制約）</a:t>
            </a:r>
            <a:endParaRPr lang="en-US" altLang="ja-JP" dirty="0" smtClean="0">
              <a:solidFill>
                <a:schemeClr val="accent1"/>
              </a:solidFill>
              <a:latin typeface="+mn-ea"/>
              <a:ea typeface="+mn-ea"/>
            </a:endParaRPr>
          </a:p>
        </p:txBody>
      </p:sp>
      <p:cxnSp>
        <p:nvCxnSpPr>
          <p:cNvPr id="11" name="直線矢印コネクタ 10"/>
          <p:cNvCxnSpPr/>
          <p:nvPr/>
        </p:nvCxnSpPr>
        <p:spPr bwMode="auto">
          <a:xfrm flipH="1" flipV="1">
            <a:off x="791764" y="2263355"/>
            <a:ext cx="357822" cy="217827"/>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988903" y="2275239"/>
            <a:ext cx="4029847" cy="27699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直訳「</a:t>
            </a:r>
            <a:r>
              <a:rPr lang="en-US" altLang="ja-JP" dirty="0" smtClean="0">
                <a:solidFill>
                  <a:schemeClr val="accent2">
                    <a:lumMod val="75000"/>
                  </a:schemeClr>
                </a:solidFill>
                <a:effectLst>
                  <a:glow rad="127000">
                    <a:schemeClr val="bg1">
                      <a:alpha val="90000"/>
                    </a:schemeClr>
                  </a:glow>
                </a:effectLst>
                <a:latin typeface="+mn-ea"/>
                <a:ea typeface="+mn-ea"/>
              </a:rPr>
              <a:t>table</a:t>
            </a:r>
            <a:r>
              <a:rPr lang="ja-JP" altLang="en-US" dirty="0" smtClean="0">
                <a:solidFill>
                  <a:schemeClr val="accent2">
                    <a:lumMod val="75000"/>
                  </a:schemeClr>
                </a:solidFill>
                <a:effectLst>
                  <a:glow rad="127000">
                    <a:schemeClr val="bg1">
                      <a:alpha val="90000"/>
                    </a:schemeClr>
                  </a:glow>
                </a:effectLst>
                <a:latin typeface="+mn-ea"/>
                <a:ea typeface="+mn-ea"/>
              </a:rPr>
              <a:t>名のプライマリーキー制約で対立が起きたとき」</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5168736" y="3078666"/>
            <a:ext cx="290901" cy="407907"/>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5060163" y="3508665"/>
            <a:ext cx="3269958" cy="1200329"/>
          </a:xfrm>
          <a:prstGeom prst="rect">
            <a:avLst/>
          </a:prstGeom>
          <a:noFill/>
        </p:spPr>
        <p:txBody>
          <a:bodyPr wrap="square" rtlCol="0">
            <a:spAutoFit/>
          </a:bodyPr>
          <a:lstStyle/>
          <a:p>
            <a:r>
              <a:rPr lang="ja-JP" altLang="en-US" b="1" dirty="0" smtClean="0">
                <a:solidFill>
                  <a:schemeClr val="accent6"/>
                </a:solidFill>
                <a:effectLst>
                  <a:glow rad="127000">
                    <a:schemeClr val="bg1">
                      <a:alpha val="90000"/>
                    </a:schemeClr>
                  </a:glow>
                </a:effectLst>
                <a:latin typeface="+mn-ea"/>
                <a:ea typeface="+mn-ea"/>
              </a:rPr>
              <a:t>カラム名＝アップデートする対象カラム</a:t>
            </a:r>
            <a:endParaRPr lang="en-US" altLang="ja-JP" b="1"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※set </a:t>
            </a:r>
            <a:r>
              <a:rPr lang="ja-JP" altLang="en-US" dirty="0" smtClean="0">
                <a:solidFill>
                  <a:schemeClr val="accent6"/>
                </a:solidFill>
                <a:effectLst>
                  <a:glow rad="127000">
                    <a:schemeClr val="bg1">
                      <a:alpha val="90000"/>
                    </a:schemeClr>
                  </a:glow>
                </a:effectLst>
                <a:latin typeface="+mn-ea"/>
                <a:ea typeface="+mn-ea"/>
              </a:rPr>
              <a:t>の目的語です</a:t>
            </a:r>
            <a:endParaRPr lang="en-US" altLang="ja-JP" dirty="0" smtClean="0">
              <a:solidFill>
                <a:schemeClr val="accent6"/>
              </a:solidFill>
              <a:effectLst>
                <a:glow rad="127000">
                  <a:schemeClr val="bg1">
                    <a:alpha val="90000"/>
                  </a:schemeClr>
                </a:glow>
              </a:effectLst>
              <a:latin typeface="+mn-ea"/>
              <a:ea typeface="+mn-ea"/>
            </a:endParaRPr>
          </a:p>
          <a:p>
            <a:r>
              <a:rPr lang="en-US" altLang="ja-JP" b="1" dirty="0" smtClean="0">
                <a:solidFill>
                  <a:schemeClr val="accent6"/>
                </a:solidFill>
                <a:effectLst>
                  <a:glow rad="127000">
                    <a:schemeClr val="bg1">
                      <a:alpha val="90000"/>
                    </a:schemeClr>
                  </a:glow>
                </a:effectLst>
                <a:latin typeface="+mn-ea"/>
                <a:ea typeface="+mn-ea"/>
              </a:rPr>
              <a:t>※</a:t>
            </a:r>
            <a:r>
              <a:rPr lang="ja-JP" altLang="en-US" b="1" dirty="0" smtClean="0">
                <a:solidFill>
                  <a:schemeClr val="accent6"/>
                </a:solidFill>
                <a:effectLst>
                  <a:glow rad="127000">
                    <a:schemeClr val="bg1">
                      <a:alpha val="90000"/>
                    </a:schemeClr>
                  </a:glow>
                </a:effectLst>
                <a:latin typeface="+mn-ea"/>
                <a:ea typeface="+mn-ea"/>
              </a:rPr>
              <a:t>アップデートしたいカラムをすべて書きます</a:t>
            </a:r>
            <a:endParaRPr lang="en-US" altLang="ja-JP" b="1" dirty="0" smtClean="0">
              <a:solidFill>
                <a:schemeClr val="accent6"/>
              </a:solidFill>
              <a:effectLst>
                <a:glow rad="127000">
                  <a:schemeClr val="bg1">
                    <a:alpha val="90000"/>
                  </a:schemeClr>
                </a:glow>
              </a:effectLst>
              <a:latin typeface="+mn-ea"/>
              <a:ea typeface="+mn-ea"/>
            </a:endParaRPr>
          </a:p>
          <a:p>
            <a:r>
              <a:rPr lang="ja-JP" altLang="en-US" b="1" dirty="0" smtClean="0">
                <a:solidFill>
                  <a:schemeClr val="accent6"/>
                </a:solidFill>
                <a:effectLst>
                  <a:glow rad="127000">
                    <a:schemeClr val="bg1">
                      <a:alpha val="90000"/>
                    </a:schemeClr>
                  </a:glow>
                </a:effectLst>
                <a:latin typeface="+mn-ea"/>
                <a:ea typeface="+mn-ea"/>
              </a:rPr>
              <a:t>　</a:t>
            </a:r>
            <a:r>
              <a:rPr lang="ja-JP" altLang="en-US" dirty="0" smtClean="0">
                <a:solidFill>
                  <a:schemeClr val="accent6"/>
                </a:solidFill>
                <a:effectLst>
                  <a:glow rad="127000">
                    <a:schemeClr val="bg1">
                      <a:alpha val="90000"/>
                    </a:schemeClr>
                  </a:glow>
                </a:effectLst>
                <a:latin typeface="+mn-ea"/>
                <a:ea typeface="+mn-ea"/>
              </a:rPr>
              <a:t>プライマリーキーは書いても書かなくても良い</a:t>
            </a:r>
            <a:endParaRPr lang="en-US" altLang="ja-JP"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a:t>
            </a:r>
            <a:r>
              <a:rPr lang="ja-JP" altLang="en-US" dirty="0" smtClean="0">
                <a:solidFill>
                  <a:schemeClr val="accent6"/>
                </a:solidFill>
                <a:effectLst>
                  <a:glow rad="127000">
                    <a:schemeClr val="bg1">
                      <a:alpha val="90000"/>
                    </a:schemeClr>
                  </a:glow>
                </a:effectLst>
                <a:latin typeface="+mn-ea"/>
                <a:ea typeface="+mn-ea"/>
              </a:rPr>
              <a:t>カラム名は</a:t>
            </a:r>
            <a:r>
              <a:rPr lang="ja-JP" altLang="en-US" b="1" dirty="0" smtClean="0">
                <a:solidFill>
                  <a:schemeClr val="accent6"/>
                </a:solidFill>
                <a:effectLst>
                  <a:glow rad="127000">
                    <a:schemeClr val="bg1">
                      <a:alpha val="90000"/>
                    </a:schemeClr>
                  </a:glow>
                </a:effectLst>
                <a:latin typeface="+mn-ea"/>
                <a:ea typeface="+mn-ea"/>
              </a:rPr>
              <a:t>ダブルクオテーション</a:t>
            </a:r>
            <a:r>
              <a:rPr lang="ja-JP" altLang="en-US" dirty="0" smtClean="0">
                <a:solidFill>
                  <a:schemeClr val="accent6"/>
                </a:solidFill>
                <a:effectLst>
                  <a:glow rad="127000">
                    <a:schemeClr val="bg1">
                      <a:alpha val="90000"/>
                    </a:schemeClr>
                  </a:glow>
                </a:effectLst>
                <a:latin typeface="+mn-ea"/>
                <a:ea typeface="+mn-ea"/>
              </a:rPr>
              <a:t>で囲いましょう</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a:t>
            </a:r>
            <a:r>
              <a:rPr lang="ja-JP" altLang="en-US" b="1" dirty="0" smtClean="0">
                <a:solidFill>
                  <a:schemeClr val="accent6"/>
                </a:solidFill>
                <a:effectLst>
                  <a:glow rad="127000">
                    <a:schemeClr val="bg1">
                      <a:alpha val="90000"/>
                    </a:schemeClr>
                  </a:glow>
                </a:effectLst>
                <a:latin typeface="+mn-ea"/>
                <a:ea typeface="+mn-ea"/>
              </a:rPr>
              <a:t>シングルではだめ</a:t>
            </a:r>
            <a:r>
              <a:rPr lang="ja-JP" altLang="en-US" dirty="0" smtClean="0">
                <a:solidFill>
                  <a:schemeClr val="accent6"/>
                </a:solidFill>
                <a:effectLst>
                  <a:glow rad="127000">
                    <a:schemeClr val="bg1">
                      <a:alpha val="90000"/>
                    </a:schemeClr>
                  </a:glow>
                </a:effectLst>
                <a:latin typeface="+mn-ea"/>
                <a:ea typeface="+mn-ea"/>
              </a:rPr>
              <a:t>です。ポスグレの仕様です）</a:t>
            </a:r>
            <a:endParaRPr lang="en-US" altLang="ja-JP" dirty="0" smtClean="0">
              <a:solidFill>
                <a:schemeClr val="accent6"/>
              </a:solidFill>
              <a:effectLst>
                <a:glow rad="127000">
                  <a:schemeClr val="bg1">
                    <a:alpha val="90000"/>
                  </a:schemeClr>
                </a:glow>
              </a:effectLst>
              <a:latin typeface="+mn-ea"/>
              <a:ea typeface="+mn-ea"/>
            </a:endParaRPr>
          </a:p>
        </p:txBody>
      </p:sp>
      <p:sp>
        <p:nvSpPr>
          <p:cNvPr id="6" name="正方形/長方形 5"/>
          <p:cNvSpPr/>
          <p:nvPr/>
        </p:nvSpPr>
        <p:spPr>
          <a:xfrm>
            <a:off x="5347647" y="1100125"/>
            <a:ext cx="3522372" cy="461665"/>
          </a:xfrm>
          <a:prstGeom prst="rect">
            <a:avLst/>
          </a:prstGeom>
        </p:spPr>
        <p:txBody>
          <a:bodyPr wrap="square">
            <a:spAutoFit/>
          </a:bodyPr>
          <a:lstStyle/>
          <a:p>
            <a:r>
              <a:rPr kumimoji="0" lang="ja-JP" altLang="en-US" dirty="0" smtClean="0">
                <a:effectLst>
                  <a:glow rad="139700">
                    <a:schemeClr val="bg1">
                      <a:alpha val="80000"/>
                    </a:schemeClr>
                  </a:glow>
                </a:effectLst>
                <a:latin typeface="+mn-ea"/>
                <a:ea typeface="+mn-ea"/>
              </a:rPr>
              <a:t>←</a:t>
            </a:r>
            <a:r>
              <a:rPr kumimoji="0" lang="en-US" altLang="ja-JP" dirty="0" smtClean="0">
                <a:effectLst>
                  <a:glow rad="139700">
                    <a:schemeClr val="bg1">
                      <a:alpha val="80000"/>
                    </a:schemeClr>
                  </a:glow>
                </a:effectLst>
                <a:latin typeface="+mn-ea"/>
                <a:ea typeface="+mn-ea"/>
              </a:rPr>
              <a:t>1</a:t>
            </a:r>
            <a:r>
              <a:rPr kumimoji="0" lang="ja-JP" altLang="en-US" dirty="0" smtClean="0">
                <a:effectLst>
                  <a:glow rad="139700">
                    <a:schemeClr val="bg1">
                      <a:alpha val="80000"/>
                    </a:schemeClr>
                  </a:glow>
                </a:effectLst>
                <a:latin typeface="+mn-ea"/>
                <a:ea typeface="+mn-ea"/>
              </a:rPr>
              <a:t>行目だけ</a:t>
            </a:r>
            <a:r>
              <a:rPr kumimoji="0" lang="ja-JP" altLang="en-US" dirty="0">
                <a:effectLst>
                  <a:glow rad="139700">
                    <a:schemeClr val="bg1">
                      <a:alpha val="80000"/>
                    </a:schemeClr>
                  </a:glow>
                </a:effectLst>
                <a:latin typeface="+mn-ea"/>
                <a:ea typeface="+mn-ea"/>
              </a:rPr>
              <a:t>だと</a:t>
            </a:r>
            <a:r>
              <a:rPr kumimoji="0" lang="ja-JP" altLang="en-US" dirty="0" smtClean="0">
                <a:effectLst>
                  <a:glow rad="139700">
                    <a:schemeClr val="bg1">
                      <a:alpha val="80000"/>
                    </a:schemeClr>
                  </a:glow>
                </a:effectLst>
                <a:latin typeface="+mn-ea"/>
                <a:ea typeface="+mn-ea"/>
              </a:rPr>
              <a:t>「</a:t>
            </a:r>
            <a:r>
              <a:rPr kumimoji="0" lang="en-US" altLang="ja-JP" dirty="0" smtClean="0">
                <a:effectLst>
                  <a:glow rad="139700">
                    <a:schemeClr val="bg1">
                      <a:alpha val="80000"/>
                    </a:schemeClr>
                  </a:glow>
                </a:effectLst>
                <a:latin typeface="+mn-ea"/>
                <a:ea typeface="+mn-ea"/>
              </a:rPr>
              <a:t>table</a:t>
            </a:r>
            <a:r>
              <a:rPr kumimoji="0" lang="ja-JP" altLang="en-US" dirty="0" smtClean="0">
                <a:effectLst>
                  <a:glow rad="139700">
                    <a:schemeClr val="bg1">
                      <a:alpha val="80000"/>
                    </a:schemeClr>
                  </a:glow>
                </a:effectLst>
                <a:latin typeface="+mn-ea"/>
                <a:ea typeface="+mn-ea"/>
              </a:rPr>
              <a:t>に</a:t>
            </a:r>
            <a:r>
              <a:rPr kumimoji="0" lang="en-US" altLang="ja-JP" dirty="0">
                <a:effectLst>
                  <a:glow rad="139700">
                    <a:schemeClr val="bg1">
                      <a:alpha val="80000"/>
                    </a:schemeClr>
                  </a:glow>
                </a:effectLst>
                <a:latin typeface="+mn-ea"/>
                <a:ea typeface="+mn-ea"/>
              </a:rPr>
              <a:t>values</a:t>
            </a:r>
            <a:r>
              <a:rPr kumimoji="0" lang="en-US" altLang="ja-JP" dirty="0" smtClean="0">
                <a:effectLst>
                  <a:glow rad="139700">
                    <a:schemeClr val="bg1">
                      <a:alpha val="80000"/>
                    </a:schemeClr>
                  </a:glow>
                </a:effectLst>
                <a:latin typeface="+mn-ea"/>
                <a:ea typeface="+mn-ea"/>
              </a:rPr>
              <a:t>(%, </a:t>
            </a:r>
            <a:r>
              <a:rPr kumimoji="0" lang="en-US" altLang="ja-JP" dirty="0">
                <a:effectLst>
                  <a:glow rad="139700">
                    <a:schemeClr val="bg1">
                      <a:alpha val="80000"/>
                    </a:schemeClr>
                  </a:glow>
                </a:effectLst>
                <a:latin typeface="+mn-ea"/>
                <a:ea typeface="+mn-ea"/>
              </a:rPr>
              <a:t>%s </a:t>
            </a:r>
            <a:r>
              <a:rPr kumimoji="0" lang="en-US" altLang="ja-JP" dirty="0" smtClean="0">
                <a:effectLst>
                  <a:glow rad="139700">
                    <a:schemeClr val="bg1">
                      <a:alpha val="80000"/>
                    </a:schemeClr>
                  </a:glow>
                </a:effectLst>
                <a:latin typeface="+mn-ea"/>
                <a:ea typeface="+mn-ea"/>
              </a:rPr>
              <a:t>...) </a:t>
            </a:r>
            <a:r>
              <a:rPr kumimoji="0" lang="ja-JP" altLang="en-US" dirty="0" smtClean="0">
                <a:effectLst>
                  <a:glow rad="139700">
                    <a:schemeClr val="bg1">
                      <a:alpha val="80000"/>
                    </a:schemeClr>
                  </a:glow>
                </a:effectLst>
                <a:latin typeface="+mn-ea"/>
                <a:ea typeface="+mn-ea"/>
              </a:rPr>
              <a:t>を</a:t>
            </a:r>
            <a:endParaRPr kumimoji="0" lang="en-US" altLang="ja-JP" dirty="0" smtClean="0">
              <a:effectLst>
                <a:glow rad="139700">
                  <a:schemeClr val="bg1">
                    <a:alpha val="80000"/>
                  </a:schemeClr>
                </a:glow>
              </a:effectLst>
              <a:latin typeface="+mn-ea"/>
              <a:ea typeface="+mn-ea"/>
            </a:endParaRPr>
          </a:p>
          <a:p>
            <a:r>
              <a:rPr kumimoji="0" lang="ja-JP" altLang="en-US" dirty="0" smtClean="0">
                <a:effectLst>
                  <a:glow rad="139700">
                    <a:schemeClr val="bg1">
                      <a:alpha val="80000"/>
                    </a:schemeClr>
                  </a:glow>
                </a:effectLst>
                <a:latin typeface="+mn-ea"/>
                <a:ea typeface="+mn-ea"/>
              </a:rPr>
              <a:t>　追加する</a:t>
            </a:r>
            <a:r>
              <a:rPr kumimoji="0" lang="ja-JP" altLang="en-US" dirty="0">
                <a:effectLst>
                  <a:glow rad="139700">
                    <a:schemeClr val="bg1">
                      <a:alpha val="80000"/>
                    </a:schemeClr>
                  </a:glow>
                </a:effectLst>
                <a:latin typeface="+mn-ea"/>
                <a:ea typeface="+mn-ea"/>
              </a:rPr>
              <a:t>」</a:t>
            </a:r>
            <a:r>
              <a:rPr kumimoji="0" lang="ja-JP" altLang="en-US" dirty="0" smtClean="0">
                <a:effectLst>
                  <a:glow rad="139700">
                    <a:schemeClr val="bg1">
                      <a:alpha val="80000"/>
                    </a:schemeClr>
                  </a:glow>
                </a:effectLst>
                <a:latin typeface="+mn-ea"/>
                <a:ea typeface="+mn-ea"/>
              </a:rPr>
              <a:t>と</a:t>
            </a:r>
            <a:r>
              <a:rPr kumimoji="0" lang="ja-JP" altLang="en-US" dirty="0">
                <a:effectLst>
                  <a:glow rad="139700">
                    <a:schemeClr val="bg1">
                      <a:alpha val="80000"/>
                    </a:schemeClr>
                  </a:glow>
                </a:effectLst>
                <a:latin typeface="+mn-ea"/>
                <a:ea typeface="+mn-ea"/>
              </a:rPr>
              <a:t>いう意味</a:t>
            </a:r>
            <a:endParaRPr lang="ja-JP" altLang="en-US" dirty="0">
              <a:latin typeface="+mn-ea"/>
              <a:ea typeface="+mn-ea"/>
            </a:endParaRPr>
          </a:p>
        </p:txBody>
      </p:sp>
      <p:sp>
        <p:nvSpPr>
          <p:cNvPr id="16" name="正方形/長方形 15"/>
          <p:cNvSpPr/>
          <p:nvPr/>
        </p:nvSpPr>
        <p:spPr>
          <a:xfrm>
            <a:off x="553792" y="3130341"/>
            <a:ext cx="4348766" cy="276999"/>
          </a:xfrm>
          <a:prstGeom prst="rect">
            <a:avLst/>
          </a:prstGeom>
        </p:spPr>
        <p:txBody>
          <a:bodyPr wrap="square">
            <a:spAutoFit/>
          </a:bodyPr>
          <a:lstStyle/>
          <a:p>
            <a:r>
              <a:rPr kumimoji="0" lang="ja-JP" altLang="en-US" dirty="0" smtClean="0">
                <a:effectLst>
                  <a:glow rad="139700">
                    <a:schemeClr val="bg1">
                      <a:alpha val="80000"/>
                    </a:schemeClr>
                  </a:glow>
                </a:effectLst>
                <a:latin typeface="+mn-ea"/>
                <a:ea typeface="+mn-ea"/>
              </a:rPr>
              <a:t>↑対立したらどうするの？の指示をここで書いている</a:t>
            </a:r>
            <a:endParaRPr lang="ja-JP" altLang="en-US" dirty="0">
              <a:latin typeface="+mn-ea"/>
              <a:ea typeface="+mn-ea"/>
            </a:endParaRPr>
          </a:p>
        </p:txBody>
      </p:sp>
      <p:cxnSp>
        <p:nvCxnSpPr>
          <p:cNvPr id="17" name="直線矢印コネクタ 16"/>
          <p:cNvCxnSpPr/>
          <p:nvPr/>
        </p:nvCxnSpPr>
        <p:spPr bwMode="auto">
          <a:xfrm flipV="1">
            <a:off x="7810315" y="3085805"/>
            <a:ext cx="26763" cy="16629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8" name="テキスト ボックス 17"/>
          <p:cNvSpPr txBox="1"/>
          <p:nvPr/>
        </p:nvSpPr>
        <p:spPr>
          <a:xfrm>
            <a:off x="6850397" y="3231666"/>
            <a:ext cx="2069443"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最後に</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（セミコロン）が必要</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20" name="直線矢印コネクタ 19"/>
          <p:cNvCxnSpPr>
            <a:stCxn id="21" idx="1"/>
          </p:cNvCxnSpPr>
          <p:nvPr/>
        </p:nvCxnSpPr>
        <p:spPr bwMode="auto">
          <a:xfrm flipH="1" flipV="1">
            <a:off x="5740487" y="2078614"/>
            <a:ext cx="363361" cy="150459"/>
          </a:xfrm>
          <a:prstGeom prst="straightConnector1">
            <a:avLst/>
          </a:prstGeom>
          <a:ln w="15875">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1" name="テキスト ボックス 20"/>
          <p:cNvSpPr txBox="1"/>
          <p:nvPr/>
        </p:nvSpPr>
        <p:spPr>
          <a:xfrm>
            <a:off x="6103848" y="1905907"/>
            <a:ext cx="3076778" cy="646331"/>
          </a:xfrm>
          <a:prstGeom prst="rect">
            <a:avLst/>
          </a:prstGeom>
          <a:noFill/>
        </p:spPr>
        <p:txBody>
          <a:bodyPr wrap="square" rtlCol="0">
            <a:spAutoFit/>
          </a:bodyPr>
          <a:lstStyle/>
          <a:p>
            <a:r>
              <a:rPr lang="ja-JP" altLang="en-US" b="1" dirty="0" smtClean="0">
                <a:solidFill>
                  <a:schemeClr val="accent2">
                    <a:lumMod val="75000"/>
                  </a:schemeClr>
                </a:solidFill>
                <a:effectLst>
                  <a:glow rad="127000">
                    <a:schemeClr val="bg1">
                      <a:alpha val="90000"/>
                    </a:schemeClr>
                  </a:glow>
                </a:effectLst>
                <a:latin typeface="+mn-ea"/>
                <a:ea typeface="+mn-ea"/>
              </a:rPr>
              <a:t>テーブル名</a:t>
            </a:r>
            <a:r>
              <a:rPr lang="en-US" altLang="ja-JP" b="1" dirty="0" smtClean="0">
                <a:solidFill>
                  <a:schemeClr val="accent2">
                    <a:lumMod val="75000"/>
                  </a:schemeClr>
                </a:solidFill>
                <a:effectLst>
                  <a:glow rad="127000">
                    <a:schemeClr val="bg1">
                      <a:alpha val="90000"/>
                    </a:schemeClr>
                  </a:glow>
                </a:effectLst>
                <a:latin typeface="+mn-ea"/>
                <a:ea typeface="+mn-ea"/>
              </a:rPr>
              <a:t>_</a:t>
            </a:r>
            <a:r>
              <a:rPr lang="en-US" altLang="ja-JP" b="1" dirty="0" err="1" smtClean="0">
                <a:solidFill>
                  <a:schemeClr val="accent2">
                    <a:lumMod val="75000"/>
                  </a:schemeClr>
                </a:solidFill>
                <a:effectLst>
                  <a:glow rad="127000">
                    <a:schemeClr val="bg1">
                      <a:alpha val="90000"/>
                    </a:schemeClr>
                  </a:glow>
                </a:effectLst>
                <a:latin typeface="+mn-ea"/>
                <a:ea typeface="+mn-ea"/>
              </a:rPr>
              <a:t>pkey</a:t>
            </a:r>
            <a:r>
              <a:rPr lang="ja-JP" altLang="en-US" b="1" dirty="0" smtClean="0">
                <a:solidFill>
                  <a:schemeClr val="accent2">
                    <a:lumMod val="75000"/>
                  </a:schemeClr>
                </a:solidFill>
                <a:effectLst>
                  <a:glow rad="127000">
                    <a:schemeClr val="bg1">
                      <a:alpha val="90000"/>
                    </a:schemeClr>
                  </a:glow>
                </a:effectLst>
                <a:latin typeface="+mn-ea"/>
                <a:ea typeface="+mn-ea"/>
              </a:rPr>
              <a:t>と書く</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ja-JP" altLang="en-US" b="1" dirty="0" smtClean="0">
                <a:solidFill>
                  <a:schemeClr val="accent2">
                    <a:lumMod val="75000"/>
                  </a:schemeClr>
                </a:solidFill>
                <a:effectLst>
                  <a:glow rad="127000">
                    <a:schemeClr val="bg1">
                      <a:alpha val="90000"/>
                    </a:schemeClr>
                  </a:glow>
                </a:effectLst>
                <a:latin typeface="+mn-ea"/>
                <a:ea typeface="+mn-ea"/>
              </a:rPr>
              <a:t>「このテーブルのプライマリーキー」 という意味</a:t>
            </a:r>
            <a:endParaRPr lang="en-US" altLang="ja-JP" b="1" dirty="0" smtClean="0">
              <a:solidFill>
                <a:schemeClr val="accent2">
                  <a:lumMod val="75000"/>
                </a:schemeClr>
              </a:solidFill>
              <a:effectLst>
                <a:glow rad="127000">
                  <a:schemeClr val="bg1">
                    <a:alpha val="90000"/>
                  </a:schemeClr>
                </a:glow>
              </a:effectLst>
              <a:latin typeface="+mn-ea"/>
              <a:ea typeface="+mn-ea"/>
            </a:endParaRPr>
          </a:p>
          <a:p>
            <a:r>
              <a:rPr lang="ja-JP" altLang="en-US" sz="1050" b="1" dirty="0" smtClean="0">
                <a:solidFill>
                  <a:schemeClr val="accent2">
                    <a:lumMod val="75000"/>
                  </a:schemeClr>
                </a:solidFill>
                <a:effectLst>
                  <a:glow rad="127000">
                    <a:schemeClr val="bg1">
                      <a:alpha val="90000"/>
                    </a:schemeClr>
                  </a:glow>
                </a:effectLst>
                <a:latin typeface="+mn-ea"/>
                <a:ea typeface="+mn-ea"/>
              </a:rPr>
              <a:t>（カラム名を一つずつ書かなくてよい）</a:t>
            </a:r>
            <a:endParaRPr lang="en-US" altLang="ja-JP" sz="1050" b="1" dirty="0" smtClean="0">
              <a:solidFill>
                <a:schemeClr val="accent2">
                  <a:lumMod val="75000"/>
                </a:schemeClr>
              </a:solidFill>
              <a:effectLst>
                <a:glow rad="127000">
                  <a:schemeClr val="bg1">
                    <a:alpha val="90000"/>
                  </a:schemeClr>
                </a:glow>
              </a:effectLst>
              <a:latin typeface="+mn-ea"/>
              <a:ea typeface="+mn-ea"/>
            </a:endParaRPr>
          </a:p>
        </p:txBody>
      </p:sp>
      <p:cxnSp>
        <p:nvCxnSpPr>
          <p:cNvPr id="23" name="直線コネクタ 22"/>
          <p:cNvCxnSpPr/>
          <p:nvPr/>
        </p:nvCxnSpPr>
        <p:spPr bwMode="auto">
          <a:xfrm>
            <a:off x="3902299" y="2275674"/>
            <a:ext cx="1876022" cy="0"/>
          </a:xfrm>
          <a:prstGeom prst="line">
            <a:avLst/>
          </a:prstGeom>
          <a:ln w="47625" cmpd="thickThin">
            <a:solidFill>
              <a:schemeClr val="accent2">
                <a:lumMod val="75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953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2" grpId="0"/>
      <p:bldP spid="14" grpId="0"/>
      <p:bldP spid="18" grpId="0"/>
      <p:bldP spid="2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2"/>
          <a:srcRect l="711"/>
          <a:stretch/>
        </p:blipFill>
        <p:spPr>
          <a:xfrm>
            <a:off x="696252" y="1746245"/>
            <a:ext cx="3440549" cy="877048"/>
          </a:xfrm>
          <a:prstGeom prst="rect">
            <a:avLst/>
          </a:prstGeom>
        </p:spPr>
      </p:pic>
      <p:sp>
        <p:nvSpPr>
          <p:cNvPr id="2" name="タイトル 1"/>
          <p:cNvSpPr>
            <a:spLocks noGrp="1"/>
          </p:cNvSpPr>
          <p:nvPr>
            <p:ph type="title"/>
          </p:nvPr>
        </p:nvSpPr>
        <p:spPr/>
        <p:txBody>
          <a:bodyPr/>
          <a:lstStyle/>
          <a:p>
            <a:r>
              <a:rPr lang="ja-JP" altLang="en-US" dirty="0"/>
              <a:t>ポスグレで</a:t>
            </a:r>
            <a:r>
              <a:rPr lang="en-US" altLang="ja-JP" dirty="0" err="1"/>
              <a:t>upsert</a:t>
            </a:r>
            <a:r>
              <a:rPr lang="en-US" altLang="ja-JP" dirty="0"/>
              <a:t> </a:t>
            </a:r>
            <a:r>
              <a:rPr lang="en-US" altLang="ja-JP" dirty="0" smtClean="0"/>
              <a:t>update</a:t>
            </a:r>
            <a:r>
              <a:rPr lang="ja-JP" altLang="en-US" dirty="0" smtClean="0"/>
              <a:t>（第二引数の作成）</a:t>
            </a:r>
            <a:endParaRPr kumimoji="1" lang="ja-JP" altLang="en-US" dirty="0"/>
          </a:p>
        </p:txBody>
      </p:sp>
      <p:sp>
        <p:nvSpPr>
          <p:cNvPr id="3" name="テキスト ボックス 2"/>
          <p:cNvSpPr txBox="1"/>
          <p:nvPr/>
        </p:nvSpPr>
        <p:spPr>
          <a:xfrm>
            <a:off x="396849" y="845030"/>
            <a:ext cx="8468109" cy="877163"/>
          </a:xfrm>
          <a:prstGeom prst="rect">
            <a:avLst/>
          </a:prstGeom>
          <a:noFill/>
        </p:spPr>
        <p:txBody>
          <a:bodyPr wrap="square" rtlCol="0">
            <a:spAutoFit/>
          </a:bodyPr>
          <a:lstStyle/>
          <a:p>
            <a:pPr lvl="0" eaLnBrk="0" hangingPunct="0">
              <a:lnSpc>
                <a:spcPct val="150000"/>
              </a:lnSpc>
            </a:pPr>
            <a:r>
              <a:rPr kumimoji="0" lang="en-US" altLang="ja-JP" sz="1600" dirty="0" smtClean="0">
                <a:effectLst>
                  <a:glow rad="139700">
                    <a:schemeClr val="bg1">
                      <a:alpha val="80000"/>
                    </a:schemeClr>
                  </a:glow>
                </a:effectLst>
                <a:latin typeface="+mn-ea"/>
                <a:ea typeface="+mn-ea"/>
              </a:rPr>
              <a:t>SQL</a:t>
            </a:r>
            <a:r>
              <a:rPr kumimoji="0" lang="ja-JP" altLang="en-US" sz="1600" dirty="0" smtClean="0">
                <a:effectLst>
                  <a:glow rad="139700">
                    <a:schemeClr val="bg1">
                      <a:alpha val="80000"/>
                    </a:schemeClr>
                  </a:glow>
                </a:effectLst>
                <a:latin typeface="+mn-ea"/>
                <a:ea typeface="+mn-ea"/>
              </a:rPr>
              <a:t>で送り込む数値（</a:t>
            </a:r>
            <a:r>
              <a:rPr kumimoji="0" lang="en-US" altLang="ja-JP" sz="1600" dirty="0" err="1" smtClean="0">
                <a:effectLst>
                  <a:glow rad="139700">
                    <a:schemeClr val="bg1">
                      <a:alpha val="80000"/>
                    </a:schemeClr>
                  </a:glow>
                </a:effectLst>
                <a:latin typeface="+mn-ea"/>
                <a:ea typeface="+mn-ea"/>
              </a:rPr>
              <a:t>df</a:t>
            </a:r>
            <a:r>
              <a:rPr kumimoji="0" lang="ja-JP" altLang="en-US" sz="1600" dirty="0" smtClean="0">
                <a:effectLst>
                  <a:glow rad="139700">
                    <a:schemeClr val="bg1">
                      <a:alpha val="80000"/>
                    </a:schemeClr>
                  </a:glow>
                </a:effectLst>
                <a:latin typeface="+mn-ea"/>
                <a:ea typeface="+mn-ea"/>
              </a:rPr>
              <a:t>）の中身を理解してください</a:t>
            </a:r>
            <a:endParaRPr kumimoji="0" lang="en-US" altLang="ja-JP" sz="1600" dirty="0" smtClean="0">
              <a:effectLst>
                <a:glow rad="139700">
                  <a:schemeClr val="bg1">
                    <a:alpha val="80000"/>
                  </a:schemeClr>
                </a:glow>
              </a:effectLst>
              <a:latin typeface="+mn-ea"/>
              <a:ea typeface="+mn-ea"/>
            </a:endParaRPr>
          </a:p>
          <a:p>
            <a:pPr lvl="0" eaLnBrk="0" hangingPunct="0">
              <a:lnSpc>
                <a:spcPct val="150000"/>
              </a:lnSpc>
            </a:pPr>
            <a:r>
              <a:rPr kumimoji="0" lang="ja-JP" altLang="en-US"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err="1"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df.values.tolist</a:t>
            </a:r>
            <a:r>
              <a:rPr kumimoji="0" lang="en-US" altLang="ja-JP" sz="1800" dirty="0" smtClean="0">
                <a:solidFill>
                  <a:schemeClr val="accent5">
                    <a:lumMod val="75000"/>
                  </a:schemeClr>
                </a:solidFill>
                <a:effectLst>
                  <a:glow rad="139700">
                    <a:schemeClr val="bg1">
                      <a:alpha val="80000"/>
                    </a:schemeClr>
                  </a:glow>
                </a:effectLst>
                <a:latin typeface="Consolas" panose="020B0609020204030204" pitchFamily="49" charset="0"/>
                <a:ea typeface="var(--jp-code-font-family)"/>
              </a:rPr>
              <a:t>()</a:t>
            </a:r>
            <a:endParaRPr kumimoji="0" lang="en-US" altLang="ja-JP" sz="1800" dirty="0">
              <a:solidFill>
                <a:schemeClr val="accent5">
                  <a:lumMod val="75000"/>
                </a:schemeClr>
              </a:solidFill>
              <a:effectLst>
                <a:glow rad="139700">
                  <a:schemeClr val="bg1">
                    <a:alpha val="80000"/>
                  </a:schemeClr>
                </a:glow>
              </a:effectLst>
              <a:latin typeface="Consolas" panose="020B0609020204030204" pitchFamily="49" charset="0"/>
              <a:ea typeface="var(--jp-code-font-family)"/>
            </a:endParaRPr>
          </a:p>
        </p:txBody>
      </p:sp>
      <p:sp>
        <p:nvSpPr>
          <p:cNvPr id="9" name="右矢印 8"/>
          <p:cNvSpPr/>
          <p:nvPr/>
        </p:nvSpPr>
        <p:spPr bwMode="auto">
          <a:xfrm rot="16200000">
            <a:off x="3654491" y="4670998"/>
            <a:ext cx="436313" cy="48081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テキスト ボックス 18"/>
          <p:cNvSpPr txBox="1"/>
          <p:nvPr/>
        </p:nvSpPr>
        <p:spPr>
          <a:xfrm>
            <a:off x="430258" y="3354420"/>
            <a:ext cx="8468109" cy="1338828"/>
          </a:xfrm>
          <a:prstGeom prst="rect">
            <a:avLst/>
          </a:prstGeom>
          <a:noFill/>
        </p:spPr>
        <p:txBody>
          <a:bodyPr wrap="square" rtlCol="0">
            <a:spAutoFit/>
          </a:bodyPr>
          <a:lstStyle/>
          <a:p>
            <a:pPr lvl="0" eaLnBrk="0" hangingPunct="0">
              <a:lnSpc>
                <a:spcPct val="150000"/>
              </a:lnSpc>
            </a:pPr>
            <a:r>
              <a:rPr kumimoji="0" lang="en-US" altLang="ja-JP" sz="1800" dirty="0">
                <a:effectLst>
                  <a:glow rad="139700">
                    <a:schemeClr val="bg1">
                      <a:alpha val="80000"/>
                    </a:schemeClr>
                  </a:glow>
                </a:effectLst>
                <a:latin typeface="Consolas" panose="020B0609020204030204" pitchFamily="49" charset="0"/>
                <a:ea typeface="var(--jp-code-font-family)"/>
              </a:rPr>
              <a:t>insert into {table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effectLst>
                  <a:glow rad="139700">
                    <a:schemeClr val="bg1">
                      <a:alpha val="80000"/>
                    </a:schemeClr>
                  </a:glow>
                </a:effectLst>
                <a:latin typeface="Consolas" panose="020B0609020204030204" pitchFamily="49" charset="0"/>
                <a:ea typeface="var(--jp-code-font-family)"/>
              </a:rPr>
              <a:t>} values (%s</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ja-JP" altLang="en-US" sz="1800" dirty="0" smtClean="0">
                <a:effectLst>
                  <a:glow rad="139700">
                    <a:schemeClr val="bg1">
                      <a:alpha val="80000"/>
                    </a:schemeClr>
                  </a:glow>
                </a:effectLst>
                <a:latin typeface="Consolas" panose="020B0609020204030204" pitchFamily="49" charset="0"/>
                <a:ea typeface="var(--jp-code-font-family)"/>
              </a:rPr>
              <a:t>　</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s</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 %s</a:t>
            </a:r>
            <a:r>
              <a:rPr kumimoji="0" lang="en-US" altLang="ja-JP" sz="1800" dirty="0" smtClean="0">
                <a:effectLst>
                  <a:glow rad="139700">
                    <a:schemeClr val="bg1">
                      <a:alpha val="80000"/>
                    </a:schemeClr>
                  </a:glow>
                </a:effectLst>
                <a:latin typeface="Consolas" panose="020B0609020204030204" pitchFamily="49" charset="0"/>
                <a:ea typeface="var(--jp-code-font-family)"/>
              </a:rPr>
              <a:t>,</a:t>
            </a:r>
            <a:r>
              <a:rPr kumimoji="0" lang="en-US" altLang="ja-JP" sz="1800" dirty="0">
                <a:effectLst>
                  <a:glow rad="139700">
                    <a:schemeClr val="bg1">
                      <a:alpha val="80000"/>
                    </a:schemeClr>
                  </a:glow>
                </a:effectLst>
                <a:latin typeface="Consolas" panose="020B0609020204030204" pitchFamily="49" charset="0"/>
                <a:ea typeface="var(--jp-code-font-family)"/>
              </a:rPr>
              <a:t> %</a:t>
            </a:r>
            <a:r>
              <a:rPr kumimoji="0" lang="en-US" altLang="ja-JP" sz="1800" dirty="0" smtClean="0">
                <a:effectLst>
                  <a:glow rad="139700">
                    <a:schemeClr val="bg1">
                      <a:alpha val="80000"/>
                    </a:schemeClr>
                  </a:glow>
                </a:effectLst>
                <a:latin typeface="Consolas" panose="020B0609020204030204" pitchFamily="49" charset="0"/>
                <a:ea typeface="var(--jp-code-font-family)"/>
              </a:rPr>
              <a:t>s) </a:t>
            </a:r>
            <a:endParaRPr kumimoji="0" lang="en-US" altLang="ja-JP" sz="1800" dirty="0">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on </a:t>
            </a:r>
            <a:r>
              <a:rPr kumimoji="0" lang="en-US" altLang="ja-JP" sz="1800" dirty="0">
                <a:effectLst>
                  <a:glow rad="139700">
                    <a:schemeClr val="bg1">
                      <a:alpha val="80000"/>
                    </a:schemeClr>
                  </a:glow>
                </a:effectLst>
                <a:latin typeface="Consolas" panose="020B0609020204030204" pitchFamily="49" charset="0"/>
                <a:ea typeface="var(--jp-code-font-family)"/>
              </a:rPr>
              <a:t>conflict on constraint {table</a:t>
            </a:r>
            <a:r>
              <a:rPr kumimoji="0" lang="ja-JP" altLang="en-US" sz="1800" dirty="0">
                <a:effectLst>
                  <a:glow rad="139700">
                    <a:schemeClr val="bg1">
                      <a:alpha val="80000"/>
                    </a:schemeClr>
                  </a:glow>
                </a:effectLst>
                <a:latin typeface="Consolas" panose="020B0609020204030204" pitchFamily="49" charset="0"/>
                <a:ea typeface="var(--jp-code-font-family)"/>
              </a:rPr>
              <a:t>名</a:t>
            </a:r>
            <a:r>
              <a:rPr kumimoji="0" lang="en-US" altLang="ja-JP" sz="1800" dirty="0">
                <a:effectLst>
                  <a:glow rad="139700">
                    <a:schemeClr val="bg1">
                      <a:alpha val="80000"/>
                    </a:schemeClr>
                  </a:glow>
                </a:effectLst>
                <a:latin typeface="Consolas" panose="020B0609020204030204" pitchFamily="49" charset="0"/>
                <a:ea typeface="var(--jp-code-font-family)"/>
              </a:rPr>
              <a:t>}_</a:t>
            </a:r>
            <a:r>
              <a:rPr kumimoji="0" lang="en-US" altLang="ja-JP" sz="1800" dirty="0" err="1">
                <a:effectLst>
                  <a:glow rad="139700">
                    <a:schemeClr val="bg1">
                      <a:alpha val="80000"/>
                    </a:schemeClr>
                  </a:glow>
                </a:effectLst>
                <a:latin typeface="Consolas" panose="020B0609020204030204" pitchFamily="49" charset="0"/>
                <a:ea typeface="var(--jp-code-font-family)"/>
              </a:rPr>
              <a:t>pkey</a:t>
            </a:r>
            <a:endParaRPr kumimoji="0" lang="en-US" altLang="ja-JP" sz="1800" dirty="0">
              <a:effectLst>
                <a:glow rad="139700">
                  <a:schemeClr val="bg1">
                    <a:alpha val="80000"/>
                  </a:schemeClr>
                </a:glow>
              </a:effectLst>
              <a:latin typeface="Consolas" panose="020B0609020204030204" pitchFamily="49" charset="0"/>
              <a:ea typeface="var(--jp-code-font-family)"/>
            </a:endParaRPr>
          </a:p>
          <a:p>
            <a:pPr lvl="0" eaLnBrk="0" hangingPunct="0">
              <a:lnSpc>
                <a:spcPct val="150000"/>
              </a:lnSpc>
            </a:pPr>
            <a:r>
              <a:rPr kumimoji="0" lang="en-US" altLang="ja-JP" sz="1800" dirty="0" smtClean="0">
                <a:effectLst>
                  <a:glow rad="139700">
                    <a:schemeClr val="bg1">
                      <a:alpha val="80000"/>
                    </a:schemeClr>
                  </a:glow>
                </a:effectLst>
                <a:latin typeface="Consolas" panose="020B0609020204030204" pitchFamily="49" charset="0"/>
                <a:ea typeface="var(--jp-code-font-family)"/>
              </a:rPr>
              <a:t>do </a:t>
            </a:r>
            <a:r>
              <a:rPr kumimoji="0" lang="en-US" altLang="ja-JP" sz="1800" dirty="0">
                <a:effectLst>
                  <a:glow rad="139700">
                    <a:schemeClr val="bg1">
                      <a:alpha val="80000"/>
                    </a:schemeClr>
                  </a:glow>
                </a:effectLst>
                <a:latin typeface="Consolas" panose="020B0609020204030204" pitchFamily="49" charset="0"/>
                <a:ea typeface="var(--jp-code-font-family)"/>
              </a:rPr>
              <a:t>update set </a:t>
            </a:r>
            <a:r>
              <a:rPr kumimoji="0" lang="en-US" altLang="ja-JP" sz="1800" dirty="0" smtClean="0">
                <a:solidFill>
                  <a:schemeClr val="accent1"/>
                </a:solidFill>
                <a:effectLst>
                  <a:glow rad="139700">
                    <a:schemeClr val="bg1">
                      <a:alpha val="80000"/>
                    </a:schemeClr>
                  </a:glow>
                </a:effectLst>
                <a:latin typeface="Consolas" panose="020B0609020204030204" pitchFamily="49" charset="0"/>
              </a:rPr>
              <a:t>"</a:t>
            </a:r>
            <a:r>
              <a:rPr kumimoji="0" lang="en-US" altLang="ja-JP" sz="1800" dirty="0" err="1" smtClean="0">
                <a:solidFill>
                  <a:schemeClr val="accent1"/>
                </a:solidFill>
                <a:effectLst>
                  <a:glow rad="139700">
                    <a:schemeClr val="bg1">
                      <a:alpha val="80000"/>
                    </a:schemeClr>
                  </a:glow>
                </a:effectLst>
                <a:latin typeface="Consolas" panose="020B0609020204030204" pitchFamily="49" charset="0"/>
                <a:ea typeface="var(--jp-code-font-family)"/>
              </a:rPr>
              <a:t>han</a:t>
            </a:r>
            <a:r>
              <a:rPr kumimoji="0" lang="en-US" altLang="ja-JP" sz="1800" dirty="0" smtClean="0">
                <a:solidFill>
                  <a:schemeClr val="accent1"/>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1"/>
                </a:solidFill>
                <a:effectLst>
                  <a:glow rad="139700">
                    <a:schemeClr val="bg1">
                      <a:alpha val="80000"/>
                    </a:schemeClr>
                  </a:glow>
                </a:effectLst>
                <a:latin typeface="Consolas" panose="020B0609020204030204" pitchFamily="49" charset="0"/>
                <a:ea typeface="var(--jp-code-font-family)"/>
              </a:rPr>
              <a:t>=%</a:t>
            </a:r>
            <a:r>
              <a:rPr kumimoji="0" lang="en-US" altLang="ja-JP" sz="1800" dirty="0">
                <a:solidFill>
                  <a:schemeClr val="accent1"/>
                </a:solidFill>
                <a:effectLst>
                  <a:glow rad="139700">
                    <a:schemeClr val="bg1">
                      <a:alpha val="80000"/>
                    </a:schemeClr>
                  </a:glow>
                </a:effectLst>
                <a:latin typeface="Consolas" panose="020B0609020204030204" pitchFamily="49" charset="0"/>
                <a:ea typeface="var(--jp-code-font-family)"/>
              </a:rPr>
              <a:t>s, </a:t>
            </a:r>
            <a:r>
              <a:rPr kumimoji="0" lang="en-US" altLang="ja-JP" sz="1800" dirty="0" smtClean="0">
                <a:solidFill>
                  <a:schemeClr val="accent1"/>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1"/>
                </a:solidFill>
                <a:effectLst>
                  <a:glow rad="139700">
                    <a:schemeClr val="bg1">
                      <a:alpha val="80000"/>
                    </a:schemeClr>
                  </a:glow>
                </a:effectLst>
                <a:latin typeface="Consolas" panose="020B0609020204030204" pitchFamily="49" charset="0"/>
                <a:ea typeface="var(--jp-code-font-family)"/>
              </a:rPr>
              <a:t>han2</a:t>
            </a:r>
            <a:r>
              <a:rPr kumimoji="0" lang="en-US" altLang="ja-JP" sz="1800" dirty="0" smtClean="0">
                <a:solidFill>
                  <a:schemeClr val="accent1"/>
                </a:solidFill>
                <a:effectLst>
                  <a:glow rad="139700">
                    <a:schemeClr val="bg1">
                      <a:alpha val="80000"/>
                    </a:schemeClr>
                  </a:glow>
                </a:effectLst>
                <a:latin typeface="Consolas" panose="020B0609020204030204" pitchFamily="49" charset="0"/>
              </a:rPr>
              <a:t>"</a:t>
            </a:r>
            <a:r>
              <a:rPr kumimoji="0" lang="en-US" altLang="ja-JP" sz="1800" dirty="0" smtClean="0">
                <a:solidFill>
                  <a:schemeClr val="accent1"/>
                </a:solidFill>
                <a:effectLst>
                  <a:glow rad="139700">
                    <a:schemeClr val="bg1">
                      <a:alpha val="80000"/>
                    </a:schemeClr>
                  </a:glow>
                </a:effectLst>
                <a:latin typeface="Consolas" panose="020B0609020204030204" pitchFamily="49" charset="0"/>
                <a:ea typeface="var(--jp-code-font-family)"/>
              </a:rPr>
              <a:t>=%s</a:t>
            </a:r>
            <a:r>
              <a:rPr kumimoji="0" lang="en-US" altLang="ja-JP" sz="1800" dirty="0" smtClean="0">
                <a:effectLst>
                  <a:glow rad="139700">
                    <a:schemeClr val="bg1">
                      <a:alpha val="80000"/>
                    </a:schemeClr>
                  </a:glow>
                </a:effectLst>
                <a:latin typeface="Consolas" panose="020B0609020204030204" pitchFamily="49" charset="0"/>
                <a:ea typeface="var(--jp-code-font-family)"/>
              </a:rPr>
              <a:t>;</a:t>
            </a:r>
            <a:endParaRPr kumimoji="0" lang="en-US" altLang="ja-JP" sz="1800" dirty="0">
              <a:effectLst>
                <a:glow rad="139700">
                  <a:schemeClr val="bg1">
                    <a:alpha val="80000"/>
                  </a:schemeClr>
                </a:glow>
              </a:effectLst>
              <a:latin typeface="Consolas" panose="020B0609020204030204" pitchFamily="49" charset="0"/>
              <a:ea typeface="var(--jp-code-font-family)"/>
            </a:endParaRPr>
          </a:p>
        </p:txBody>
      </p:sp>
      <p:cxnSp>
        <p:nvCxnSpPr>
          <p:cNvPr id="22" name="直線矢印コネクタ 21"/>
          <p:cNvCxnSpPr>
            <a:stCxn id="53" idx="2"/>
            <a:endCxn id="27" idx="0"/>
          </p:cNvCxnSpPr>
          <p:nvPr/>
        </p:nvCxnSpPr>
        <p:spPr bwMode="auto">
          <a:xfrm>
            <a:off x="1188927" y="2533183"/>
            <a:ext cx="3199043" cy="91927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lumMod val="40000"/>
                <a:lumOff val="60000"/>
              </a:schemeClr>
            </a:solidFill>
            <a:prstDash val="solid"/>
            <a:round/>
            <a:headEnd type="triangle" w="med" len="med"/>
            <a:tailEnd type="none"/>
          </a:ln>
          <a:effectLst/>
        </p:spPr>
      </p:cxnSp>
      <p:sp>
        <p:nvSpPr>
          <p:cNvPr id="27" name="正方形/長方形 26"/>
          <p:cNvSpPr/>
          <p:nvPr/>
        </p:nvSpPr>
        <p:spPr bwMode="auto">
          <a:xfrm>
            <a:off x="4226984" y="3452461"/>
            <a:ext cx="321971" cy="343194"/>
          </a:xfrm>
          <a:prstGeom prst="rect">
            <a:avLst/>
          </a:prstGeom>
          <a:noFill/>
          <a:ln w="28575">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35" name="直線矢印コネクタ 34"/>
          <p:cNvCxnSpPr>
            <a:stCxn id="54" idx="2"/>
            <a:endCxn id="36" idx="0"/>
          </p:cNvCxnSpPr>
          <p:nvPr/>
        </p:nvCxnSpPr>
        <p:spPr bwMode="auto">
          <a:xfrm>
            <a:off x="1558741" y="2538222"/>
            <a:ext cx="3341276" cy="91423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solidFill>
            <a:prstDash val="solid"/>
            <a:round/>
            <a:headEnd type="triangle" w="med" len="med"/>
            <a:tailEnd type="none"/>
          </a:ln>
          <a:effectLst/>
        </p:spPr>
      </p:cxnSp>
      <p:sp>
        <p:nvSpPr>
          <p:cNvPr id="36" name="正方形/長方形 35"/>
          <p:cNvSpPr/>
          <p:nvPr/>
        </p:nvSpPr>
        <p:spPr bwMode="auto">
          <a:xfrm>
            <a:off x="4739817" y="3452461"/>
            <a:ext cx="320400" cy="343194"/>
          </a:xfrm>
          <a:prstGeom prst="rect">
            <a:avLst/>
          </a:prstGeom>
          <a:noFill/>
          <a:ln w="28575">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1" name="直線矢印コネクタ 40"/>
          <p:cNvCxnSpPr>
            <a:stCxn id="55" idx="2"/>
            <a:endCxn id="42" idx="0"/>
          </p:cNvCxnSpPr>
          <p:nvPr/>
        </p:nvCxnSpPr>
        <p:spPr bwMode="auto">
          <a:xfrm>
            <a:off x="1938136" y="2531724"/>
            <a:ext cx="3442787" cy="92073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solidFill>
            <a:prstDash val="solid"/>
            <a:round/>
            <a:headEnd type="triangle" w="med" len="med"/>
            <a:tailEnd type="none"/>
          </a:ln>
          <a:effectLst/>
        </p:spPr>
      </p:cxnSp>
      <p:sp>
        <p:nvSpPr>
          <p:cNvPr id="42" name="正方形/長方形 41"/>
          <p:cNvSpPr/>
          <p:nvPr/>
        </p:nvSpPr>
        <p:spPr bwMode="auto">
          <a:xfrm>
            <a:off x="5220723" y="3452461"/>
            <a:ext cx="320400" cy="343194"/>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44" name="直線矢印コネクタ 43"/>
          <p:cNvCxnSpPr>
            <a:stCxn id="56" idx="2"/>
            <a:endCxn id="45" idx="0"/>
          </p:cNvCxnSpPr>
          <p:nvPr/>
        </p:nvCxnSpPr>
        <p:spPr bwMode="auto">
          <a:xfrm>
            <a:off x="2377772" y="2525890"/>
            <a:ext cx="3515791" cy="92397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4"/>
            </a:solidFill>
            <a:prstDash val="solid"/>
            <a:round/>
            <a:headEnd type="triangle" w="med" len="med"/>
            <a:tailEnd type="none"/>
          </a:ln>
          <a:effectLst/>
        </p:spPr>
      </p:cxnSp>
      <p:sp>
        <p:nvSpPr>
          <p:cNvPr id="45" name="正方形/長方形 44"/>
          <p:cNvSpPr/>
          <p:nvPr/>
        </p:nvSpPr>
        <p:spPr bwMode="auto">
          <a:xfrm>
            <a:off x="5733363" y="3449869"/>
            <a:ext cx="320400" cy="343194"/>
          </a:xfrm>
          <a:prstGeom prst="rect">
            <a:avLst/>
          </a:prstGeom>
          <a:noFill/>
          <a:ln w="28575">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3" name="正方形/長方形 52"/>
          <p:cNvSpPr/>
          <p:nvPr/>
        </p:nvSpPr>
        <p:spPr bwMode="auto">
          <a:xfrm>
            <a:off x="1008927" y="2353183"/>
            <a:ext cx="360000" cy="180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正方形/長方形 53"/>
          <p:cNvSpPr/>
          <p:nvPr/>
        </p:nvSpPr>
        <p:spPr bwMode="auto">
          <a:xfrm>
            <a:off x="1414741" y="2358222"/>
            <a:ext cx="288000" cy="180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5" name="正方形/長方形 54"/>
          <p:cNvSpPr/>
          <p:nvPr/>
        </p:nvSpPr>
        <p:spPr bwMode="auto">
          <a:xfrm>
            <a:off x="1758136" y="2351724"/>
            <a:ext cx="360000" cy="180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6" name="正方形/長方形 55"/>
          <p:cNvSpPr/>
          <p:nvPr/>
        </p:nvSpPr>
        <p:spPr bwMode="auto">
          <a:xfrm>
            <a:off x="2161772" y="2345890"/>
            <a:ext cx="432000" cy="180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57" name="直線矢印コネクタ 56"/>
          <p:cNvCxnSpPr>
            <a:stCxn id="59" idx="2"/>
            <a:endCxn id="58" idx="0"/>
          </p:cNvCxnSpPr>
          <p:nvPr/>
        </p:nvCxnSpPr>
        <p:spPr bwMode="auto">
          <a:xfrm>
            <a:off x="3161689" y="2531724"/>
            <a:ext cx="292" cy="1743771"/>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solidFill>
            <a:prstDash val="solid"/>
            <a:round/>
            <a:headEnd type="triangle" w="med" len="med"/>
            <a:tailEnd type="none"/>
          </a:ln>
          <a:effectLst/>
        </p:spPr>
      </p:cxnSp>
      <p:sp>
        <p:nvSpPr>
          <p:cNvPr id="58" name="正方形/長方形 57"/>
          <p:cNvSpPr/>
          <p:nvPr/>
        </p:nvSpPr>
        <p:spPr bwMode="auto">
          <a:xfrm>
            <a:off x="3015915" y="4275495"/>
            <a:ext cx="292132" cy="343194"/>
          </a:xfrm>
          <a:prstGeom prst="rect">
            <a:avLst/>
          </a:prstGeom>
          <a:noFill/>
          <a:ln w="28575">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9" name="正方形/長方形 58"/>
          <p:cNvSpPr/>
          <p:nvPr/>
        </p:nvSpPr>
        <p:spPr bwMode="auto">
          <a:xfrm>
            <a:off x="2945689" y="2351724"/>
            <a:ext cx="432000" cy="180000"/>
          </a:xfrm>
          <a:prstGeom prst="rect">
            <a:avLst/>
          </a:prstGeom>
          <a:noFill/>
          <a:ln w="1905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60" name="直線矢印コネクタ 59"/>
          <p:cNvCxnSpPr>
            <a:stCxn id="62" idx="2"/>
            <a:endCxn id="61" idx="0"/>
          </p:cNvCxnSpPr>
          <p:nvPr/>
        </p:nvCxnSpPr>
        <p:spPr bwMode="auto">
          <a:xfrm>
            <a:off x="3882105" y="2537516"/>
            <a:ext cx="666850" cy="173797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6"/>
            </a:solidFill>
            <a:prstDash val="solid"/>
            <a:round/>
            <a:headEnd type="triangle" w="med" len="med"/>
            <a:tailEnd type="none"/>
          </a:ln>
          <a:effectLst/>
        </p:spPr>
      </p:cxnSp>
      <p:sp>
        <p:nvSpPr>
          <p:cNvPr id="61" name="正方形/長方形 60"/>
          <p:cNvSpPr/>
          <p:nvPr/>
        </p:nvSpPr>
        <p:spPr bwMode="auto">
          <a:xfrm>
            <a:off x="4399080" y="4275495"/>
            <a:ext cx="299750" cy="343194"/>
          </a:xfrm>
          <a:prstGeom prst="rect">
            <a:avLst/>
          </a:prstGeom>
          <a:noFill/>
          <a:ln w="28575">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2" name="正方形/長方形 61"/>
          <p:cNvSpPr/>
          <p:nvPr/>
        </p:nvSpPr>
        <p:spPr bwMode="auto">
          <a:xfrm>
            <a:off x="3666105" y="2357516"/>
            <a:ext cx="432000" cy="180000"/>
          </a:xfrm>
          <a:prstGeom prst="rect">
            <a:avLst/>
          </a:prstGeom>
          <a:noFill/>
          <a:ln w="1905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4" name="テキスト ボックス 63"/>
          <p:cNvSpPr txBox="1"/>
          <p:nvPr/>
        </p:nvSpPr>
        <p:spPr>
          <a:xfrm>
            <a:off x="485750" y="5202186"/>
            <a:ext cx="7625226" cy="138499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ポスグレの</a:t>
            </a:r>
            <a:r>
              <a:rPr lang="ja-JP" altLang="en-US" dirty="0">
                <a:effectLst>
                  <a:glow rad="127000">
                    <a:schemeClr val="bg1">
                      <a:alpha val="90000"/>
                    </a:schemeClr>
                  </a:glow>
                </a:effectLst>
                <a:latin typeface="+mn-ea"/>
                <a:ea typeface="+mn-ea"/>
              </a:rPr>
              <a:t>場合</a:t>
            </a:r>
            <a:r>
              <a:rPr lang="ja-JP" altLang="en-US" dirty="0" smtClean="0">
                <a:effectLst>
                  <a:glow rad="127000">
                    <a:schemeClr val="bg1">
                      <a:alpha val="90000"/>
                    </a:schemeClr>
                  </a:glow>
                </a:effectLst>
                <a:latin typeface="+mn-ea"/>
                <a:ea typeface="+mn-ea"/>
              </a:rPr>
              <a:t>は、</a:t>
            </a:r>
            <a:r>
              <a:rPr lang="en-US" altLang="ja-JP" dirty="0" smtClean="0">
                <a:effectLst>
                  <a:glow rad="127000">
                    <a:schemeClr val="bg1">
                      <a:alpha val="90000"/>
                    </a:schemeClr>
                  </a:glow>
                </a:effectLst>
                <a:latin typeface="+mn-ea"/>
                <a:ea typeface="+mn-ea"/>
              </a:rPr>
              <a:t>3</a:t>
            </a:r>
            <a:r>
              <a:rPr lang="ja-JP" altLang="en-US" dirty="0" smtClean="0">
                <a:effectLst>
                  <a:glow rad="127000">
                    <a:schemeClr val="bg1">
                      <a:alpha val="90000"/>
                    </a:schemeClr>
                  </a:glow>
                </a:effectLst>
                <a:latin typeface="+mn-ea"/>
                <a:ea typeface="+mn-ea"/>
              </a:rPr>
              <a:t>行目の「</a:t>
            </a:r>
            <a:r>
              <a:rPr lang="en-US" altLang="ja-JP" dirty="0" smtClean="0">
                <a:effectLst>
                  <a:glow rad="127000">
                    <a:schemeClr val="bg1">
                      <a:alpha val="90000"/>
                    </a:schemeClr>
                  </a:glow>
                </a:effectLst>
                <a:latin typeface="+mn-ea"/>
                <a:ea typeface="+mn-ea"/>
              </a:rPr>
              <a:t>do update set</a:t>
            </a:r>
            <a:r>
              <a:rPr lang="ja-JP" altLang="en-US" dirty="0" smtClean="0">
                <a:effectLst>
                  <a:glow rad="127000">
                    <a:schemeClr val="bg1">
                      <a:alpha val="90000"/>
                    </a:schemeClr>
                  </a:glow>
                </a:effectLst>
                <a:latin typeface="+mn-ea"/>
                <a:ea typeface="+mn-ea"/>
              </a:rPr>
              <a:t>～」にアップデート対象カラムの値を入れないといけない</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この例だと、</a:t>
            </a:r>
            <a:r>
              <a:rPr lang="ja-JP" altLang="en-US" b="1" dirty="0" smtClean="0">
                <a:effectLst>
                  <a:glow rad="127000">
                    <a:schemeClr val="bg1">
                      <a:alpha val="90000"/>
                    </a:schemeClr>
                  </a:glow>
                </a:effectLst>
                <a:latin typeface="+mn-ea"/>
                <a:ea typeface="+mn-ea"/>
              </a:rPr>
              <a:t>「</a:t>
            </a:r>
            <a:r>
              <a:rPr lang="en-US" altLang="ja-JP" b="1" dirty="0" smtClean="0">
                <a:effectLst>
                  <a:glow rad="127000">
                    <a:schemeClr val="bg1">
                      <a:alpha val="90000"/>
                    </a:schemeClr>
                  </a:glow>
                </a:effectLst>
                <a:latin typeface="+mn-ea"/>
                <a:ea typeface="+mn-ea"/>
              </a:rPr>
              <a:t>%s</a:t>
            </a:r>
            <a:r>
              <a:rPr lang="ja-JP" altLang="en-US" b="1" dirty="0" smtClean="0">
                <a:effectLst>
                  <a:glow rad="127000">
                    <a:schemeClr val="bg1">
                      <a:alpha val="90000"/>
                    </a:schemeClr>
                  </a:glow>
                </a:effectLst>
                <a:latin typeface="+mn-ea"/>
                <a:ea typeface="+mn-ea"/>
              </a:rPr>
              <a:t>」の個数は</a:t>
            </a:r>
            <a:r>
              <a:rPr lang="en-US" altLang="ja-JP" b="1" dirty="0" smtClean="0">
                <a:effectLst>
                  <a:glow rad="127000">
                    <a:schemeClr val="bg1">
                      <a:alpha val="90000"/>
                    </a:schemeClr>
                  </a:glow>
                </a:effectLst>
                <a:latin typeface="+mn-ea"/>
                <a:ea typeface="+mn-ea"/>
              </a:rPr>
              <a:t>6</a:t>
            </a:r>
            <a:r>
              <a:rPr lang="ja-JP" altLang="en-US" b="1" dirty="0" smtClean="0">
                <a:effectLst>
                  <a:glow rad="127000">
                    <a:schemeClr val="bg1">
                      <a:alpha val="90000"/>
                    </a:schemeClr>
                  </a:glow>
                </a:effectLst>
                <a:latin typeface="+mn-ea"/>
                <a:ea typeface="+mn-ea"/>
              </a:rPr>
              <a:t>個</a:t>
            </a:r>
            <a:r>
              <a:rPr lang="en-US" altLang="ja-JP" b="1" dirty="0" smtClean="0">
                <a:effectLst>
                  <a:glow rad="127000">
                    <a:schemeClr val="bg1">
                      <a:alpha val="90000"/>
                    </a:schemeClr>
                  </a:glow>
                </a:effectLst>
                <a:latin typeface="+mn-ea"/>
                <a:ea typeface="+mn-ea"/>
              </a:rPr>
              <a:t>/</a:t>
            </a:r>
            <a:r>
              <a:rPr lang="ja-JP" altLang="en-US" b="1" dirty="0" smtClean="0">
                <a:effectLst>
                  <a:glow rad="127000">
                    <a:schemeClr val="bg1">
                      <a:alpha val="90000"/>
                    </a:schemeClr>
                  </a:glow>
                </a:effectLst>
                <a:latin typeface="+mn-ea"/>
                <a:ea typeface="+mn-ea"/>
              </a:rPr>
              <a:t>行</a:t>
            </a:r>
            <a:endParaRPr lang="en-US" altLang="ja-JP" b="1"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b="1" dirty="0" err="1" smtClean="0">
                <a:effectLst>
                  <a:glow rad="127000">
                    <a:schemeClr val="bg1">
                      <a:alpha val="90000"/>
                    </a:schemeClr>
                  </a:glow>
                </a:effectLst>
                <a:latin typeface="Consolas" panose="020B0609020204030204" pitchFamily="49" charset="0"/>
                <a:ea typeface="+mn-ea"/>
              </a:rPr>
              <a:t>df.values.tolist</a:t>
            </a:r>
            <a:r>
              <a:rPr lang="en-US" altLang="ja-JP" b="1" dirty="0" smtClean="0">
                <a:effectLst>
                  <a:glow rad="127000">
                    <a:schemeClr val="bg1">
                      <a:alpha val="90000"/>
                    </a:schemeClr>
                  </a:glow>
                </a:effectLst>
                <a:latin typeface="Consolas" panose="020B0609020204030204" pitchFamily="49" charset="0"/>
                <a:ea typeface="+mn-ea"/>
              </a:rPr>
              <a:t>()</a:t>
            </a:r>
            <a:r>
              <a:rPr lang="ja-JP" altLang="en-US" b="1" dirty="0" smtClean="0">
                <a:effectLst>
                  <a:glow rad="127000">
                    <a:schemeClr val="bg1">
                      <a:alpha val="90000"/>
                    </a:schemeClr>
                  </a:glow>
                </a:effectLst>
                <a:latin typeface="+mn-ea"/>
                <a:ea typeface="+mn-ea"/>
              </a:rPr>
              <a:t>は</a:t>
            </a:r>
            <a:r>
              <a:rPr lang="en-US" altLang="ja-JP" b="1" dirty="0" smtClean="0">
                <a:effectLst>
                  <a:glow rad="127000">
                    <a:schemeClr val="bg1">
                      <a:alpha val="90000"/>
                    </a:schemeClr>
                  </a:glow>
                </a:effectLst>
                <a:latin typeface="+mn-ea"/>
                <a:ea typeface="+mn-ea"/>
              </a:rPr>
              <a:t>6</a:t>
            </a:r>
            <a:r>
              <a:rPr lang="ja-JP" altLang="en-US" b="1" dirty="0" smtClean="0">
                <a:effectLst>
                  <a:glow rad="127000">
                    <a:schemeClr val="bg1">
                      <a:alpha val="90000"/>
                    </a:schemeClr>
                  </a:glow>
                </a:effectLst>
                <a:latin typeface="+mn-ea"/>
                <a:ea typeface="+mn-ea"/>
              </a:rPr>
              <a:t>列</a:t>
            </a:r>
            <a:r>
              <a:rPr lang="en-US" altLang="ja-JP" b="1" dirty="0" smtClean="0">
                <a:effectLst>
                  <a:glow rad="127000">
                    <a:schemeClr val="bg1">
                      <a:alpha val="90000"/>
                    </a:schemeClr>
                  </a:glow>
                </a:effectLst>
                <a:latin typeface="+mn-ea"/>
                <a:ea typeface="+mn-ea"/>
              </a:rPr>
              <a:t>/</a:t>
            </a:r>
            <a:r>
              <a:rPr lang="ja-JP" altLang="en-US" b="1" dirty="0" smtClean="0">
                <a:effectLst>
                  <a:glow rad="127000">
                    <a:schemeClr val="bg1">
                      <a:alpha val="90000"/>
                    </a:schemeClr>
                  </a:glow>
                </a:effectLst>
                <a:latin typeface="+mn-ea"/>
                <a:ea typeface="+mn-ea"/>
              </a:rPr>
              <a:t>行必要</a:t>
            </a:r>
            <a:endParaRPr lang="en-US" altLang="ja-JP" b="1" dirty="0" smtClean="0">
              <a:effectLst>
                <a:glow rad="127000">
                  <a:schemeClr val="bg1">
                    <a:alpha val="90000"/>
                  </a:schemeClr>
                </a:glow>
              </a:effectLst>
              <a:latin typeface="+mn-ea"/>
              <a:ea typeface="+mn-ea"/>
            </a:endParaRPr>
          </a:p>
          <a:p>
            <a:r>
              <a:rPr lang="ja-JP" altLang="en-US" dirty="0">
                <a:solidFill>
                  <a:schemeClr val="accent1"/>
                </a:solidFill>
                <a:effectLst>
                  <a:glow rad="127000">
                    <a:schemeClr val="bg1">
                      <a:alpha val="90000"/>
                    </a:schemeClr>
                  </a:glow>
                </a:effectLst>
                <a:latin typeface="+mn-ea"/>
                <a:ea typeface="+mn-ea"/>
              </a:rPr>
              <a:t>　</a:t>
            </a:r>
            <a:r>
              <a:rPr lang="ja-JP" altLang="en-US" dirty="0" smtClean="0">
                <a:solidFill>
                  <a:schemeClr val="accent1"/>
                </a:solidFill>
                <a:effectLst>
                  <a:glow rad="127000">
                    <a:schemeClr val="bg1">
                      <a:alpha val="90000"/>
                    </a:schemeClr>
                  </a:glow>
                </a:effectLst>
                <a:latin typeface="+mn-ea"/>
                <a:ea typeface="+mn-ea"/>
              </a:rPr>
              <a:t>↓</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con.execute</a:t>
            </a:r>
            <a:r>
              <a:rPr lang="ja-JP" altLang="en-US" dirty="0" smtClean="0">
                <a:solidFill>
                  <a:schemeClr val="accent1"/>
                </a:solidFill>
                <a:effectLst>
                  <a:glow rad="127000">
                    <a:schemeClr val="bg1">
                      <a:alpha val="90000"/>
                    </a:schemeClr>
                  </a:glow>
                </a:effectLst>
                <a:latin typeface="+mn-ea"/>
                <a:ea typeface="+mn-ea"/>
              </a:rPr>
              <a:t>関数は第二引数に書いた値がプレースホルダ（</a:t>
            </a:r>
            <a:r>
              <a:rPr lang="en-US" altLang="ja-JP" dirty="0" smtClean="0">
                <a:solidFill>
                  <a:schemeClr val="accent1"/>
                </a:solidFill>
                <a:effectLst>
                  <a:glow rad="127000">
                    <a:schemeClr val="bg1">
                      <a:alpha val="90000"/>
                    </a:schemeClr>
                  </a:glow>
                </a:effectLst>
                <a:latin typeface="+mn-ea"/>
                <a:ea typeface="+mn-ea"/>
              </a:rPr>
              <a:t>%s</a:t>
            </a:r>
            <a:r>
              <a:rPr lang="ja-JP" altLang="en-US" dirty="0" smtClean="0">
                <a:solidFill>
                  <a:schemeClr val="accent1"/>
                </a:solidFill>
                <a:effectLst>
                  <a:glow rad="127000">
                    <a:schemeClr val="bg1">
                      <a:alpha val="90000"/>
                    </a:schemeClr>
                  </a:glow>
                </a:effectLst>
                <a:latin typeface="+mn-ea"/>
                <a:ea typeface="+mn-ea"/>
              </a:rPr>
              <a:t>）として順番に送り込まれる」ことを利用して、</a:t>
            </a:r>
            <a:endParaRPr lang="en-US" altLang="ja-JP" dirty="0" smtClean="0">
              <a:solidFill>
                <a:schemeClr val="accent1"/>
              </a:solidFill>
              <a:effectLst>
                <a:glow rad="127000">
                  <a:schemeClr val="bg1">
                    <a:alpha val="90000"/>
                  </a:schemeClr>
                </a:glow>
              </a:effectLst>
              <a:latin typeface="+mn-ea"/>
              <a:ea typeface="+mn-ea"/>
            </a:endParaRPr>
          </a:p>
          <a:p>
            <a:r>
              <a:rPr lang="en-US" altLang="ja-JP" dirty="0" smtClean="0">
                <a:solidFill>
                  <a:schemeClr val="accent1"/>
                </a:solidFill>
                <a:effectLst>
                  <a:glow rad="127000">
                    <a:schemeClr val="bg1">
                      <a:alpha val="90000"/>
                    </a:schemeClr>
                  </a:glow>
                </a:effectLst>
                <a:latin typeface="+mn-ea"/>
                <a:ea typeface="+mn-ea"/>
              </a:rPr>
              <a:t>Update</a:t>
            </a:r>
            <a:r>
              <a:rPr lang="ja-JP" altLang="en-US" dirty="0" smtClean="0">
                <a:solidFill>
                  <a:schemeClr val="accent1"/>
                </a:solidFill>
                <a:effectLst>
                  <a:glow rad="127000">
                    <a:schemeClr val="bg1">
                      <a:alpha val="90000"/>
                    </a:schemeClr>
                  </a:glow>
                </a:effectLst>
                <a:latin typeface="+mn-ea"/>
                <a:ea typeface="+mn-ea"/>
              </a:rPr>
              <a:t>対象カラムを</a:t>
            </a:r>
            <a:r>
              <a:rPr lang="en-US" altLang="ja-JP" dirty="0" err="1" smtClean="0">
                <a:solidFill>
                  <a:schemeClr val="accent1"/>
                </a:solidFill>
                <a:effectLst>
                  <a:glow rad="127000">
                    <a:schemeClr val="bg1">
                      <a:alpha val="90000"/>
                    </a:schemeClr>
                  </a:glow>
                </a:effectLst>
                <a:latin typeface="+mn-ea"/>
                <a:ea typeface="+mn-ea"/>
              </a:rPr>
              <a:t>df</a:t>
            </a:r>
            <a:r>
              <a:rPr lang="ja-JP" altLang="en-US" dirty="0" smtClean="0">
                <a:solidFill>
                  <a:schemeClr val="accent1"/>
                </a:solidFill>
                <a:effectLst>
                  <a:glow rad="127000">
                    <a:schemeClr val="bg1">
                      <a:alpha val="90000"/>
                    </a:schemeClr>
                  </a:glow>
                </a:effectLst>
                <a:latin typeface="+mn-ea"/>
                <a:ea typeface="+mn-ea"/>
              </a:rPr>
              <a:t>の右側の列として</a:t>
            </a:r>
            <a:r>
              <a:rPr lang="en-US" altLang="ja-JP" dirty="0" err="1" smtClean="0">
                <a:solidFill>
                  <a:schemeClr val="accent1"/>
                </a:solidFill>
                <a:effectLst>
                  <a:glow rad="127000">
                    <a:schemeClr val="bg1">
                      <a:alpha val="90000"/>
                    </a:schemeClr>
                  </a:glow>
                </a:effectLst>
                <a:latin typeface="+mn-ea"/>
                <a:ea typeface="+mn-ea"/>
              </a:rPr>
              <a:t>df</a:t>
            </a:r>
            <a:r>
              <a:rPr lang="ja-JP" altLang="en-US" dirty="0" smtClean="0">
                <a:solidFill>
                  <a:schemeClr val="accent1"/>
                </a:solidFill>
                <a:effectLst>
                  <a:glow rad="127000">
                    <a:schemeClr val="bg1">
                      <a:alpha val="90000"/>
                    </a:schemeClr>
                  </a:glow>
                </a:effectLst>
                <a:latin typeface="+mn-ea"/>
                <a:ea typeface="+mn-ea"/>
              </a:rPr>
              <a:t>に足して、第一引数の</a:t>
            </a:r>
            <a:r>
              <a:rPr lang="en-US" altLang="ja-JP" dirty="0" smtClean="0">
                <a:solidFill>
                  <a:schemeClr val="accent1"/>
                </a:solidFill>
                <a:effectLst>
                  <a:glow rad="127000">
                    <a:schemeClr val="bg1">
                      <a:alpha val="90000"/>
                    </a:schemeClr>
                  </a:glow>
                </a:effectLst>
                <a:latin typeface="+mn-ea"/>
                <a:ea typeface="+mn-ea"/>
              </a:rPr>
              <a:t>SQL</a:t>
            </a:r>
            <a:r>
              <a:rPr lang="ja-JP" altLang="en-US" dirty="0" smtClean="0">
                <a:solidFill>
                  <a:schemeClr val="accent1"/>
                </a:solidFill>
                <a:effectLst>
                  <a:glow rad="127000">
                    <a:schemeClr val="bg1">
                      <a:alpha val="90000"/>
                    </a:schemeClr>
                  </a:glow>
                </a:effectLst>
                <a:latin typeface="+mn-ea"/>
                <a:ea typeface="+mn-ea"/>
              </a:rPr>
              <a:t>文で</a:t>
            </a:r>
            <a:r>
              <a:rPr lang="en-US" altLang="ja-JP" dirty="0" smtClean="0">
                <a:solidFill>
                  <a:schemeClr val="accent1"/>
                </a:solidFill>
                <a:effectLst>
                  <a:glow rad="127000">
                    <a:schemeClr val="bg1">
                      <a:alpha val="90000"/>
                    </a:schemeClr>
                  </a:glow>
                </a:effectLst>
                <a:latin typeface="+mn-ea"/>
                <a:ea typeface="+mn-ea"/>
              </a:rPr>
              <a:t>DB</a:t>
            </a:r>
            <a:r>
              <a:rPr lang="ja-JP" altLang="en-US" dirty="0" smtClean="0">
                <a:solidFill>
                  <a:schemeClr val="accent1"/>
                </a:solidFill>
                <a:effectLst>
                  <a:glow rad="127000">
                    <a:schemeClr val="bg1">
                      <a:alpha val="90000"/>
                    </a:schemeClr>
                  </a:glow>
                </a:effectLst>
                <a:latin typeface="+mn-ea"/>
                <a:ea typeface="+mn-ea"/>
              </a:rPr>
              <a:t>に順番に送り込む</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（＝もともとの</a:t>
            </a:r>
            <a:r>
              <a:rPr lang="en-US" altLang="ja-JP" dirty="0" err="1" smtClean="0">
                <a:solidFill>
                  <a:schemeClr val="accent1"/>
                </a:solidFill>
                <a:effectLst>
                  <a:glow rad="127000">
                    <a:schemeClr val="bg1">
                      <a:alpha val="90000"/>
                    </a:schemeClr>
                  </a:glow>
                </a:effectLst>
                <a:latin typeface="+mn-ea"/>
                <a:ea typeface="+mn-ea"/>
              </a:rPr>
              <a:t>df</a:t>
            </a:r>
            <a:r>
              <a:rPr lang="ja-JP" altLang="en-US" dirty="0" smtClean="0">
                <a:solidFill>
                  <a:schemeClr val="accent1"/>
                </a:solidFill>
                <a:effectLst>
                  <a:glow rad="127000">
                    <a:schemeClr val="bg1">
                      <a:alpha val="90000"/>
                    </a:schemeClr>
                  </a:glow>
                </a:effectLst>
                <a:latin typeface="+mn-ea"/>
                <a:ea typeface="+mn-ea"/>
              </a:rPr>
              <a:t>に、</a:t>
            </a:r>
            <a:r>
              <a:rPr lang="en-US" altLang="ja-JP" dirty="0" smtClean="0">
                <a:solidFill>
                  <a:schemeClr val="accent1"/>
                </a:solidFill>
                <a:effectLst>
                  <a:glow rad="127000">
                    <a:schemeClr val="bg1">
                      <a:alpha val="90000"/>
                    </a:schemeClr>
                  </a:glow>
                </a:effectLst>
                <a:latin typeface="+mn-ea"/>
                <a:ea typeface="+mn-ea"/>
              </a:rPr>
              <a:t>Update</a:t>
            </a:r>
            <a:r>
              <a:rPr lang="ja-JP" altLang="en-US" smtClean="0">
                <a:solidFill>
                  <a:schemeClr val="accent1"/>
                </a:solidFill>
                <a:effectLst>
                  <a:glow rad="127000">
                    <a:schemeClr val="bg1">
                      <a:alpha val="90000"/>
                    </a:schemeClr>
                  </a:glow>
                </a:effectLst>
                <a:latin typeface="+mn-ea"/>
                <a:ea typeface="+mn-ea"/>
              </a:rPr>
              <a:t>対象カラム</a:t>
            </a:r>
            <a:r>
              <a:rPr lang="ja-JP" altLang="en-US" dirty="0" smtClean="0">
                <a:solidFill>
                  <a:schemeClr val="accent1"/>
                </a:solidFill>
                <a:effectLst>
                  <a:glow rad="127000">
                    <a:schemeClr val="bg1">
                      <a:alpha val="90000"/>
                    </a:schemeClr>
                  </a:glow>
                </a:effectLst>
                <a:latin typeface="+mn-ea"/>
                <a:ea typeface="+mn-ea"/>
              </a:rPr>
              <a:t>を二重に加える必要がある）</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65" name="直線矢印コネクタ 64"/>
          <p:cNvCxnSpPr/>
          <p:nvPr/>
        </p:nvCxnSpPr>
        <p:spPr bwMode="auto">
          <a:xfrm flipH="1" flipV="1">
            <a:off x="4061386" y="1975077"/>
            <a:ext cx="473955" cy="27564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6" name="テキスト ボックス 65"/>
          <p:cNvSpPr txBox="1"/>
          <p:nvPr/>
        </p:nvSpPr>
        <p:spPr>
          <a:xfrm>
            <a:off x="4471324" y="1844286"/>
            <a:ext cx="4285310" cy="769441"/>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smtClean="0">
                <a:solidFill>
                  <a:schemeClr val="accent1"/>
                </a:solidFill>
                <a:effectLst>
                  <a:glow rad="127000">
                    <a:schemeClr val="bg1">
                      <a:alpha val="90000"/>
                    </a:schemeClr>
                  </a:glow>
                </a:effectLst>
                <a:latin typeface="+mn-ea"/>
                <a:ea typeface="+mn-ea"/>
              </a:rPr>
              <a:t>_dummy</a:t>
            </a:r>
            <a:r>
              <a:rPr lang="ja-JP" altLang="en-US" sz="1100" dirty="0" smtClean="0">
                <a:solidFill>
                  <a:schemeClr val="accent1"/>
                </a:solidFill>
                <a:effectLst>
                  <a:glow rad="127000">
                    <a:schemeClr val="bg1">
                      <a:alpha val="90000"/>
                    </a:schemeClr>
                  </a:glow>
                </a:effectLst>
                <a:latin typeface="+mn-ea"/>
                <a:ea typeface="+mn-ea"/>
              </a:rPr>
              <a:t>」が付いている</a:t>
            </a:r>
            <a:r>
              <a:rPr lang="ja-JP" altLang="en-US" sz="1100" dirty="0">
                <a:solidFill>
                  <a:schemeClr val="accent1"/>
                </a:solidFill>
                <a:effectLst>
                  <a:glow rad="127000">
                    <a:schemeClr val="bg1">
                      <a:alpha val="90000"/>
                    </a:schemeClr>
                  </a:glow>
                </a:effectLst>
                <a:latin typeface="+mn-ea"/>
                <a:ea typeface="+mn-ea"/>
              </a:rPr>
              <a:t>カラム</a:t>
            </a:r>
            <a:r>
              <a:rPr lang="ja-JP" altLang="en-US" sz="1100" dirty="0" smtClean="0">
                <a:solidFill>
                  <a:schemeClr val="accent1"/>
                </a:solidFill>
                <a:effectLst>
                  <a:glow rad="127000">
                    <a:schemeClr val="bg1">
                      <a:alpha val="90000"/>
                    </a:schemeClr>
                  </a:glow>
                </a:effectLst>
                <a:latin typeface="+mn-ea"/>
                <a:ea typeface="+mn-ea"/>
              </a:rPr>
              <a:t>は、</a:t>
            </a:r>
            <a:r>
              <a:rPr lang="en-US" altLang="ja-JP" sz="1100" dirty="0" smtClean="0">
                <a:solidFill>
                  <a:schemeClr val="accent1"/>
                </a:solidFill>
                <a:effectLst>
                  <a:glow rad="127000">
                    <a:schemeClr val="bg1">
                      <a:alpha val="90000"/>
                    </a:schemeClr>
                  </a:glow>
                </a:effectLst>
                <a:latin typeface="+mn-ea"/>
                <a:ea typeface="+mn-ea"/>
              </a:rPr>
              <a:t>do update set</a:t>
            </a:r>
            <a:r>
              <a:rPr lang="ja-JP" altLang="en-US" sz="1100" dirty="0" smtClean="0">
                <a:solidFill>
                  <a:schemeClr val="accent1"/>
                </a:solidFill>
                <a:effectLst>
                  <a:glow rad="127000">
                    <a:schemeClr val="bg1">
                      <a:alpha val="90000"/>
                    </a:schemeClr>
                  </a:glow>
                </a:effectLst>
                <a:latin typeface="+mn-ea"/>
                <a:ea typeface="+mn-ea"/>
              </a:rPr>
              <a:t>以降のプレースホルダに入れる値を作るために後から足した</a:t>
            </a:r>
            <a:endParaRPr lang="en-US" altLang="ja-JP" sz="1100" dirty="0" smtClean="0">
              <a:solidFill>
                <a:schemeClr val="accent1"/>
              </a:solidFill>
              <a:effectLst>
                <a:glow rad="127000">
                  <a:schemeClr val="bg1">
                    <a:alpha val="90000"/>
                  </a:schemeClr>
                </a:glow>
              </a:effectLst>
              <a:latin typeface="+mn-ea"/>
              <a:ea typeface="+mn-ea"/>
            </a:endParaRPr>
          </a:p>
          <a:p>
            <a:r>
              <a:rPr lang="ja-JP" altLang="en-US" sz="1100" dirty="0" smtClean="0">
                <a:solidFill>
                  <a:schemeClr val="accent1"/>
                </a:solidFill>
                <a:effectLst>
                  <a:glow rad="127000">
                    <a:schemeClr val="bg1">
                      <a:alpha val="90000"/>
                    </a:schemeClr>
                  </a:glow>
                </a:effectLst>
                <a:latin typeface="+mn-ea"/>
                <a:ea typeface="+mn-ea"/>
              </a:rPr>
              <a:t>（この</a:t>
            </a:r>
            <a:r>
              <a:rPr lang="en-US" altLang="ja-JP" sz="1100" dirty="0" smtClean="0">
                <a:solidFill>
                  <a:schemeClr val="accent1"/>
                </a:solidFill>
                <a:effectLst>
                  <a:glow rad="127000">
                    <a:schemeClr val="bg1">
                      <a:alpha val="90000"/>
                    </a:schemeClr>
                  </a:glow>
                </a:effectLst>
                <a:latin typeface="+mn-ea"/>
                <a:ea typeface="+mn-ea"/>
              </a:rPr>
              <a:t>primary</a:t>
            </a:r>
            <a:r>
              <a:rPr lang="ja-JP" altLang="en-US" sz="1100" dirty="0" smtClean="0">
                <a:solidFill>
                  <a:schemeClr val="accent1"/>
                </a:solidFill>
                <a:effectLst>
                  <a:glow rad="127000">
                    <a:schemeClr val="bg1">
                      <a:alpha val="90000"/>
                    </a:schemeClr>
                  </a:glow>
                </a:effectLst>
                <a:latin typeface="+mn-ea"/>
                <a:ea typeface="+mn-ea"/>
              </a:rPr>
              <a:t>キーは「集計部門」「班名」なので、</a:t>
            </a:r>
            <a:r>
              <a:rPr lang="en-US" altLang="ja-JP" sz="1100" dirty="0" smtClean="0">
                <a:solidFill>
                  <a:schemeClr val="accent1"/>
                </a:solidFill>
                <a:effectLst>
                  <a:glow rad="127000">
                    <a:schemeClr val="bg1">
                      <a:alpha val="90000"/>
                    </a:schemeClr>
                  </a:glow>
                </a:effectLst>
                <a:latin typeface="+mn-ea"/>
                <a:ea typeface="+mn-ea"/>
              </a:rPr>
              <a:t>update</a:t>
            </a:r>
            <a:r>
              <a:rPr lang="ja-JP" altLang="en-US" sz="1100" dirty="0" smtClean="0">
                <a:solidFill>
                  <a:schemeClr val="accent1"/>
                </a:solidFill>
                <a:effectLst>
                  <a:glow rad="127000">
                    <a:schemeClr val="bg1">
                      <a:alpha val="90000"/>
                    </a:schemeClr>
                  </a:glow>
                </a:effectLst>
                <a:latin typeface="+mn-ea"/>
                <a:ea typeface="+mn-ea"/>
              </a:rPr>
              <a:t>対象カラムの</a:t>
            </a:r>
            <a:endParaRPr lang="en-US" altLang="ja-JP" sz="1100" dirty="0" smtClean="0">
              <a:solidFill>
                <a:schemeClr val="accent1"/>
              </a:solidFill>
              <a:effectLst>
                <a:glow rad="127000">
                  <a:schemeClr val="bg1">
                    <a:alpha val="90000"/>
                  </a:schemeClr>
                </a:glow>
              </a:effectLst>
              <a:latin typeface="+mn-ea"/>
              <a:ea typeface="+mn-ea"/>
            </a:endParaRPr>
          </a:p>
          <a:p>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err="1" smtClean="0">
                <a:solidFill>
                  <a:schemeClr val="accent1"/>
                </a:solidFill>
                <a:effectLst>
                  <a:glow rad="127000">
                    <a:schemeClr val="bg1">
                      <a:alpha val="90000"/>
                    </a:schemeClr>
                  </a:glow>
                </a:effectLst>
                <a:latin typeface="+mn-ea"/>
                <a:ea typeface="+mn-ea"/>
              </a:rPr>
              <a:t>han</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smtClean="0">
                <a:solidFill>
                  <a:schemeClr val="accent1"/>
                </a:solidFill>
                <a:effectLst>
                  <a:glow rad="127000">
                    <a:schemeClr val="bg1">
                      <a:alpha val="90000"/>
                    </a:schemeClr>
                  </a:glow>
                </a:effectLst>
                <a:latin typeface="+mn-ea"/>
                <a:ea typeface="+mn-ea"/>
              </a:rPr>
              <a:t>han2</a:t>
            </a:r>
            <a:r>
              <a:rPr lang="ja-JP" altLang="en-US" sz="1100" dirty="0" smtClean="0">
                <a:solidFill>
                  <a:schemeClr val="accent1"/>
                </a:solidFill>
                <a:effectLst>
                  <a:glow rad="127000">
                    <a:schemeClr val="bg1">
                      <a:alpha val="90000"/>
                    </a:schemeClr>
                  </a:glow>
                </a:effectLst>
                <a:latin typeface="+mn-ea"/>
                <a:ea typeface="+mn-ea"/>
              </a:rPr>
              <a:t>」を足した）</a:t>
            </a:r>
            <a:endParaRPr lang="en-US" altLang="ja-JP" sz="1100" dirty="0" smtClean="0">
              <a:solidFill>
                <a:schemeClr val="accent1"/>
              </a:solidFill>
              <a:effectLst>
                <a:glow rad="127000">
                  <a:schemeClr val="bg1">
                    <a:alpha val="90000"/>
                  </a:schemeClr>
                </a:glow>
              </a:effectLst>
              <a:latin typeface="+mn-ea"/>
              <a:ea typeface="+mn-ea"/>
            </a:endParaRPr>
          </a:p>
        </p:txBody>
      </p:sp>
      <p:sp>
        <p:nvSpPr>
          <p:cNvPr id="72" name="正方形/長方形 71"/>
          <p:cNvSpPr/>
          <p:nvPr/>
        </p:nvSpPr>
        <p:spPr bwMode="auto">
          <a:xfrm>
            <a:off x="1006166" y="2110936"/>
            <a:ext cx="360000" cy="180000"/>
          </a:xfrm>
          <a:prstGeom prst="rect">
            <a:avLst/>
          </a:prstGeom>
          <a:noFill/>
          <a:ln w="19050">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3" name="正方形/長方形 72"/>
          <p:cNvSpPr/>
          <p:nvPr/>
        </p:nvSpPr>
        <p:spPr bwMode="auto">
          <a:xfrm>
            <a:off x="1411980" y="2115975"/>
            <a:ext cx="288000" cy="180000"/>
          </a:xfrm>
          <a:prstGeom prst="rect">
            <a:avLst/>
          </a:prstGeom>
          <a:noFill/>
          <a:ln w="190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4" name="正方形/長方形 73"/>
          <p:cNvSpPr/>
          <p:nvPr/>
        </p:nvSpPr>
        <p:spPr bwMode="auto">
          <a:xfrm>
            <a:off x="1755375" y="2109477"/>
            <a:ext cx="360000" cy="180000"/>
          </a:xfrm>
          <a:prstGeom prst="rect">
            <a:avLst/>
          </a:prstGeom>
          <a:noFill/>
          <a:ln w="19050">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5" name="正方形/長方形 74"/>
          <p:cNvSpPr/>
          <p:nvPr/>
        </p:nvSpPr>
        <p:spPr bwMode="auto">
          <a:xfrm>
            <a:off x="2159011" y="2103643"/>
            <a:ext cx="432000" cy="180000"/>
          </a:xfrm>
          <a:prstGeom prst="rect">
            <a:avLst/>
          </a:prstGeom>
          <a:noFill/>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6" name="正方形/長方形 75"/>
          <p:cNvSpPr/>
          <p:nvPr/>
        </p:nvSpPr>
        <p:spPr bwMode="auto">
          <a:xfrm>
            <a:off x="2942928" y="2109477"/>
            <a:ext cx="432000" cy="180000"/>
          </a:xfrm>
          <a:prstGeom prst="rect">
            <a:avLst/>
          </a:prstGeom>
          <a:noFill/>
          <a:ln w="19050">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7" name="正方形/長方形 76"/>
          <p:cNvSpPr/>
          <p:nvPr/>
        </p:nvSpPr>
        <p:spPr bwMode="auto">
          <a:xfrm>
            <a:off x="3663344" y="2115269"/>
            <a:ext cx="432000" cy="180000"/>
          </a:xfrm>
          <a:prstGeom prst="rect">
            <a:avLst/>
          </a:prstGeom>
          <a:noFill/>
          <a:ln w="19050">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9" name="正方形/長方形 78"/>
          <p:cNvSpPr/>
          <p:nvPr/>
        </p:nvSpPr>
        <p:spPr bwMode="auto">
          <a:xfrm>
            <a:off x="2642263" y="1794763"/>
            <a:ext cx="1494537" cy="835569"/>
          </a:xfrm>
          <a:prstGeom prst="rect">
            <a:avLst/>
          </a:prstGeom>
          <a:noFill/>
          <a:ln w="9525">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1" name="テキスト ボックス 80"/>
          <p:cNvSpPr txBox="1"/>
          <p:nvPr/>
        </p:nvSpPr>
        <p:spPr>
          <a:xfrm>
            <a:off x="3772216" y="2612793"/>
            <a:ext cx="5177031" cy="415498"/>
          </a:xfrm>
          <a:prstGeom prst="rect">
            <a:avLst/>
          </a:prstGeom>
          <a:noFill/>
        </p:spPr>
        <p:txBody>
          <a:bodyPr wrap="square" rtlCol="0">
            <a:spAutoFit/>
          </a:bodyPr>
          <a:lstStyle/>
          <a:p>
            <a:pPr lvl="0" eaLnBrk="0" hangingPunct="0">
              <a:lnSpc>
                <a:spcPct val="150000"/>
              </a:lnSpc>
            </a:pPr>
            <a:r>
              <a:rPr kumimoji="0" lang="en-US" altLang="ja-JP" sz="1400" dirty="0" smtClean="0">
                <a:solidFill>
                  <a:schemeClr val="accent2">
                    <a:lumMod val="75000"/>
                  </a:schemeClr>
                </a:solidFill>
                <a:effectLst>
                  <a:glow rad="165100">
                    <a:schemeClr val="bg1">
                      <a:alpha val="90000"/>
                    </a:schemeClr>
                  </a:glow>
                </a:effectLst>
                <a:latin typeface="+mn-ea"/>
                <a:ea typeface="+mn-ea"/>
              </a:rPr>
              <a:t>SQL</a:t>
            </a:r>
            <a:r>
              <a:rPr kumimoji="0" lang="ja-JP" altLang="en-US" sz="1400" dirty="0" smtClean="0">
                <a:solidFill>
                  <a:schemeClr val="accent2">
                    <a:lumMod val="75000"/>
                  </a:schemeClr>
                </a:solidFill>
                <a:effectLst>
                  <a:glow rad="165100">
                    <a:schemeClr val="bg1">
                      <a:alpha val="90000"/>
                    </a:schemeClr>
                  </a:glow>
                </a:effectLst>
                <a:latin typeface="+mn-ea"/>
                <a:ea typeface="+mn-ea"/>
              </a:rPr>
              <a:t>文に</a:t>
            </a:r>
            <a:r>
              <a:rPr kumimoji="0" lang="en-US" altLang="ja-JP" sz="1400" dirty="0" err="1" smtClean="0">
                <a:solidFill>
                  <a:schemeClr val="accent2">
                    <a:lumMod val="75000"/>
                  </a:schemeClr>
                </a:solidFill>
                <a:effectLst>
                  <a:glow rad="165100">
                    <a:schemeClr val="bg1">
                      <a:alpha val="90000"/>
                    </a:schemeClr>
                  </a:glow>
                </a:effectLst>
                <a:latin typeface="+mn-ea"/>
                <a:ea typeface="+mn-ea"/>
              </a:rPr>
              <a:t>df</a:t>
            </a:r>
            <a:r>
              <a:rPr kumimoji="0" lang="ja-JP" altLang="en-US" sz="1400" dirty="0" smtClean="0">
                <a:solidFill>
                  <a:schemeClr val="accent2">
                    <a:lumMod val="75000"/>
                  </a:schemeClr>
                </a:solidFill>
                <a:effectLst>
                  <a:glow rad="165100">
                    <a:schemeClr val="bg1">
                      <a:alpha val="90000"/>
                    </a:schemeClr>
                  </a:glow>
                </a:effectLst>
                <a:latin typeface="+mn-ea"/>
                <a:ea typeface="+mn-ea"/>
              </a:rPr>
              <a:t>の値が前から順番に</a:t>
            </a:r>
            <a:r>
              <a:rPr kumimoji="0" lang="en-US" altLang="ja-JP" sz="1400" dirty="0" smtClean="0">
                <a:solidFill>
                  <a:schemeClr val="accent2">
                    <a:lumMod val="75000"/>
                  </a:schemeClr>
                </a:solidFill>
                <a:effectLst>
                  <a:glow rad="165100">
                    <a:schemeClr val="bg1">
                      <a:alpha val="90000"/>
                    </a:schemeClr>
                  </a:glow>
                </a:effectLst>
                <a:latin typeface="+mn-ea"/>
                <a:ea typeface="+mn-ea"/>
              </a:rPr>
              <a:t>1</a:t>
            </a:r>
            <a:r>
              <a:rPr kumimoji="0" lang="ja-JP" altLang="en-US" sz="1400" dirty="0" err="1" smtClean="0">
                <a:solidFill>
                  <a:schemeClr val="accent2">
                    <a:lumMod val="75000"/>
                  </a:schemeClr>
                </a:solidFill>
                <a:effectLst>
                  <a:glow rad="165100">
                    <a:schemeClr val="bg1">
                      <a:alpha val="90000"/>
                    </a:schemeClr>
                  </a:glow>
                </a:effectLst>
                <a:latin typeface="+mn-ea"/>
                <a:ea typeface="+mn-ea"/>
              </a:rPr>
              <a:t>つずつ</a:t>
            </a:r>
            <a:r>
              <a:rPr kumimoji="0" lang="ja-JP" altLang="en-US" sz="1400" dirty="0" smtClean="0">
                <a:solidFill>
                  <a:schemeClr val="accent2">
                    <a:lumMod val="75000"/>
                  </a:schemeClr>
                </a:solidFill>
                <a:effectLst>
                  <a:glow rad="165100">
                    <a:schemeClr val="bg1">
                      <a:alpha val="90000"/>
                    </a:schemeClr>
                  </a:glow>
                </a:effectLst>
                <a:latin typeface="+mn-ea"/>
                <a:ea typeface="+mn-ea"/>
              </a:rPr>
              <a:t>入って、</a:t>
            </a:r>
            <a:r>
              <a:rPr kumimoji="0" lang="en-US" altLang="ja-JP" sz="1400" dirty="0" smtClean="0">
                <a:solidFill>
                  <a:schemeClr val="accent2">
                    <a:lumMod val="75000"/>
                  </a:schemeClr>
                </a:solidFill>
                <a:effectLst>
                  <a:glow rad="165100">
                    <a:schemeClr val="bg1">
                      <a:alpha val="90000"/>
                    </a:schemeClr>
                  </a:glow>
                </a:effectLst>
                <a:latin typeface="+mn-ea"/>
                <a:ea typeface="+mn-ea"/>
              </a:rPr>
              <a:t>D</a:t>
            </a:r>
            <a:r>
              <a:rPr kumimoji="0" lang="en-US" altLang="ja-JP" sz="1400" dirty="0">
                <a:solidFill>
                  <a:schemeClr val="accent2">
                    <a:lumMod val="75000"/>
                  </a:schemeClr>
                </a:solidFill>
                <a:effectLst>
                  <a:glow rad="165100">
                    <a:schemeClr val="bg1">
                      <a:alpha val="90000"/>
                    </a:schemeClr>
                  </a:glow>
                </a:effectLst>
                <a:latin typeface="+mn-ea"/>
                <a:ea typeface="+mn-ea"/>
              </a:rPr>
              <a:t>B</a:t>
            </a:r>
            <a:r>
              <a:rPr kumimoji="0" lang="ja-JP" altLang="en-US" sz="1400" dirty="0" smtClean="0">
                <a:solidFill>
                  <a:schemeClr val="accent2">
                    <a:lumMod val="75000"/>
                  </a:schemeClr>
                </a:solidFill>
                <a:effectLst>
                  <a:glow rad="165100">
                    <a:schemeClr val="bg1">
                      <a:alpha val="90000"/>
                    </a:schemeClr>
                  </a:glow>
                </a:effectLst>
                <a:latin typeface="+mn-ea"/>
                <a:ea typeface="+mn-ea"/>
              </a:rPr>
              <a:t>に送り込まれる</a:t>
            </a:r>
            <a:endParaRPr kumimoji="0" lang="en-US" altLang="ja-JP" sz="1400" dirty="0">
              <a:solidFill>
                <a:schemeClr val="accent2">
                  <a:lumMod val="75000"/>
                </a:schemeClr>
              </a:solidFill>
              <a:effectLst>
                <a:glow rad="165100">
                  <a:schemeClr val="bg1">
                    <a:alpha val="90000"/>
                  </a:schemeClr>
                </a:glow>
              </a:effectLst>
              <a:latin typeface="+mn-ea"/>
              <a:ea typeface="+mn-ea"/>
            </a:endParaRPr>
          </a:p>
        </p:txBody>
      </p:sp>
      <p:sp>
        <p:nvSpPr>
          <p:cNvPr id="37" name="正方形/長方形 36"/>
          <p:cNvSpPr/>
          <p:nvPr/>
        </p:nvSpPr>
        <p:spPr bwMode="auto">
          <a:xfrm>
            <a:off x="836487" y="1798138"/>
            <a:ext cx="1770066" cy="832193"/>
          </a:xfrm>
          <a:prstGeom prst="rect">
            <a:avLst/>
          </a:prstGeom>
          <a:noFill/>
          <a:ln w="9525">
            <a:solidFill>
              <a:schemeClr val="accent1"/>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38" name="直線矢印コネクタ 37"/>
          <p:cNvCxnSpPr>
            <a:stCxn id="39" idx="1"/>
          </p:cNvCxnSpPr>
          <p:nvPr/>
        </p:nvCxnSpPr>
        <p:spPr bwMode="auto">
          <a:xfrm flipH="1">
            <a:off x="2391094" y="1541346"/>
            <a:ext cx="764866" cy="255190"/>
          </a:xfrm>
          <a:prstGeom prst="straightConnector1">
            <a:avLst/>
          </a:prstGeom>
          <a:ln>
            <a:solidFill>
              <a:schemeClr val="accent1"/>
            </a:solidFill>
            <a:prstDash val="sysDash"/>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9" name="テキスト ボックス 38"/>
          <p:cNvSpPr txBox="1"/>
          <p:nvPr/>
        </p:nvSpPr>
        <p:spPr>
          <a:xfrm>
            <a:off x="3155960" y="1410541"/>
            <a:ext cx="1964680" cy="261610"/>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もともとの</a:t>
            </a:r>
            <a:r>
              <a:rPr lang="en-US" altLang="ja-JP" sz="1100" dirty="0" err="1" smtClean="0">
                <a:solidFill>
                  <a:schemeClr val="accent1"/>
                </a:solidFill>
                <a:effectLst>
                  <a:glow rad="127000">
                    <a:schemeClr val="bg1">
                      <a:alpha val="90000"/>
                    </a:schemeClr>
                  </a:glow>
                </a:effectLst>
                <a:latin typeface="+mn-ea"/>
                <a:ea typeface="+mn-ea"/>
              </a:rPr>
              <a:t>df</a:t>
            </a:r>
            <a:r>
              <a:rPr lang="ja-JP" altLang="en-US" sz="1100" dirty="0" smtClean="0">
                <a:solidFill>
                  <a:schemeClr val="accent1"/>
                </a:solidFill>
                <a:effectLst>
                  <a:glow rad="127000">
                    <a:schemeClr val="bg1">
                      <a:alpha val="90000"/>
                    </a:schemeClr>
                  </a:glow>
                </a:effectLst>
                <a:latin typeface="+mn-ea"/>
                <a:ea typeface="+mn-ea"/>
              </a:rPr>
              <a:t>（</a:t>
            </a:r>
            <a:r>
              <a:rPr lang="en-US" altLang="ja-JP" sz="1100" dirty="0" smtClean="0">
                <a:solidFill>
                  <a:schemeClr val="accent1"/>
                </a:solidFill>
                <a:effectLst>
                  <a:glow rad="127000">
                    <a:schemeClr val="bg1">
                      <a:alpha val="90000"/>
                    </a:schemeClr>
                  </a:glow>
                </a:effectLst>
                <a:latin typeface="+mn-ea"/>
                <a:ea typeface="+mn-ea"/>
              </a:rPr>
              <a:t>4</a:t>
            </a:r>
            <a:r>
              <a:rPr lang="ja-JP" altLang="en-US" sz="1100" dirty="0" smtClean="0">
                <a:solidFill>
                  <a:schemeClr val="accent1"/>
                </a:solidFill>
                <a:effectLst>
                  <a:glow rad="127000">
                    <a:schemeClr val="bg1">
                      <a:alpha val="90000"/>
                    </a:schemeClr>
                  </a:glow>
                </a:effectLst>
                <a:latin typeface="+mn-ea"/>
                <a:ea typeface="+mn-ea"/>
              </a:rPr>
              <a:t>列</a:t>
            </a:r>
            <a:r>
              <a:rPr lang="en-US" altLang="ja-JP" sz="1100" dirty="0" smtClean="0">
                <a:solidFill>
                  <a:schemeClr val="accent1"/>
                </a:solidFill>
                <a:effectLst>
                  <a:glow rad="127000">
                    <a:schemeClr val="bg1">
                      <a:alpha val="90000"/>
                    </a:schemeClr>
                  </a:glow>
                </a:effectLst>
                <a:latin typeface="+mn-ea"/>
                <a:ea typeface="+mn-ea"/>
              </a:rPr>
              <a:t>/</a:t>
            </a:r>
            <a:r>
              <a:rPr lang="ja-JP" altLang="en-US" sz="1100" dirty="0" smtClean="0">
                <a:solidFill>
                  <a:schemeClr val="accent1"/>
                </a:solidFill>
                <a:effectLst>
                  <a:glow rad="127000">
                    <a:schemeClr val="bg1">
                      <a:alpha val="90000"/>
                    </a:schemeClr>
                  </a:glow>
                </a:effectLst>
                <a:latin typeface="+mn-ea"/>
                <a:ea typeface="+mn-ea"/>
              </a:rPr>
              <a:t>行）</a:t>
            </a:r>
            <a:endParaRPr lang="en-US" altLang="ja-JP" sz="1100" dirty="0" smtClean="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24895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p:bldP spid="3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ポスグレ</a:t>
            </a:r>
            <a:r>
              <a:rPr lang="en-US" altLang="ja-JP" dirty="0"/>
              <a:t>】</a:t>
            </a:r>
            <a:r>
              <a:rPr lang="en-US" altLang="ja-JP" dirty="0" err="1"/>
              <a:t>Upsert</a:t>
            </a:r>
            <a:r>
              <a:rPr lang="ja-JP" altLang="en-US" dirty="0"/>
              <a:t>文を書くのが面倒なので自動生成</a:t>
            </a:r>
            <a:endParaRPr kumimoji="1" lang="ja-JP" altLang="en-US" dirty="0"/>
          </a:p>
        </p:txBody>
      </p:sp>
      <p:sp>
        <p:nvSpPr>
          <p:cNvPr id="3" name="正方形/長方形 2"/>
          <p:cNvSpPr/>
          <p:nvPr/>
        </p:nvSpPr>
        <p:spPr>
          <a:xfrm>
            <a:off x="662803" y="4958098"/>
            <a:ext cx="621566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a:solidFill>
                  <a:schemeClr val="dk1"/>
                </a:solidFill>
                <a:latin typeface="+mn-lt"/>
                <a:ea typeface="+mn-ea"/>
              </a:rPr>
              <a:t>・入れたいテーブルからカラム名を取ってくる。（</a:t>
            </a:r>
            <a:r>
              <a:rPr lang="en-US" altLang="ja-JP" dirty="0" err="1">
                <a:solidFill>
                  <a:schemeClr val="dk1"/>
                </a:solidFill>
                <a:latin typeface="+mn-lt"/>
                <a:ea typeface="+mn-ea"/>
              </a:rPr>
              <a:t>DataFrame</a:t>
            </a:r>
            <a:r>
              <a:rPr lang="ja-JP" altLang="en-US" dirty="0">
                <a:solidFill>
                  <a:schemeClr val="dk1"/>
                </a:solidFill>
                <a:latin typeface="+mn-lt"/>
                <a:ea typeface="+mn-ea"/>
              </a:rPr>
              <a:t>のカラム名は使わない）</a:t>
            </a:r>
            <a:endParaRPr lang="en-US" altLang="ja-JP" dirty="0">
              <a:solidFill>
                <a:schemeClr val="dk1"/>
              </a:solidFill>
              <a:latin typeface="+mn-lt"/>
              <a:ea typeface="+mn-ea"/>
            </a:endParaRPr>
          </a:p>
          <a:p>
            <a:pPr>
              <a:lnSpc>
                <a:spcPct val="150000"/>
              </a:lnSpc>
            </a:pPr>
            <a:r>
              <a:rPr lang="ja-JP" altLang="en-US" dirty="0">
                <a:solidFill>
                  <a:schemeClr val="dk1"/>
                </a:solidFill>
                <a:latin typeface="+mn-lt"/>
                <a:ea typeface="+mn-ea"/>
              </a:rPr>
              <a:t>・</a:t>
            </a:r>
            <a:r>
              <a:rPr lang="en-US" altLang="ja-JP" dirty="0" err="1">
                <a:solidFill>
                  <a:schemeClr val="dk1"/>
                </a:solidFill>
                <a:latin typeface="+mn-lt"/>
                <a:ea typeface="+mn-ea"/>
              </a:rPr>
              <a:t>df_read</a:t>
            </a:r>
            <a:r>
              <a:rPr lang="ja-JP" altLang="en-US" dirty="0">
                <a:solidFill>
                  <a:schemeClr val="dk1"/>
                </a:solidFill>
                <a:latin typeface="+mn-lt"/>
                <a:ea typeface="+mn-ea"/>
              </a:rPr>
              <a:t>から</a:t>
            </a:r>
            <a:r>
              <a:rPr lang="en-US" altLang="ja-JP" dirty="0">
                <a:solidFill>
                  <a:schemeClr val="dk1"/>
                </a:solidFill>
                <a:latin typeface="+mn-lt"/>
                <a:ea typeface="+mn-ea"/>
              </a:rPr>
              <a:t>SQL</a:t>
            </a:r>
            <a:r>
              <a:rPr lang="ja-JP" altLang="en-US" dirty="0">
                <a:solidFill>
                  <a:schemeClr val="dk1"/>
                </a:solidFill>
                <a:latin typeface="+mn-lt"/>
                <a:ea typeface="+mn-ea"/>
              </a:rPr>
              <a:t>文を自動生成して、</a:t>
            </a:r>
            <a:r>
              <a:rPr lang="en-US" altLang="ja-JP" dirty="0">
                <a:solidFill>
                  <a:schemeClr val="dk1"/>
                </a:solidFill>
                <a:latin typeface="+mn-lt"/>
                <a:ea typeface="+mn-ea"/>
              </a:rPr>
              <a:t>sql1</a:t>
            </a:r>
            <a:r>
              <a:rPr lang="ja-JP" altLang="en-US" dirty="0">
                <a:solidFill>
                  <a:schemeClr val="dk1"/>
                </a:solidFill>
                <a:latin typeface="+mn-lt"/>
                <a:ea typeface="+mn-ea"/>
              </a:rPr>
              <a:t>という変数に入れて</a:t>
            </a:r>
            <a:r>
              <a:rPr lang="en-US" altLang="ja-JP" dirty="0" err="1">
                <a:solidFill>
                  <a:schemeClr val="dk1"/>
                </a:solidFill>
                <a:latin typeface="+mn-lt"/>
                <a:ea typeface="+mn-ea"/>
              </a:rPr>
              <a:t>con.execute</a:t>
            </a:r>
            <a:r>
              <a:rPr lang="ja-JP" altLang="en-US" dirty="0">
                <a:solidFill>
                  <a:schemeClr val="dk1"/>
                </a:solidFill>
                <a:latin typeface="+mn-lt"/>
                <a:ea typeface="+mn-ea"/>
              </a:rPr>
              <a:t>する</a:t>
            </a:r>
            <a:endParaRPr lang="en-US" altLang="ja-JP" dirty="0">
              <a:solidFill>
                <a:schemeClr val="dk1"/>
              </a:solidFill>
              <a:latin typeface="+mn-lt"/>
              <a:ea typeface="+mn-ea"/>
            </a:endParaRPr>
          </a:p>
          <a:p>
            <a:pPr>
              <a:lnSpc>
                <a:spcPct val="150000"/>
              </a:lnSpc>
            </a:pPr>
            <a:r>
              <a:rPr lang="ja-JP" altLang="en-US" dirty="0">
                <a:solidFill>
                  <a:schemeClr val="dk1"/>
                </a:solidFill>
                <a:latin typeface="+mn-lt"/>
                <a:ea typeface="+mn-ea"/>
              </a:rPr>
              <a:t>・関数化しておいても良い（上記リンク先参照）</a:t>
            </a:r>
            <a:endParaRPr lang="en-US" altLang="ja-JP" dirty="0">
              <a:solidFill>
                <a:schemeClr val="dk1"/>
              </a:solidFill>
              <a:latin typeface="+mn-lt"/>
              <a:ea typeface="+mn-ea"/>
            </a:endParaRPr>
          </a:p>
          <a:p>
            <a:pPr>
              <a:lnSpc>
                <a:spcPct val="150000"/>
              </a:lnSpc>
            </a:pPr>
            <a:r>
              <a:rPr lang="ja-JP" altLang="en-US" dirty="0">
                <a:solidFill>
                  <a:schemeClr val="dk1"/>
                </a:solidFill>
                <a:latin typeface="+mn-lt"/>
                <a:ea typeface="+mn-ea"/>
              </a:rPr>
              <a:t>・カラム名は</a:t>
            </a:r>
            <a:r>
              <a:rPr lang="en-US" altLang="ja-JP" dirty="0" err="1">
                <a:solidFill>
                  <a:schemeClr val="dk1"/>
                </a:solidFill>
                <a:latin typeface="+mn-lt"/>
                <a:ea typeface="+mn-ea"/>
              </a:rPr>
              <a:t>df_read</a:t>
            </a:r>
            <a:r>
              <a:rPr lang="ja-JP" altLang="en-US" dirty="0">
                <a:solidFill>
                  <a:schemeClr val="dk1"/>
                </a:solidFill>
                <a:latin typeface="+mn-lt"/>
                <a:ea typeface="+mn-ea"/>
              </a:rPr>
              <a:t>（</a:t>
            </a:r>
            <a:r>
              <a:rPr lang="en-US" altLang="ja-JP" dirty="0">
                <a:solidFill>
                  <a:schemeClr val="dk1"/>
                </a:solidFill>
                <a:latin typeface="+mn-lt"/>
                <a:ea typeface="+mn-ea"/>
              </a:rPr>
              <a:t>DB</a:t>
            </a:r>
            <a:r>
              <a:rPr lang="ja-JP" altLang="en-US" dirty="0">
                <a:solidFill>
                  <a:schemeClr val="dk1"/>
                </a:solidFill>
                <a:latin typeface="+mn-lt"/>
                <a:ea typeface="+mn-ea"/>
              </a:rPr>
              <a:t>上のテーブル</a:t>
            </a:r>
            <a:r>
              <a:rPr lang="en-US" altLang="ja-JP" dirty="0">
                <a:solidFill>
                  <a:schemeClr val="dk1"/>
                </a:solidFill>
                <a:latin typeface="+mn-lt"/>
                <a:ea typeface="+mn-ea"/>
              </a:rPr>
              <a:t>)</a:t>
            </a:r>
            <a:r>
              <a:rPr lang="ja-JP" altLang="en-US" dirty="0">
                <a:solidFill>
                  <a:schemeClr val="dk1"/>
                </a:solidFill>
                <a:latin typeface="+mn-lt"/>
                <a:ea typeface="+mn-ea"/>
              </a:rPr>
              <a:t>から取ってくるので、</a:t>
            </a:r>
            <a:r>
              <a:rPr lang="en-US" altLang="ja-JP" dirty="0" err="1">
                <a:solidFill>
                  <a:schemeClr val="dk1"/>
                </a:solidFill>
                <a:latin typeface="+mn-lt"/>
                <a:ea typeface="+mn-ea"/>
              </a:rPr>
              <a:t>df</a:t>
            </a:r>
            <a:r>
              <a:rPr lang="ja-JP" altLang="en-US" dirty="0">
                <a:solidFill>
                  <a:schemeClr val="dk1"/>
                </a:solidFill>
                <a:latin typeface="+mn-lt"/>
                <a:ea typeface="+mn-ea"/>
              </a:rPr>
              <a:t>のカラム名は修正不要</a:t>
            </a:r>
          </a:p>
          <a:p>
            <a:pPr>
              <a:lnSpc>
                <a:spcPct val="150000"/>
              </a:lnSpc>
            </a:pPr>
            <a:r>
              <a:rPr lang="ja-JP" altLang="en-US" dirty="0">
                <a:solidFill>
                  <a:schemeClr val="dk1"/>
                </a:solidFill>
                <a:latin typeface="+mn-lt"/>
                <a:ea typeface="+mn-ea"/>
              </a:rPr>
              <a:t>・</a:t>
            </a:r>
            <a:r>
              <a:rPr lang="en-US" altLang="ja-JP" dirty="0" err="1">
                <a:solidFill>
                  <a:schemeClr val="dk1"/>
                </a:solidFill>
                <a:latin typeface="+mn-lt"/>
                <a:ea typeface="+mn-ea"/>
              </a:rPr>
              <a:t>df</a:t>
            </a:r>
            <a:r>
              <a:rPr lang="ja-JP" altLang="en-US" dirty="0">
                <a:solidFill>
                  <a:schemeClr val="dk1"/>
                </a:solidFill>
                <a:latin typeface="+mn-lt"/>
                <a:ea typeface="+mn-ea"/>
              </a:rPr>
              <a:t>のカラムの並び順と、</a:t>
            </a:r>
            <a:r>
              <a:rPr lang="en-US" altLang="ja-JP" dirty="0" err="1">
                <a:solidFill>
                  <a:schemeClr val="dk1"/>
                </a:solidFill>
                <a:latin typeface="+mn-lt"/>
                <a:ea typeface="+mn-ea"/>
              </a:rPr>
              <a:t>df_read</a:t>
            </a:r>
            <a:r>
              <a:rPr lang="ja-JP" altLang="en-US" dirty="0">
                <a:solidFill>
                  <a:schemeClr val="dk1"/>
                </a:solidFill>
                <a:latin typeface="+mn-lt"/>
                <a:ea typeface="+mn-ea"/>
              </a:rPr>
              <a:t>（</a:t>
            </a:r>
            <a:r>
              <a:rPr lang="en-US" altLang="ja-JP" dirty="0">
                <a:solidFill>
                  <a:schemeClr val="dk1"/>
                </a:solidFill>
                <a:latin typeface="+mn-lt"/>
                <a:ea typeface="+mn-ea"/>
              </a:rPr>
              <a:t>DB</a:t>
            </a:r>
            <a:r>
              <a:rPr lang="ja-JP" altLang="en-US" dirty="0">
                <a:solidFill>
                  <a:schemeClr val="dk1"/>
                </a:solidFill>
                <a:latin typeface="+mn-lt"/>
                <a:ea typeface="+mn-ea"/>
              </a:rPr>
              <a:t>上のテーブル）のカラムの並び順を合わせておく必要が</a:t>
            </a:r>
            <a:r>
              <a:rPr lang="ja-JP" altLang="en-US" dirty="0" smtClean="0">
                <a:solidFill>
                  <a:schemeClr val="dk1"/>
                </a:solidFill>
                <a:latin typeface="+mn-lt"/>
                <a:ea typeface="+mn-ea"/>
              </a:rPr>
              <a:t>ある</a:t>
            </a:r>
            <a:endParaRPr lang="ja-JP" altLang="en-US" dirty="0">
              <a:solidFill>
                <a:schemeClr val="dk1"/>
              </a:solidFill>
              <a:latin typeface="+mn-lt"/>
              <a:ea typeface="+mn-ea"/>
            </a:endParaRPr>
          </a:p>
        </p:txBody>
      </p:sp>
      <p:sp>
        <p:nvSpPr>
          <p:cNvPr id="4" name="正方形/長方形 3"/>
          <p:cNvSpPr/>
          <p:nvPr/>
        </p:nvSpPr>
        <p:spPr>
          <a:xfrm>
            <a:off x="444438" y="897593"/>
            <a:ext cx="4650725" cy="307777"/>
          </a:xfrm>
          <a:prstGeom prst="rect">
            <a:avLst/>
          </a:prstGeom>
        </p:spPr>
        <p:txBody>
          <a:bodyPr wrap="square">
            <a:spAutoFit/>
          </a:bodyPr>
          <a:lstStyle/>
          <a:p>
            <a:r>
              <a:rPr lang="en-US" altLang="ja-JP" sz="1400" u="sng" dirty="0">
                <a:solidFill>
                  <a:srgbClr val="498205"/>
                </a:solidFill>
                <a:latin typeface="+mn-ea"/>
                <a:ea typeface="+mn-ea"/>
                <a:hlinkClick r:id="rId2" tooltip="https://kyoceragp.sharepoint.com/sites/Pythonista580/SitePages/%E3%82%B3%E3%83%BC%E3%83%89%E5%85%B1%E6%9C%89%E3%81%8A%E8%A9%A6%E3%81%97.aspx#postgresql%E3%81%AB%E6%9B%B4%E6%96%B0%E3%81%97%E3%81%A6%E6%8C%BF%E5%85%A5%E3%81%99%E3%82%8B%E9%9A%9B%E3%81%AEsql%E6%96%87%E3%82%92%E7%94%9F%E6%88%90%E3%81%99%E3%82%8B"/>
              </a:rPr>
              <a:t>PostgreSQL</a:t>
            </a:r>
            <a:r>
              <a:rPr lang="ja-JP" altLang="en-US" sz="1400" u="sng" dirty="0">
                <a:solidFill>
                  <a:srgbClr val="498205"/>
                </a:solidFill>
                <a:latin typeface="+mn-ea"/>
                <a:ea typeface="+mn-ea"/>
                <a:hlinkClick r:id="rId2" tooltip="https://kyoceragp.sharepoint.com/sites/Pythonista580/SitePages/%E3%82%B3%E3%83%BC%E3%83%89%E5%85%B1%E6%9C%89%E3%81%8A%E8%A9%A6%E3%81%97.aspx#postgresql%E3%81%AB%E6%9B%B4%E6%96%B0%E3%81%97%E3%81%A6%E6%8C%BF%E5%85%A5%E3%81%99%E3%82%8B%E9%9A%9B%E3%81%AEsql%E6%96%87%E3%82%92%E7%94%9F%E6%88%90%E3%81%99%E3%82%8B"/>
              </a:rPr>
              <a:t>に更新して挿入する際の</a:t>
            </a:r>
            <a:r>
              <a:rPr lang="en-US" altLang="ja-JP" sz="1400" u="sng" dirty="0">
                <a:solidFill>
                  <a:srgbClr val="498205"/>
                </a:solidFill>
                <a:latin typeface="+mn-ea"/>
                <a:ea typeface="+mn-ea"/>
                <a:hlinkClick r:id="rId2" tooltip="https://kyoceragp.sharepoint.com/sites/Pythonista580/SitePages/%E3%82%B3%E3%83%BC%E3%83%89%E5%85%B1%E6%9C%89%E3%81%8A%E8%A9%A6%E3%81%97.aspx#postgresql%E3%81%AB%E6%9B%B4%E6%96%B0%E3%81%97%E3%81%A6%E6%8C%BF%E5%85%A5%E3%81%99%E3%82%8B%E9%9A%9B%E3%81%AEsql%E6%96%87%E3%82%92%E7%94%9F%E6%88%90%E3%81%99%E3%82%8B"/>
              </a:rPr>
              <a:t>SQL</a:t>
            </a:r>
            <a:r>
              <a:rPr lang="ja-JP" altLang="en-US" sz="1400" u="sng" dirty="0">
                <a:solidFill>
                  <a:srgbClr val="498205"/>
                </a:solidFill>
                <a:latin typeface="+mn-ea"/>
                <a:ea typeface="+mn-ea"/>
                <a:hlinkClick r:id="rId2" tooltip="https://kyoceragp.sharepoint.com/sites/Pythonista580/SitePages/%E3%82%B3%E3%83%BC%E3%83%89%E5%85%B1%E6%9C%89%E3%81%8A%E8%A9%A6%E3%81%97.aspx#postgresql%E3%81%AB%E6%9B%B4%E6%96%B0%E3%81%97%E3%81%A6%E6%8C%BF%E5%85%A5%E3%81%99%E3%82%8B%E9%9A%9B%E3%81%AEsql%E6%96%87%E3%82%92%E7%94%9F%E6%88%90%E3%81%99%E3%82%8B"/>
              </a:rPr>
              <a:t>文を生成する</a:t>
            </a:r>
            <a:endParaRPr lang="ja-JP" altLang="en-US" sz="1400" dirty="0">
              <a:latin typeface="+mn-ea"/>
              <a:ea typeface="+mn-ea"/>
            </a:endParaRPr>
          </a:p>
        </p:txBody>
      </p:sp>
      <p:sp>
        <p:nvSpPr>
          <p:cNvPr id="5" name="正方形/長方形 4"/>
          <p:cNvSpPr/>
          <p:nvPr/>
        </p:nvSpPr>
        <p:spPr>
          <a:xfrm>
            <a:off x="662803" y="1205370"/>
            <a:ext cx="7384828" cy="3554819"/>
          </a:xfrm>
          <a:prstGeom prst="rect">
            <a:avLst/>
          </a:prstGeom>
        </p:spPr>
        <p:txBody>
          <a:bodyPr wrap="square">
            <a:spAutoFit/>
          </a:bodyPr>
          <a:lstStyle/>
          <a:p>
            <a:pPr>
              <a:lnSpc>
                <a:spcPct val="150000"/>
              </a:lnSpc>
            </a:pPr>
            <a:r>
              <a:rPr lang="en-US" altLang="ja-JP" dirty="0" smtClean="0">
                <a:latin typeface="+mn-ea"/>
                <a:ea typeface="+mn-ea"/>
              </a:rPr>
              <a:t>【</a:t>
            </a:r>
            <a:r>
              <a:rPr lang="ja-JP" altLang="en-US" dirty="0" smtClean="0">
                <a:latin typeface="+mn-ea"/>
                <a:ea typeface="+mn-ea"/>
              </a:rPr>
              <a:t>コード</a:t>
            </a:r>
            <a:r>
              <a:rPr lang="en-US" altLang="ja-JP" dirty="0" smtClean="0">
                <a:latin typeface="+mn-ea"/>
                <a:ea typeface="+mn-ea"/>
              </a:rPr>
              <a:t>】</a:t>
            </a:r>
            <a:r>
              <a:rPr lang="ja-JP" altLang="en-US" dirty="0" smtClean="0">
                <a:latin typeface="+mn-ea"/>
                <a:ea typeface="+mn-ea"/>
              </a:rPr>
              <a:t>　</a:t>
            </a:r>
            <a:r>
              <a:rPr lang="en-US" altLang="ja-JP" dirty="0" smtClean="0">
                <a:latin typeface="+mn-ea"/>
                <a:ea typeface="+mn-ea"/>
              </a:rPr>
              <a:t>※PPT</a:t>
            </a:r>
            <a:r>
              <a:rPr lang="ja-JP" altLang="en-US" dirty="0" smtClean="0">
                <a:latin typeface="+mn-ea"/>
                <a:ea typeface="+mn-ea"/>
              </a:rPr>
              <a:t>からコピペするとうまく行かないことがあるので、</a:t>
            </a:r>
            <a:r>
              <a:rPr lang="ja-JP" altLang="en-US" b="1" dirty="0" smtClean="0">
                <a:latin typeface="+mn-ea"/>
                <a:ea typeface="+mn-ea"/>
              </a:rPr>
              <a:t>上記リンク先からコードをコピーしてください</a:t>
            </a:r>
            <a:endParaRPr lang="en-US" altLang="ja-JP" b="1" dirty="0" smtClean="0">
              <a:latin typeface="+mn-ea"/>
              <a:ea typeface="+mn-ea"/>
            </a:endParaRPr>
          </a:p>
          <a:p>
            <a:pPr>
              <a:lnSpc>
                <a:spcPct val="150000"/>
              </a:lnSpc>
            </a:pPr>
            <a:endParaRPr lang="en-US" altLang="ja-JP" dirty="0" smtClean="0">
              <a:latin typeface="+mn-ea"/>
              <a:ea typeface="+mn-ea"/>
            </a:endParaRPr>
          </a:p>
          <a:p>
            <a:pPr>
              <a:lnSpc>
                <a:spcPct val="150000"/>
              </a:lnSpc>
            </a:pPr>
            <a:r>
              <a:rPr lang="en-US" altLang="ja-JP" dirty="0">
                <a:latin typeface="Consolas" panose="020B0609020204030204" pitchFamily="49" charset="0"/>
              </a:rPr>
              <a:t>table = "</a:t>
            </a:r>
            <a:r>
              <a:rPr lang="ja-JP" altLang="en-US" dirty="0">
                <a:latin typeface="Consolas" panose="020B0609020204030204" pitchFamily="49" charset="0"/>
              </a:rPr>
              <a:t>入れたいテーブル名</a:t>
            </a:r>
            <a:r>
              <a:rPr lang="en-US" altLang="ja-JP" dirty="0">
                <a:latin typeface="Consolas" panose="020B0609020204030204" pitchFamily="49" charset="0"/>
              </a:rPr>
              <a:t>"</a:t>
            </a:r>
          </a:p>
          <a:p>
            <a:pPr>
              <a:lnSpc>
                <a:spcPct val="150000"/>
              </a:lnSpc>
            </a:pPr>
            <a:r>
              <a:rPr lang="en-US" altLang="ja-JP" dirty="0" err="1">
                <a:latin typeface="Consolas" panose="020B0609020204030204" pitchFamily="49" charset="0"/>
              </a:rPr>
              <a:t>df_read</a:t>
            </a:r>
            <a:r>
              <a:rPr lang="en-US" altLang="ja-JP" dirty="0">
                <a:latin typeface="Consolas" panose="020B0609020204030204" pitchFamily="49" charset="0"/>
              </a:rPr>
              <a:t> = </a:t>
            </a:r>
            <a:r>
              <a:rPr lang="en-US" altLang="ja-JP" dirty="0" err="1">
                <a:latin typeface="Consolas" panose="020B0609020204030204" pitchFamily="49" charset="0"/>
              </a:rPr>
              <a:t>pd.read_sql</a:t>
            </a:r>
            <a:r>
              <a:rPr lang="en-US" altLang="ja-JP" dirty="0">
                <a:latin typeface="Consolas" panose="020B0609020204030204" pitchFamily="49" charset="0"/>
              </a:rPr>
              <a:t>(</a:t>
            </a:r>
            <a:r>
              <a:rPr lang="en-US" altLang="ja-JP" dirty="0" err="1">
                <a:latin typeface="Consolas" panose="020B0609020204030204" pitchFamily="49" charset="0"/>
              </a:rPr>
              <a:t>f"select</a:t>
            </a:r>
            <a:r>
              <a:rPr lang="en-US" altLang="ja-JP" dirty="0">
                <a:latin typeface="Consolas" panose="020B0609020204030204" pitchFamily="49" charset="0"/>
              </a:rPr>
              <a:t> * from {table} limit 1", engine)</a:t>
            </a:r>
          </a:p>
          <a:p>
            <a:pPr>
              <a:lnSpc>
                <a:spcPct val="150000"/>
              </a:lnSpc>
            </a:pPr>
            <a:r>
              <a:rPr lang="en-US" altLang="ja-JP" sz="600" dirty="0">
                <a:latin typeface="Consolas" panose="020B0609020204030204" pitchFamily="49" charset="0"/>
              </a:rPr>
              <a:t>​</a:t>
            </a:r>
          </a:p>
          <a:p>
            <a:pPr>
              <a:lnSpc>
                <a:spcPct val="150000"/>
              </a:lnSpc>
            </a:pPr>
            <a:r>
              <a:rPr lang="en-US" altLang="ja-JP" dirty="0" err="1">
                <a:latin typeface="Consolas" panose="020B0609020204030204" pitchFamily="49" charset="0"/>
              </a:rPr>
              <a:t>par_v</a:t>
            </a:r>
            <a:r>
              <a:rPr lang="en-US" altLang="ja-JP" dirty="0">
                <a:latin typeface="Consolas" panose="020B0609020204030204" pitchFamily="49" charset="0"/>
              </a:rPr>
              <a:t> = "(" + (</a:t>
            </a:r>
            <a:r>
              <a:rPr lang="en-US" altLang="ja-JP" dirty="0" err="1">
                <a:latin typeface="Consolas" panose="020B0609020204030204" pitchFamily="49" charset="0"/>
              </a:rPr>
              <a:t>len</a:t>
            </a:r>
            <a:r>
              <a:rPr lang="en-US" altLang="ja-JP" dirty="0">
                <a:latin typeface="Consolas" panose="020B0609020204030204" pitchFamily="49" charset="0"/>
              </a:rPr>
              <a:t>(</a:t>
            </a:r>
            <a:r>
              <a:rPr lang="en-US" altLang="ja-JP" dirty="0" err="1">
                <a:latin typeface="Consolas" panose="020B0609020204030204" pitchFamily="49" charset="0"/>
              </a:rPr>
              <a:t>df_read.columns</a:t>
            </a:r>
            <a:r>
              <a:rPr lang="en-US" altLang="ja-JP" dirty="0">
                <a:latin typeface="Consolas" panose="020B0609020204030204" pitchFamily="49" charset="0"/>
              </a:rPr>
              <a:t>) * "%s, ")[:-2] + </a:t>
            </a:r>
            <a:r>
              <a:rPr lang="en-US" altLang="ja-JP" dirty="0" smtClean="0">
                <a:latin typeface="Consolas" panose="020B0609020204030204" pitchFamily="49" charset="0"/>
              </a:rPr>
              <a:t>")"</a:t>
            </a:r>
            <a:endParaRPr lang="ja-JP" altLang="en-US" dirty="0">
              <a:latin typeface="Consolas" panose="020B0609020204030204" pitchFamily="49" charset="0"/>
            </a:endParaRPr>
          </a:p>
          <a:p>
            <a:pPr>
              <a:lnSpc>
                <a:spcPct val="150000"/>
              </a:lnSpc>
            </a:pPr>
            <a:r>
              <a:rPr lang="en-US" altLang="ja-JP" dirty="0" err="1">
                <a:latin typeface="Consolas" panose="020B0609020204030204" pitchFamily="49" charset="0"/>
              </a:rPr>
              <a:t>par_u</a:t>
            </a:r>
            <a:r>
              <a:rPr lang="en-US" altLang="ja-JP" dirty="0">
                <a:latin typeface="Consolas" panose="020B0609020204030204" pitchFamily="49" charset="0"/>
              </a:rPr>
              <a:t> = "".join(list('"' + </a:t>
            </a:r>
            <a:r>
              <a:rPr lang="en-US" altLang="ja-JP" dirty="0" err="1">
                <a:latin typeface="Consolas" panose="020B0609020204030204" pitchFamily="49" charset="0"/>
              </a:rPr>
              <a:t>df_read.columns</a:t>
            </a:r>
            <a:r>
              <a:rPr lang="en-US" altLang="ja-JP" dirty="0">
                <a:latin typeface="Consolas" panose="020B0609020204030204" pitchFamily="49" charset="0"/>
              </a:rPr>
              <a:t> + '" = %s, '))[:-2</a:t>
            </a:r>
            <a:r>
              <a:rPr lang="en-US" altLang="ja-JP" dirty="0" smtClean="0">
                <a:latin typeface="Consolas" panose="020B0609020204030204" pitchFamily="49" charset="0"/>
              </a:rPr>
              <a:t>]</a:t>
            </a:r>
            <a:endParaRPr lang="ja-JP" altLang="en-US" dirty="0">
              <a:latin typeface="Consolas" panose="020B0609020204030204" pitchFamily="49" charset="0"/>
            </a:endParaRPr>
          </a:p>
          <a:p>
            <a:pPr>
              <a:lnSpc>
                <a:spcPct val="150000"/>
              </a:lnSpc>
            </a:pPr>
            <a:r>
              <a:rPr lang="ja-JP" altLang="en-US" sz="600" dirty="0">
                <a:latin typeface="Consolas" panose="020B0609020204030204" pitchFamily="49" charset="0"/>
              </a:rPr>
              <a:t>​</a:t>
            </a:r>
          </a:p>
          <a:p>
            <a:pPr>
              <a:lnSpc>
                <a:spcPct val="150000"/>
              </a:lnSpc>
            </a:pPr>
            <a:r>
              <a:rPr lang="en-US" altLang="ja-JP" dirty="0">
                <a:latin typeface="Consolas" panose="020B0609020204030204" pitchFamily="49" charset="0"/>
              </a:rPr>
              <a:t>sql1 = </a:t>
            </a:r>
            <a:r>
              <a:rPr lang="en-US" altLang="ja-JP" dirty="0" err="1">
                <a:latin typeface="Consolas" panose="020B0609020204030204" pitchFamily="49" charset="0"/>
              </a:rPr>
              <a:t>f"insert</a:t>
            </a:r>
            <a:r>
              <a:rPr lang="en-US" altLang="ja-JP" dirty="0">
                <a:latin typeface="Consolas" panose="020B0609020204030204" pitchFamily="49" charset="0"/>
              </a:rPr>
              <a:t> into {table} values {</a:t>
            </a:r>
            <a:r>
              <a:rPr lang="en-US" altLang="ja-JP" dirty="0" err="1">
                <a:latin typeface="Consolas" panose="020B0609020204030204" pitchFamily="49" charset="0"/>
              </a:rPr>
              <a:t>par_v</a:t>
            </a:r>
            <a:r>
              <a:rPr lang="en-US" altLang="ja-JP" dirty="0">
                <a:latin typeface="Consolas" panose="020B0609020204030204" pitchFamily="49" charset="0"/>
              </a:rPr>
              <a:t>} on conflict  on constraint {table}_</a:t>
            </a:r>
            <a:r>
              <a:rPr lang="en-US" altLang="ja-JP" dirty="0" err="1">
                <a:latin typeface="Consolas" panose="020B0609020204030204" pitchFamily="49" charset="0"/>
              </a:rPr>
              <a:t>pkey</a:t>
            </a:r>
            <a:r>
              <a:rPr lang="en-US" altLang="ja-JP" dirty="0">
                <a:latin typeface="Consolas" panose="020B0609020204030204" pitchFamily="49" charset="0"/>
              </a:rPr>
              <a:t> do update set {</a:t>
            </a:r>
            <a:r>
              <a:rPr lang="en-US" altLang="ja-JP" dirty="0" err="1">
                <a:latin typeface="Consolas" panose="020B0609020204030204" pitchFamily="49" charset="0"/>
              </a:rPr>
              <a:t>par_u</a:t>
            </a:r>
            <a:r>
              <a:rPr lang="en-US" altLang="ja-JP" dirty="0">
                <a:latin typeface="Consolas" panose="020B0609020204030204" pitchFamily="49" charset="0"/>
              </a:rPr>
              <a:t>};"</a:t>
            </a:r>
          </a:p>
          <a:p>
            <a:pPr>
              <a:lnSpc>
                <a:spcPct val="150000"/>
              </a:lnSpc>
            </a:pPr>
            <a:r>
              <a:rPr lang="en-US" altLang="ja-JP" sz="600" dirty="0" smtClean="0">
                <a:latin typeface="Consolas" panose="020B0609020204030204" pitchFamily="49" charset="0"/>
              </a:rPr>
              <a:t>​</a:t>
            </a:r>
          </a:p>
          <a:p>
            <a:pPr>
              <a:lnSpc>
                <a:spcPct val="150000"/>
              </a:lnSpc>
            </a:pPr>
            <a:r>
              <a:rPr lang="en-US" altLang="ja-JP" dirty="0" smtClean="0">
                <a:latin typeface="Consolas" panose="020B0609020204030204" pitchFamily="49" charset="0"/>
              </a:rPr>
              <a:t>#  </a:t>
            </a:r>
            <a:r>
              <a:rPr lang="en-US" altLang="ja-JP" dirty="0" err="1" smtClean="0">
                <a:latin typeface="Consolas" panose="020B0609020204030204" pitchFamily="49" charset="0"/>
              </a:rPr>
              <a:t>con.execute</a:t>
            </a:r>
            <a:r>
              <a:rPr lang="ja-JP" altLang="en-US" dirty="0" smtClean="0">
                <a:latin typeface="Consolas" panose="020B0609020204030204" pitchFamily="49" charset="0"/>
              </a:rPr>
              <a:t>の第二引数を作成する（ポスグレの</a:t>
            </a:r>
            <a:r>
              <a:rPr lang="en-US" altLang="ja-JP" dirty="0" smtClean="0">
                <a:latin typeface="Consolas" panose="020B0609020204030204" pitchFamily="49" charset="0"/>
              </a:rPr>
              <a:t>SQL</a:t>
            </a:r>
            <a:r>
              <a:rPr lang="ja-JP" altLang="en-US" dirty="0" smtClean="0">
                <a:latin typeface="Consolas" panose="020B0609020204030204" pitchFamily="49" charset="0"/>
              </a:rPr>
              <a:t>文から、カラム名を</a:t>
            </a:r>
            <a:r>
              <a:rPr lang="en-US" altLang="ja-JP" dirty="0" smtClean="0">
                <a:latin typeface="Consolas" panose="020B0609020204030204" pitchFamily="49" charset="0"/>
              </a:rPr>
              <a:t>2</a:t>
            </a:r>
            <a:r>
              <a:rPr lang="ja-JP" altLang="en-US" dirty="0" smtClean="0">
                <a:latin typeface="Consolas" panose="020B0609020204030204" pitchFamily="49" charset="0"/>
              </a:rPr>
              <a:t>回書く必要がある）</a:t>
            </a:r>
          </a:p>
          <a:p>
            <a:pPr>
              <a:lnSpc>
                <a:spcPct val="150000"/>
              </a:lnSpc>
            </a:pPr>
            <a:r>
              <a:rPr lang="en-US" altLang="ja-JP" dirty="0" err="1" smtClean="0">
                <a:latin typeface="Consolas" panose="020B0609020204030204" pitchFamily="49" charset="0"/>
              </a:rPr>
              <a:t>df_final</a:t>
            </a:r>
            <a:r>
              <a:rPr lang="en-US" altLang="ja-JP" dirty="0" smtClean="0">
                <a:latin typeface="Consolas" panose="020B0609020204030204" pitchFamily="49" charset="0"/>
              </a:rPr>
              <a:t> </a:t>
            </a:r>
            <a:r>
              <a:rPr lang="en-US" altLang="ja-JP" dirty="0">
                <a:latin typeface="Consolas" panose="020B0609020204030204" pitchFamily="49" charset="0"/>
              </a:rPr>
              <a:t>= </a:t>
            </a:r>
            <a:r>
              <a:rPr lang="en-US" altLang="ja-JP" dirty="0" err="1">
                <a:latin typeface="Consolas" panose="020B0609020204030204" pitchFamily="49" charset="0"/>
              </a:rPr>
              <a:t>pd.concat</a:t>
            </a:r>
            <a:r>
              <a:rPr lang="en-US" altLang="ja-JP" dirty="0">
                <a:latin typeface="Consolas" panose="020B0609020204030204" pitchFamily="49" charset="0"/>
              </a:rPr>
              <a:t>([</a:t>
            </a:r>
            <a:r>
              <a:rPr lang="en-US" altLang="ja-JP" dirty="0" err="1">
                <a:latin typeface="Consolas" panose="020B0609020204030204" pitchFamily="49" charset="0"/>
              </a:rPr>
              <a:t>df</a:t>
            </a:r>
            <a:r>
              <a:rPr lang="en-US" altLang="ja-JP" dirty="0">
                <a:latin typeface="Consolas" panose="020B0609020204030204" pitchFamily="49" charset="0"/>
              </a:rPr>
              <a:t>, </a:t>
            </a:r>
            <a:r>
              <a:rPr lang="en-US" altLang="ja-JP" dirty="0" err="1">
                <a:latin typeface="Consolas" panose="020B0609020204030204" pitchFamily="49" charset="0"/>
              </a:rPr>
              <a:t>df</a:t>
            </a:r>
            <a:r>
              <a:rPr lang="en-US" altLang="ja-JP" dirty="0">
                <a:latin typeface="Consolas" panose="020B0609020204030204" pitchFamily="49" charset="0"/>
              </a:rPr>
              <a:t>], axis="columns</a:t>
            </a:r>
            <a:r>
              <a:rPr lang="en-US" altLang="ja-JP" dirty="0" smtClean="0">
                <a:latin typeface="Consolas" panose="020B0609020204030204" pitchFamily="49" charset="0"/>
              </a:rPr>
              <a:t>")</a:t>
            </a:r>
            <a:endParaRPr lang="en-US" altLang="ja-JP" dirty="0">
              <a:latin typeface="Consolas" panose="020B0609020204030204" pitchFamily="49" charset="0"/>
            </a:endParaRPr>
          </a:p>
          <a:p>
            <a:pPr>
              <a:lnSpc>
                <a:spcPct val="150000"/>
              </a:lnSpc>
            </a:pPr>
            <a:r>
              <a:rPr lang="en-US" altLang="ja-JP" dirty="0" err="1">
                <a:latin typeface="Consolas" panose="020B0609020204030204" pitchFamily="49" charset="0"/>
              </a:rPr>
              <a:t>con.execute</a:t>
            </a:r>
            <a:r>
              <a:rPr lang="en-US" altLang="ja-JP" dirty="0">
                <a:latin typeface="Consolas" panose="020B0609020204030204" pitchFamily="49" charset="0"/>
              </a:rPr>
              <a:t>(sql1, </a:t>
            </a:r>
            <a:r>
              <a:rPr lang="en-US" altLang="ja-JP" dirty="0" err="1">
                <a:latin typeface="Consolas" panose="020B0609020204030204" pitchFamily="49" charset="0"/>
              </a:rPr>
              <a:t>df_final.values.tolist</a:t>
            </a:r>
            <a:r>
              <a:rPr lang="en-US" altLang="ja-JP" dirty="0" smtClean="0">
                <a:latin typeface="Consolas" panose="020B0609020204030204" pitchFamily="49" charset="0"/>
              </a:rPr>
              <a:t>())</a:t>
            </a:r>
          </a:p>
        </p:txBody>
      </p:sp>
    </p:spTree>
    <p:extLst>
      <p:ext uri="{BB962C8B-B14F-4D97-AF65-F5344CB8AC3E}">
        <p14:creationId xmlns:p14="http://schemas.microsoft.com/office/powerpoint/2010/main" val="39503077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890" y="2127453"/>
            <a:ext cx="8731876" cy="2603094"/>
          </a:xfrm>
        </p:spPr>
        <p:txBody>
          <a:bodyPr>
            <a:noAutofit/>
          </a:bodyPr>
          <a:lstStyle/>
          <a:p>
            <a:pPr algn="ctr"/>
            <a:r>
              <a:rPr lang="ja-JP" altLang="en-US" sz="6600" dirty="0" smtClean="0"/>
              <a:t>時間</a:t>
            </a:r>
            <a:r>
              <a:rPr lang="en-US" altLang="ja-JP" sz="6600" dirty="0" smtClean="0"/>
              <a:t/>
            </a:r>
            <a:br>
              <a:rPr lang="en-US" altLang="ja-JP" sz="6600" dirty="0" smtClean="0"/>
            </a:br>
            <a:r>
              <a:rPr lang="en-US" altLang="ja-JP" sz="6600" dirty="0"/>
              <a:t>t</a:t>
            </a:r>
            <a:r>
              <a:rPr lang="en-US" altLang="ja-JP" sz="6600" dirty="0" smtClean="0"/>
              <a:t>ime, </a:t>
            </a:r>
            <a:r>
              <a:rPr lang="en-US" altLang="ja-JP" sz="6600" dirty="0" err="1"/>
              <a:t>d</a:t>
            </a:r>
            <a:r>
              <a:rPr lang="en-US" altLang="ja-JP" sz="6600" dirty="0" err="1" smtClean="0"/>
              <a:t>atetime</a:t>
            </a:r>
            <a:endParaRPr kumimoji="1" lang="ja-JP" altLang="en-US" sz="6600" dirty="0"/>
          </a:p>
        </p:txBody>
      </p:sp>
    </p:spTree>
    <p:extLst>
      <p:ext uri="{BB962C8B-B14F-4D97-AF65-F5344CB8AC3E}">
        <p14:creationId xmlns:p14="http://schemas.microsoft.com/office/powerpoint/2010/main" val="4484720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542562" y="4089618"/>
            <a:ext cx="2314898" cy="2314898"/>
          </a:xfrm>
          <a:prstGeom prst="rect">
            <a:avLst/>
          </a:prstGeom>
        </p:spPr>
      </p:pic>
      <p:sp>
        <p:nvSpPr>
          <p:cNvPr id="26" name="正方形/長方形 25"/>
          <p:cNvSpPr/>
          <p:nvPr/>
        </p:nvSpPr>
        <p:spPr bwMode="auto">
          <a:xfrm>
            <a:off x="600466" y="4111984"/>
            <a:ext cx="2177078" cy="2206346"/>
          </a:xfrm>
          <a:prstGeom prst="rect">
            <a:avLst/>
          </a:prstGeom>
          <a:noFill/>
          <a:ln>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5" name="図 4"/>
          <p:cNvPicPr>
            <a:picLocks noChangeAspect="1"/>
          </p:cNvPicPr>
          <p:nvPr/>
        </p:nvPicPr>
        <p:blipFill>
          <a:blip r:embed="rId2"/>
          <a:stretch>
            <a:fillRect/>
          </a:stretch>
        </p:blipFill>
        <p:spPr>
          <a:xfrm>
            <a:off x="542562" y="1425838"/>
            <a:ext cx="2314898" cy="2314898"/>
          </a:xfrm>
          <a:prstGeom prst="rect">
            <a:avLst/>
          </a:prstGeom>
        </p:spPr>
      </p:pic>
      <p:sp>
        <p:nvSpPr>
          <p:cNvPr id="25" name="正方形/長方形 24"/>
          <p:cNvSpPr/>
          <p:nvPr/>
        </p:nvSpPr>
        <p:spPr bwMode="auto">
          <a:xfrm>
            <a:off x="965696" y="1638865"/>
            <a:ext cx="1811848" cy="1288931"/>
          </a:xfrm>
          <a:prstGeom prst="rect">
            <a:avLst/>
          </a:prstGeom>
          <a:noFill/>
          <a:ln>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 name="タイトル 1"/>
          <p:cNvSpPr>
            <a:spLocks noGrp="1"/>
          </p:cNvSpPr>
          <p:nvPr>
            <p:ph type="title"/>
          </p:nvPr>
        </p:nvSpPr>
        <p:spPr/>
        <p:txBody>
          <a:bodyPr/>
          <a:lstStyle/>
          <a:p>
            <a:r>
              <a:rPr kumimoji="1" lang="en-US" altLang="ja-JP" dirty="0" err="1" smtClean="0"/>
              <a:t>Datetime</a:t>
            </a:r>
            <a:r>
              <a:rPr kumimoji="1" lang="ja-JP" altLang="en-US" dirty="0" smtClean="0"/>
              <a:t>は大変（ググって！）</a:t>
            </a:r>
            <a:endParaRPr kumimoji="1" lang="ja-JP" altLang="en-US" dirty="0"/>
          </a:p>
        </p:txBody>
      </p:sp>
      <p:sp>
        <p:nvSpPr>
          <p:cNvPr id="4" name="正方形/長方形 3"/>
          <p:cNvSpPr/>
          <p:nvPr/>
        </p:nvSpPr>
        <p:spPr>
          <a:xfrm>
            <a:off x="379927" y="1012984"/>
            <a:ext cx="4572000" cy="276999"/>
          </a:xfrm>
          <a:prstGeom prst="rect">
            <a:avLst/>
          </a:prstGeom>
        </p:spPr>
        <p:txBody>
          <a:bodyPr>
            <a:spAutoFit/>
          </a:bodyPr>
          <a:lstStyle/>
          <a:p>
            <a:r>
              <a:rPr lang="ja-JP" altLang="en-US" dirty="0" smtClean="0">
                <a:solidFill>
                  <a:srgbClr val="000000"/>
                </a:solidFill>
                <a:latin typeface="+mn-ea"/>
                <a:ea typeface="+mn-ea"/>
              </a:rPr>
              <a:t>■</a:t>
            </a:r>
            <a:r>
              <a:rPr lang="en-US" altLang="ja-JP" dirty="0" err="1" smtClean="0">
                <a:solidFill>
                  <a:srgbClr val="000000"/>
                </a:solidFill>
                <a:latin typeface="+mn-ea"/>
                <a:ea typeface="+mn-ea"/>
              </a:rPr>
              <a:t>datetime</a:t>
            </a:r>
            <a:r>
              <a:rPr lang="ja-JP" altLang="en-US" dirty="0" smtClean="0">
                <a:solidFill>
                  <a:srgbClr val="000000"/>
                </a:solidFill>
                <a:latin typeface="+mn-ea"/>
                <a:ea typeface="+mn-ea"/>
              </a:rPr>
              <a:t>の構成</a:t>
            </a:r>
            <a:endParaRPr lang="ja-JP" altLang="en-US" dirty="0">
              <a:latin typeface="+mn-ea"/>
              <a:ea typeface="+mn-ea"/>
            </a:endParaRPr>
          </a:p>
        </p:txBody>
      </p:sp>
      <p:sp>
        <p:nvSpPr>
          <p:cNvPr id="6" name="正方形/長方形 5"/>
          <p:cNvSpPr/>
          <p:nvPr/>
        </p:nvSpPr>
        <p:spPr>
          <a:xfrm>
            <a:off x="3406205" y="863134"/>
            <a:ext cx="5563674" cy="5609228"/>
          </a:xfrm>
          <a:prstGeom prst="rect">
            <a:avLst/>
          </a:prstGeom>
        </p:spPr>
        <p:txBody>
          <a:bodyPr wrap="square">
            <a:spAutoFit/>
          </a:bodyPr>
          <a:lstStyle/>
          <a:p>
            <a:pPr>
              <a:lnSpc>
                <a:spcPct val="150000"/>
              </a:lnSpc>
            </a:pPr>
            <a:r>
              <a:rPr lang="ja-JP" altLang="en-US" sz="1100" dirty="0" smtClean="0">
                <a:solidFill>
                  <a:srgbClr val="000000"/>
                </a:solidFill>
                <a:latin typeface="+mn-ea"/>
                <a:ea typeface="+mn-ea"/>
              </a:rPr>
              <a:t>出典：　</a:t>
            </a:r>
            <a:r>
              <a:rPr lang="en-US" altLang="ja-JP" sz="1100" dirty="0">
                <a:solidFill>
                  <a:srgbClr val="000000"/>
                </a:solidFill>
                <a:latin typeface="+mn-ea"/>
                <a:ea typeface="+mn-ea"/>
                <a:hlinkClick r:id="rId3"/>
              </a:rPr>
              <a:t>https://</a:t>
            </a:r>
            <a:r>
              <a:rPr lang="en-US" altLang="ja-JP" sz="1100" dirty="0" smtClean="0">
                <a:solidFill>
                  <a:srgbClr val="000000"/>
                </a:solidFill>
                <a:latin typeface="+mn-ea"/>
                <a:ea typeface="+mn-ea"/>
                <a:hlinkClick r:id="rId3"/>
              </a:rPr>
              <a:t>teratail.com/questions/97557</a:t>
            </a:r>
            <a:endParaRPr lang="en-US" altLang="ja-JP" sz="1100" dirty="0" smtClean="0">
              <a:solidFill>
                <a:srgbClr val="000000"/>
              </a:solidFill>
              <a:latin typeface="+mn-ea"/>
              <a:ea typeface="+mn-ea"/>
            </a:endParaRPr>
          </a:p>
          <a:p>
            <a:pPr>
              <a:lnSpc>
                <a:spcPct val="150000"/>
              </a:lnSpc>
            </a:pPr>
            <a:r>
              <a:rPr lang="ja-JP" altLang="en-US" sz="1100" b="1" dirty="0" smtClean="0">
                <a:solidFill>
                  <a:srgbClr val="000000"/>
                </a:solidFill>
                <a:latin typeface="+mn-ea"/>
                <a:ea typeface="+mn-ea"/>
              </a:rPr>
              <a:t>下記１）２）でそれぞれ、①②のコードは同じです。が、</a:t>
            </a:r>
            <a:r>
              <a:rPr lang="en-US" altLang="ja-JP" sz="1100" b="1" dirty="0" err="1" smtClean="0">
                <a:solidFill>
                  <a:srgbClr val="000000"/>
                </a:solidFill>
                <a:latin typeface="+mn-ea"/>
                <a:ea typeface="+mn-ea"/>
              </a:rPr>
              <a:t>datetime</a:t>
            </a:r>
            <a:r>
              <a:rPr lang="ja-JP" altLang="en-US" sz="1100" b="1" dirty="0" smtClean="0">
                <a:solidFill>
                  <a:srgbClr val="000000"/>
                </a:solidFill>
                <a:latin typeface="+mn-ea"/>
                <a:ea typeface="+mn-ea"/>
              </a:rPr>
              <a:t>のインポートの仕方が違うので同じコードを実行しているのに動いたり動かなかったりします。インポート方法には注意してください。</a:t>
            </a:r>
            <a:endParaRPr lang="en-US" altLang="ja-JP" sz="1100" b="1" dirty="0" smtClean="0">
              <a:solidFill>
                <a:srgbClr val="000000"/>
              </a:solidFill>
              <a:latin typeface="+mn-ea"/>
              <a:ea typeface="+mn-ea"/>
            </a:endParaRPr>
          </a:p>
          <a:p>
            <a:pPr>
              <a:lnSpc>
                <a:spcPct val="150000"/>
              </a:lnSpc>
            </a:pPr>
            <a:endParaRPr lang="en-US" altLang="ja-JP" sz="500" b="1" dirty="0" smtClean="0">
              <a:solidFill>
                <a:srgbClr val="000000"/>
              </a:solidFill>
              <a:latin typeface="+mn-ea"/>
              <a:ea typeface="+mn-ea"/>
            </a:endParaRPr>
          </a:p>
          <a:p>
            <a:pPr>
              <a:lnSpc>
                <a:spcPct val="150000"/>
              </a:lnSpc>
            </a:pPr>
            <a:r>
              <a:rPr lang="ja-JP" altLang="en-US" sz="1100" b="1" dirty="0" smtClean="0">
                <a:solidFill>
                  <a:srgbClr val="000000"/>
                </a:solidFill>
                <a:latin typeface="+mn-ea"/>
                <a:ea typeface="+mn-ea"/>
              </a:rPr>
              <a:t>１）「</a:t>
            </a:r>
            <a:r>
              <a:rPr lang="en-US" altLang="ja-JP" sz="1100" b="1" dirty="0" smtClean="0">
                <a:solidFill>
                  <a:srgbClr val="000000"/>
                </a:solidFill>
                <a:latin typeface="Consolas" panose="020B0609020204030204" pitchFamily="49" charset="0"/>
                <a:ea typeface="+mn-ea"/>
              </a:rPr>
              <a:t>from </a:t>
            </a:r>
            <a:r>
              <a:rPr lang="en-US" altLang="ja-JP" sz="1100" b="1" dirty="0" err="1">
                <a:solidFill>
                  <a:srgbClr val="000000"/>
                </a:solidFill>
                <a:latin typeface="Consolas" panose="020B0609020204030204" pitchFamily="49" charset="0"/>
                <a:ea typeface="+mn-ea"/>
              </a:rPr>
              <a:t>datetime</a:t>
            </a:r>
            <a:r>
              <a:rPr lang="en-US" altLang="ja-JP" sz="1100" b="1" dirty="0">
                <a:solidFill>
                  <a:srgbClr val="000000"/>
                </a:solidFill>
                <a:latin typeface="Consolas" panose="020B0609020204030204" pitchFamily="49" charset="0"/>
                <a:ea typeface="+mn-ea"/>
              </a:rPr>
              <a:t> import </a:t>
            </a:r>
            <a:r>
              <a:rPr lang="en-US" altLang="ja-JP" sz="1100" b="1" dirty="0" err="1" smtClean="0">
                <a:solidFill>
                  <a:srgbClr val="000000"/>
                </a:solidFill>
                <a:latin typeface="Consolas" panose="020B0609020204030204" pitchFamily="49" charset="0"/>
                <a:ea typeface="+mn-ea"/>
              </a:rPr>
              <a:t>datetime</a:t>
            </a:r>
            <a:r>
              <a:rPr lang="ja-JP" altLang="en-US" sz="1100" b="1" dirty="0" smtClean="0">
                <a:solidFill>
                  <a:srgbClr val="000000"/>
                </a:solidFill>
                <a:latin typeface="Consolas" panose="020B0609020204030204" pitchFamily="49" charset="0"/>
                <a:ea typeface="+mn-ea"/>
              </a:rPr>
              <a:t>」</a:t>
            </a:r>
            <a:r>
              <a:rPr lang="ja-JP" altLang="en-US" sz="1100" b="1" dirty="0">
                <a:solidFill>
                  <a:srgbClr val="000000"/>
                </a:solidFill>
                <a:latin typeface="Consolas" panose="020B0609020204030204" pitchFamily="49" charset="0"/>
                <a:ea typeface="+mn-ea"/>
              </a:rPr>
              <a:t>　</a:t>
            </a:r>
            <a:r>
              <a:rPr lang="ja-JP" altLang="en-US" sz="1100" dirty="0" smtClean="0">
                <a:solidFill>
                  <a:srgbClr val="000000"/>
                </a:solidFill>
                <a:latin typeface="+mn-ea"/>
                <a:ea typeface="+mn-ea"/>
              </a:rPr>
              <a:t>で</a:t>
            </a:r>
            <a:r>
              <a:rPr lang="en-US" altLang="ja-JP" sz="1100" dirty="0" err="1" smtClean="0">
                <a:solidFill>
                  <a:srgbClr val="000000"/>
                </a:solidFill>
                <a:latin typeface="+mn-ea"/>
                <a:ea typeface="+mn-ea"/>
              </a:rPr>
              <a:t>datetime</a:t>
            </a:r>
            <a:r>
              <a:rPr lang="ja-JP" altLang="en-US" sz="1100" dirty="0" smtClean="0">
                <a:solidFill>
                  <a:srgbClr val="000000"/>
                </a:solidFill>
                <a:latin typeface="+mn-ea"/>
                <a:ea typeface="+mn-ea"/>
              </a:rPr>
              <a:t>オブジェクトをインポートした場合</a:t>
            </a:r>
            <a:endParaRPr lang="en-US" altLang="ja-JP" sz="1100" dirty="0" smtClean="0">
              <a:solidFill>
                <a:srgbClr val="000000"/>
              </a:solidFill>
              <a:latin typeface="+mn-ea"/>
              <a:ea typeface="+mn-ea"/>
            </a:endParaRPr>
          </a:p>
          <a:p>
            <a:pPr>
              <a:lnSpc>
                <a:spcPct val="150000"/>
              </a:lnSpc>
            </a:pPr>
            <a:endParaRPr lang="en-US" altLang="ja-JP" sz="300" dirty="0">
              <a:solidFill>
                <a:srgbClr val="000000"/>
              </a:solidFill>
              <a:latin typeface="+mn-ea"/>
              <a:ea typeface="+mn-ea"/>
            </a:endParaRPr>
          </a:p>
          <a:p>
            <a:pPr>
              <a:lnSpc>
                <a:spcPct val="150000"/>
              </a:lnSpc>
            </a:pPr>
            <a:r>
              <a:rPr lang="ja-JP" altLang="en-US" sz="1100" dirty="0" smtClean="0">
                <a:solidFill>
                  <a:srgbClr val="000000"/>
                </a:solidFill>
                <a:latin typeface="Consolas" panose="020B0609020204030204" pitchFamily="49" charset="0"/>
                <a:ea typeface="+mn-ea"/>
              </a:rPr>
              <a:t>①</a:t>
            </a:r>
            <a:r>
              <a:rPr lang="en-US" altLang="ja-JP" sz="1100" dirty="0" smtClean="0">
                <a:solidFill>
                  <a:srgbClr val="000000"/>
                </a:solidFill>
                <a:latin typeface="Consolas" panose="020B0609020204030204" pitchFamily="49" charset="0"/>
                <a:ea typeface="+mn-ea"/>
              </a:rPr>
              <a:t>[Input</a:t>
            </a:r>
            <a:r>
              <a:rPr lang="en-US" altLang="ja-JP" sz="1100" dirty="0">
                <a:solidFill>
                  <a:srgbClr val="000000"/>
                </a:solidFill>
                <a:latin typeface="Consolas" panose="020B0609020204030204" pitchFamily="49" charset="0"/>
                <a:ea typeface="+mn-ea"/>
              </a:rPr>
              <a:t>] </a:t>
            </a:r>
            <a:r>
              <a:rPr lang="en-US" altLang="ja-JP" sz="1100" dirty="0" err="1">
                <a:solidFill>
                  <a:schemeClr val="accent1"/>
                </a:solidFill>
                <a:latin typeface="Consolas" panose="020B0609020204030204" pitchFamily="49" charset="0"/>
                <a:ea typeface="+mn-ea"/>
              </a:rPr>
              <a:t>datetime.datetime.now</a:t>
            </a:r>
            <a:r>
              <a:rPr lang="en-US" altLang="ja-JP" sz="1100" dirty="0" smtClean="0">
                <a:solidFill>
                  <a:schemeClr val="accent1"/>
                </a:solidFill>
                <a:latin typeface="Consolas" panose="020B0609020204030204" pitchFamily="49" charset="0"/>
                <a:ea typeface="+mn-ea"/>
              </a:rPr>
              <a:t>()</a:t>
            </a:r>
          </a:p>
          <a:p>
            <a:pPr>
              <a:lnSpc>
                <a:spcPct val="150000"/>
              </a:lnSpc>
            </a:pPr>
            <a:r>
              <a:rPr lang="ja-JP" altLang="en-US" sz="1100" dirty="0" smtClean="0">
                <a:latin typeface="+mn-ea"/>
                <a:ea typeface="+mn-ea"/>
              </a:rPr>
              <a:t>　→「</a:t>
            </a:r>
            <a:r>
              <a:rPr lang="en-US" altLang="ja-JP" sz="1100" dirty="0" err="1">
                <a:latin typeface="+mn-ea"/>
                <a:ea typeface="+mn-ea"/>
              </a:rPr>
              <a:t>datetime</a:t>
            </a:r>
            <a:r>
              <a:rPr lang="ja-JP" altLang="en-US" sz="1100" dirty="0">
                <a:latin typeface="+mn-ea"/>
                <a:ea typeface="+mn-ea"/>
              </a:rPr>
              <a:t>オブジェクトの</a:t>
            </a:r>
            <a:r>
              <a:rPr lang="en-US" altLang="ja-JP" sz="1100" dirty="0" err="1">
                <a:latin typeface="+mn-ea"/>
                <a:ea typeface="+mn-ea"/>
              </a:rPr>
              <a:t>datetime</a:t>
            </a:r>
            <a:r>
              <a:rPr lang="ja-JP" altLang="en-US" sz="1100" dirty="0">
                <a:latin typeface="+mn-ea"/>
                <a:ea typeface="+mn-ea"/>
              </a:rPr>
              <a:t>属性の</a:t>
            </a:r>
            <a:r>
              <a:rPr lang="en-US" altLang="ja-JP" sz="1100" dirty="0">
                <a:latin typeface="+mn-ea"/>
                <a:ea typeface="+mn-ea"/>
              </a:rPr>
              <a:t>now()</a:t>
            </a:r>
            <a:r>
              <a:rPr lang="ja-JP" altLang="en-US" sz="1100" dirty="0">
                <a:latin typeface="+mn-ea"/>
                <a:ea typeface="+mn-ea"/>
              </a:rPr>
              <a:t>メソッドを実行</a:t>
            </a:r>
            <a:r>
              <a:rPr lang="ja-JP" altLang="en-US" sz="1100" dirty="0" smtClean="0">
                <a:latin typeface="+mn-ea"/>
                <a:ea typeface="+mn-ea"/>
              </a:rPr>
              <a:t>する」と</a:t>
            </a:r>
            <a:r>
              <a:rPr lang="ja-JP" altLang="en-US" sz="1100" dirty="0">
                <a:latin typeface="+mn-ea"/>
                <a:ea typeface="+mn-ea"/>
              </a:rPr>
              <a:t>いう意味</a:t>
            </a:r>
            <a:r>
              <a:rPr lang="ja-JP" altLang="en-US" sz="1100" dirty="0" smtClean="0">
                <a:latin typeface="+mn-ea"/>
                <a:ea typeface="+mn-ea"/>
              </a:rPr>
              <a:t>になる</a:t>
            </a:r>
            <a:endParaRPr lang="en-US" altLang="ja-JP" sz="1100" dirty="0" smtClean="0">
              <a:latin typeface="+mn-ea"/>
              <a:ea typeface="+mn-ea"/>
            </a:endParaRPr>
          </a:p>
          <a:p>
            <a:pPr>
              <a:lnSpc>
                <a:spcPct val="150000"/>
              </a:lnSpc>
            </a:pPr>
            <a:r>
              <a:rPr lang="ja-JP" altLang="en-US" sz="1100" dirty="0" smtClean="0">
                <a:latin typeface="+mn-ea"/>
                <a:ea typeface="+mn-ea"/>
              </a:rPr>
              <a:t>　→「そんな属性はない」と怒られて止まる</a:t>
            </a:r>
            <a:endParaRPr lang="en-US" altLang="ja-JP" sz="1100" dirty="0" smtClean="0">
              <a:latin typeface="+mn-ea"/>
              <a:ea typeface="+mn-ea"/>
            </a:endParaRPr>
          </a:p>
          <a:p>
            <a:pPr>
              <a:lnSpc>
                <a:spcPct val="150000"/>
              </a:lnSpc>
            </a:pPr>
            <a:endParaRPr lang="en-US" altLang="ja-JP" sz="300" dirty="0" smtClean="0">
              <a:latin typeface="+mn-ea"/>
              <a:ea typeface="+mn-ea"/>
            </a:endParaRPr>
          </a:p>
          <a:p>
            <a:pPr>
              <a:lnSpc>
                <a:spcPct val="150000"/>
              </a:lnSpc>
            </a:pPr>
            <a:r>
              <a:rPr lang="ja-JP" altLang="en-US" sz="1100" dirty="0" smtClean="0">
                <a:latin typeface="+mn-ea"/>
                <a:ea typeface="+mn-ea"/>
              </a:rPr>
              <a:t>②</a:t>
            </a:r>
            <a:r>
              <a:rPr lang="en-US" altLang="ja-JP" sz="1100" dirty="0" smtClean="0">
                <a:latin typeface="Consolas" panose="020B0609020204030204" pitchFamily="49" charset="0"/>
                <a:ea typeface="+mn-ea"/>
              </a:rPr>
              <a:t>[Input</a:t>
            </a:r>
            <a:r>
              <a:rPr lang="en-US" altLang="ja-JP" sz="1100" dirty="0">
                <a:latin typeface="Consolas" panose="020B0609020204030204" pitchFamily="49" charset="0"/>
                <a:ea typeface="+mn-ea"/>
              </a:rPr>
              <a:t>] </a:t>
            </a:r>
            <a:r>
              <a:rPr lang="en-US" altLang="ja-JP" sz="1100" dirty="0" err="1" smtClean="0">
                <a:solidFill>
                  <a:schemeClr val="accent5"/>
                </a:solidFill>
                <a:latin typeface="Consolas" panose="020B0609020204030204" pitchFamily="49" charset="0"/>
                <a:ea typeface="+mn-ea"/>
              </a:rPr>
              <a:t>datetime.now</a:t>
            </a:r>
            <a:r>
              <a:rPr lang="en-US" altLang="ja-JP" sz="1100" dirty="0">
                <a:solidFill>
                  <a:schemeClr val="accent5"/>
                </a:solidFill>
                <a:latin typeface="Consolas" panose="020B0609020204030204" pitchFamily="49" charset="0"/>
                <a:ea typeface="+mn-ea"/>
              </a:rPr>
              <a:t>()</a:t>
            </a:r>
          </a:p>
          <a:p>
            <a:pPr>
              <a:lnSpc>
                <a:spcPct val="150000"/>
              </a:lnSpc>
            </a:pPr>
            <a:r>
              <a:rPr lang="ja-JP" altLang="en-US" sz="1100" dirty="0">
                <a:latin typeface="+mn-ea"/>
                <a:ea typeface="+mn-ea"/>
              </a:rPr>
              <a:t>　→「</a:t>
            </a:r>
            <a:r>
              <a:rPr lang="en-US" altLang="ja-JP" sz="1100" dirty="0" err="1">
                <a:latin typeface="+mn-ea"/>
                <a:ea typeface="+mn-ea"/>
              </a:rPr>
              <a:t>datetime</a:t>
            </a:r>
            <a:r>
              <a:rPr lang="ja-JP" altLang="en-US" sz="1100" dirty="0">
                <a:latin typeface="+mn-ea"/>
                <a:ea typeface="+mn-ea"/>
              </a:rPr>
              <a:t>オブジェクト</a:t>
            </a:r>
            <a:r>
              <a:rPr lang="ja-JP" altLang="en-US" sz="1100" dirty="0" smtClean="0">
                <a:latin typeface="+mn-ea"/>
                <a:ea typeface="+mn-ea"/>
              </a:rPr>
              <a:t>の</a:t>
            </a:r>
            <a:r>
              <a:rPr lang="en-US" altLang="ja-JP" sz="1100" dirty="0" smtClean="0">
                <a:latin typeface="+mn-ea"/>
                <a:ea typeface="+mn-ea"/>
              </a:rPr>
              <a:t>now</a:t>
            </a:r>
            <a:r>
              <a:rPr lang="en-US" altLang="ja-JP" sz="1100" dirty="0">
                <a:latin typeface="+mn-ea"/>
                <a:ea typeface="+mn-ea"/>
              </a:rPr>
              <a:t>()</a:t>
            </a:r>
            <a:r>
              <a:rPr lang="ja-JP" altLang="en-US" sz="1100" dirty="0">
                <a:latin typeface="+mn-ea"/>
                <a:ea typeface="+mn-ea"/>
              </a:rPr>
              <a:t>メソッドを実行する」という意味になる</a:t>
            </a:r>
          </a:p>
          <a:p>
            <a:pPr>
              <a:lnSpc>
                <a:spcPct val="150000"/>
              </a:lnSpc>
            </a:pPr>
            <a:r>
              <a:rPr lang="ja-JP" altLang="en-US" sz="1100" dirty="0" smtClean="0">
                <a:latin typeface="+mn-ea"/>
                <a:ea typeface="+mn-ea"/>
              </a:rPr>
              <a:t>　→うごく</a:t>
            </a:r>
            <a:endParaRPr lang="en-US" altLang="ja-JP" sz="1100" dirty="0" smtClean="0">
              <a:latin typeface="+mn-ea"/>
              <a:ea typeface="+mn-ea"/>
            </a:endParaRPr>
          </a:p>
          <a:p>
            <a:pPr>
              <a:lnSpc>
                <a:spcPct val="150000"/>
              </a:lnSpc>
            </a:pPr>
            <a:endParaRPr lang="en-US" altLang="ja-JP" sz="1100" dirty="0">
              <a:latin typeface="+mn-ea"/>
              <a:ea typeface="+mn-ea"/>
            </a:endParaRPr>
          </a:p>
          <a:p>
            <a:pPr>
              <a:lnSpc>
                <a:spcPct val="150000"/>
              </a:lnSpc>
            </a:pPr>
            <a:r>
              <a:rPr lang="ja-JP" altLang="en-US" sz="1100" b="1" dirty="0" smtClean="0">
                <a:latin typeface="+mn-ea"/>
                <a:ea typeface="+mn-ea"/>
              </a:rPr>
              <a:t>２）「</a:t>
            </a:r>
            <a:r>
              <a:rPr lang="en-US" altLang="ja-JP" sz="1100" b="1" dirty="0" smtClean="0">
                <a:latin typeface="+mn-ea"/>
                <a:ea typeface="+mn-ea"/>
              </a:rPr>
              <a:t>import </a:t>
            </a:r>
            <a:r>
              <a:rPr lang="en-US" altLang="ja-JP" sz="1100" b="1" dirty="0" err="1" smtClean="0">
                <a:latin typeface="+mn-ea"/>
                <a:ea typeface="+mn-ea"/>
              </a:rPr>
              <a:t>datetime</a:t>
            </a:r>
            <a:r>
              <a:rPr lang="ja-JP" altLang="en-US" sz="1100" b="1" dirty="0" smtClean="0">
                <a:latin typeface="+mn-ea"/>
                <a:ea typeface="+mn-ea"/>
              </a:rPr>
              <a:t>」</a:t>
            </a:r>
            <a:r>
              <a:rPr lang="ja-JP" altLang="en-US" sz="1100" b="1" dirty="0">
                <a:latin typeface="+mn-ea"/>
                <a:ea typeface="+mn-ea"/>
              </a:rPr>
              <a:t>　</a:t>
            </a:r>
            <a:r>
              <a:rPr lang="ja-JP" altLang="en-US" sz="1100" dirty="0" smtClean="0">
                <a:latin typeface="+mn-ea"/>
                <a:ea typeface="+mn-ea"/>
              </a:rPr>
              <a:t>で</a:t>
            </a:r>
            <a:r>
              <a:rPr lang="en-US" altLang="ja-JP" sz="1100" dirty="0" err="1" smtClean="0">
                <a:latin typeface="+mn-ea"/>
                <a:ea typeface="+mn-ea"/>
              </a:rPr>
              <a:t>datetime</a:t>
            </a:r>
            <a:r>
              <a:rPr lang="ja-JP" altLang="en-US" sz="1100" dirty="0" smtClean="0">
                <a:latin typeface="+mn-ea"/>
                <a:ea typeface="+mn-ea"/>
              </a:rPr>
              <a:t>モジュールをインポートした場合</a:t>
            </a:r>
            <a:endParaRPr lang="en-US" altLang="ja-JP" sz="1100" dirty="0" smtClean="0">
              <a:latin typeface="+mn-ea"/>
              <a:ea typeface="+mn-ea"/>
            </a:endParaRPr>
          </a:p>
          <a:p>
            <a:pPr>
              <a:lnSpc>
                <a:spcPct val="150000"/>
              </a:lnSpc>
            </a:pPr>
            <a:endParaRPr lang="en-US" altLang="ja-JP" sz="400" dirty="0" smtClean="0">
              <a:latin typeface="+mn-ea"/>
              <a:ea typeface="+mn-ea"/>
            </a:endParaRPr>
          </a:p>
          <a:p>
            <a:pPr>
              <a:lnSpc>
                <a:spcPct val="150000"/>
              </a:lnSpc>
            </a:pPr>
            <a:r>
              <a:rPr lang="ja-JP" altLang="en-US" sz="1100" dirty="0" smtClean="0">
                <a:latin typeface="+mn-ea"/>
                <a:ea typeface="+mn-ea"/>
              </a:rPr>
              <a:t>①</a:t>
            </a:r>
            <a:r>
              <a:rPr lang="en-US" altLang="ja-JP" sz="1100" dirty="0">
                <a:latin typeface="Consolas" panose="020B0609020204030204" pitchFamily="49" charset="0"/>
                <a:ea typeface="+mn-ea"/>
              </a:rPr>
              <a:t>[Input] </a:t>
            </a:r>
            <a:r>
              <a:rPr lang="en-US" altLang="ja-JP" sz="1100" dirty="0" err="1">
                <a:solidFill>
                  <a:schemeClr val="accent5"/>
                </a:solidFill>
                <a:latin typeface="Consolas" panose="020B0609020204030204" pitchFamily="49" charset="0"/>
                <a:ea typeface="+mn-ea"/>
              </a:rPr>
              <a:t>datetime.datetime.now</a:t>
            </a:r>
            <a:r>
              <a:rPr lang="en-US" altLang="ja-JP" sz="1100" dirty="0">
                <a:solidFill>
                  <a:schemeClr val="accent5"/>
                </a:solidFill>
                <a:latin typeface="Consolas" panose="020B0609020204030204" pitchFamily="49" charset="0"/>
                <a:ea typeface="+mn-ea"/>
              </a:rPr>
              <a:t>()</a:t>
            </a:r>
          </a:p>
          <a:p>
            <a:pPr>
              <a:lnSpc>
                <a:spcPct val="150000"/>
              </a:lnSpc>
            </a:pPr>
            <a:r>
              <a:rPr lang="ja-JP" altLang="en-US" sz="1100" dirty="0">
                <a:latin typeface="+mn-ea"/>
                <a:ea typeface="+mn-ea"/>
              </a:rPr>
              <a:t>　→「</a:t>
            </a:r>
            <a:r>
              <a:rPr lang="en-US" altLang="ja-JP" sz="1100" dirty="0" err="1" smtClean="0">
                <a:latin typeface="+mn-ea"/>
                <a:ea typeface="+mn-ea"/>
              </a:rPr>
              <a:t>datetime</a:t>
            </a:r>
            <a:r>
              <a:rPr lang="ja-JP" altLang="en-US" sz="1100" dirty="0">
                <a:latin typeface="+mn-ea"/>
                <a:ea typeface="+mn-ea"/>
              </a:rPr>
              <a:t>モジュール</a:t>
            </a:r>
            <a:r>
              <a:rPr lang="ja-JP" altLang="en-US" sz="1100" dirty="0" smtClean="0">
                <a:latin typeface="+mn-ea"/>
                <a:ea typeface="+mn-ea"/>
              </a:rPr>
              <a:t>の</a:t>
            </a:r>
            <a:r>
              <a:rPr lang="en-US" altLang="ja-JP" sz="1100" dirty="0" err="1" smtClean="0">
                <a:latin typeface="+mn-ea"/>
                <a:ea typeface="+mn-ea"/>
              </a:rPr>
              <a:t>datetime</a:t>
            </a:r>
            <a:r>
              <a:rPr lang="ja-JP" altLang="en-US" sz="1100" dirty="0">
                <a:latin typeface="+mn-ea"/>
                <a:ea typeface="+mn-ea"/>
              </a:rPr>
              <a:t>オブジェクト</a:t>
            </a:r>
            <a:r>
              <a:rPr lang="ja-JP" altLang="en-US" sz="1100" dirty="0" smtClean="0">
                <a:latin typeface="+mn-ea"/>
                <a:ea typeface="+mn-ea"/>
              </a:rPr>
              <a:t>の</a:t>
            </a:r>
            <a:r>
              <a:rPr lang="en-US" altLang="ja-JP" sz="1100" dirty="0">
                <a:latin typeface="+mn-ea"/>
                <a:ea typeface="+mn-ea"/>
              </a:rPr>
              <a:t>now()</a:t>
            </a:r>
            <a:r>
              <a:rPr lang="ja-JP" altLang="en-US" sz="1100" dirty="0">
                <a:latin typeface="+mn-ea"/>
                <a:ea typeface="+mn-ea"/>
              </a:rPr>
              <a:t>メソッドを実行する」という意味になる</a:t>
            </a:r>
          </a:p>
          <a:p>
            <a:pPr>
              <a:lnSpc>
                <a:spcPct val="150000"/>
              </a:lnSpc>
            </a:pPr>
            <a:r>
              <a:rPr lang="ja-JP" altLang="en-US" sz="1100" dirty="0">
                <a:latin typeface="+mn-ea"/>
                <a:ea typeface="+mn-ea"/>
              </a:rPr>
              <a:t>　</a:t>
            </a:r>
            <a:r>
              <a:rPr lang="ja-JP" altLang="en-US" sz="1100" dirty="0" smtClean="0">
                <a:latin typeface="+mn-ea"/>
                <a:ea typeface="+mn-ea"/>
              </a:rPr>
              <a:t>→うごく</a:t>
            </a:r>
            <a:endParaRPr lang="en-US" altLang="ja-JP" sz="1100" dirty="0" smtClean="0">
              <a:latin typeface="+mn-ea"/>
              <a:ea typeface="+mn-ea"/>
            </a:endParaRPr>
          </a:p>
          <a:p>
            <a:pPr>
              <a:lnSpc>
                <a:spcPct val="150000"/>
              </a:lnSpc>
            </a:pPr>
            <a:endParaRPr lang="ja-JP" altLang="en-US" sz="400" dirty="0">
              <a:latin typeface="+mn-ea"/>
              <a:ea typeface="+mn-ea"/>
            </a:endParaRPr>
          </a:p>
          <a:p>
            <a:pPr>
              <a:lnSpc>
                <a:spcPct val="150000"/>
              </a:lnSpc>
            </a:pPr>
            <a:r>
              <a:rPr lang="ja-JP" altLang="en-US" sz="1100" dirty="0">
                <a:latin typeface="+mn-ea"/>
                <a:ea typeface="+mn-ea"/>
              </a:rPr>
              <a:t>②</a:t>
            </a:r>
            <a:r>
              <a:rPr lang="en-US" altLang="ja-JP" sz="1100" dirty="0">
                <a:latin typeface="Consolas" panose="020B0609020204030204" pitchFamily="49" charset="0"/>
                <a:ea typeface="+mn-ea"/>
              </a:rPr>
              <a:t>[Input] </a:t>
            </a:r>
            <a:r>
              <a:rPr lang="en-US" altLang="ja-JP" sz="1100" dirty="0" err="1">
                <a:solidFill>
                  <a:schemeClr val="accent1"/>
                </a:solidFill>
                <a:latin typeface="Consolas" panose="020B0609020204030204" pitchFamily="49" charset="0"/>
                <a:ea typeface="+mn-ea"/>
              </a:rPr>
              <a:t>datetime.now</a:t>
            </a:r>
            <a:r>
              <a:rPr lang="en-US" altLang="ja-JP" sz="1100" dirty="0">
                <a:solidFill>
                  <a:schemeClr val="accent1"/>
                </a:solidFill>
                <a:latin typeface="Consolas" panose="020B0609020204030204" pitchFamily="49" charset="0"/>
                <a:ea typeface="+mn-ea"/>
              </a:rPr>
              <a:t>()</a:t>
            </a:r>
          </a:p>
          <a:p>
            <a:pPr>
              <a:lnSpc>
                <a:spcPct val="150000"/>
              </a:lnSpc>
            </a:pPr>
            <a:r>
              <a:rPr lang="ja-JP" altLang="en-US" sz="1100" dirty="0">
                <a:latin typeface="+mn-ea"/>
                <a:ea typeface="+mn-ea"/>
              </a:rPr>
              <a:t>　→「</a:t>
            </a:r>
            <a:r>
              <a:rPr lang="en-US" altLang="ja-JP" sz="1100" dirty="0" err="1" smtClean="0">
                <a:latin typeface="+mn-ea"/>
                <a:ea typeface="+mn-ea"/>
              </a:rPr>
              <a:t>datetime</a:t>
            </a:r>
            <a:r>
              <a:rPr lang="ja-JP" altLang="en-US" sz="1100" dirty="0">
                <a:latin typeface="+mn-ea"/>
                <a:ea typeface="+mn-ea"/>
              </a:rPr>
              <a:t>モジュール</a:t>
            </a:r>
            <a:r>
              <a:rPr lang="ja-JP" altLang="en-US" sz="1100" dirty="0" smtClean="0">
                <a:latin typeface="+mn-ea"/>
                <a:ea typeface="+mn-ea"/>
              </a:rPr>
              <a:t>の</a:t>
            </a:r>
            <a:r>
              <a:rPr lang="en-US" altLang="ja-JP" sz="1100" dirty="0">
                <a:latin typeface="+mn-ea"/>
                <a:ea typeface="+mn-ea"/>
              </a:rPr>
              <a:t>now</a:t>
            </a:r>
            <a:r>
              <a:rPr lang="en-US" altLang="ja-JP" sz="1100" dirty="0" smtClean="0">
                <a:latin typeface="+mn-ea"/>
                <a:ea typeface="+mn-ea"/>
              </a:rPr>
              <a:t>()</a:t>
            </a:r>
            <a:r>
              <a:rPr lang="ja-JP" altLang="en-US" sz="1100" dirty="0">
                <a:latin typeface="+mn-ea"/>
                <a:ea typeface="+mn-ea"/>
              </a:rPr>
              <a:t>属性</a:t>
            </a:r>
            <a:r>
              <a:rPr lang="ja-JP" altLang="en-US" sz="1100" dirty="0" smtClean="0">
                <a:latin typeface="+mn-ea"/>
                <a:ea typeface="+mn-ea"/>
              </a:rPr>
              <a:t>を</a:t>
            </a:r>
            <a:r>
              <a:rPr lang="ja-JP" altLang="en-US" sz="1100" dirty="0">
                <a:latin typeface="+mn-ea"/>
                <a:ea typeface="+mn-ea"/>
              </a:rPr>
              <a:t>実行する」という意味になる</a:t>
            </a:r>
          </a:p>
          <a:p>
            <a:pPr>
              <a:lnSpc>
                <a:spcPct val="150000"/>
              </a:lnSpc>
            </a:pPr>
            <a:r>
              <a:rPr lang="ja-JP" altLang="en-US" sz="1100" dirty="0">
                <a:latin typeface="+mn-ea"/>
                <a:ea typeface="+mn-ea"/>
              </a:rPr>
              <a:t>　→「そんな属性はない」と</a:t>
            </a:r>
            <a:r>
              <a:rPr lang="ja-JP" altLang="en-US" sz="1100" dirty="0" smtClean="0">
                <a:latin typeface="+mn-ea"/>
                <a:ea typeface="+mn-ea"/>
              </a:rPr>
              <a:t>怒られて止まる</a:t>
            </a:r>
            <a:endParaRPr lang="en-US" altLang="ja-JP" sz="1100" dirty="0" smtClean="0">
              <a:latin typeface="+mn-ea"/>
              <a:ea typeface="+mn-ea"/>
            </a:endParaRPr>
          </a:p>
          <a:p>
            <a:pPr>
              <a:lnSpc>
                <a:spcPct val="150000"/>
              </a:lnSpc>
            </a:pPr>
            <a:endParaRPr lang="en-US" altLang="ja-JP" sz="1100" dirty="0" smtClean="0">
              <a:latin typeface="+mn-ea"/>
              <a:ea typeface="+mn-ea"/>
            </a:endParaRPr>
          </a:p>
          <a:p>
            <a:pPr>
              <a:lnSpc>
                <a:spcPct val="150000"/>
              </a:lnSpc>
            </a:pPr>
            <a:r>
              <a:rPr lang="en-US" altLang="ja-JP" sz="1100" dirty="0" smtClean="0">
                <a:latin typeface="+mn-ea"/>
                <a:ea typeface="+mn-ea"/>
              </a:rPr>
              <a:t>※</a:t>
            </a:r>
            <a:r>
              <a:rPr lang="ja-JP" altLang="en-US" sz="1100" dirty="0" smtClean="0">
                <a:latin typeface="+mn-ea"/>
                <a:ea typeface="+mn-ea"/>
              </a:rPr>
              <a:t>インポートの仕方によって、動くコードと止まるコードが違います！（やばい理由）</a:t>
            </a:r>
            <a:endParaRPr lang="en-US" altLang="ja-JP" sz="1100" dirty="0" smtClean="0">
              <a:latin typeface="+mn-ea"/>
              <a:ea typeface="+mn-ea"/>
            </a:endParaRPr>
          </a:p>
        </p:txBody>
      </p:sp>
      <p:sp>
        <p:nvSpPr>
          <p:cNvPr id="8" name="正方形/長方形 7"/>
          <p:cNvSpPr/>
          <p:nvPr/>
        </p:nvSpPr>
        <p:spPr bwMode="auto">
          <a:xfrm>
            <a:off x="1150513" y="1644203"/>
            <a:ext cx="1322231" cy="1631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bwMode="auto">
          <a:xfrm>
            <a:off x="1762261" y="2205168"/>
            <a:ext cx="585988" cy="147373"/>
          </a:xfrm>
          <a:prstGeom prst="rect">
            <a:avLst/>
          </a:prstGeom>
          <a:noFill/>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正方形/長方形 9"/>
          <p:cNvSpPr/>
          <p:nvPr/>
        </p:nvSpPr>
        <p:spPr>
          <a:xfrm>
            <a:off x="242552" y="2030934"/>
            <a:ext cx="1815922" cy="369332"/>
          </a:xfrm>
          <a:prstGeom prst="rect">
            <a:avLst/>
          </a:prstGeom>
        </p:spPr>
        <p:txBody>
          <a:bodyPr wrap="square">
            <a:spAutoFit/>
          </a:bodyPr>
          <a:lstStyle/>
          <a:p>
            <a:r>
              <a:rPr lang="en-US" altLang="ja-JP" sz="900" dirty="0" err="1" smtClean="0">
                <a:solidFill>
                  <a:schemeClr val="accent1"/>
                </a:solidFill>
                <a:effectLst>
                  <a:glow rad="152400">
                    <a:schemeClr val="bg1">
                      <a:alpha val="79000"/>
                    </a:schemeClr>
                  </a:glow>
                </a:effectLst>
                <a:latin typeface="+mn-ea"/>
                <a:ea typeface="+mn-ea"/>
              </a:rPr>
              <a:t>datetime</a:t>
            </a:r>
            <a:r>
              <a:rPr lang="ja-JP" altLang="en-US" sz="900" dirty="0" smtClean="0">
                <a:solidFill>
                  <a:schemeClr val="accent1"/>
                </a:solidFill>
                <a:effectLst>
                  <a:glow rad="152400">
                    <a:schemeClr val="bg1">
                      <a:alpha val="79000"/>
                    </a:schemeClr>
                  </a:glow>
                </a:effectLst>
                <a:latin typeface="+mn-ea"/>
                <a:ea typeface="+mn-ea"/>
              </a:rPr>
              <a:t>オブジェクトの下に</a:t>
            </a:r>
            <a:endParaRPr lang="en-US" altLang="ja-JP" sz="900" dirty="0" smtClean="0">
              <a:solidFill>
                <a:schemeClr val="accent1"/>
              </a:solidFill>
              <a:effectLst>
                <a:glow rad="152400">
                  <a:schemeClr val="bg1">
                    <a:alpha val="79000"/>
                  </a:schemeClr>
                </a:glow>
              </a:effectLst>
              <a:latin typeface="+mn-ea"/>
              <a:ea typeface="+mn-ea"/>
            </a:endParaRPr>
          </a:p>
          <a:p>
            <a:r>
              <a:rPr lang="ja-JP" altLang="en-US" sz="900" dirty="0" smtClean="0">
                <a:solidFill>
                  <a:schemeClr val="accent1"/>
                </a:solidFill>
                <a:effectLst>
                  <a:glow rad="152400">
                    <a:schemeClr val="bg1">
                      <a:alpha val="79000"/>
                    </a:schemeClr>
                  </a:glow>
                </a:effectLst>
                <a:latin typeface="+mn-ea"/>
                <a:ea typeface="+mn-ea"/>
              </a:rPr>
              <a:t>「</a:t>
            </a:r>
            <a:r>
              <a:rPr lang="en-US" altLang="ja-JP" sz="900" dirty="0" err="1" smtClean="0">
                <a:solidFill>
                  <a:schemeClr val="accent1"/>
                </a:solidFill>
                <a:effectLst>
                  <a:glow rad="152400">
                    <a:schemeClr val="bg1">
                      <a:alpha val="79000"/>
                    </a:schemeClr>
                  </a:glow>
                </a:effectLst>
                <a:latin typeface="+mn-ea"/>
                <a:ea typeface="+mn-ea"/>
              </a:rPr>
              <a:t>datetime</a:t>
            </a:r>
            <a:r>
              <a:rPr lang="ja-JP" altLang="en-US" sz="900" dirty="0" smtClean="0">
                <a:solidFill>
                  <a:schemeClr val="accent1"/>
                </a:solidFill>
                <a:effectLst>
                  <a:glow rad="152400">
                    <a:schemeClr val="bg1">
                      <a:alpha val="79000"/>
                    </a:schemeClr>
                  </a:glow>
                </a:effectLst>
                <a:latin typeface="+mn-ea"/>
                <a:ea typeface="+mn-ea"/>
              </a:rPr>
              <a:t>属性」はない</a:t>
            </a:r>
            <a:endParaRPr lang="ja-JP" altLang="en-US" sz="900" dirty="0">
              <a:solidFill>
                <a:schemeClr val="accent1"/>
              </a:solidFill>
              <a:effectLst>
                <a:glow rad="152400">
                  <a:schemeClr val="bg1">
                    <a:alpha val="79000"/>
                  </a:schemeClr>
                </a:glow>
              </a:effectLst>
              <a:latin typeface="+mn-ea"/>
              <a:ea typeface="+mn-ea"/>
            </a:endParaRPr>
          </a:p>
        </p:txBody>
      </p:sp>
      <p:sp>
        <p:nvSpPr>
          <p:cNvPr id="11" name="正方形/長方形 10"/>
          <p:cNvSpPr/>
          <p:nvPr/>
        </p:nvSpPr>
        <p:spPr bwMode="auto">
          <a:xfrm>
            <a:off x="1113198" y="1620982"/>
            <a:ext cx="1322231" cy="163132"/>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 name="正方形/長方形 11"/>
          <p:cNvSpPr/>
          <p:nvPr/>
        </p:nvSpPr>
        <p:spPr bwMode="auto">
          <a:xfrm>
            <a:off x="1350634" y="2380283"/>
            <a:ext cx="1322231" cy="163132"/>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正方形/長方形 13"/>
          <p:cNvSpPr/>
          <p:nvPr/>
        </p:nvSpPr>
        <p:spPr>
          <a:xfrm>
            <a:off x="228739" y="2488396"/>
            <a:ext cx="1815922" cy="369332"/>
          </a:xfrm>
          <a:prstGeom prst="rect">
            <a:avLst/>
          </a:prstGeom>
        </p:spPr>
        <p:txBody>
          <a:bodyPr wrap="square">
            <a:spAutoFit/>
          </a:bodyPr>
          <a:lstStyle/>
          <a:p>
            <a:r>
              <a:rPr lang="en-US" altLang="ja-JP" sz="900" dirty="0" err="1" smtClean="0">
                <a:solidFill>
                  <a:schemeClr val="accent5"/>
                </a:solidFill>
                <a:effectLst>
                  <a:glow rad="152400">
                    <a:schemeClr val="bg1">
                      <a:alpha val="79000"/>
                    </a:schemeClr>
                  </a:glow>
                </a:effectLst>
                <a:latin typeface="+mn-ea"/>
                <a:ea typeface="+mn-ea"/>
              </a:rPr>
              <a:t>datetime</a:t>
            </a:r>
            <a:r>
              <a:rPr lang="ja-JP" altLang="en-US" sz="900" dirty="0" smtClean="0">
                <a:solidFill>
                  <a:schemeClr val="accent5"/>
                </a:solidFill>
                <a:effectLst>
                  <a:glow rad="152400">
                    <a:schemeClr val="bg1">
                      <a:alpha val="79000"/>
                    </a:schemeClr>
                  </a:glow>
                </a:effectLst>
                <a:latin typeface="+mn-ea"/>
                <a:ea typeface="+mn-ea"/>
              </a:rPr>
              <a:t>オブジェクトの下に</a:t>
            </a:r>
            <a:endParaRPr lang="en-US" altLang="ja-JP" sz="900" dirty="0" smtClean="0">
              <a:solidFill>
                <a:schemeClr val="accent5"/>
              </a:solidFill>
              <a:effectLst>
                <a:glow rad="152400">
                  <a:schemeClr val="bg1">
                    <a:alpha val="79000"/>
                  </a:schemeClr>
                </a:glow>
              </a:effectLst>
              <a:latin typeface="+mn-ea"/>
              <a:ea typeface="+mn-ea"/>
            </a:endParaRPr>
          </a:p>
          <a:p>
            <a:r>
              <a:rPr lang="ja-JP" altLang="en-US" sz="900" dirty="0" smtClean="0">
                <a:solidFill>
                  <a:schemeClr val="accent5"/>
                </a:solidFill>
                <a:effectLst>
                  <a:glow rad="152400">
                    <a:schemeClr val="bg1">
                      <a:alpha val="79000"/>
                    </a:schemeClr>
                  </a:glow>
                </a:effectLst>
                <a:latin typeface="+mn-ea"/>
                <a:ea typeface="+mn-ea"/>
              </a:rPr>
              <a:t>「</a:t>
            </a:r>
            <a:r>
              <a:rPr lang="en-US" altLang="ja-JP" sz="900" dirty="0" smtClean="0">
                <a:solidFill>
                  <a:schemeClr val="accent5"/>
                </a:solidFill>
                <a:effectLst>
                  <a:glow rad="152400">
                    <a:schemeClr val="bg1">
                      <a:alpha val="79000"/>
                    </a:schemeClr>
                  </a:glow>
                </a:effectLst>
                <a:latin typeface="+mn-ea"/>
                <a:ea typeface="+mn-ea"/>
              </a:rPr>
              <a:t>now</a:t>
            </a:r>
            <a:r>
              <a:rPr lang="ja-JP" altLang="en-US" sz="900" dirty="0" smtClean="0">
                <a:solidFill>
                  <a:schemeClr val="accent5"/>
                </a:solidFill>
                <a:effectLst>
                  <a:glow rad="152400">
                    <a:schemeClr val="bg1">
                      <a:alpha val="79000"/>
                    </a:schemeClr>
                  </a:glow>
                </a:effectLst>
                <a:latin typeface="+mn-ea"/>
                <a:ea typeface="+mn-ea"/>
              </a:rPr>
              <a:t>メソッド」はある</a:t>
            </a:r>
            <a:endParaRPr lang="ja-JP" altLang="en-US" sz="900" dirty="0">
              <a:solidFill>
                <a:schemeClr val="accent5"/>
              </a:solidFill>
              <a:effectLst>
                <a:glow rad="152400">
                  <a:schemeClr val="bg1">
                    <a:alpha val="79000"/>
                  </a:schemeClr>
                </a:glow>
              </a:effectLst>
              <a:latin typeface="+mn-ea"/>
              <a:ea typeface="+mn-ea"/>
            </a:endParaRPr>
          </a:p>
        </p:txBody>
      </p:sp>
      <p:sp>
        <p:nvSpPr>
          <p:cNvPr id="15" name="正方形/長方形 14"/>
          <p:cNvSpPr/>
          <p:nvPr/>
        </p:nvSpPr>
        <p:spPr bwMode="auto">
          <a:xfrm>
            <a:off x="542562" y="4111983"/>
            <a:ext cx="1322231" cy="163132"/>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bwMode="auto">
          <a:xfrm>
            <a:off x="1150512" y="4295963"/>
            <a:ext cx="1322231" cy="163132"/>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1383545" y="5039754"/>
            <a:ext cx="1322231" cy="163132"/>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正方形/長方形 17"/>
          <p:cNvSpPr/>
          <p:nvPr/>
        </p:nvSpPr>
        <p:spPr bwMode="auto">
          <a:xfrm>
            <a:off x="514081" y="4092210"/>
            <a:ext cx="1322231" cy="1631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正方形/長方形 18"/>
          <p:cNvSpPr/>
          <p:nvPr/>
        </p:nvSpPr>
        <p:spPr bwMode="auto">
          <a:xfrm>
            <a:off x="843706" y="6267029"/>
            <a:ext cx="585988" cy="147373"/>
          </a:xfrm>
          <a:prstGeom prst="rect">
            <a:avLst/>
          </a:prstGeom>
          <a:noFill/>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2" name="正方形/長方形 21"/>
          <p:cNvSpPr/>
          <p:nvPr/>
        </p:nvSpPr>
        <p:spPr>
          <a:xfrm>
            <a:off x="1429694" y="6241529"/>
            <a:ext cx="1815922" cy="369332"/>
          </a:xfrm>
          <a:prstGeom prst="rect">
            <a:avLst/>
          </a:prstGeom>
        </p:spPr>
        <p:txBody>
          <a:bodyPr wrap="square">
            <a:spAutoFit/>
          </a:bodyPr>
          <a:lstStyle/>
          <a:p>
            <a:r>
              <a:rPr lang="en-US" altLang="ja-JP" sz="900" dirty="0" err="1" smtClean="0">
                <a:solidFill>
                  <a:schemeClr val="accent1"/>
                </a:solidFill>
                <a:effectLst>
                  <a:glow rad="152400">
                    <a:schemeClr val="bg1">
                      <a:alpha val="79000"/>
                    </a:schemeClr>
                  </a:glow>
                </a:effectLst>
                <a:latin typeface="+mn-ea"/>
                <a:ea typeface="+mn-ea"/>
              </a:rPr>
              <a:t>datetime</a:t>
            </a:r>
            <a:r>
              <a:rPr lang="ja-JP" altLang="en-US" sz="900" dirty="0">
                <a:solidFill>
                  <a:schemeClr val="accent1"/>
                </a:solidFill>
                <a:effectLst>
                  <a:glow rad="152400">
                    <a:schemeClr val="bg1">
                      <a:alpha val="79000"/>
                    </a:schemeClr>
                  </a:glow>
                </a:effectLst>
                <a:latin typeface="+mn-ea"/>
                <a:ea typeface="+mn-ea"/>
              </a:rPr>
              <a:t>モジュール</a:t>
            </a:r>
            <a:r>
              <a:rPr lang="ja-JP" altLang="en-US" sz="900" dirty="0" smtClean="0">
                <a:solidFill>
                  <a:schemeClr val="accent1"/>
                </a:solidFill>
                <a:effectLst>
                  <a:glow rad="152400">
                    <a:schemeClr val="bg1">
                      <a:alpha val="79000"/>
                    </a:schemeClr>
                  </a:glow>
                </a:effectLst>
                <a:latin typeface="+mn-ea"/>
                <a:ea typeface="+mn-ea"/>
              </a:rPr>
              <a:t>の下に</a:t>
            </a:r>
            <a:endParaRPr lang="en-US" altLang="ja-JP" sz="900" dirty="0" smtClean="0">
              <a:solidFill>
                <a:schemeClr val="accent1"/>
              </a:solidFill>
              <a:effectLst>
                <a:glow rad="152400">
                  <a:schemeClr val="bg1">
                    <a:alpha val="79000"/>
                  </a:schemeClr>
                </a:glow>
              </a:effectLst>
              <a:latin typeface="+mn-ea"/>
              <a:ea typeface="+mn-ea"/>
            </a:endParaRPr>
          </a:p>
          <a:p>
            <a:r>
              <a:rPr lang="ja-JP" altLang="en-US" sz="900" dirty="0" smtClean="0">
                <a:solidFill>
                  <a:schemeClr val="accent1"/>
                </a:solidFill>
                <a:effectLst>
                  <a:glow rad="152400">
                    <a:schemeClr val="bg1">
                      <a:alpha val="79000"/>
                    </a:schemeClr>
                  </a:glow>
                </a:effectLst>
                <a:latin typeface="+mn-ea"/>
                <a:ea typeface="+mn-ea"/>
              </a:rPr>
              <a:t>「</a:t>
            </a:r>
            <a:r>
              <a:rPr lang="en-US" altLang="ja-JP" sz="900" dirty="0" smtClean="0">
                <a:solidFill>
                  <a:schemeClr val="accent1"/>
                </a:solidFill>
                <a:effectLst>
                  <a:glow rad="152400">
                    <a:schemeClr val="bg1">
                      <a:alpha val="79000"/>
                    </a:schemeClr>
                  </a:glow>
                </a:effectLst>
                <a:latin typeface="+mn-ea"/>
                <a:ea typeface="+mn-ea"/>
              </a:rPr>
              <a:t>now</a:t>
            </a:r>
            <a:r>
              <a:rPr lang="ja-JP" altLang="en-US" sz="900" dirty="0" smtClean="0">
                <a:solidFill>
                  <a:schemeClr val="accent1"/>
                </a:solidFill>
                <a:effectLst>
                  <a:glow rad="152400">
                    <a:schemeClr val="bg1">
                      <a:alpha val="79000"/>
                    </a:schemeClr>
                  </a:glow>
                </a:effectLst>
                <a:latin typeface="+mn-ea"/>
                <a:ea typeface="+mn-ea"/>
              </a:rPr>
              <a:t>」はない</a:t>
            </a:r>
            <a:endParaRPr lang="ja-JP" altLang="en-US" sz="900" dirty="0">
              <a:solidFill>
                <a:schemeClr val="accent1"/>
              </a:solidFill>
              <a:effectLst>
                <a:glow rad="152400">
                  <a:schemeClr val="bg1">
                    <a:alpha val="79000"/>
                  </a:schemeClr>
                </a:glow>
              </a:effectLst>
              <a:latin typeface="+mn-ea"/>
              <a:ea typeface="+mn-ea"/>
            </a:endParaRPr>
          </a:p>
        </p:txBody>
      </p:sp>
      <p:sp>
        <p:nvSpPr>
          <p:cNvPr id="23" name="正方形/長方形 22"/>
          <p:cNvSpPr/>
          <p:nvPr/>
        </p:nvSpPr>
        <p:spPr>
          <a:xfrm>
            <a:off x="57735" y="5164053"/>
            <a:ext cx="1815922" cy="507831"/>
          </a:xfrm>
          <a:prstGeom prst="rect">
            <a:avLst/>
          </a:prstGeom>
        </p:spPr>
        <p:txBody>
          <a:bodyPr wrap="square">
            <a:spAutoFit/>
          </a:bodyPr>
          <a:lstStyle/>
          <a:p>
            <a:r>
              <a:rPr lang="en-US" altLang="ja-JP" sz="900" dirty="0" err="1" smtClean="0">
                <a:solidFill>
                  <a:schemeClr val="accent5"/>
                </a:solidFill>
                <a:effectLst>
                  <a:glow rad="152400">
                    <a:schemeClr val="bg1">
                      <a:alpha val="79000"/>
                    </a:schemeClr>
                  </a:glow>
                </a:effectLst>
                <a:latin typeface="+mn-ea"/>
                <a:ea typeface="+mn-ea"/>
              </a:rPr>
              <a:t>datetime</a:t>
            </a:r>
            <a:r>
              <a:rPr lang="ja-JP" altLang="en-US" sz="900" dirty="0" smtClean="0">
                <a:solidFill>
                  <a:schemeClr val="accent5"/>
                </a:solidFill>
                <a:effectLst>
                  <a:glow rad="152400">
                    <a:schemeClr val="bg1">
                      <a:alpha val="79000"/>
                    </a:schemeClr>
                  </a:glow>
                </a:effectLst>
                <a:latin typeface="+mn-ea"/>
                <a:ea typeface="+mn-ea"/>
              </a:rPr>
              <a:t>モジュールの下の</a:t>
            </a:r>
            <a:endParaRPr lang="en-US" altLang="ja-JP" sz="900" dirty="0" smtClean="0">
              <a:solidFill>
                <a:schemeClr val="accent5"/>
              </a:solidFill>
              <a:effectLst>
                <a:glow rad="152400">
                  <a:schemeClr val="bg1">
                    <a:alpha val="79000"/>
                  </a:schemeClr>
                </a:glow>
              </a:effectLst>
              <a:latin typeface="+mn-ea"/>
              <a:ea typeface="+mn-ea"/>
            </a:endParaRPr>
          </a:p>
          <a:p>
            <a:r>
              <a:rPr lang="en-US" altLang="ja-JP" sz="900" dirty="0" err="1" smtClean="0">
                <a:solidFill>
                  <a:schemeClr val="accent5"/>
                </a:solidFill>
                <a:effectLst>
                  <a:glow rad="152400">
                    <a:schemeClr val="bg1">
                      <a:alpha val="79000"/>
                    </a:schemeClr>
                  </a:glow>
                </a:effectLst>
                <a:latin typeface="+mn-ea"/>
                <a:ea typeface="+mn-ea"/>
              </a:rPr>
              <a:t>datetime</a:t>
            </a:r>
            <a:r>
              <a:rPr lang="ja-JP" altLang="en-US" sz="900" dirty="0" smtClean="0">
                <a:solidFill>
                  <a:schemeClr val="accent5"/>
                </a:solidFill>
                <a:effectLst>
                  <a:glow rad="152400">
                    <a:schemeClr val="bg1">
                      <a:alpha val="79000"/>
                    </a:schemeClr>
                  </a:glow>
                </a:effectLst>
                <a:latin typeface="+mn-ea"/>
                <a:ea typeface="+mn-ea"/>
              </a:rPr>
              <a:t>オブジェクトの下に</a:t>
            </a:r>
            <a:endParaRPr lang="en-US" altLang="ja-JP" sz="900" dirty="0" smtClean="0">
              <a:solidFill>
                <a:schemeClr val="accent5"/>
              </a:solidFill>
              <a:effectLst>
                <a:glow rad="152400">
                  <a:schemeClr val="bg1">
                    <a:alpha val="79000"/>
                  </a:schemeClr>
                </a:glow>
              </a:effectLst>
              <a:latin typeface="+mn-ea"/>
              <a:ea typeface="+mn-ea"/>
            </a:endParaRPr>
          </a:p>
          <a:p>
            <a:r>
              <a:rPr lang="ja-JP" altLang="en-US" sz="900" dirty="0" smtClean="0">
                <a:solidFill>
                  <a:schemeClr val="accent5"/>
                </a:solidFill>
                <a:effectLst>
                  <a:glow rad="152400">
                    <a:schemeClr val="bg1">
                      <a:alpha val="79000"/>
                    </a:schemeClr>
                  </a:glow>
                </a:effectLst>
                <a:latin typeface="+mn-ea"/>
                <a:ea typeface="+mn-ea"/>
              </a:rPr>
              <a:t>「</a:t>
            </a:r>
            <a:r>
              <a:rPr lang="en-US" altLang="ja-JP" sz="900" dirty="0" smtClean="0">
                <a:solidFill>
                  <a:schemeClr val="accent5"/>
                </a:solidFill>
                <a:effectLst>
                  <a:glow rad="152400">
                    <a:schemeClr val="bg1">
                      <a:alpha val="79000"/>
                    </a:schemeClr>
                  </a:glow>
                </a:effectLst>
                <a:latin typeface="+mn-ea"/>
                <a:ea typeface="+mn-ea"/>
              </a:rPr>
              <a:t>now</a:t>
            </a:r>
            <a:r>
              <a:rPr lang="ja-JP" altLang="en-US" sz="900" dirty="0" smtClean="0">
                <a:solidFill>
                  <a:schemeClr val="accent5"/>
                </a:solidFill>
                <a:effectLst>
                  <a:glow rad="152400">
                    <a:schemeClr val="bg1">
                      <a:alpha val="79000"/>
                    </a:schemeClr>
                  </a:glow>
                </a:effectLst>
                <a:latin typeface="+mn-ea"/>
                <a:ea typeface="+mn-ea"/>
              </a:rPr>
              <a:t>メソッド」はある</a:t>
            </a:r>
            <a:endParaRPr lang="ja-JP" altLang="en-US" sz="900" dirty="0">
              <a:solidFill>
                <a:schemeClr val="accent5"/>
              </a:solidFill>
              <a:effectLst>
                <a:glow rad="152400">
                  <a:schemeClr val="bg1">
                    <a:alpha val="79000"/>
                  </a:schemeClr>
                </a:glow>
              </a:effectLst>
              <a:latin typeface="+mn-ea"/>
              <a:ea typeface="+mn-ea"/>
            </a:endParaRPr>
          </a:p>
        </p:txBody>
      </p:sp>
      <p:cxnSp>
        <p:nvCxnSpPr>
          <p:cNvPr id="28" name="直線矢印コネクタ 27"/>
          <p:cNvCxnSpPr/>
          <p:nvPr/>
        </p:nvCxnSpPr>
        <p:spPr bwMode="auto">
          <a:xfrm flipH="1" flipV="1">
            <a:off x="2816181" y="1738648"/>
            <a:ext cx="590024" cy="150074"/>
          </a:xfrm>
          <a:prstGeom prst="straightConnector1">
            <a:avLst/>
          </a:prstGeom>
          <a:ln>
            <a:solidFill>
              <a:schemeClr val="accent4"/>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9" name="直線矢印コネクタ 28"/>
          <p:cNvCxnSpPr/>
          <p:nvPr/>
        </p:nvCxnSpPr>
        <p:spPr bwMode="auto">
          <a:xfrm flipH="1">
            <a:off x="2798255" y="4089618"/>
            <a:ext cx="644697" cy="162764"/>
          </a:xfrm>
          <a:prstGeom prst="straightConnector1">
            <a:avLst/>
          </a:prstGeom>
          <a:ln>
            <a:solidFill>
              <a:schemeClr val="accent4"/>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31" name="正方形/長方形 30"/>
          <p:cNvSpPr/>
          <p:nvPr/>
        </p:nvSpPr>
        <p:spPr>
          <a:xfrm>
            <a:off x="2389609" y="1854463"/>
            <a:ext cx="1100427" cy="230832"/>
          </a:xfrm>
          <a:prstGeom prst="rect">
            <a:avLst/>
          </a:prstGeom>
        </p:spPr>
        <p:txBody>
          <a:bodyPr wrap="square">
            <a:spAutoFit/>
          </a:bodyPr>
          <a:lstStyle/>
          <a:p>
            <a:r>
              <a:rPr lang="ja-JP" altLang="en-US" sz="900" dirty="0" smtClean="0">
                <a:solidFill>
                  <a:schemeClr val="accent4"/>
                </a:solidFill>
                <a:effectLst>
                  <a:glow rad="152400">
                    <a:schemeClr val="bg1">
                      <a:alpha val="79000"/>
                    </a:schemeClr>
                  </a:glow>
                </a:effectLst>
                <a:latin typeface="+mn-ea"/>
                <a:ea typeface="+mn-ea"/>
              </a:rPr>
              <a:t>この範囲をインポート</a:t>
            </a:r>
            <a:endParaRPr lang="ja-JP" altLang="en-US" sz="900" dirty="0">
              <a:solidFill>
                <a:schemeClr val="accent4"/>
              </a:solidFill>
              <a:effectLst>
                <a:glow rad="152400">
                  <a:schemeClr val="bg1">
                    <a:alpha val="79000"/>
                  </a:schemeClr>
                </a:glow>
              </a:effectLst>
              <a:latin typeface="+mn-ea"/>
              <a:ea typeface="+mn-ea"/>
            </a:endParaRPr>
          </a:p>
        </p:txBody>
      </p:sp>
      <p:sp>
        <p:nvSpPr>
          <p:cNvPr id="32" name="正方形/長方形 31"/>
          <p:cNvSpPr/>
          <p:nvPr/>
        </p:nvSpPr>
        <p:spPr>
          <a:xfrm>
            <a:off x="2273838" y="3864248"/>
            <a:ext cx="1100427" cy="230832"/>
          </a:xfrm>
          <a:prstGeom prst="rect">
            <a:avLst/>
          </a:prstGeom>
        </p:spPr>
        <p:txBody>
          <a:bodyPr wrap="square">
            <a:spAutoFit/>
          </a:bodyPr>
          <a:lstStyle/>
          <a:p>
            <a:r>
              <a:rPr lang="ja-JP" altLang="en-US" sz="900" dirty="0" smtClean="0">
                <a:solidFill>
                  <a:schemeClr val="accent4"/>
                </a:solidFill>
                <a:effectLst>
                  <a:glow rad="152400">
                    <a:schemeClr val="bg1">
                      <a:alpha val="79000"/>
                    </a:schemeClr>
                  </a:glow>
                </a:effectLst>
                <a:latin typeface="+mn-ea"/>
                <a:ea typeface="+mn-ea"/>
              </a:rPr>
              <a:t>この範囲をインポート</a:t>
            </a:r>
            <a:endParaRPr lang="ja-JP" altLang="en-US" sz="900" dirty="0">
              <a:solidFill>
                <a:schemeClr val="accent4"/>
              </a:solidFill>
              <a:effectLst>
                <a:glow rad="152400">
                  <a:schemeClr val="bg1">
                    <a:alpha val="79000"/>
                  </a:schemeClr>
                </a:glow>
              </a:effectLst>
              <a:latin typeface="+mn-ea"/>
              <a:ea typeface="+mn-ea"/>
            </a:endParaRPr>
          </a:p>
        </p:txBody>
      </p:sp>
    </p:spTree>
    <p:extLst>
      <p:ext uri="{BB962C8B-B14F-4D97-AF65-F5344CB8AC3E}">
        <p14:creationId xmlns:p14="http://schemas.microsoft.com/office/powerpoint/2010/main" val="14797791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インポートの仕方によって、書き方が変わる</a:t>
            </a:r>
            <a:endParaRPr kumimoji="1" lang="ja-JP" altLang="en-US" dirty="0"/>
          </a:p>
        </p:txBody>
      </p:sp>
      <p:pic>
        <p:nvPicPr>
          <p:cNvPr id="4" name="図 3"/>
          <p:cNvPicPr>
            <a:picLocks noChangeAspect="1"/>
          </p:cNvPicPr>
          <p:nvPr/>
        </p:nvPicPr>
        <p:blipFill>
          <a:blip r:embed="rId2"/>
          <a:stretch>
            <a:fillRect/>
          </a:stretch>
        </p:blipFill>
        <p:spPr>
          <a:xfrm>
            <a:off x="521880" y="1214725"/>
            <a:ext cx="7430537" cy="1924319"/>
          </a:xfrm>
          <a:prstGeom prst="rect">
            <a:avLst/>
          </a:prstGeom>
        </p:spPr>
      </p:pic>
      <p:sp>
        <p:nvSpPr>
          <p:cNvPr id="5" name="正方形/長方形 4"/>
          <p:cNvSpPr/>
          <p:nvPr/>
        </p:nvSpPr>
        <p:spPr>
          <a:xfrm>
            <a:off x="388512" y="829919"/>
            <a:ext cx="7424670" cy="369332"/>
          </a:xfrm>
          <a:prstGeom prst="rect">
            <a:avLst/>
          </a:prstGeom>
        </p:spPr>
        <p:txBody>
          <a:bodyPr wrap="square">
            <a:spAutoFit/>
          </a:bodyPr>
          <a:lstStyle/>
          <a:p>
            <a:pPr>
              <a:lnSpc>
                <a:spcPct val="150000"/>
              </a:lnSpc>
            </a:pPr>
            <a:r>
              <a:rPr lang="ja-JP" altLang="en-US" dirty="0">
                <a:solidFill>
                  <a:srgbClr val="000000"/>
                </a:solidFill>
                <a:latin typeface="+mn-ea"/>
                <a:ea typeface="+mn-ea"/>
              </a:rPr>
              <a:t>１）</a:t>
            </a:r>
            <a:r>
              <a:rPr lang="en-US" altLang="ja-JP" b="1" dirty="0">
                <a:solidFill>
                  <a:srgbClr val="000000"/>
                </a:solidFill>
                <a:latin typeface="+mn-ea"/>
                <a:ea typeface="+mn-ea"/>
              </a:rPr>
              <a:t>from </a:t>
            </a:r>
            <a:r>
              <a:rPr lang="en-US" altLang="ja-JP" b="1" dirty="0" err="1">
                <a:solidFill>
                  <a:srgbClr val="000000"/>
                </a:solidFill>
                <a:latin typeface="+mn-ea"/>
                <a:ea typeface="+mn-ea"/>
              </a:rPr>
              <a:t>datetime</a:t>
            </a:r>
            <a:r>
              <a:rPr lang="en-US" altLang="ja-JP" b="1" dirty="0">
                <a:solidFill>
                  <a:srgbClr val="000000"/>
                </a:solidFill>
                <a:latin typeface="+mn-ea"/>
                <a:ea typeface="+mn-ea"/>
              </a:rPr>
              <a:t> </a:t>
            </a:r>
            <a:r>
              <a:rPr lang="en-US" altLang="ja-JP" b="1" dirty="0" smtClean="0">
                <a:solidFill>
                  <a:srgbClr val="000000"/>
                </a:solidFill>
                <a:latin typeface="+mn-ea"/>
                <a:ea typeface="+mn-ea"/>
              </a:rPr>
              <a:t>import</a:t>
            </a:r>
            <a:r>
              <a:rPr lang="ja-JP" altLang="en-US" dirty="0">
                <a:solidFill>
                  <a:srgbClr val="000000"/>
                </a:solidFill>
                <a:latin typeface="+mn-ea"/>
                <a:ea typeface="+mn-ea"/>
              </a:rPr>
              <a:t>　で</a:t>
            </a:r>
            <a:r>
              <a:rPr lang="en-US" altLang="ja-JP" dirty="0" err="1" smtClean="0">
                <a:solidFill>
                  <a:srgbClr val="000000"/>
                </a:solidFill>
                <a:latin typeface="+mn-ea"/>
                <a:ea typeface="+mn-ea"/>
              </a:rPr>
              <a:t>datetime</a:t>
            </a:r>
            <a:r>
              <a:rPr lang="ja-JP" altLang="en-US" dirty="0" err="1" smtClean="0">
                <a:solidFill>
                  <a:srgbClr val="000000"/>
                </a:solidFill>
                <a:latin typeface="+mn-ea"/>
                <a:ea typeface="+mn-ea"/>
              </a:rPr>
              <a:t>、</a:t>
            </a:r>
            <a:r>
              <a:rPr lang="en-US" altLang="ja-JP" dirty="0" err="1" smtClean="0">
                <a:solidFill>
                  <a:srgbClr val="000000"/>
                </a:solidFill>
                <a:latin typeface="+mn-ea"/>
                <a:ea typeface="+mn-ea"/>
              </a:rPr>
              <a:t>timedelta</a:t>
            </a:r>
            <a:r>
              <a:rPr lang="ja-JP" altLang="en-US" dirty="0" err="1" smtClean="0">
                <a:solidFill>
                  <a:srgbClr val="000000"/>
                </a:solidFill>
                <a:latin typeface="+mn-ea"/>
                <a:ea typeface="+mn-ea"/>
              </a:rPr>
              <a:t>、</a:t>
            </a:r>
            <a:r>
              <a:rPr lang="en-US" altLang="ja-JP" dirty="0" smtClean="0">
                <a:solidFill>
                  <a:srgbClr val="000000"/>
                </a:solidFill>
                <a:latin typeface="+mn-ea"/>
                <a:ea typeface="+mn-ea"/>
              </a:rPr>
              <a:t>date</a:t>
            </a:r>
            <a:r>
              <a:rPr lang="ja-JP" altLang="en-US" dirty="0" err="1" smtClean="0">
                <a:solidFill>
                  <a:srgbClr val="000000"/>
                </a:solidFill>
                <a:latin typeface="+mn-ea"/>
                <a:ea typeface="+mn-ea"/>
              </a:rPr>
              <a:t>、</a:t>
            </a:r>
            <a:r>
              <a:rPr lang="en-US" altLang="ja-JP" dirty="0" smtClean="0">
                <a:solidFill>
                  <a:srgbClr val="000000"/>
                </a:solidFill>
                <a:latin typeface="+mn-ea"/>
                <a:ea typeface="+mn-ea"/>
              </a:rPr>
              <a:t>time</a:t>
            </a:r>
            <a:r>
              <a:rPr lang="ja-JP" altLang="en-US" dirty="0" smtClean="0">
                <a:solidFill>
                  <a:srgbClr val="000000"/>
                </a:solidFill>
                <a:latin typeface="+mn-ea"/>
                <a:ea typeface="+mn-ea"/>
              </a:rPr>
              <a:t>オブジェクト（のみ）を</a:t>
            </a:r>
            <a:r>
              <a:rPr lang="ja-JP" altLang="en-US" dirty="0">
                <a:solidFill>
                  <a:srgbClr val="000000"/>
                </a:solidFill>
                <a:latin typeface="+mn-ea"/>
                <a:ea typeface="+mn-ea"/>
              </a:rPr>
              <a:t>インポートした</a:t>
            </a:r>
            <a:r>
              <a:rPr lang="ja-JP" altLang="en-US" dirty="0" smtClean="0">
                <a:solidFill>
                  <a:srgbClr val="000000"/>
                </a:solidFill>
                <a:latin typeface="+mn-ea"/>
                <a:ea typeface="+mn-ea"/>
              </a:rPr>
              <a:t>場合</a:t>
            </a:r>
            <a:endParaRPr lang="en-US" altLang="ja-JP" dirty="0">
              <a:solidFill>
                <a:srgbClr val="000000"/>
              </a:solidFill>
              <a:latin typeface="+mn-ea"/>
              <a:ea typeface="+mn-ea"/>
            </a:endParaRPr>
          </a:p>
        </p:txBody>
      </p:sp>
      <p:sp>
        <p:nvSpPr>
          <p:cNvPr id="7" name="正方形/長方形 6"/>
          <p:cNvSpPr/>
          <p:nvPr/>
        </p:nvSpPr>
        <p:spPr>
          <a:xfrm>
            <a:off x="388512" y="3315288"/>
            <a:ext cx="7424670" cy="369332"/>
          </a:xfrm>
          <a:prstGeom prst="rect">
            <a:avLst/>
          </a:prstGeom>
        </p:spPr>
        <p:txBody>
          <a:bodyPr wrap="square">
            <a:spAutoFit/>
          </a:bodyPr>
          <a:lstStyle/>
          <a:p>
            <a:pPr>
              <a:lnSpc>
                <a:spcPct val="150000"/>
              </a:lnSpc>
            </a:pPr>
            <a:r>
              <a:rPr lang="en-US" altLang="ja-JP" dirty="0">
                <a:solidFill>
                  <a:srgbClr val="000000"/>
                </a:solidFill>
                <a:latin typeface="+mn-ea"/>
                <a:ea typeface="+mn-ea"/>
              </a:rPr>
              <a:t>2</a:t>
            </a:r>
            <a:r>
              <a:rPr lang="ja-JP" altLang="en-US" dirty="0" smtClean="0">
                <a:solidFill>
                  <a:srgbClr val="000000"/>
                </a:solidFill>
                <a:latin typeface="+mn-ea"/>
                <a:ea typeface="+mn-ea"/>
              </a:rPr>
              <a:t>）</a:t>
            </a:r>
            <a:r>
              <a:rPr lang="en-US" altLang="ja-JP" b="1" dirty="0">
                <a:solidFill>
                  <a:srgbClr val="000000"/>
                </a:solidFill>
                <a:latin typeface="+mn-ea"/>
                <a:ea typeface="+mn-ea"/>
              </a:rPr>
              <a:t>import </a:t>
            </a:r>
            <a:r>
              <a:rPr lang="en-US" altLang="ja-JP" b="1" dirty="0" err="1">
                <a:solidFill>
                  <a:srgbClr val="000000"/>
                </a:solidFill>
                <a:latin typeface="+mn-ea"/>
                <a:ea typeface="+mn-ea"/>
              </a:rPr>
              <a:t>datetime</a:t>
            </a:r>
            <a:r>
              <a:rPr lang="ja-JP" altLang="en-US" dirty="0">
                <a:solidFill>
                  <a:srgbClr val="000000"/>
                </a:solidFill>
                <a:latin typeface="+mn-ea"/>
                <a:ea typeface="+mn-ea"/>
              </a:rPr>
              <a:t>　で</a:t>
            </a:r>
            <a:r>
              <a:rPr lang="en-US" altLang="ja-JP" dirty="0" err="1">
                <a:solidFill>
                  <a:srgbClr val="000000"/>
                </a:solidFill>
                <a:latin typeface="+mn-ea"/>
                <a:ea typeface="+mn-ea"/>
              </a:rPr>
              <a:t>datetime</a:t>
            </a:r>
            <a:r>
              <a:rPr lang="ja-JP" altLang="en-US" dirty="0">
                <a:solidFill>
                  <a:srgbClr val="000000"/>
                </a:solidFill>
                <a:latin typeface="+mn-ea"/>
                <a:ea typeface="+mn-ea"/>
              </a:rPr>
              <a:t>モジュールをインポートした</a:t>
            </a:r>
            <a:r>
              <a:rPr lang="ja-JP" altLang="en-US" dirty="0" smtClean="0">
                <a:solidFill>
                  <a:srgbClr val="000000"/>
                </a:solidFill>
                <a:latin typeface="+mn-ea"/>
                <a:ea typeface="+mn-ea"/>
              </a:rPr>
              <a:t>場合</a:t>
            </a:r>
            <a:r>
              <a:rPr lang="en-US" altLang="ja-JP" dirty="0" smtClean="0">
                <a:solidFill>
                  <a:srgbClr val="000000"/>
                </a:solidFill>
                <a:latin typeface="+mn-ea"/>
                <a:ea typeface="+mn-ea"/>
              </a:rPr>
              <a:t>…</a:t>
            </a:r>
            <a:r>
              <a:rPr lang="ja-JP" altLang="en-US" dirty="0" smtClean="0">
                <a:solidFill>
                  <a:schemeClr val="accent1"/>
                </a:solidFill>
                <a:latin typeface="+mn-ea"/>
                <a:ea typeface="+mn-ea"/>
              </a:rPr>
              <a:t>点下線部</a:t>
            </a:r>
            <a:r>
              <a:rPr lang="ja-JP" altLang="en-US" dirty="0" smtClean="0">
                <a:solidFill>
                  <a:srgbClr val="000000"/>
                </a:solidFill>
                <a:latin typeface="+mn-ea"/>
                <a:ea typeface="+mn-ea"/>
              </a:rPr>
              <a:t>を追加して書く必要があります。</a:t>
            </a:r>
            <a:endParaRPr lang="en-US" altLang="ja-JP" dirty="0">
              <a:solidFill>
                <a:srgbClr val="000000"/>
              </a:solidFill>
              <a:latin typeface="+mn-ea"/>
              <a:ea typeface="+mn-ea"/>
            </a:endParaRPr>
          </a:p>
        </p:txBody>
      </p:sp>
      <p:pic>
        <p:nvPicPr>
          <p:cNvPr id="8" name="図 7"/>
          <p:cNvPicPr>
            <a:picLocks noChangeAspect="1"/>
          </p:cNvPicPr>
          <p:nvPr/>
        </p:nvPicPr>
        <p:blipFill>
          <a:blip r:embed="rId3"/>
          <a:stretch>
            <a:fillRect/>
          </a:stretch>
        </p:blipFill>
        <p:spPr>
          <a:xfrm>
            <a:off x="521880" y="3672294"/>
            <a:ext cx="7497221" cy="1962424"/>
          </a:xfrm>
          <a:prstGeom prst="rect">
            <a:avLst/>
          </a:prstGeom>
        </p:spPr>
      </p:pic>
      <p:cxnSp>
        <p:nvCxnSpPr>
          <p:cNvPr id="10" name="直線コネクタ 9"/>
          <p:cNvCxnSpPr/>
          <p:nvPr/>
        </p:nvCxnSpPr>
        <p:spPr bwMode="auto">
          <a:xfrm flipV="1">
            <a:off x="1386625" y="5156856"/>
            <a:ext cx="519448" cy="0"/>
          </a:xfrm>
          <a:prstGeom prst="line">
            <a:avLst/>
          </a:prstGeom>
          <a:ln w="28575">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bwMode="auto">
          <a:xfrm flipV="1">
            <a:off x="2977166" y="5156856"/>
            <a:ext cx="519448" cy="0"/>
          </a:xfrm>
          <a:prstGeom prst="line">
            <a:avLst/>
          </a:prstGeom>
          <a:ln w="28575">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bwMode="auto">
          <a:xfrm flipV="1">
            <a:off x="4415306" y="5156856"/>
            <a:ext cx="519448" cy="0"/>
          </a:xfrm>
          <a:prstGeom prst="line">
            <a:avLst/>
          </a:prstGeom>
          <a:ln w="28575">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bwMode="auto">
          <a:xfrm flipV="1">
            <a:off x="6012287" y="5163295"/>
            <a:ext cx="519448" cy="0"/>
          </a:xfrm>
          <a:prstGeom prst="line">
            <a:avLst/>
          </a:prstGeom>
          <a:ln w="28575">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直線コネクタ 14"/>
          <p:cNvCxnSpPr/>
          <p:nvPr/>
        </p:nvCxnSpPr>
        <p:spPr bwMode="auto">
          <a:xfrm flipV="1">
            <a:off x="916546" y="4223137"/>
            <a:ext cx="519448" cy="0"/>
          </a:xfrm>
          <a:prstGeom prst="line">
            <a:avLst/>
          </a:prstGeom>
          <a:ln w="28575">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6" name="正方形/長方形 15"/>
          <p:cNvSpPr/>
          <p:nvPr/>
        </p:nvSpPr>
        <p:spPr>
          <a:xfrm>
            <a:off x="478664" y="5778411"/>
            <a:ext cx="8137302" cy="854080"/>
          </a:xfrm>
          <a:prstGeom prst="rect">
            <a:avLst/>
          </a:prstGeom>
        </p:spPr>
        <p:txBody>
          <a:bodyPr wrap="square">
            <a:spAutoFit/>
          </a:bodyPr>
          <a:lstStyle/>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いちいち</a:t>
            </a:r>
            <a:r>
              <a:rPr lang="en-US" altLang="ja-JP" sz="1100" dirty="0" err="1" smtClean="0">
                <a:solidFill>
                  <a:srgbClr val="000000"/>
                </a:solidFill>
                <a:latin typeface="+mn-ea"/>
                <a:ea typeface="+mn-ea"/>
              </a:rPr>
              <a:t>datetime</a:t>
            </a:r>
            <a:r>
              <a:rPr lang="ja-JP" altLang="en-US" sz="1100" dirty="0" err="1" smtClean="0">
                <a:solidFill>
                  <a:srgbClr val="000000"/>
                </a:solidFill>
                <a:latin typeface="+mn-ea"/>
                <a:ea typeface="+mn-ea"/>
              </a:rPr>
              <a:t>書くの</a:t>
            </a:r>
            <a:r>
              <a:rPr lang="ja-JP" altLang="en-US" sz="1100" dirty="0" smtClean="0">
                <a:solidFill>
                  <a:srgbClr val="000000"/>
                </a:solidFill>
                <a:latin typeface="+mn-ea"/>
                <a:ea typeface="+mn-ea"/>
              </a:rPr>
              <a:t>大変じゃん！と思うかもしれませんが、時間測定などのために</a:t>
            </a:r>
            <a:r>
              <a:rPr lang="en-US" altLang="ja-JP" sz="1100" b="1" dirty="0" smtClean="0">
                <a:solidFill>
                  <a:srgbClr val="000000"/>
                </a:solidFill>
                <a:latin typeface="+mn-ea"/>
                <a:ea typeface="+mn-ea"/>
              </a:rPr>
              <a:t>time</a:t>
            </a:r>
            <a:r>
              <a:rPr lang="ja-JP" altLang="en-US" sz="1100" b="1" dirty="0" smtClean="0">
                <a:solidFill>
                  <a:srgbClr val="000000"/>
                </a:solidFill>
                <a:latin typeface="+mn-ea"/>
                <a:ea typeface="+mn-ea"/>
              </a:rPr>
              <a:t>モジュールを同時にインポートすると、１）の書き方では使えなくなります</a:t>
            </a:r>
            <a:r>
              <a:rPr lang="ja-JP" altLang="en-US" sz="1100" dirty="0" smtClean="0">
                <a:solidFill>
                  <a:srgbClr val="000000"/>
                </a:solidFill>
                <a:latin typeface="+mn-ea"/>
                <a:ea typeface="+mn-ea"/>
              </a:rPr>
              <a:t>。</a:t>
            </a:r>
            <a:r>
              <a:rPr lang="en-US" altLang="ja-JP" sz="1100" dirty="0" smtClean="0">
                <a:solidFill>
                  <a:srgbClr val="000000"/>
                </a:solidFill>
                <a:latin typeface="+mn-ea"/>
                <a:ea typeface="+mn-ea"/>
              </a:rPr>
              <a:t>time</a:t>
            </a:r>
            <a:r>
              <a:rPr lang="ja-JP" altLang="en-US" sz="1100" dirty="0" err="1" smtClean="0">
                <a:solidFill>
                  <a:srgbClr val="000000"/>
                </a:solidFill>
                <a:latin typeface="+mn-ea"/>
                <a:ea typeface="+mn-ea"/>
              </a:rPr>
              <a:t>にも</a:t>
            </a:r>
            <a:r>
              <a:rPr lang="en-US" altLang="ja-JP" sz="1100" dirty="0" err="1" smtClean="0">
                <a:solidFill>
                  <a:srgbClr val="000000"/>
                </a:solidFill>
                <a:latin typeface="+mn-ea"/>
                <a:ea typeface="+mn-ea"/>
              </a:rPr>
              <a:t>datetime</a:t>
            </a:r>
            <a:r>
              <a:rPr lang="ja-JP" altLang="en-US" sz="1100" dirty="0" smtClean="0">
                <a:solidFill>
                  <a:srgbClr val="000000"/>
                </a:solidFill>
                <a:latin typeface="+mn-ea"/>
                <a:ea typeface="+mn-ea"/>
              </a:rPr>
              <a:t>と同じ名前の関数があるから</a:t>
            </a:r>
            <a:r>
              <a:rPr lang="en-US" altLang="ja-JP" sz="1100" dirty="0">
                <a:solidFill>
                  <a:srgbClr val="000000"/>
                </a:solidFill>
                <a:latin typeface="+mn-ea"/>
                <a:ea typeface="+mn-ea"/>
              </a:rPr>
              <a:t>…</a:t>
            </a:r>
            <a:r>
              <a:rPr lang="ja-JP" altLang="en-US" sz="1100" dirty="0" smtClean="0">
                <a:solidFill>
                  <a:srgbClr val="000000"/>
                </a:solidFill>
                <a:latin typeface="+mn-ea"/>
                <a:ea typeface="+mn-ea"/>
              </a:rPr>
              <a:t>最初にこの問題を解決したときは、分かるまでに数時間かかりました。。。</a:t>
            </a:r>
            <a:endParaRPr lang="en-US" altLang="ja-JP" sz="1100" dirty="0" smtClean="0">
              <a:solidFill>
                <a:srgbClr val="000000"/>
              </a:solidFill>
              <a:latin typeface="+mn-ea"/>
              <a:ea typeface="+mn-ea"/>
            </a:endParaRPr>
          </a:p>
          <a:p>
            <a:pPr>
              <a:lnSpc>
                <a:spcPct val="150000"/>
              </a:lnSpc>
            </a:pPr>
            <a:r>
              <a:rPr lang="ja-JP" altLang="en-US" sz="1050" dirty="0" smtClean="0">
                <a:solidFill>
                  <a:srgbClr val="000000"/>
                </a:solidFill>
                <a:latin typeface="+mn-ea"/>
                <a:ea typeface="+mn-ea"/>
              </a:rPr>
              <a:t>（</a:t>
            </a:r>
            <a:r>
              <a:rPr lang="en-US" altLang="ja-JP" sz="1050" dirty="0" err="1" smtClean="0">
                <a:solidFill>
                  <a:srgbClr val="000000"/>
                </a:solidFill>
                <a:latin typeface="+mn-ea"/>
                <a:ea typeface="+mn-ea"/>
              </a:rPr>
              <a:t>datetime</a:t>
            </a:r>
            <a:r>
              <a:rPr lang="ja-JP" altLang="en-US" sz="1050" dirty="0" smtClean="0">
                <a:solidFill>
                  <a:srgbClr val="000000"/>
                </a:solidFill>
                <a:latin typeface="+mn-ea"/>
                <a:ea typeface="+mn-ea"/>
              </a:rPr>
              <a:t>と書くのは面倒なので、</a:t>
            </a:r>
            <a:r>
              <a:rPr lang="en-US" altLang="ja-JP" sz="1050" dirty="0" smtClean="0">
                <a:solidFill>
                  <a:srgbClr val="000000"/>
                </a:solidFill>
                <a:latin typeface="Consolas" panose="020B0609020204030204" pitchFamily="49" charset="0"/>
                <a:ea typeface="+mn-ea"/>
              </a:rPr>
              <a:t>import </a:t>
            </a:r>
            <a:r>
              <a:rPr lang="en-US" altLang="ja-JP" sz="1050" dirty="0" err="1" smtClean="0">
                <a:solidFill>
                  <a:srgbClr val="000000"/>
                </a:solidFill>
                <a:latin typeface="Consolas" panose="020B0609020204030204" pitchFamily="49" charset="0"/>
                <a:ea typeface="+mn-ea"/>
              </a:rPr>
              <a:t>datetime</a:t>
            </a:r>
            <a:r>
              <a:rPr lang="en-US" altLang="ja-JP" sz="1050" dirty="0" smtClean="0">
                <a:solidFill>
                  <a:srgbClr val="000000"/>
                </a:solidFill>
                <a:latin typeface="Consolas" panose="020B0609020204030204" pitchFamily="49" charset="0"/>
                <a:ea typeface="+mn-ea"/>
              </a:rPr>
              <a:t> as </a:t>
            </a:r>
            <a:r>
              <a:rPr lang="en-US" altLang="ja-JP" sz="1050" dirty="0" err="1" smtClean="0">
                <a:solidFill>
                  <a:srgbClr val="000000"/>
                </a:solidFill>
                <a:latin typeface="Consolas" panose="020B0609020204030204" pitchFamily="49" charset="0"/>
                <a:ea typeface="+mn-ea"/>
              </a:rPr>
              <a:t>dt</a:t>
            </a:r>
            <a:r>
              <a:rPr lang="ja-JP" altLang="en-US" sz="1050" dirty="0" smtClean="0">
                <a:solidFill>
                  <a:srgbClr val="000000"/>
                </a:solidFill>
                <a:latin typeface="+mn-ea"/>
                <a:ea typeface="+mn-ea"/>
              </a:rPr>
              <a:t>　でインポートして</a:t>
            </a:r>
            <a:r>
              <a:rPr lang="en-US" altLang="ja-JP" sz="1050" dirty="0" err="1" smtClean="0">
                <a:solidFill>
                  <a:srgbClr val="000000"/>
                </a:solidFill>
                <a:latin typeface="Consolas" panose="020B0609020204030204" pitchFamily="49" charset="0"/>
                <a:ea typeface="+mn-ea"/>
              </a:rPr>
              <a:t>dt.datetime</a:t>
            </a:r>
            <a:r>
              <a:rPr lang="ja-JP" altLang="en-US" sz="1050" dirty="0" smtClean="0">
                <a:solidFill>
                  <a:srgbClr val="000000"/>
                </a:solidFill>
                <a:latin typeface="+mn-ea"/>
                <a:ea typeface="+mn-ea"/>
              </a:rPr>
              <a:t>とする</a:t>
            </a:r>
            <a:r>
              <a:rPr lang="ja-JP" altLang="en-US" sz="1050" dirty="0">
                <a:solidFill>
                  <a:srgbClr val="000000"/>
                </a:solidFill>
                <a:latin typeface="+mn-ea"/>
                <a:ea typeface="+mn-ea"/>
              </a:rPr>
              <a:t>手法</a:t>
            </a:r>
            <a:r>
              <a:rPr lang="ja-JP" altLang="en-US" sz="1050" dirty="0" smtClean="0">
                <a:solidFill>
                  <a:srgbClr val="000000"/>
                </a:solidFill>
                <a:latin typeface="+mn-ea"/>
                <a:ea typeface="+mn-ea"/>
              </a:rPr>
              <a:t>もよく使われます）</a:t>
            </a:r>
            <a:endParaRPr lang="en-US" altLang="ja-JP" sz="1050" dirty="0">
              <a:solidFill>
                <a:srgbClr val="000000"/>
              </a:solidFill>
              <a:latin typeface="+mn-ea"/>
              <a:ea typeface="+mn-ea"/>
            </a:endParaRPr>
          </a:p>
        </p:txBody>
      </p:sp>
    </p:spTree>
    <p:extLst>
      <p:ext uri="{BB962C8B-B14F-4D97-AF65-F5344CB8AC3E}">
        <p14:creationId xmlns:p14="http://schemas.microsoft.com/office/powerpoint/2010/main" val="294924917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DataFrame</a:t>
            </a:r>
            <a:r>
              <a:rPr kumimoji="1" lang="ja-JP" altLang="en-US" dirty="0" smtClean="0"/>
              <a:t>の場合は、</a:t>
            </a:r>
            <a:r>
              <a:rPr kumimoji="1" lang="en-US" altLang="ja-JP" dirty="0" smtClean="0"/>
              <a:t>Pandas</a:t>
            </a:r>
            <a:r>
              <a:rPr lang="ja-JP" altLang="en-US" dirty="0" smtClean="0"/>
              <a:t>の</a:t>
            </a:r>
            <a:r>
              <a:rPr lang="en-US" altLang="ja-JP" dirty="0" err="1" smtClean="0"/>
              <a:t>to_datetime</a:t>
            </a:r>
            <a:r>
              <a:rPr lang="ja-JP" altLang="en-US" dirty="0" smtClean="0"/>
              <a:t>を使う</a:t>
            </a:r>
            <a:endParaRPr kumimoji="1" lang="ja-JP" altLang="en-US" dirty="0"/>
          </a:p>
        </p:txBody>
      </p:sp>
      <p:sp>
        <p:nvSpPr>
          <p:cNvPr id="3" name="正方形/長方形 2"/>
          <p:cNvSpPr/>
          <p:nvPr/>
        </p:nvSpPr>
        <p:spPr>
          <a:xfrm>
            <a:off x="281508" y="962595"/>
            <a:ext cx="8512200" cy="4616648"/>
          </a:xfrm>
          <a:prstGeom prst="rect">
            <a:avLst/>
          </a:prstGeom>
        </p:spPr>
        <p:txBody>
          <a:bodyPr wrap="square">
            <a:spAutoFit/>
          </a:bodyPr>
          <a:lstStyle/>
          <a:p>
            <a:pPr>
              <a:lnSpc>
                <a:spcPct val="150000"/>
              </a:lnSpc>
            </a:pPr>
            <a:r>
              <a:rPr lang="en-US" altLang="ja-JP" b="1" dirty="0" smtClean="0">
                <a:latin typeface="+mn-ea"/>
                <a:ea typeface="+mn-ea"/>
              </a:rPr>
              <a:t>※Python</a:t>
            </a:r>
            <a:r>
              <a:rPr lang="ja-JP" altLang="en-US" b="1" dirty="0">
                <a:latin typeface="+mn-ea"/>
                <a:ea typeface="+mn-ea"/>
              </a:rPr>
              <a:t>テキスト「</a:t>
            </a:r>
            <a:r>
              <a:rPr lang="en-US" altLang="ja-JP" b="1" dirty="0">
                <a:latin typeface="+mn-ea"/>
                <a:ea typeface="+mn-ea"/>
              </a:rPr>
              <a:t>21_</a:t>
            </a:r>
            <a:r>
              <a:rPr lang="ja-JP" altLang="en-US" b="1" dirty="0">
                <a:latin typeface="+mn-ea"/>
                <a:ea typeface="+mn-ea"/>
              </a:rPr>
              <a:t>時間操作</a:t>
            </a:r>
            <a:r>
              <a:rPr lang="en-US" altLang="ja-JP" b="1" dirty="0">
                <a:latin typeface="+mn-ea"/>
                <a:ea typeface="+mn-ea"/>
              </a:rPr>
              <a:t>.</a:t>
            </a:r>
            <a:r>
              <a:rPr lang="en-US" altLang="ja-JP" b="1" dirty="0" err="1">
                <a:latin typeface="+mn-ea"/>
                <a:ea typeface="+mn-ea"/>
              </a:rPr>
              <a:t>ipynb</a:t>
            </a:r>
            <a:r>
              <a:rPr lang="ja-JP" altLang="en-US" b="1" dirty="0">
                <a:latin typeface="+mn-ea"/>
                <a:ea typeface="+mn-ea"/>
              </a:rPr>
              <a:t>」に、</a:t>
            </a:r>
            <a:r>
              <a:rPr lang="en-US" altLang="ja-JP" b="1" dirty="0" err="1">
                <a:latin typeface="+mn-ea"/>
                <a:ea typeface="+mn-ea"/>
              </a:rPr>
              <a:t>pd.to_datetime</a:t>
            </a:r>
            <a:r>
              <a:rPr lang="ja-JP" altLang="en-US" b="1" dirty="0">
                <a:latin typeface="+mn-ea"/>
                <a:ea typeface="+mn-ea"/>
              </a:rPr>
              <a:t>の使い方とサンプルコードを</a:t>
            </a:r>
            <a:r>
              <a:rPr lang="ja-JP" altLang="en-US" b="1" dirty="0" smtClean="0">
                <a:latin typeface="+mn-ea"/>
                <a:ea typeface="+mn-ea"/>
              </a:rPr>
              <a:t>載せてますので、そっち見てください</a:t>
            </a:r>
            <a:endParaRPr lang="en-US" altLang="ja-JP" b="1"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・対象の文字列が</a:t>
            </a:r>
            <a:r>
              <a:rPr lang="en-US" altLang="ja-JP" dirty="0" err="1" smtClean="0">
                <a:latin typeface="+mn-ea"/>
                <a:ea typeface="+mn-ea"/>
              </a:rPr>
              <a:t>DataFrame</a:t>
            </a:r>
            <a:r>
              <a:rPr lang="ja-JP" altLang="en-US" dirty="0" smtClean="0">
                <a:latin typeface="+mn-ea"/>
                <a:ea typeface="+mn-ea"/>
              </a:rPr>
              <a:t>の列の場合は、</a:t>
            </a:r>
            <a:r>
              <a:rPr lang="en-US" altLang="ja-JP" dirty="0" smtClean="0">
                <a:latin typeface="+mn-ea"/>
                <a:ea typeface="+mn-ea"/>
              </a:rPr>
              <a:t>Pandas</a:t>
            </a:r>
            <a:r>
              <a:rPr lang="ja-JP" altLang="en-US" dirty="0" smtClean="0">
                <a:latin typeface="+mn-ea"/>
                <a:ea typeface="+mn-ea"/>
              </a:rPr>
              <a:t>の </a:t>
            </a:r>
            <a:r>
              <a:rPr lang="en-US" altLang="ja-JP" dirty="0" err="1" smtClean="0">
                <a:latin typeface="Consolas" panose="020B0609020204030204" pitchFamily="49" charset="0"/>
                <a:ea typeface="+mn-ea"/>
              </a:rPr>
              <a:t>pd.to_datetime</a:t>
            </a:r>
            <a:r>
              <a:rPr lang="en-US" altLang="ja-JP" dirty="0" smtClean="0">
                <a:latin typeface="Consolas" panose="020B0609020204030204" pitchFamily="49" charset="0"/>
                <a:ea typeface="+mn-ea"/>
              </a:rPr>
              <a:t> </a:t>
            </a:r>
            <a:r>
              <a:rPr lang="ja-JP" altLang="en-US" dirty="0" smtClean="0">
                <a:latin typeface="+mn-ea"/>
                <a:ea typeface="+mn-ea"/>
              </a:rPr>
              <a:t>を使う</a:t>
            </a:r>
            <a:endParaRPr lang="en-US" altLang="ja-JP" dirty="0" smtClean="0">
              <a:latin typeface="+mn-ea"/>
              <a:ea typeface="+mn-ea"/>
            </a:endParaRPr>
          </a:p>
          <a:p>
            <a:pPr>
              <a:lnSpc>
                <a:spcPct val="150000"/>
              </a:lnSpc>
            </a:pPr>
            <a:r>
              <a:rPr lang="ja-JP" altLang="en-US" dirty="0" smtClean="0">
                <a:latin typeface="+mn-ea"/>
                <a:ea typeface="+mn-ea"/>
              </a:rPr>
              <a:t>　</a:t>
            </a:r>
            <a:r>
              <a:rPr lang="en-US" altLang="ja-JP" sz="1400" dirty="0" err="1">
                <a:latin typeface="Consolas" panose="020B0609020204030204" pitchFamily="49" charset="0"/>
                <a:ea typeface="+mn-ea"/>
              </a:rPr>
              <a:t>df</a:t>
            </a:r>
            <a:r>
              <a:rPr lang="en-US" altLang="ja-JP" sz="1400" dirty="0">
                <a:latin typeface="Consolas" panose="020B0609020204030204" pitchFamily="49" charset="0"/>
                <a:ea typeface="+mn-ea"/>
              </a:rPr>
              <a:t>["DATE_AND_TIME"] = </a:t>
            </a:r>
            <a:r>
              <a:rPr lang="en-US" altLang="ja-JP" sz="1400" dirty="0" err="1">
                <a:solidFill>
                  <a:schemeClr val="accent6"/>
                </a:solidFill>
                <a:latin typeface="Consolas" panose="020B0609020204030204" pitchFamily="49" charset="0"/>
                <a:ea typeface="+mn-ea"/>
              </a:rPr>
              <a:t>pd</a:t>
            </a:r>
            <a:r>
              <a:rPr lang="en-US" altLang="ja-JP" sz="1400" dirty="0" err="1">
                <a:solidFill>
                  <a:schemeClr val="accent1"/>
                </a:solidFill>
                <a:latin typeface="Consolas" panose="020B0609020204030204" pitchFamily="49" charset="0"/>
                <a:ea typeface="+mn-ea"/>
              </a:rPr>
              <a:t>.to_datetime</a:t>
            </a:r>
            <a:r>
              <a:rPr lang="en-US" altLang="ja-JP" sz="1400" dirty="0">
                <a:latin typeface="Consolas" panose="020B0609020204030204" pitchFamily="49" charset="0"/>
                <a:ea typeface="+mn-ea"/>
              </a:rPr>
              <a:t>(</a:t>
            </a:r>
            <a:r>
              <a:rPr lang="en-US" altLang="ja-JP" sz="1400" dirty="0" err="1">
                <a:solidFill>
                  <a:schemeClr val="accent5"/>
                </a:solidFill>
                <a:latin typeface="Consolas" panose="020B0609020204030204" pitchFamily="49" charset="0"/>
                <a:ea typeface="+mn-ea"/>
              </a:rPr>
              <a:t>df</a:t>
            </a:r>
            <a:r>
              <a:rPr lang="en-US" altLang="ja-JP" sz="1400" dirty="0">
                <a:solidFill>
                  <a:schemeClr val="accent5"/>
                </a:solidFill>
                <a:latin typeface="Consolas" panose="020B0609020204030204" pitchFamily="49" charset="0"/>
                <a:ea typeface="+mn-ea"/>
              </a:rPr>
              <a:t>["DATE_AND_TIME"]</a:t>
            </a:r>
            <a:r>
              <a:rPr lang="en-US" altLang="ja-JP" sz="1400" dirty="0">
                <a:latin typeface="Consolas" panose="020B0609020204030204" pitchFamily="49" charset="0"/>
                <a:ea typeface="+mn-ea"/>
              </a:rPr>
              <a:t>, </a:t>
            </a:r>
            <a:r>
              <a:rPr lang="en-US" altLang="ja-JP" sz="1400" dirty="0">
                <a:solidFill>
                  <a:schemeClr val="accent3">
                    <a:lumMod val="75000"/>
                  </a:schemeClr>
                </a:solidFill>
                <a:latin typeface="Consolas" panose="020B0609020204030204" pitchFamily="49" charset="0"/>
                <a:ea typeface="+mn-ea"/>
              </a:rPr>
              <a:t>format='%</a:t>
            </a:r>
            <a:r>
              <a:rPr lang="en-US" altLang="ja-JP" sz="1400" dirty="0" err="1">
                <a:solidFill>
                  <a:schemeClr val="accent3">
                    <a:lumMod val="75000"/>
                  </a:schemeClr>
                </a:solidFill>
                <a:latin typeface="Consolas" panose="020B0609020204030204" pitchFamily="49" charset="0"/>
                <a:ea typeface="+mn-ea"/>
              </a:rPr>
              <a:t>Y%m%d</a:t>
            </a:r>
            <a:r>
              <a:rPr lang="en-US" altLang="ja-JP" sz="1400" dirty="0">
                <a:solidFill>
                  <a:schemeClr val="accent3">
                    <a:lumMod val="75000"/>
                  </a:schemeClr>
                </a:solidFill>
                <a:latin typeface="Consolas" panose="020B0609020204030204" pitchFamily="49" charset="0"/>
                <a:ea typeface="+mn-ea"/>
              </a:rPr>
              <a:t> %H:%M:%S'</a:t>
            </a:r>
            <a:r>
              <a:rPr lang="en-US" altLang="ja-JP" sz="1400" dirty="0">
                <a:latin typeface="Consolas" panose="020B0609020204030204" pitchFamily="49" charset="0"/>
                <a:ea typeface="+mn-ea"/>
              </a:rPr>
              <a:t>)</a:t>
            </a:r>
            <a:endParaRPr lang="en-US" altLang="ja-JP" sz="1400" dirty="0" smtClean="0">
              <a:latin typeface="Consolas" panose="020B0609020204030204" pitchFamily="49" charset="0"/>
              <a:ea typeface="+mn-ea"/>
            </a:endParaRPr>
          </a:p>
          <a:p>
            <a:pPr>
              <a:lnSpc>
                <a:spcPct val="150000"/>
              </a:lnSpc>
            </a:pP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solidFill>
                  <a:schemeClr val="accent5"/>
                </a:solidFill>
                <a:latin typeface="+mn-ea"/>
                <a:ea typeface="+mn-ea"/>
              </a:rPr>
              <a:t>第一引数：　対象の</a:t>
            </a:r>
            <a:r>
              <a:rPr lang="en-US" altLang="ja-JP" dirty="0" err="1" smtClean="0">
                <a:solidFill>
                  <a:schemeClr val="accent5"/>
                </a:solidFill>
                <a:latin typeface="+mn-ea"/>
                <a:ea typeface="+mn-ea"/>
              </a:rPr>
              <a:t>DataFrame</a:t>
            </a:r>
            <a:r>
              <a:rPr lang="ja-JP" altLang="en-US" dirty="0" smtClean="0">
                <a:solidFill>
                  <a:schemeClr val="accent5"/>
                </a:solidFill>
                <a:latin typeface="+mn-ea"/>
                <a:ea typeface="+mn-ea"/>
              </a:rPr>
              <a:t>の列（</a:t>
            </a:r>
            <a:r>
              <a:rPr lang="en-US" altLang="ja-JP" dirty="0" smtClean="0">
                <a:solidFill>
                  <a:schemeClr val="accent5"/>
                </a:solidFill>
                <a:latin typeface="+mn-ea"/>
                <a:ea typeface="+mn-ea"/>
              </a:rPr>
              <a:t>Series</a:t>
            </a:r>
            <a:r>
              <a:rPr lang="ja-JP" altLang="en-US" dirty="0" smtClean="0">
                <a:solidFill>
                  <a:schemeClr val="accent5"/>
                </a:solidFill>
                <a:latin typeface="+mn-ea"/>
                <a:ea typeface="+mn-ea"/>
              </a:rPr>
              <a:t>型）</a:t>
            </a:r>
            <a:endParaRPr lang="en-US" altLang="ja-JP" dirty="0" smtClean="0">
              <a:solidFill>
                <a:schemeClr val="accent5"/>
              </a:solidFill>
              <a:latin typeface="+mn-ea"/>
              <a:ea typeface="+mn-ea"/>
            </a:endParaRPr>
          </a:p>
          <a:p>
            <a:pPr>
              <a:lnSpc>
                <a:spcPct val="150000"/>
              </a:lnSpc>
            </a:pPr>
            <a:r>
              <a:rPr lang="ja-JP" altLang="en-US" dirty="0">
                <a:latin typeface="+mn-ea"/>
                <a:ea typeface="+mn-ea"/>
              </a:rPr>
              <a:t>　</a:t>
            </a:r>
            <a:r>
              <a:rPr lang="ja-JP" altLang="en-US" dirty="0" smtClean="0">
                <a:solidFill>
                  <a:schemeClr val="accent3">
                    <a:lumMod val="75000"/>
                  </a:schemeClr>
                </a:solidFill>
                <a:latin typeface="+mn-ea"/>
                <a:ea typeface="+mn-ea"/>
              </a:rPr>
              <a:t>第二引数（</a:t>
            </a:r>
            <a:r>
              <a:rPr lang="en-US" altLang="ja-JP" dirty="0" smtClean="0">
                <a:solidFill>
                  <a:schemeClr val="accent3">
                    <a:lumMod val="75000"/>
                  </a:schemeClr>
                </a:solidFill>
                <a:latin typeface="+mn-ea"/>
                <a:ea typeface="+mn-ea"/>
              </a:rPr>
              <a:t>format=</a:t>
            </a:r>
            <a:r>
              <a:rPr lang="ja-JP" altLang="en-US" dirty="0" smtClean="0">
                <a:solidFill>
                  <a:schemeClr val="accent3">
                    <a:lumMod val="75000"/>
                  </a:schemeClr>
                </a:solidFill>
                <a:latin typeface="+mn-ea"/>
                <a:ea typeface="+mn-ea"/>
              </a:rPr>
              <a:t>）：　変換したい書式</a:t>
            </a:r>
            <a:endParaRPr lang="en-US" altLang="ja-JP" dirty="0" smtClean="0">
              <a:solidFill>
                <a:schemeClr val="accent3">
                  <a:lumMod val="75000"/>
                </a:schemeClr>
              </a:solidFill>
              <a:latin typeface="+mn-ea"/>
              <a:ea typeface="+mn-ea"/>
            </a:endParaRPr>
          </a:p>
          <a:p>
            <a:pPr>
              <a:lnSpc>
                <a:spcPct val="150000"/>
              </a:lnSpc>
            </a:pPr>
            <a:r>
              <a:rPr lang="ja-JP" altLang="en-US" dirty="0">
                <a:latin typeface="+mn-ea"/>
                <a:ea typeface="+mn-ea"/>
              </a:rPr>
              <a:t>　</a:t>
            </a:r>
            <a:r>
              <a:rPr lang="ja-JP" altLang="en-US" dirty="0" smtClean="0">
                <a:latin typeface="+mn-ea"/>
                <a:ea typeface="+mn-ea"/>
              </a:rPr>
              <a:t>　</a:t>
            </a:r>
            <a:r>
              <a:rPr lang="en-US" altLang="ja-JP" dirty="0" smtClean="0">
                <a:latin typeface="Consolas" panose="020B0609020204030204" pitchFamily="49" charset="0"/>
                <a:ea typeface="+mn-ea"/>
              </a:rPr>
              <a:t>%Y</a:t>
            </a:r>
            <a:r>
              <a:rPr lang="ja-JP" altLang="en-US" dirty="0" smtClean="0">
                <a:latin typeface="+mn-ea"/>
                <a:ea typeface="+mn-ea"/>
              </a:rPr>
              <a:t>：年（</a:t>
            </a:r>
            <a:r>
              <a:rPr lang="en-US" altLang="ja-JP" dirty="0" smtClean="0">
                <a:latin typeface="+mn-ea"/>
                <a:ea typeface="+mn-ea"/>
              </a:rPr>
              <a:t>4</a:t>
            </a:r>
            <a:r>
              <a:rPr lang="ja-JP" altLang="en-US" dirty="0" smtClean="0">
                <a:latin typeface="+mn-ea"/>
                <a:ea typeface="+mn-ea"/>
              </a:rPr>
              <a:t>桁）、</a:t>
            </a:r>
            <a:r>
              <a:rPr lang="en-US" altLang="ja-JP" dirty="0" smtClean="0">
                <a:latin typeface="Consolas" panose="020B0609020204030204" pitchFamily="49" charset="0"/>
                <a:ea typeface="+mn-ea"/>
              </a:rPr>
              <a:t>%m</a:t>
            </a:r>
            <a:r>
              <a:rPr lang="ja-JP" altLang="en-US" dirty="0" smtClean="0">
                <a:latin typeface="+mn-ea"/>
                <a:ea typeface="+mn-ea"/>
              </a:rPr>
              <a:t>：月、</a:t>
            </a:r>
            <a:r>
              <a:rPr lang="en-US" altLang="ja-JP" dirty="0" smtClean="0">
                <a:latin typeface="Consolas" panose="020B0609020204030204" pitchFamily="49" charset="0"/>
                <a:ea typeface="+mn-ea"/>
              </a:rPr>
              <a:t>%d</a:t>
            </a:r>
            <a:r>
              <a:rPr lang="ja-JP" altLang="en-US" dirty="0" smtClean="0">
                <a:latin typeface="+mn-ea"/>
                <a:ea typeface="+mn-ea"/>
              </a:rPr>
              <a:t>：日、</a:t>
            </a:r>
            <a:r>
              <a:rPr lang="en-US" altLang="ja-JP" dirty="0" smtClean="0">
                <a:latin typeface="Consolas" panose="020B0609020204030204" pitchFamily="49" charset="0"/>
                <a:ea typeface="+mn-ea"/>
              </a:rPr>
              <a:t>%H</a:t>
            </a:r>
            <a:r>
              <a:rPr lang="ja-JP" altLang="en-US" dirty="0" smtClean="0">
                <a:latin typeface="+mn-ea"/>
                <a:ea typeface="+mn-ea"/>
              </a:rPr>
              <a:t>：時、</a:t>
            </a:r>
            <a:r>
              <a:rPr lang="en-US" altLang="ja-JP" dirty="0" smtClean="0">
                <a:latin typeface="Consolas" panose="020B0609020204030204" pitchFamily="49" charset="0"/>
                <a:ea typeface="+mn-ea"/>
              </a:rPr>
              <a:t>%M</a:t>
            </a:r>
            <a:r>
              <a:rPr lang="ja-JP" altLang="en-US" dirty="0">
                <a:latin typeface="+mn-ea"/>
                <a:ea typeface="+mn-ea"/>
              </a:rPr>
              <a:t>：</a:t>
            </a:r>
            <a:r>
              <a:rPr lang="ja-JP" altLang="en-US" dirty="0" smtClean="0">
                <a:latin typeface="+mn-ea"/>
                <a:ea typeface="+mn-ea"/>
              </a:rPr>
              <a:t>分</a:t>
            </a:r>
            <a:r>
              <a:rPr lang="ja-JP" altLang="en-US" dirty="0">
                <a:latin typeface="+mn-ea"/>
                <a:ea typeface="+mn-ea"/>
              </a:rPr>
              <a:t>、</a:t>
            </a:r>
            <a:r>
              <a:rPr lang="en-US" altLang="ja-JP" dirty="0" smtClean="0">
                <a:latin typeface="Consolas" panose="020B0609020204030204" pitchFamily="49" charset="0"/>
                <a:ea typeface="+mn-ea"/>
              </a:rPr>
              <a:t>%S</a:t>
            </a:r>
            <a:r>
              <a:rPr lang="ja-JP" altLang="en-US" dirty="0" smtClean="0">
                <a:latin typeface="+mn-ea"/>
                <a:ea typeface="+mn-ea"/>
              </a:rPr>
              <a:t>：秒　←他の書式が知りたかったらググ</a:t>
            </a:r>
            <a:r>
              <a:rPr lang="ja-JP" altLang="en-US" dirty="0" err="1" smtClean="0">
                <a:latin typeface="+mn-ea"/>
                <a:ea typeface="+mn-ea"/>
              </a:rPr>
              <a:t>る</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err="1">
                <a:latin typeface="+mn-ea"/>
                <a:ea typeface="+mn-ea"/>
              </a:rPr>
              <a:t>dt</a:t>
            </a:r>
            <a:r>
              <a:rPr lang="en-US" altLang="ja-JP" dirty="0">
                <a:latin typeface="+mn-ea"/>
                <a:ea typeface="+mn-ea"/>
              </a:rPr>
              <a:t> </a:t>
            </a:r>
            <a:r>
              <a:rPr lang="en-US" altLang="ja-JP" dirty="0" err="1">
                <a:latin typeface="+mn-ea"/>
                <a:ea typeface="+mn-ea"/>
              </a:rPr>
              <a:t>accessor</a:t>
            </a:r>
            <a:r>
              <a:rPr lang="ja-JP" altLang="en-US" dirty="0" smtClean="0">
                <a:latin typeface="+mn-ea"/>
                <a:ea typeface="+mn-ea"/>
              </a:rPr>
              <a:t>（ディーティー　アクセサ）</a:t>
            </a:r>
            <a:endParaRPr lang="en-US" altLang="ja-JP" dirty="0" smtClean="0">
              <a:latin typeface="+mn-ea"/>
              <a:ea typeface="+mn-ea"/>
            </a:endParaRPr>
          </a:p>
          <a:p>
            <a:pPr>
              <a:lnSpc>
                <a:spcPct val="150000"/>
              </a:lnSpc>
            </a:pPr>
            <a:r>
              <a:rPr lang="ja-JP" altLang="en-US" dirty="0" smtClean="0">
                <a:latin typeface="+mn-ea"/>
                <a:ea typeface="+mn-ea"/>
              </a:rPr>
              <a:t>　</a:t>
            </a:r>
            <a:r>
              <a:rPr lang="en-US" altLang="ja-JP" dirty="0" err="1" smtClean="0">
                <a:latin typeface="+mn-ea"/>
                <a:ea typeface="+mn-ea"/>
              </a:rPr>
              <a:t>datetime</a:t>
            </a:r>
            <a:r>
              <a:rPr lang="ja-JP" altLang="en-US" dirty="0">
                <a:latin typeface="+mn-ea"/>
                <a:ea typeface="+mn-ea"/>
              </a:rPr>
              <a:t>型の列から日時や期間の情報を</a:t>
            </a:r>
            <a:r>
              <a:rPr lang="ja-JP" altLang="en-US" dirty="0" smtClean="0">
                <a:latin typeface="+mn-ea"/>
                <a:ea typeface="+mn-ea"/>
              </a:rPr>
              <a:t>取得できる、便利な機能（アクセサの種類は下記リンク先を参照）</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a:t>
            </a:r>
            <a:r>
              <a:rPr lang="en-US" altLang="ja-JP" dirty="0" smtClean="0">
                <a:latin typeface="+mn-ea"/>
                <a:ea typeface="+mn-ea"/>
                <a:hlinkClick r:id="rId2"/>
              </a:rPr>
              <a:t> </a:t>
            </a:r>
            <a:r>
              <a:rPr lang="en-US" altLang="ja-JP" dirty="0">
                <a:latin typeface="+mn-ea"/>
                <a:ea typeface="+mn-ea"/>
                <a:hlinkClick r:id="rId2"/>
              </a:rPr>
              <a:t>pandas – </a:t>
            </a:r>
            <a:r>
              <a:rPr lang="ja-JP" altLang="en-US" dirty="0">
                <a:latin typeface="+mn-ea"/>
                <a:ea typeface="+mn-ea"/>
                <a:hlinkClick r:id="rId2"/>
              </a:rPr>
              <a:t>日時や期間の情報を取得する </a:t>
            </a:r>
            <a:r>
              <a:rPr lang="en-US" altLang="ja-JP" dirty="0" err="1">
                <a:latin typeface="+mn-ea"/>
                <a:ea typeface="+mn-ea"/>
                <a:hlinkClick r:id="rId2"/>
              </a:rPr>
              <a:t>dt</a:t>
            </a:r>
            <a:r>
              <a:rPr lang="en-US" altLang="ja-JP" dirty="0">
                <a:latin typeface="+mn-ea"/>
                <a:ea typeface="+mn-ea"/>
                <a:hlinkClick r:id="rId2"/>
              </a:rPr>
              <a:t> </a:t>
            </a:r>
            <a:r>
              <a:rPr lang="en-US" altLang="ja-JP" dirty="0" err="1">
                <a:latin typeface="+mn-ea"/>
                <a:ea typeface="+mn-ea"/>
                <a:hlinkClick r:id="rId2"/>
              </a:rPr>
              <a:t>accessor</a:t>
            </a:r>
            <a:r>
              <a:rPr lang="en-US" altLang="ja-JP" dirty="0">
                <a:latin typeface="+mn-ea"/>
                <a:ea typeface="+mn-ea"/>
                <a:hlinkClick r:id="rId2"/>
              </a:rPr>
              <a:t> </a:t>
            </a:r>
            <a:r>
              <a:rPr lang="ja-JP" altLang="en-US" dirty="0">
                <a:latin typeface="+mn-ea"/>
                <a:ea typeface="+mn-ea"/>
                <a:hlinkClick r:id="rId2"/>
              </a:rPr>
              <a:t>の使い方</a:t>
            </a:r>
            <a:endParaRPr lang="en-US" altLang="ja-JP" dirty="0" smtClean="0">
              <a:latin typeface="+mn-ea"/>
              <a:ea typeface="+mn-ea"/>
            </a:endParaRPr>
          </a:p>
          <a:p>
            <a:pPr>
              <a:lnSpc>
                <a:spcPct val="150000"/>
              </a:lnSpc>
            </a:pPr>
            <a:endParaRPr lang="en-US" altLang="ja-JP" dirty="0" smtClean="0">
              <a:latin typeface="+mn-ea"/>
              <a:ea typeface="+mn-ea"/>
            </a:endParaRPr>
          </a:p>
          <a:p>
            <a:pPr>
              <a:lnSpc>
                <a:spcPct val="150000"/>
              </a:lnSpc>
            </a:pPr>
            <a:r>
              <a:rPr lang="ja-JP" altLang="en-US" dirty="0" smtClean="0">
                <a:latin typeface="Consolas" panose="020B0609020204030204" pitchFamily="49" charset="0"/>
                <a:ea typeface="+mn-ea"/>
              </a:rPr>
              <a:t>　</a:t>
            </a:r>
            <a:r>
              <a:rPr lang="en-US" altLang="ja-JP" dirty="0" err="1" smtClean="0">
                <a:latin typeface="Consolas" panose="020B0609020204030204" pitchFamily="49" charset="0"/>
                <a:ea typeface="+mn-ea"/>
              </a:rPr>
              <a:t>df</a:t>
            </a:r>
            <a:r>
              <a:rPr lang="en-US" altLang="ja-JP" dirty="0" smtClean="0">
                <a:latin typeface="Consolas" panose="020B0609020204030204" pitchFamily="49" charset="0"/>
                <a:ea typeface="+mn-ea"/>
              </a:rPr>
              <a:t>[</a:t>
            </a:r>
            <a:r>
              <a:rPr lang="en-US" altLang="ja-JP" dirty="0">
                <a:latin typeface="Consolas" panose="020B0609020204030204" pitchFamily="49" charset="0"/>
              </a:rPr>
              <a:t>"</a:t>
            </a:r>
            <a:r>
              <a:rPr lang="en-US" altLang="ja-JP" dirty="0" smtClean="0">
                <a:latin typeface="Consolas" panose="020B0609020204030204" pitchFamily="49" charset="0"/>
                <a:ea typeface="+mn-ea"/>
              </a:rPr>
              <a:t>DATE_AND_TIME</a:t>
            </a:r>
            <a:r>
              <a:rPr lang="en-US" altLang="ja-JP" dirty="0">
                <a:latin typeface="Consolas" panose="020B0609020204030204" pitchFamily="49" charset="0"/>
              </a:rPr>
              <a:t>"</a:t>
            </a:r>
            <a:r>
              <a:rPr lang="en-US" altLang="ja-JP" dirty="0" smtClean="0">
                <a:latin typeface="Consolas" panose="020B0609020204030204" pitchFamily="49" charset="0"/>
                <a:ea typeface="+mn-ea"/>
              </a:rPr>
              <a:t>].</a:t>
            </a:r>
            <a:r>
              <a:rPr lang="en-US" altLang="ja-JP" dirty="0" err="1" smtClean="0">
                <a:latin typeface="Consolas" panose="020B0609020204030204" pitchFamily="49" charset="0"/>
                <a:ea typeface="+mn-ea"/>
              </a:rPr>
              <a:t>dt.hour</a:t>
            </a:r>
            <a:r>
              <a:rPr lang="ja-JP" altLang="en-US" dirty="0">
                <a:latin typeface="Consolas" panose="020B0609020204030204" pitchFamily="49" charset="0"/>
                <a:ea typeface="+mn-ea"/>
              </a:rPr>
              <a:t>　</a:t>
            </a:r>
            <a:r>
              <a:rPr lang="ja-JP" altLang="en-US" dirty="0">
                <a:latin typeface="+mn-ea"/>
                <a:ea typeface="+mn-ea"/>
              </a:rPr>
              <a:t>←</a:t>
            </a:r>
            <a:r>
              <a:rPr lang="en-US" altLang="ja-JP" dirty="0" err="1">
                <a:latin typeface="+mn-ea"/>
                <a:ea typeface="+mn-ea"/>
              </a:rPr>
              <a:t>datetime</a:t>
            </a:r>
            <a:r>
              <a:rPr lang="ja-JP" altLang="en-US" dirty="0">
                <a:latin typeface="+mn-ea"/>
                <a:ea typeface="+mn-ea"/>
              </a:rPr>
              <a:t>型の列</a:t>
            </a:r>
            <a:r>
              <a:rPr lang="ja-JP" altLang="en-US" dirty="0" smtClean="0">
                <a:latin typeface="+mn-ea"/>
                <a:ea typeface="+mn-ea"/>
              </a:rPr>
              <a:t>から</a:t>
            </a:r>
            <a:r>
              <a:rPr lang="en-US" altLang="ja-JP" dirty="0" smtClean="0">
                <a:latin typeface="+mn-ea"/>
                <a:ea typeface="+mn-ea"/>
              </a:rPr>
              <a:t>hour</a:t>
            </a:r>
            <a:r>
              <a:rPr lang="ja-JP" altLang="en-US" dirty="0" smtClean="0">
                <a:latin typeface="+mn-ea"/>
                <a:ea typeface="+mn-ea"/>
              </a:rPr>
              <a:t>要素を取り出し</a:t>
            </a:r>
            <a:endParaRPr lang="en-US" altLang="ja-JP" dirty="0">
              <a:latin typeface="+mn-ea"/>
              <a:ea typeface="+mn-ea"/>
            </a:endParaRPr>
          </a:p>
          <a:p>
            <a:pPr>
              <a:lnSpc>
                <a:spcPct val="150000"/>
              </a:lnSpc>
            </a:pPr>
            <a:r>
              <a:rPr lang="ja-JP" altLang="en-US" dirty="0" smtClean="0">
                <a:latin typeface="Consolas" panose="020B0609020204030204" pitchFamily="49" charset="0"/>
                <a:ea typeface="+mn-ea"/>
              </a:rPr>
              <a:t>　</a:t>
            </a:r>
            <a:r>
              <a:rPr lang="en-US" altLang="ja-JP" dirty="0" err="1" smtClean="0">
                <a:latin typeface="Consolas" panose="020B0609020204030204" pitchFamily="49" charset="0"/>
                <a:ea typeface="+mn-ea"/>
              </a:rPr>
              <a:t>df</a:t>
            </a:r>
            <a:r>
              <a:rPr lang="en-US" altLang="ja-JP" dirty="0" smtClean="0">
                <a:latin typeface="Consolas" panose="020B0609020204030204" pitchFamily="49" charset="0"/>
                <a:ea typeface="+mn-ea"/>
              </a:rPr>
              <a:t>[</a:t>
            </a:r>
            <a:r>
              <a:rPr lang="en-US" altLang="ja-JP" dirty="0">
                <a:latin typeface="Consolas" panose="020B0609020204030204" pitchFamily="49" charset="0"/>
              </a:rPr>
              <a:t>"</a:t>
            </a:r>
            <a:r>
              <a:rPr lang="en-US" altLang="ja-JP" dirty="0" smtClean="0">
                <a:latin typeface="Consolas" panose="020B0609020204030204" pitchFamily="49" charset="0"/>
                <a:ea typeface="+mn-ea"/>
              </a:rPr>
              <a:t>DATE_AND_TIME</a:t>
            </a:r>
            <a:r>
              <a:rPr lang="en-US" altLang="ja-JP" dirty="0">
                <a:latin typeface="Consolas" panose="020B0609020204030204" pitchFamily="49" charset="0"/>
              </a:rPr>
              <a:t>"</a:t>
            </a:r>
            <a:r>
              <a:rPr lang="en-US" altLang="ja-JP" dirty="0" smtClean="0">
                <a:latin typeface="Consolas" panose="020B0609020204030204" pitchFamily="49" charset="0"/>
                <a:ea typeface="+mn-ea"/>
              </a:rPr>
              <a:t>].</a:t>
            </a:r>
            <a:r>
              <a:rPr lang="en-US" altLang="ja-JP" dirty="0" err="1" smtClean="0">
                <a:latin typeface="Consolas" panose="020B0609020204030204" pitchFamily="49" charset="0"/>
                <a:ea typeface="+mn-ea"/>
              </a:rPr>
              <a:t>dt.minute</a:t>
            </a:r>
            <a:r>
              <a:rPr lang="ja-JP" altLang="en-US" dirty="0">
                <a:latin typeface="Consolas" panose="020B0609020204030204" pitchFamily="49" charset="0"/>
                <a:ea typeface="+mn-ea"/>
              </a:rPr>
              <a:t>　</a:t>
            </a:r>
            <a:r>
              <a:rPr lang="ja-JP" altLang="en-US" dirty="0">
                <a:latin typeface="+mn-ea"/>
                <a:ea typeface="+mn-ea"/>
              </a:rPr>
              <a:t>←</a:t>
            </a:r>
            <a:r>
              <a:rPr lang="en-US" altLang="ja-JP" dirty="0" err="1">
                <a:latin typeface="+mn-ea"/>
                <a:ea typeface="+mn-ea"/>
              </a:rPr>
              <a:t>datetime</a:t>
            </a:r>
            <a:r>
              <a:rPr lang="ja-JP" altLang="en-US" dirty="0">
                <a:latin typeface="+mn-ea"/>
                <a:ea typeface="+mn-ea"/>
              </a:rPr>
              <a:t>型の列</a:t>
            </a:r>
            <a:r>
              <a:rPr lang="ja-JP" altLang="en-US" dirty="0" smtClean="0">
                <a:latin typeface="+mn-ea"/>
                <a:ea typeface="+mn-ea"/>
              </a:rPr>
              <a:t>から</a:t>
            </a:r>
            <a:r>
              <a:rPr lang="en-US" altLang="ja-JP" dirty="0" smtClean="0">
                <a:latin typeface="+mn-ea"/>
                <a:ea typeface="+mn-ea"/>
              </a:rPr>
              <a:t>minute</a:t>
            </a:r>
            <a:r>
              <a:rPr lang="ja-JP" altLang="en-US" dirty="0" smtClean="0">
                <a:latin typeface="+mn-ea"/>
                <a:ea typeface="+mn-ea"/>
              </a:rPr>
              <a:t>要素を取り出し</a:t>
            </a:r>
            <a:endParaRPr lang="en-US" altLang="ja-JP" dirty="0">
              <a:latin typeface="+mn-ea"/>
              <a:ea typeface="+mn-ea"/>
            </a:endParaRPr>
          </a:p>
          <a:p>
            <a:pPr>
              <a:lnSpc>
                <a:spcPct val="150000"/>
              </a:lnSpc>
            </a:pPr>
            <a:r>
              <a:rPr lang="ja-JP" altLang="en-US" dirty="0" smtClean="0">
                <a:latin typeface="Consolas" panose="020B0609020204030204" pitchFamily="49" charset="0"/>
                <a:ea typeface="+mn-ea"/>
              </a:rPr>
              <a:t>　</a:t>
            </a:r>
            <a:r>
              <a:rPr lang="en-US" altLang="ja-JP" dirty="0" err="1" smtClean="0">
                <a:latin typeface="Consolas" panose="020B0609020204030204" pitchFamily="49" charset="0"/>
                <a:ea typeface="+mn-ea"/>
              </a:rPr>
              <a:t>df</a:t>
            </a:r>
            <a:r>
              <a:rPr lang="en-US" altLang="ja-JP" dirty="0" smtClean="0">
                <a:latin typeface="Consolas" panose="020B0609020204030204" pitchFamily="49" charset="0"/>
                <a:ea typeface="+mn-ea"/>
              </a:rPr>
              <a:t>[</a:t>
            </a:r>
            <a:r>
              <a:rPr lang="en-US" altLang="ja-JP" dirty="0">
                <a:latin typeface="Consolas" panose="020B0609020204030204" pitchFamily="49" charset="0"/>
              </a:rPr>
              <a:t>"</a:t>
            </a:r>
            <a:r>
              <a:rPr lang="en-US" altLang="ja-JP" dirty="0" smtClean="0">
                <a:latin typeface="Consolas" panose="020B0609020204030204" pitchFamily="49" charset="0"/>
                <a:ea typeface="+mn-ea"/>
              </a:rPr>
              <a:t>DATE_AND_TIME</a:t>
            </a:r>
            <a:r>
              <a:rPr lang="en-US" altLang="ja-JP" dirty="0">
                <a:latin typeface="Consolas" panose="020B0609020204030204" pitchFamily="49" charset="0"/>
              </a:rPr>
              <a:t>"</a:t>
            </a:r>
            <a:r>
              <a:rPr lang="en-US" altLang="ja-JP" dirty="0" smtClean="0">
                <a:latin typeface="Consolas" panose="020B0609020204030204" pitchFamily="49" charset="0"/>
                <a:ea typeface="+mn-ea"/>
              </a:rPr>
              <a:t>].</a:t>
            </a:r>
            <a:r>
              <a:rPr lang="en-US" altLang="ja-JP" dirty="0" err="1">
                <a:latin typeface="Consolas" panose="020B0609020204030204" pitchFamily="49" charset="0"/>
                <a:ea typeface="+mn-ea"/>
              </a:rPr>
              <a:t>dt.month_name</a:t>
            </a:r>
            <a:r>
              <a:rPr lang="en-US" altLang="ja-JP" dirty="0" smtClean="0">
                <a:latin typeface="Consolas" panose="020B0609020204030204" pitchFamily="49" charset="0"/>
                <a:ea typeface="+mn-ea"/>
              </a:rPr>
              <a:t>()</a:t>
            </a:r>
            <a:r>
              <a:rPr lang="ja-JP" altLang="en-US" dirty="0">
                <a:latin typeface="Consolas" panose="020B0609020204030204" pitchFamily="49" charset="0"/>
                <a:ea typeface="+mn-ea"/>
              </a:rPr>
              <a:t>　</a:t>
            </a:r>
            <a:r>
              <a:rPr lang="ja-JP" altLang="en-US" dirty="0">
                <a:latin typeface="+mn-ea"/>
                <a:ea typeface="+mn-ea"/>
              </a:rPr>
              <a:t>←</a:t>
            </a:r>
            <a:r>
              <a:rPr lang="en-US" altLang="ja-JP" dirty="0" err="1">
                <a:latin typeface="+mn-ea"/>
                <a:ea typeface="+mn-ea"/>
              </a:rPr>
              <a:t>datetime</a:t>
            </a:r>
            <a:r>
              <a:rPr lang="ja-JP" altLang="en-US" dirty="0">
                <a:latin typeface="+mn-ea"/>
                <a:ea typeface="+mn-ea"/>
              </a:rPr>
              <a:t>型の列</a:t>
            </a:r>
            <a:r>
              <a:rPr lang="ja-JP" altLang="en-US" dirty="0" smtClean="0">
                <a:latin typeface="+mn-ea"/>
                <a:ea typeface="+mn-ea"/>
              </a:rPr>
              <a:t>から月名要素を取り出し</a:t>
            </a:r>
            <a:endParaRPr lang="en-US" altLang="ja-JP" dirty="0">
              <a:latin typeface="+mn-ea"/>
              <a:ea typeface="+mn-ea"/>
            </a:endParaRPr>
          </a:p>
        </p:txBody>
      </p:sp>
      <p:pic>
        <p:nvPicPr>
          <p:cNvPr id="4" name="図 3"/>
          <p:cNvPicPr>
            <a:picLocks noChangeAspect="1"/>
          </p:cNvPicPr>
          <p:nvPr/>
        </p:nvPicPr>
        <p:blipFill>
          <a:blip r:embed="rId3"/>
          <a:stretch>
            <a:fillRect/>
          </a:stretch>
        </p:blipFill>
        <p:spPr>
          <a:xfrm>
            <a:off x="442778" y="5690598"/>
            <a:ext cx="5125509" cy="666072"/>
          </a:xfrm>
          <a:prstGeom prst="rect">
            <a:avLst/>
          </a:prstGeom>
        </p:spPr>
      </p:pic>
      <p:pic>
        <p:nvPicPr>
          <p:cNvPr id="5" name="図 4"/>
          <p:cNvPicPr>
            <a:picLocks noChangeAspect="1"/>
          </p:cNvPicPr>
          <p:nvPr/>
        </p:nvPicPr>
        <p:blipFill>
          <a:blip r:embed="rId4"/>
          <a:stretch>
            <a:fillRect/>
          </a:stretch>
        </p:blipFill>
        <p:spPr>
          <a:xfrm>
            <a:off x="5213443" y="5455639"/>
            <a:ext cx="3763915" cy="1135990"/>
          </a:xfrm>
          <a:prstGeom prst="rect">
            <a:avLst/>
          </a:prstGeom>
        </p:spPr>
      </p:pic>
      <p:sp>
        <p:nvSpPr>
          <p:cNvPr id="6" name="右矢印 5"/>
          <p:cNvSpPr/>
          <p:nvPr/>
        </p:nvSpPr>
        <p:spPr bwMode="auto">
          <a:xfrm>
            <a:off x="4576549" y="6023634"/>
            <a:ext cx="696036" cy="265219"/>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242876396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8890" y="2127453"/>
            <a:ext cx="8731876" cy="2603094"/>
          </a:xfrm>
        </p:spPr>
        <p:txBody>
          <a:bodyPr>
            <a:noAutofit/>
          </a:bodyPr>
          <a:lstStyle/>
          <a:p>
            <a:pPr algn="ctr"/>
            <a:r>
              <a:rPr lang="ja-JP" altLang="en-US" sz="6600" dirty="0" smtClean="0"/>
              <a:t>定期実行</a:t>
            </a:r>
            <a:r>
              <a:rPr lang="en-US" altLang="ja-JP" sz="6600" dirty="0" smtClean="0"/>
              <a:t/>
            </a:r>
            <a:br>
              <a:rPr lang="en-US" altLang="ja-JP" sz="6600" dirty="0" smtClean="0"/>
            </a:br>
            <a:r>
              <a:rPr lang="en-US" altLang="ja-JP" sz="6600" dirty="0"/>
              <a:t>automatic execution</a:t>
            </a:r>
            <a:endParaRPr kumimoji="1" lang="ja-JP" altLang="en-US" sz="6600" dirty="0"/>
          </a:p>
        </p:txBody>
      </p:sp>
    </p:spTree>
    <p:extLst>
      <p:ext uri="{BB962C8B-B14F-4D97-AF65-F5344CB8AC3E}">
        <p14:creationId xmlns:p14="http://schemas.microsoft.com/office/powerpoint/2010/main" val="9475886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定期実行とは</a:t>
            </a:r>
            <a:endParaRPr kumimoji="1" lang="ja-JP" altLang="en-US" dirty="0"/>
          </a:p>
        </p:txBody>
      </p:sp>
      <p:pic>
        <p:nvPicPr>
          <p:cNvPr id="4" name="図 3"/>
          <p:cNvPicPr>
            <a:picLocks noChangeAspect="1"/>
          </p:cNvPicPr>
          <p:nvPr/>
        </p:nvPicPr>
        <p:blipFill>
          <a:blip r:embed="rId2"/>
          <a:stretch>
            <a:fillRect/>
          </a:stretch>
        </p:blipFill>
        <p:spPr>
          <a:xfrm>
            <a:off x="482078" y="3155964"/>
            <a:ext cx="2520000" cy="1428809"/>
          </a:xfrm>
          <a:prstGeom prst="rect">
            <a:avLst/>
          </a:prstGeom>
          <a:ln>
            <a:solidFill>
              <a:schemeClr val="bg1">
                <a:lumMod val="65000"/>
              </a:schemeClr>
            </a:solidFill>
          </a:ln>
        </p:spPr>
      </p:pic>
      <p:pic>
        <p:nvPicPr>
          <p:cNvPr id="15" name="図 14"/>
          <p:cNvPicPr>
            <a:picLocks noChangeAspect="1"/>
          </p:cNvPicPr>
          <p:nvPr/>
        </p:nvPicPr>
        <p:blipFill>
          <a:blip r:embed="rId3"/>
          <a:stretch>
            <a:fillRect/>
          </a:stretch>
        </p:blipFill>
        <p:spPr>
          <a:xfrm>
            <a:off x="4596887" y="2828831"/>
            <a:ext cx="936996" cy="1121140"/>
          </a:xfrm>
          <a:prstGeom prst="rect">
            <a:avLst/>
          </a:prstGeom>
        </p:spPr>
      </p:pic>
      <p:pic>
        <p:nvPicPr>
          <p:cNvPr id="17" name="図 16"/>
          <p:cNvPicPr>
            <a:picLocks noChangeAspect="1"/>
          </p:cNvPicPr>
          <p:nvPr/>
        </p:nvPicPr>
        <p:blipFill>
          <a:blip r:embed="rId4"/>
          <a:stretch>
            <a:fillRect/>
          </a:stretch>
        </p:blipFill>
        <p:spPr>
          <a:xfrm>
            <a:off x="6600966" y="3219156"/>
            <a:ext cx="1988025" cy="340491"/>
          </a:xfrm>
          <a:prstGeom prst="rect">
            <a:avLst/>
          </a:prstGeom>
        </p:spPr>
      </p:pic>
      <p:cxnSp>
        <p:nvCxnSpPr>
          <p:cNvPr id="19" name="カギ線コネクタ 18"/>
          <p:cNvCxnSpPr>
            <a:stCxn id="34" idx="3"/>
            <a:endCxn id="15" idx="1"/>
          </p:cNvCxnSpPr>
          <p:nvPr/>
        </p:nvCxnSpPr>
        <p:spPr bwMode="auto">
          <a:xfrm>
            <a:off x="2999708" y="2090723"/>
            <a:ext cx="1597179" cy="1298678"/>
          </a:xfrm>
          <a:prstGeom prst="bentConnector3">
            <a:avLst/>
          </a:prstGeom>
          <a:ln>
            <a:solidFill>
              <a:schemeClr val="accent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0" name="カギ線コネクタ 19"/>
          <p:cNvCxnSpPr>
            <a:stCxn id="4" idx="3"/>
            <a:endCxn id="15" idx="1"/>
          </p:cNvCxnSpPr>
          <p:nvPr/>
        </p:nvCxnSpPr>
        <p:spPr bwMode="auto">
          <a:xfrm flipV="1">
            <a:off x="3002078" y="3389401"/>
            <a:ext cx="1594809" cy="480968"/>
          </a:xfrm>
          <a:prstGeom prst="bentConnector3">
            <a:avLst/>
          </a:prstGeom>
          <a:ln>
            <a:solidFill>
              <a:schemeClr val="accent1"/>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4" name="直線矢印コネクタ 23"/>
          <p:cNvCxnSpPr>
            <a:stCxn id="15" idx="3"/>
            <a:endCxn id="17" idx="1"/>
          </p:cNvCxnSpPr>
          <p:nvPr/>
        </p:nvCxnSpPr>
        <p:spPr bwMode="auto">
          <a:xfrm>
            <a:off x="5533883" y="3389401"/>
            <a:ext cx="1067083" cy="1"/>
          </a:xfrm>
          <a:prstGeom prst="straightConnector1">
            <a:avLst/>
          </a:prstGeom>
          <a:ln>
            <a:solidFill>
              <a:schemeClr val="accent5">
                <a:lumMod val="75000"/>
              </a:schemeClr>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25" name="正方形/長方形 24"/>
          <p:cNvSpPr/>
          <p:nvPr/>
        </p:nvSpPr>
        <p:spPr>
          <a:xfrm>
            <a:off x="5606629" y="2828831"/>
            <a:ext cx="1385183" cy="461665"/>
          </a:xfrm>
          <a:prstGeom prst="rect">
            <a:avLst/>
          </a:prstGeom>
        </p:spPr>
        <p:txBody>
          <a:bodyPr wrap="square">
            <a:spAutoFit/>
          </a:bodyPr>
          <a:lstStyle/>
          <a:p>
            <a:r>
              <a:rPr lang="ja-JP" altLang="en-US" dirty="0">
                <a:solidFill>
                  <a:schemeClr val="accent5">
                    <a:lumMod val="75000"/>
                  </a:schemeClr>
                </a:solidFill>
                <a:latin typeface="+mn-ea"/>
                <a:ea typeface="+mn-ea"/>
              </a:rPr>
              <a:t>何</a:t>
            </a:r>
            <a:r>
              <a:rPr lang="ja-JP" altLang="en-US" dirty="0" smtClean="0">
                <a:solidFill>
                  <a:schemeClr val="accent5">
                    <a:lumMod val="75000"/>
                  </a:schemeClr>
                </a:solidFill>
                <a:latin typeface="+mn-ea"/>
                <a:ea typeface="+mn-ea"/>
              </a:rPr>
              <a:t>もしなくて</a:t>
            </a:r>
            <a:r>
              <a:rPr lang="ja-JP" altLang="en-US" dirty="0">
                <a:solidFill>
                  <a:schemeClr val="accent5">
                    <a:lumMod val="75000"/>
                  </a:schemeClr>
                </a:solidFill>
                <a:latin typeface="+mn-ea"/>
                <a:ea typeface="+mn-ea"/>
              </a:rPr>
              <a:t>も</a:t>
            </a:r>
            <a:endParaRPr lang="en-US" altLang="ja-JP" dirty="0" smtClean="0">
              <a:solidFill>
                <a:schemeClr val="accent5">
                  <a:lumMod val="75000"/>
                </a:schemeClr>
              </a:solidFill>
              <a:latin typeface="+mn-ea"/>
              <a:ea typeface="+mn-ea"/>
            </a:endParaRPr>
          </a:p>
          <a:p>
            <a:r>
              <a:rPr lang="ja-JP" altLang="en-US" dirty="0" smtClean="0">
                <a:solidFill>
                  <a:schemeClr val="accent5">
                    <a:lumMod val="75000"/>
                  </a:schemeClr>
                </a:solidFill>
                <a:latin typeface="+mn-ea"/>
                <a:ea typeface="+mn-ea"/>
              </a:rPr>
              <a:t>自動で更新</a:t>
            </a:r>
            <a:endParaRPr lang="ja-JP" altLang="en-US" dirty="0">
              <a:solidFill>
                <a:schemeClr val="accent5">
                  <a:lumMod val="75000"/>
                </a:schemeClr>
              </a:solidFill>
              <a:latin typeface="+mn-ea"/>
              <a:ea typeface="+mn-ea"/>
            </a:endParaRPr>
          </a:p>
        </p:txBody>
      </p:sp>
      <p:sp>
        <p:nvSpPr>
          <p:cNvPr id="26" name="正方形/長方形 25"/>
          <p:cNvSpPr/>
          <p:nvPr/>
        </p:nvSpPr>
        <p:spPr>
          <a:xfrm>
            <a:off x="3179200" y="1437636"/>
            <a:ext cx="1927929" cy="461665"/>
          </a:xfrm>
          <a:prstGeom prst="rect">
            <a:avLst/>
          </a:prstGeom>
        </p:spPr>
        <p:txBody>
          <a:bodyPr wrap="square">
            <a:spAutoFit/>
          </a:bodyPr>
          <a:lstStyle/>
          <a:p>
            <a:r>
              <a:rPr lang="ja-JP" altLang="en-US" dirty="0" smtClean="0">
                <a:solidFill>
                  <a:schemeClr val="accent1"/>
                </a:solidFill>
                <a:latin typeface="+mn-ea"/>
                <a:ea typeface="+mn-ea"/>
              </a:rPr>
              <a:t>開発段階では、</a:t>
            </a:r>
            <a:endParaRPr lang="en-US" altLang="ja-JP" dirty="0" smtClean="0">
              <a:solidFill>
                <a:schemeClr val="accent1"/>
              </a:solidFill>
              <a:latin typeface="+mn-ea"/>
              <a:ea typeface="+mn-ea"/>
            </a:endParaRPr>
          </a:p>
          <a:p>
            <a:r>
              <a:rPr lang="ja-JP" altLang="en-US" dirty="0" smtClean="0">
                <a:solidFill>
                  <a:schemeClr val="accent1"/>
                </a:solidFill>
                <a:latin typeface="+mn-ea"/>
                <a:ea typeface="+mn-ea"/>
              </a:rPr>
              <a:t>人が手動で実行→更新</a:t>
            </a:r>
            <a:endParaRPr lang="ja-JP" altLang="en-US" dirty="0">
              <a:solidFill>
                <a:schemeClr val="accent1"/>
              </a:solidFill>
              <a:latin typeface="+mn-ea"/>
              <a:ea typeface="+mn-ea"/>
            </a:endParaRPr>
          </a:p>
        </p:txBody>
      </p:sp>
      <p:sp>
        <p:nvSpPr>
          <p:cNvPr id="27" name="正方形/長方形 26"/>
          <p:cNvSpPr/>
          <p:nvPr/>
        </p:nvSpPr>
        <p:spPr>
          <a:xfrm>
            <a:off x="581758" y="4879501"/>
            <a:ext cx="6974551" cy="1384995"/>
          </a:xfrm>
          <a:prstGeom prst="rect">
            <a:avLst/>
          </a:prstGeom>
        </p:spPr>
        <p:txBody>
          <a:bodyPr wrap="square">
            <a:spAutoFit/>
          </a:bodyPr>
          <a:lstStyle/>
          <a:p>
            <a:r>
              <a:rPr lang="ja-JP" altLang="en-US" dirty="0" smtClean="0">
                <a:latin typeface="+mn-ea"/>
                <a:ea typeface="+mn-ea"/>
              </a:rPr>
              <a:t>・</a:t>
            </a:r>
            <a:r>
              <a:rPr lang="ja-JP" altLang="en-US" dirty="0" smtClean="0">
                <a:solidFill>
                  <a:schemeClr val="accent1"/>
                </a:solidFill>
                <a:latin typeface="+mn-ea"/>
                <a:ea typeface="+mn-ea"/>
              </a:rPr>
              <a:t>赤線部分</a:t>
            </a:r>
            <a:r>
              <a:rPr lang="ja-JP" altLang="en-US" dirty="0" smtClean="0">
                <a:latin typeface="+mn-ea"/>
                <a:ea typeface="+mn-ea"/>
              </a:rPr>
              <a:t>を人がいちいち実行ボタンを押すのでは、自動化とは言えない</a:t>
            </a:r>
            <a:endParaRPr lang="en-US" altLang="ja-JP" dirty="0" smtClean="0">
              <a:latin typeface="+mn-ea"/>
              <a:ea typeface="+mn-ea"/>
            </a:endParaRPr>
          </a:p>
          <a:p>
            <a:r>
              <a:rPr lang="ja-JP" altLang="en-US" dirty="0" smtClean="0">
                <a:latin typeface="+mn-ea"/>
                <a:ea typeface="+mn-ea"/>
              </a:rPr>
              <a:t>→人が何もしなくても、</a:t>
            </a:r>
            <a:r>
              <a:rPr lang="en-US" altLang="ja-JP" dirty="0" err="1" smtClean="0">
                <a:latin typeface="+mn-ea"/>
                <a:ea typeface="+mn-ea"/>
              </a:rPr>
              <a:t>MotionBoard</a:t>
            </a:r>
            <a:r>
              <a:rPr lang="ja-JP" altLang="en-US" dirty="0" smtClean="0">
                <a:latin typeface="+mn-ea"/>
                <a:ea typeface="+mn-ea"/>
              </a:rPr>
              <a:t>用のデータベースのデータを勝手に更新するようにしたい</a:t>
            </a:r>
            <a:endParaRPr lang="en-US" altLang="ja-JP" dirty="0" smtClean="0">
              <a:latin typeface="+mn-ea"/>
              <a:ea typeface="+mn-ea"/>
            </a:endParaRPr>
          </a:p>
          <a:p>
            <a:endParaRPr lang="en-US" altLang="ja-JP" dirty="0">
              <a:latin typeface="+mn-ea"/>
              <a:ea typeface="+mn-ea"/>
            </a:endParaRPr>
          </a:p>
          <a:p>
            <a:r>
              <a:rPr lang="ja-JP" altLang="en-US" dirty="0" smtClean="0">
                <a:latin typeface="+mn-ea"/>
                <a:ea typeface="+mn-ea"/>
              </a:rPr>
              <a:t>→</a:t>
            </a:r>
            <a:r>
              <a:rPr lang="en-US" altLang="ja-JP" dirty="0" smtClean="0">
                <a:latin typeface="+mn-ea"/>
                <a:ea typeface="+mn-ea"/>
              </a:rPr>
              <a:t>Windows</a:t>
            </a:r>
            <a:r>
              <a:rPr lang="ja-JP" altLang="en-US" dirty="0" smtClean="0">
                <a:latin typeface="+mn-ea"/>
                <a:ea typeface="+mn-ea"/>
              </a:rPr>
              <a:t>タスクスケジューラを使って、</a:t>
            </a:r>
            <a:r>
              <a:rPr lang="en-US" altLang="ja-JP" dirty="0" smtClean="0">
                <a:latin typeface="+mn-ea"/>
                <a:ea typeface="+mn-ea"/>
              </a:rPr>
              <a:t>Python</a:t>
            </a:r>
            <a:r>
              <a:rPr lang="ja-JP" altLang="en-US" dirty="0" smtClean="0">
                <a:latin typeface="+mn-ea"/>
                <a:ea typeface="+mn-ea"/>
              </a:rPr>
              <a:t>プログラムを自動実行します。</a:t>
            </a:r>
            <a:endParaRPr lang="en-US" altLang="ja-JP" dirty="0" smtClean="0">
              <a:latin typeface="+mn-ea"/>
              <a:ea typeface="+mn-ea"/>
            </a:endParaRPr>
          </a:p>
          <a:p>
            <a:r>
              <a:rPr lang="ja-JP" altLang="en-US" dirty="0">
                <a:latin typeface="+mn-ea"/>
                <a:ea typeface="+mn-ea"/>
              </a:rPr>
              <a:t>　</a:t>
            </a:r>
            <a:r>
              <a:rPr lang="en-US" altLang="ja-JP" dirty="0" err="1" smtClean="0">
                <a:latin typeface="+mn-ea"/>
                <a:ea typeface="+mn-ea"/>
              </a:rPr>
              <a:t>SQLAlchemy</a:t>
            </a:r>
            <a:r>
              <a:rPr lang="ja-JP" altLang="en-US" dirty="0" smtClean="0">
                <a:latin typeface="+mn-ea"/>
                <a:ea typeface="+mn-ea"/>
              </a:rPr>
              <a:t>を使用することで、</a:t>
            </a:r>
            <a:r>
              <a:rPr lang="en-US" altLang="ja-JP" dirty="0" smtClean="0">
                <a:latin typeface="+mn-ea"/>
                <a:ea typeface="+mn-ea"/>
              </a:rPr>
              <a:t>A5Mk2</a:t>
            </a:r>
            <a:r>
              <a:rPr lang="ja-JP" altLang="en-US" dirty="0" smtClean="0">
                <a:latin typeface="+mn-ea"/>
                <a:ea typeface="+mn-ea"/>
              </a:rPr>
              <a:t>に書いた</a:t>
            </a:r>
            <a:r>
              <a:rPr lang="en-US" altLang="ja-JP" dirty="0" smtClean="0">
                <a:latin typeface="+mn-ea"/>
                <a:ea typeface="+mn-ea"/>
              </a:rPr>
              <a:t>SQL</a:t>
            </a:r>
            <a:r>
              <a:rPr lang="ja-JP" altLang="en-US" dirty="0" smtClean="0">
                <a:latin typeface="+mn-ea"/>
                <a:ea typeface="+mn-ea"/>
              </a:rPr>
              <a:t>文を</a:t>
            </a:r>
            <a:r>
              <a:rPr lang="en-US" altLang="ja-JP" dirty="0" smtClean="0">
                <a:latin typeface="+mn-ea"/>
                <a:ea typeface="+mn-ea"/>
              </a:rPr>
              <a:t>Python</a:t>
            </a:r>
            <a:r>
              <a:rPr lang="ja-JP" altLang="en-US" dirty="0" smtClean="0">
                <a:latin typeface="+mn-ea"/>
                <a:ea typeface="+mn-ea"/>
              </a:rPr>
              <a:t>から自動で実行することができます。</a:t>
            </a:r>
            <a:endParaRPr lang="en-US" altLang="ja-JP" dirty="0" smtClean="0">
              <a:latin typeface="+mn-ea"/>
              <a:ea typeface="+mn-ea"/>
            </a:endParaRPr>
          </a:p>
          <a:p>
            <a:endParaRPr lang="en-US" altLang="ja-JP" dirty="0">
              <a:latin typeface="+mn-ea"/>
              <a:ea typeface="+mn-ea"/>
            </a:endParaRPr>
          </a:p>
          <a:p>
            <a:r>
              <a:rPr lang="ja-JP" altLang="en-US" dirty="0">
                <a:latin typeface="+mn-ea"/>
                <a:ea typeface="+mn-ea"/>
              </a:rPr>
              <a:t>・</a:t>
            </a:r>
            <a:r>
              <a:rPr lang="ja-JP" altLang="en-US" dirty="0" smtClean="0">
                <a:latin typeface="+mn-ea"/>
                <a:ea typeface="+mn-ea"/>
              </a:rPr>
              <a:t>詳しいコードや</a:t>
            </a:r>
            <a:r>
              <a:rPr lang="en-US" altLang="ja-JP" dirty="0" err="1" smtClean="0">
                <a:latin typeface="+mn-ea"/>
                <a:ea typeface="+mn-ea"/>
              </a:rPr>
              <a:t>py</a:t>
            </a:r>
            <a:r>
              <a:rPr lang="ja-JP" altLang="en-US" dirty="0" smtClean="0">
                <a:latin typeface="+mn-ea"/>
                <a:ea typeface="+mn-ea"/>
              </a:rPr>
              <a:t>ファイルの作り方などは、</a:t>
            </a:r>
            <a:r>
              <a:rPr lang="en-US" altLang="ja-JP" dirty="0" err="1" smtClean="0">
                <a:latin typeface="+mn-ea"/>
                <a:ea typeface="+mn-ea"/>
              </a:rPr>
              <a:t>ipynb</a:t>
            </a:r>
            <a:r>
              <a:rPr lang="ja-JP" altLang="en-US" dirty="0" smtClean="0">
                <a:latin typeface="+mn-ea"/>
                <a:ea typeface="+mn-ea"/>
              </a:rPr>
              <a:t>テキストを確認してください。（</a:t>
            </a:r>
            <a:r>
              <a:rPr lang="en-US" altLang="ja-JP" dirty="0" smtClean="0">
                <a:latin typeface="+mn-ea"/>
                <a:ea typeface="+mn-ea"/>
              </a:rPr>
              <a:t>23_</a:t>
            </a:r>
            <a:r>
              <a:rPr lang="ja-JP" altLang="en-US" dirty="0" smtClean="0">
                <a:latin typeface="+mn-ea"/>
                <a:ea typeface="+mn-ea"/>
              </a:rPr>
              <a:t>定期実行</a:t>
            </a:r>
            <a:r>
              <a:rPr lang="en-US" altLang="ja-JP" dirty="0" smtClean="0">
                <a:latin typeface="+mn-ea"/>
                <a:ea typeface="+mn-ea"/>
              </a:rPr>
              <a:t>.</a:t>
            </a:r>
            <a:r>
              <a:rPr lang="en-US" altLang="ja-JP" dirty="0" err="1" smtClean="0">
                <a:latin typeface="+mn-ea"/>
                <a:ea typeface="+mn-ea"/>
              </a:rPr>
              <a:t>ipynb</a:t>
            </a:r>
            <a:r>
              <a:rPr lang="ja-JP" altLang="en-US" dirty="0">
                <a:latin typeface="+mn-ea"/>
                <a:ea typeface="+mn-ea"/>
              </a:rPr>
              <a:t>）</a:t>
            </a:r>
            <a:endParaRPr lang="en-US" altLang="ja-JP" dirty="0" smtClean="0">
              <a:latin typeface="+mn-ea"/>
              <a:ea typeface="+mn-ea"/>
            </a:endParaRPr>
          </a:p>
        </p:txBody>
      </p:sp>
      <p:pic>
        <p:nvPicPr>
          <p:cNvPr id="34" name="図 33"/>
          <p:cNvPicPr>
            <a:picLocks noChangeAspect="1"/>
          </p:cNvPicPr>
          <p:nvPr/>
        </p:nvPicPr>
        <p:blipFill>
          <a:blip r:embed="rId5"/>
          <a:stretch>
            <a:fillRect/>
          </a:stretch>
        </p:blipFill>
        <p:spPr>
          <a:xfrm>
            <a:off x="479708" y="1421696"/>
            <a:ext cx="2520000" cy="1338053"/>
          </a:xfrm>
          <a:prstGeom prst="rect">
            <a:avLst/>
          </a:prstGeom>
        </p:spPr>
      </p:pic>
      <p:pic>
        <p:nvPicPr>
          <p:cNvPr id="1028" name="Picture 4" descr="Pythonのファイルのシンボル | 無料のアイコン"/>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6629" y="1155804"/>
            <a:ext cx="927977" cy="927977"/>
          </a:xfrm>
          <a:prstGeom prst="rect">
            <a:avLst/>
          </a:prstGeom>
          <a:noFill/>
          <a:extLst>
            <a:ext uri="{909E8E84-426E-40DD-AFC4-6F175D3DCCD1}">
              <a14:hiddenFill xmlns:a14="http://schemas.microsoft.com/office/drawing/2010/main">
                <a:solidFill>
                  <a:srgbClr val="FFFFFF"/>
                </a:solidFill>
              </a14:hiddenFill>
            </a:ext>
          </a:extLst>
        </p:spPr>
      </p:pic>
      <p:sp>
        <p:nvSpPr>
          <p:cNvPr id="40" name="右矢印 39"/>
          <p:cNvSpPr/>
          <p:nvPr/>
        </p:nvSpPr>
        <p:spPr bwMode="auto">
          <a:xfrm>
            <a:off x="4935465" y="1363936"/>
            <a:ext cx="543827" cy="60288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2" name="正方形/長方形 41"/>
          <p:cNvSpPr/>
          <p:nvPr/>
        </p:nvSpPr>
        <p:spPr>
          <a:xfrm>
            <a:off x="6473042" y="1204293"/>
            <a:ext cx="2482015" cy="830997"/>
          </a:xfrm>
          <a:prstGeom prst="rect">
            <a:avLst/>
          </a:prstGeom>
        </p:spPr>
        <p:txBody>
          <a:bodyPr wrap="square">
            <a:spAutoFit/>
          </a:bodyPr>
          <a:lstStyle/>
          <a:p>
            <a:r>
              <a:rPr lang="ja-JP" altLang="en-US" dirty="0" smtClean="0">
                <a:solidFill>
                  <a:schemeClr val="accent6"/>
                </a:solidFill>
                <a:latin typeface="+mn-ea"/>
                <a:ea typeface="+mn-ea"/>
              </a:rPr>
              <a:t>この</a:t>
            </a:r>
            <a:r>
              <a:rPr lang="en-US" altLang="ja-JP" dirty="0" smtClean="0">
                <a:solidFill>
                  <a:schemeClr val="accent6"/>
                </a:solidFill>
                <a:latin typeface="+mn-ea"/>
                <a:ea typeface="+mn-ea"/>
              </a:rPr>
              <a:t>A5Mk2</a:t>
            </a:r>
            <a:r>
              <a:rPr lang="ja-JP" altLang="en-US" dirty="0" smtClean="0">
                <a:solidFill>
                  <a:schemeClr val="accent6"/>
                </a:solidFill>
                <a:latin typeface="+mn-ea"/>
                <a:ea typeface="+mn-ea"/>
              </a:rPr>
              <a:t>の</a:t>
            </a:r>
            <a:r>
              <a:rPr lang="en-US" altLang="ja-JP" dirty="0" smtClean="0">
                <a:solidFill>
                  <a:schemeClr val="accent6"/>
                </a:solidFill>
                <a:latin typeface="+mn-ea"/>
                <a:ea typeface="+mn-ea"/>
              </a:rPr>
              <a:t>SQL</a:t>
            </a:r>
            <a:r>
              <a:rPr lang="ja-JP" altLang="en-US" dirty="0" smtClean="0">
                <a:solidFill>
                  <a:schemeClr val="accent6"/>
                </a:solidFill>
                <a:latin typeface="+mn-ea"/>
                <a:ea typeface="+mn-ea"/>
              </a:rPr>
              <a:t>文と</a:t>
            </a:r>
            <a:r>
              <a:rPr lang="en-US" altLang="ja-JP" dirty="0" err="1" smtClean="0">
                <a:solidFill>
                  <a:schemeClr val="accent6"/>
                </a:solidFill>
                <a:latin typeface="+mn-ea"/>
                <a:ea typeface="+mn-ea"/>
              </a:rPr>
              <a:t>Jupyter</a:t>
            </a:r>
            <a:r>
              <a:rPr lang="ja-JP" altLang="en-US" dirty="0" smtClean="0">
                <a:solidFill>
                  <a:schemeClr val="accent6"/>
                </a:solidFill>
                <a:latin typeface="+mn-ea"/>
                <a:ea typeface="+mn-ea"/>
              </a:rPr>
              <a:t>の</a:t>
            </a:r>
            <a:r>
              <a:rPr lang="en-US" altLang="ja-JP" dirty="0" smtClean="0">
                <a:solidFill>
                  <a:schemeClr val="accent6"/>
                </a:solidFill>
                <a:latin typeface="+mn-ea"/>
                <a:ea typeface="+mn-ea"/>
              </a:rPr>
              <a:t>Python</a:t>
            </a:r>
            <a:r>
              <a:rPr lang="ja-JP" altLang="en-US" dirty="0" smtClean="0">
                <a:solidFill>
                  <a:schemeClr val="accent6"/>
                </a:solidFill>
                <a:latin typeface="+mn-ea"/>
                <a:ea typeface="+mn-ea"/>
              </a:rPr>
              <a:t>コードを</a:t>
            </a:r>
            <a:r>
              <a:rPr lang="en-US" altLang="ja-JP" dirty="0" err="1" smtClean="0">
                <a:solidFill>
                  <a:schemeClr val="accent6"/>
                </a:solidFill>
                <a:latin typeface="+mn-ea"/>
                <a:ea typeface="+mn-ea"/>
              </a:rPr>
              <a:t>Py</a:t>
            </a:r>
            <a:r>
              <a:rPr lang="ja-JP" altLang="en-US" dirty="0" smtClean="0">
                <a:solidFill>
                  <a:schemeClr val="accent6"/>
                </a:solidFill>
                <a:latin typeface="+mn-ea"/>
                <a:ea typeface="+mn-ea"/>
              </a:rPr>
              <a:t>ファイルに記載し、</a:t>
            </a:r>
            <a:endParaRPr lang="en-US" altLang="ja-JP" dirty="0" smtClean="0">
              <a:solidFill>
                <a:schemeClr val="accent6"/>
              </a:solidFill>
              <a:latin typeface="+mn-ea"/>
              <a:ea typeface="+mn-ea"/>
            </a:endParaRPr>
          </a:p>
          <a:p>
            <a:r>
              <a:rPr lang="ja-JP" altLang="en-US" dirty="0" smtClean="0">
                <a:solidFill>
                  <a:schemeClr val="accent6"/>
                </a:solidFill>
                <a:latin typeface="+mn-ea"/>
                <a:ea typeface="+mn-ea"/>
              </a:rPr>
              <a:t>タスクスケジューラで</a:t>
            </a:r>
            <a:r>
              <a:rPr lang="en-US" altLang="ja-JP" dirty="0" err="1" smtClean="0">
                <a:solidFill>
                  <a:schemeClr val="accent6"/>
                </a:solidFill>
                <a:latin typeface="+mn-ea"/>
                <a:ea typeface="+mn-ea"/>
              </a:rPr>
              <a:t>Py</a:t>
            </a:r>
            <a:r>
              <a:rPr lang="ja-JP" altLang="en-US" dirty="0" smtClean="0">
                <a:solidFill>
                  <a:schemeClr val="accent6"/>
                </a:solidFill>
                <a:latin typeface="+mn-ea"/>
                <a:ea typeface="+mn-ea"/>
              </a:rPr>
              <a:t>ファイルを</a:t>
            </a:r>
            <a:endParaRPr lang="en-US" altLang="ja-JP" dirty="0" smtClean="0">
              <a:solidFill>
                <a:schemeClr val="accent6"/>
              </a:solidFill>
              <a:latin typeface="+mn-ea"/>
              <a:ea typeface="+mn-ea"/>
            </a:endParaRPr>
          </a:p>
          <a:p>
            <a:r>
              <a:rPr lang="ja-JP" altLang="en-US" dirty="0" smtClean="0">
                <a:solidFill>
                  <a:schemeClr val="accent6"/>
                </a:solidFill>
                <a:latin typeface="+mn-ea"/>
                <a:ea typeface="+mn-ea"/>
              </a:rPr>
              <a:t>定期実行する</a:t>
            </a:r>
            <a:endParaRPr lang="ja-JP" altLang="en-US" dirty="0">
              <a:solidFill>
                <a:schemeClr val="accent6"/>
              </a:solidFill>
              <a:latin typeface="+mn-ea"/>
              <a:ea typeface="+mn-ea"/>
            </a:endParaRPr>
          </a:p>
        </p:txBody>
      </p:sp>
      <p:sp>
        <p:nvSpPr>
          <p:cNvPr id="43" name="右矢印 42"/>
          <p:cNvSpPr/>
          <p:nvPr/>
        </p:nvSpPr>
        <p:spPr bwMode="auto">
          <a:xfrm rot="5400000">
            <a:off x="5795510" y="2208879"/>
            <a:ext cx="543827" cy="602883"/>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1175868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Jupyter</a:t>
            </a:r>
            <a:r>
              <a:rPr kumimoji="1" lang="ja-JP" altLang="en-US" dirty="0" smtClean="0"/>
              <a:t>の初期ディレクトリ設定①</a:t>
            </a:r>
            <a:endParaRPr kumimoji="1" lang="ja-JP" altLang="en-US" dirty="0"/>
          </a:p>
        </p:txBody>
      </p:sp>
      <p:grpSp>
        <p:nvGrpSpPr>
          <p:cNvPr id="3" name="グループ化 2"/>
          <p:cNvGrpSpPr/>
          <p:nvPr/>
        </p:nvGrpSpPr>
        <p:grpSpPr>
          <a:xfrm>
            <a:off x="412596" y="888641"/>
            <a:ext cx="2647757" cy="5604797"/>
            <a:chOff x="412596" y="888641"/>
            <a:chExt cx="2647757" cy="5604797"/>
          </a:xfrm>
        </p:grpSpPr>
        <p:pic>
          <p:nvPicPr>
            <p:cNvPr id="4" name="図 3"/>
            <p:cNvPicPr>
              <a:picLocks noChangeAspect="1"/>
            </p:cNvPicPr>
            <p:nvPr/>
          </p:nvPicPr>
          <p:blipFill>
            <a:blip r:embed="rId2"/>
            <a:stretch>
              <a:fillRect/>
            </a:stretch>
          </p:blipFill>
          <p:spPr>
            <a:xfrm>
              <a:off x="412596" y="888641"/>
              <a:ext cx="2647757" cy="5604797"/>
            </a:xfrm>
            <a:prstGeom prst="rect">
              <a:avLst/>
            </a:prstGeom>
          </p:spPr>
        </p:pic>
        <p:sp>
          <p:nvSpPr>
            <p:cNvPr id="5" name="正方形/長方形 4"/>
            <p:cNvSpPr/>
            <p:nvPr/>
          </p:nvSpPr>
          <p:spPr bwMode="auto">
            <a:xfrm>
              <a:off x="875763" y="1815921"/>
              <a:ext cx="1519707" cy="635358"/>
            </a:xfrm>
            <a:prstGeom prst="rect">
              <a:avLst/>
            </a:prstGeom>
            <a:solidFill>
              <a:schemeClr val="bg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 name="正方形/長方形 5"/>
            <p:cNvSpPr/>
            <p:nvPr/>
          </p:nvSpPr>
          <p:spPr bwMode="auto">
            <a:xfrm>
              <a:off x="875763" y="2820473"/>
              <a:ext cx="1521855" cy="787758"/>
            </a:xfrm>
            <a:prstGeom prst="rect">
              <a:avLst/>
            </a:prstGeom>
            <a:solidFill>
              <a:schemeClr val="bg1"/>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sp>
        <p:nvSpPr>
          <p:cNvPr id="7" name="フリーフォーム 6"/>
          <p:cNvSpPr/>
          <p:nvPr/>
        </p:nvSpPr>
        <p:spPr bwMode="auto">
          <a:xfrm>
            <a:off x="601014" y="1396355"/>
            <a:ext cx="313386" cy="266773"/>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テキスト ボックス 7"/>
          <p:cNvSpPr txBox="1"/>
          <p:nvPr/>
        </p:nvSpPr>
        <p:spPr>
          <a:xfrm>
            <a:off x="3438605" y="1590190"/>
            <a:ext cx="4091715" cy="334900"/>
          </a:xfrm>
          <a:prstGeom prst="rect">
            <a:avLst/>
          </a:prstGeom>
          <a:noFill/>
        </p:spPr>
        <p:txBody>
          <a:bodyPr wrap="square" rtlCol="0">
            <a:spAutoFit/>
          </a:bodyPr>
          <a:lstStyle/>
          <a:p>
            <a:pPr>
              <a:lnSpc>
                <a:spcPct val="150000"/>
              </a:lnSpc>
            </a:pPr>
            <a:r>
              <a:rPr lang="ja-JP" altLang="en-US" dirty="0" smtClean="0">
                <a:solidFill>
                  <a:srgbClr val="FF0000"/>
                </a:solidFill>
                <a:effectLst>
                  <a:glow rad="127000">
                    <a:schemeClr val="bg1">
                      <a:alpha val="90000"/>
                    </a:schemeClr>
                  </a:glow>
                </a:effectLst>
                <a:latin typeface="+mn-ea"/>
                <a:ea typeface="+mn-ea"/>
              </a:rPr>
              <a:t>ただし、ここまでしか遡れない</a:t>
            </a:r>
            <a:endParaRPr lang="en-US" altLang="ja-JP" dirty="0" smtClean="0">
              <a:solidFill>
                <a:srgbClr val="FF0000"/>
              </a:solidFill>
              <a:effectLst>
                <a:glow rad="127000">
                  <a:schemeClr val="bg1">
                    <a:alpha val="90000"/>
                  </a:schemeClr>
                </a:glow>
              </a:effectLst>
              <a:latin typeface="+mn-ea"/>
              <a:ea typeface="+mn-ea"/>
            </a:endParaRPr>
          </a:p>
        </p:txBody>
      </p:sp>
      <p:cxnSp>
        <p:nvCxnSpPr>
          <p:cNvPr id="9" name="直線矢印コネクタ 8"/>
          <p:cNvCxnSpPr>
            <a:stCxn id="7" idx="25"/>
            <a:endCxn id="8" idx="1"/>
          </p:cNvCxnSpPr>
          <p:nvPr/>
        </p:nvCxnSpPr>
        <p:spPr bwMode="auto">
          <a:xfrm>
            <a:off x="906016" y="1576560"/>
            <a:ext cx="2532589" cy="18108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3284058" y="1011444"/>
            <a:ext cx="4091715" cy="334900"/>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クリックするとフォルダに飛べる</a:t>
            </a:r>
            <a:endParaRPr lang="en-US" altLang="ja-JP" dirty="0" smtClean="0">
              <a:effectLst>
                <a:glow rad="127000">
                  <a:schemeClr val="bg1">
                    <a:alpha val="90000"/>
                  </a:schemeClr>
                </a:glow>
              </a:effectLst>
              <a:latin typeface="+mn-ea"/>
              <a:ea typeface="+mn-ea"/>
            </a:endParaRPr>
          </a:p>
        </p:txBody>
      </p:sp>
      <p:cxnSp>
        <p:nvCxnSpPr>
          <p:cNvPr id="13" name="直線矢印コネクタ 12"/>
          <p:cNvCxnSpPr>
            <a:endCxn id="12" idx="1"/>
          </p:cNvCxnSpPr>
          <p:nvPr/>
        </p:nvCxnSpPr>
        <p:spPr bwMode="auto">
          <a:xfrm flipV="1">
            <a:off x="1940154" y="1178894"/>
            <a:ext cx="1343904" cy="267833"/>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3239036" y="2182840"/>
            <a:ext cx="5767589" cy="4570482"/>
          </a:xfrm>
          <a:prstGeom prst="rect">
            <a:avLst/>
          </a:prstGeom>
        </p:spPr>
        <p:txBody>
          <a:bodyPr wrap="square">
            <a:spAutoFit/>
          </a:bodyPr>
          <a:lstStyle/>
          <a:p>
            <a:pPr>
              <a:lnSpc>
                <a:spcPct val="150000"/>
              </a:lnSpc>
            </a:pPr>
            <a:r>
              <a:rPr lang="ja-JP" altLang="en-US" dirty="0" smtClean="0">
                <a:latin typeface="+mn-ea"/>
                <a:ea typeface="+mn-ea"/>
              </a:rPr>
              <a:t>初期設定だと、左サイドバーに出てくるフォルダの場所（初期ディレクトリ）は下記になります。</a:t>
            </a:r>
            <a:endParaRPr lang="en-US" altLang="ja-JP" dirty="0">
              <a:latin typeface="+mn-ea"/>
              <a:ea typeface="+mn-ea"/>
            </a:endParaRPr>
          </a:p>
          <a:p>
            <a:pPr>
              <a:lnSpc>
                <a:spcPct val="150000"/>
              </a:lnSpc>
            </a:pPr>
            <a:r>
              <a:rPr lang="ja-JP" altLang="en-US" dirty="0" smtClean="0">
                <a:latin typeface="+mn-ea"/>
                <a:ea typeface="+mn-ea"/>
              </a:rPr>
              <a:t>C</a:t>
            </a:r>
            <a:r>
              <a:rPr lang="ja-JP" altLang="en-US" dirty="0">
                <a:latin typeface="+mn-ea"/>
                <a:ea typeface="+mn-ea"/>
              </a:rPr>
              <a:t>:\Users\ユーザー名\AppData\Local\Programs\Python\Python39\</a:t>
            </a:r>
            <a:r>
              <a:rPr lang="ja-JP" altLang="en-US" dirty="0" smtClean="0">
                <a:solidFill>
                  <a:srgbClr val="FF0000"/>
                </a:solidFill>
                <a:latin typeface="+mn-ea"/>
                <a:ea typeface="+mn-ea"/>
              </a:rPr>
              <a:t>Scripts</a:t>
            </a:r>
            <a:endParaRPr lang="en-US" altLang="ja-JP" dirty="0" smtClean="0">
              <a:solidFill>
                <a:srgbClr val="FF0000"/>
              </a:solidFill>
              <a:latin typeface="+mn-ea"/>
              <a:ea typeface="+mn-ea"/>
            </a:endParaRPr>
          </a:p>
          <a:p>
            <a:pPr>
              <a:lnSpc>
                <a:spcPct val="150000"/>
              </a:lnSpc>
            </a:pPr>
            <a:endParaRPr lang="en-US" altLang="ja-JP" dirty="0">
              <a:latin typeface="+mn-ea"/>
              <a:ea typeface="+mn-ea"/>
            </a:endParaRPr>
          </a:p>
          <a:p>
            <a:pPr>
              <a:lnSpc>
                <a:spcPct val="150000"/>
              </a:lnSpc>
            </a:pPr>
            <a:r>
              <a:rPr lang="en-US" altLang="ja-JP" dirty="0" smtClean="0">
                <a:latin typeface="+mn-ea"/>
                <a:ea typeface="+mn-ea"/>
              </a:rPr>
              <a:t>【</a:t>
            </a:r>
            <a:r>
              <a:rPr lang="ja-JP" altLang="en-US" dirty="0" smtClean="0">
                <a:latin typeface="+mn-ea"/>
                <a:ea typeface="+mn-ea"/>
              </a:rPr>
              <a:t>だいたいの人のフォルダ構成</a:t>
            </a:r>
            <a:r>
              <a:rPr lang="en-US" altLang="ja-JP" dirty="0" smtClean="0">
                <a:latin typeface="+mn-ea"/>
                <a:ea typeface="+mn-ea"/>
              </a:rPr>
              <a:t>】</a:t>
            </a: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endParaRPr lang="en-US" altLang="ja-JP" dirty="0">
              <a:latin typeface="+mn-ea"/>
              <a:ea typeface="+mn-ea"/>
            </a:endParaRPr>
          </a:p>
          <a:p>
            <a:pPr>
              <a:lnSpc>
                <a:spcPct val="150000"/>
              </a:lnSpc>
            </a:pPr>
            <a:endParaRPr lang="en-US" altLang="ja-JP" dirty="0">
              <a:latin typeface="+mn-ea"/>
              <a:ea typeface="+mn-ea"/>
            </a:endParaRP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r>
              <a:rPr lang="ja-JP" altLang="en-US" dirty="0" smtClean="0">
                <a:latin typeface="+mn-ea"/>
                <a:ea typeface="+mn-ea"/>
              </a:rPr>
              <a:t>・初期設定</a:t>
            </a:r>
            <a:r>
              <a:rPr lang="ja-JP" altLang="en-US" dirty="0">
                <a:latin typeface="+mn-ea"/>
                <a:ea typeface="+mn-ea"/>
              </a:rPr>
              <a:t>だ</a:t>
            </a:r>
            <a:r>
              <a:rPr lang="ja-JP" altLang="en-US" dirty="0" smtClean="0">
                <a:latin typeface="+mn-ea"/>
                <a:ea typeface="+mn-ea"/>
              </a:rPr>
              <a:t>と、デスクトップやドキュメント、ダウンロードフォルダにたどり着けない</a:t>
            </a:r>
            <a:endParaRPr lang="en-US" altLang="ja-JP" dirty="0" smtClean="0">
              <a:latin typeface="+mn-ea"/>
              <a:ea typeface="+mn-ea"/>
            </a:endParaRPr>
          </a:p>
          <a:p>
            <a:pPr>
              <a:lnSpc>
                <a:spcPct val="150000"/>
              </a:lnSpc>
            </a:pPr>
            <a:r>
              <a:rPr lang="ja-JP" altLang="en-US" dirty="0" smtClean="0">
                <a:latin typeface="+mn-ea"/>
                <a:ea typeface="+mn-ea"/>
              </a:rPr>
              <a:t>・</a:t>
            </a:r>
            <a:r>
              <a:rPr lang="ja-JP" altLang="en-US" b="1" dirty="0" smtClean="0">
                <a:latin typeface="+mn-ea"/>
                <a:ea typeface="+mn-ea"/>
              </a:rPr>
              <a:t>もともと</a:t>
            </a:r>
            <a:r>
              <a:rPr lang="en-US" altLang="ja-JP" b="1" dirty="0" smtClean="0">
                <a:latin typeface="+mn-ea"/>
                <a:ea typeface="+mn-ea"/>
              </a:rPr>
              <a:t>Scripts</a:t>
            </a:r>
            <a:r>
              <a:rPr lang="ja-JP" altLang="en-US" b="1" dirty="0" smtClean="0">
                <a:latin typeface="+mn-ea"/>
                <a:ea typeface="+mn-ea"/>
              </a:rPr>
              <a:t>はライブラリを動かす</a:t>
            </a:r>
            <a:r>
              <a:rPr lang="en-US" altLang="ja-JP" b="1" dirty="0" err="1" smtClean="0">
                <a:latin typeface="+mn-ea"/>
                <a:ea typeface="+mn-ea"/>
              </a:rPr>
              <a:t>py</a:t>
            </a:r>
            <a:r>
              <a:rPr lang="ja-JP" altLang="en-US" b="1" dirty="0" smtClean="0">
                <a:latin typeface="+mn-ea"/>
                <a:ea typeface="+mn-ea"/>
              </a:rPr>
              <a:t>ファイルの置き場であ</a:t>
            </a:r>
            <a:r>
              <a:rPr lang="ja-JP" altLang="en-US" b="1" dirty="0">
                <a:latin typeface="+mn-ea"/>
                <a:ea typeface="+mn-ea"/>
              </a:rPr>
              <a:t>り</a:t>
            </a:r>
            <a:r>
              <a:rPr lang="ja-JP" altLang="en-US" b="1" dirty="0" smtClean="0">
                <a:latin typeface="+mn-ea"/>
                <a:ea typeface="+mn-ea"/>
              </a:rPr>
              <a:t>、</a:t>
            </a:r>
            <a:endParaRPr lang="en-US" altLang="ja-JP" b="1" dirty="0" smtClean="0">
              <a:latin typeface="+mn-ea"/>
              <a:ea typeface="+mn-ea"/>
            </a:endParaRPr>
          </a:p>
          <a:p>
            <a:pPr>
              <a:lnSpc>
                <a:spcPct val="150000"/>
              </a:lnSpc>
            </a:pPr>
            <a:r>
              <a:rPr lang="ja-JP" altLang="en-US" b="1" dirty="0">
                <a:latin typeface="+mn-ea"/>
                <a:ea typeface="+mn-ea"/>
              </a:rPr>
              <a:t>　</a:t>
            </a:r>
            <a:r>
              <a:rPr lang="ja-JP" altLang="en-US" sz="1400" b="1" dirty="0" smtClean="0">
                <a:latin typeface="+mn-ea"/>
                <a:ea typeface="+mn-ea"/>
              </a:rPr>
              <a:t>編集するようなファイルを置いておくところではない</a:t>
            </a:r>
            <a:r>
              <a:rPr lang="ja-JP" altLang="en-US" dirty="0" smtClean="0">
                <a:latin typeface="+mn-ea"/>
                <a:ea typeface="+mn-ea"/>
              </a:rPr>
              <a:t>ので、初期フォルダは移動してね</a:t>
            </a:r>
            <a:endParaRPr lang="en-US" altLang="ja-JP" dirty="0" smtClean="0">
              <a:latin typeface="+mn-ea"/>
              <a:ea typeface="+mn-ea"/>
            </a:endParaRPr>
          </a:p>
        </p:txBody>
      </p:sp>
      <p:pic>
        <p:nvPicPr>
          <p:cNvPr id="17" name="図 16"/>
          <p:cNvPicPr>
            <a:picLocks noChangeAspect="1"/>
          </p:cNvPicPr>
          <p:nvPr/>
        </p:nvPicPr>
        <p:blipFill>
          <a:blip r:embed="rId3"/>
          <a:stretch>
            <a:fillRect/>
          </a:stretch>
        </p:blipFill>
        <p:spPr>
          <a:xfrm>
            <a:off x="5792392" y="123483"/>
            <a:ext cx="3248049" cy="1914539"/>
          </a:xfrm>
          <a:prstGeom prst="rect">
            <a:avLst/>
          </a:prstGeom>
          <a:ln>
            <a:solidFill>
              <a:schemeClr val="bg1">
                <a:lumMod val="65000"/>
              </a:schemeClr>
            </a:solidFill>
          </a:ln>
        </p:spPr>
      </p:pic>
      <p:cxnSp>
        <p:nvCxnSpPr>
          <p:cNvPr id="18" name="直線矢印コネクタ 17"/>
          <p:cNvCxnSpPr/>
          <p:nvPr/>
        </p:nvCxnSpPr>
        <p:spPr bwMode="auto">
          <a:xfrm>
            <a:off x="7644060" y="1797977"/>
            <a:ext cx="173810" cy="769727"/>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正方形/長方形 9"/>
          <p:cNvSpPr/>
          <p:nvPr/>
        </p:nvSpPr>
        <p:spPr bwMode="auto">
          <a:xfrm>
            <a:off x="3445821" y="3418267"/>
            <a:ext cx="862939" cy="3799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050" noProof="0" dirty="0" smtClean="0">
                <a:solidFill>
                  <a:sysClr val="windowText" lastClr="000000"/>
                </a:solidFill>
                <a:effectLst>
                  <a:glow rad="127000">
                    <a:srgbClr val="FFFFFF"/>
                  </a:glow>
                </a:effectLst>
                <a:latin typeface="+mn-ea"/>
              </a:rPr>
              <a:t>ユーザー</a:t>
            </a:r>
            <a:endParaRPr kumimoji="1" lang="ja-JP" altLang="en-US" sz="1050" noProof="0" dirty="0">
              <a:solidFill>
                <a:sysClr val="windowText" lastClr="000000"/>
              </a:solidFill>
              <a:effectLst>
                <a:glow rad="127000">
                  <a:srgbClr val="FFFFFF"/>
                </a:glow>
              </a:effectLst>
              <a:latin typeface="+mn-ea"/>
            </a:endParaRPr>
          </a:p>
        </p:txBody>
      </p:sp>
      <p:sp>
        <p:nvSpPr>
          <p:cNvPr id="19" name="正方形/長方形 18"/>
          <p:cNvSpPr/>
          <p:nvPr/>
        </p:nvSpPr>
        <p:spPr bwMode="auto">
          <a:xfrm>
            <a:off x="4557169" y="3418267"/>
            <a:ext cx="862939" cy="3799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050" noProof="0" dirty="0" err="1" smtClean="0">
                <a:solidFill>
                  <a:sysClr val="windowText" lastClr="000000"/>
                </a:solidFill>
                <a:effectLst>
                  <a:glow rad="127000">
                    <a:srgbClr val="FFFFFF"/>
                  </a:glow>
                </a:effectLst>
                <a:latin typeface="+mn-ea"/>
              </a:rPr>
              <a:t>AppData</a:t>
            </a:r>
            <a:endParaRPr kumimoji="1" lang="ja-JP" altLang="en-US" sz="1050" noProof="0" dirty="0">
              <a:solidFill>
                <a:sysClr val="windowText" lastClr="000000"/>
              </a:solidFill>
              <a:effectLst>
                <a:glow rad="127000">
                  <a:srgbClr val="FFFFFF"/>
                </a:glow>
              </a:effectLst>
              <a:latin typeface="+mn-ea"/>
            </a:endParaRPr>
          </a:p>
        </p:txBody>
      </p:sp>
      <p:sp>
        <p:nvSpPr>
          <p:cNvPr id="23" name="正方形/長方形 22"/>
          <p:cNvSpPr/>
          <p:nvPr/>
        </p:nvSpPr>
        <p:spPr bwMode="auto">
          <a:xfrm>
            <a:off x="4557169" y="3974898"/>
            <a:ext cx="862939" cy="379927"/>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050" dirty="0">
                <a:solidFill>
                  <a:schemeClr val="accent5"/>
                </a:solidFill>
                <a:effectLst>
                  <a:glow rad="127000">
                    <a:srgbClr val="FFFFFF"/>
                  </a:glow>
                </a:effectLst>
                <a:latin typeface="+mn-ea"/>
              </a:rPr>
              <a:t>ドキュメント</a:t>
            </a:r>
            <a:endParaRPr kumimoji="1" lang="ja-JP" altLang="en-US" sz="1050" noProof="0" dirty="0">
              <a:solidFill>
                <a:schemeClr val="accent5"/>
              </a:solidFill>
              <a:effectLst>
                <a:glow rad="127000">
                  <a:srgbClr val="FFFFFF"/>
                </a:glow>
              </a:effectLst>
              <a:latin typeface="+mn-ea"/>
            </a:endParaRPr>
          </a:p>
        </p:txBody>
      </p:sp>
      <p:sp>
        <p:nvSpPr>
          <p:cNvPr id="24" name="正方形/長方形 23"/>
          <p:cNvSpPr/>
          <p:nvPr/>
        </p:nvSpPr>
        <p:spPr bwMode="auto">
          <a:xfrm>
            <a:off x="4557168" y="4528348"/>
            <a:ext cx="862939" cy="379927"/>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050" noProof="0" dirty="0" smtClean="0">
                <a:solidFill>
                  <a:schemeClr val="accent5"/>
                </a:solidFill>
                <a:effectLst>
                  <a:glow rad="127000">
                    <a:srgbClr val="FFFFFF"/>
                  </a:glow>
                </a:effectLst>
                <a:latin typeface="+mn-ea"/>
              </a:rPr>
              <a:t>ダウンロード</a:t>
            </a:r>
            <a:endParaRPr kumimoji="1" lang="ja-JP" altLang="en-US" sz="1050" noProof="0" dirty="0">
              <a:solidFill>
                <a:schemeClr val="accent5"/>
              </a:solidFill>
              <a:effectLst>
                <a:glow rad="127000">
                  <a:srgbClr val="FFFFFF"/>
                </a:glow>
              </a:effectLst>
              <a:latin typeface="+mn-ea"/>
            </a:endParaRPr>
          </a:p>
        </p:txBody>
      </p:sp>
      <p:sp>
        <p:nvSpPr>
          <p:cNvPr id="25" name="正方形/長方形 24"/>
          <p:cNvSpPr/>
          <p:nvPr/>
        </p:nvSpPr>
        <p:spPr bwMode="auto">
          <a:xfrm>
            <a:off x="4557168" y="5081798"/>
            <a:ext cx="862939" cy="379927"/>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050" noProof="0" dirty="0" smtClean="0">
                <a:solidFill>
                  <a:schemeClr val="accent5"/>
                </a:solidFill>
                <a:effectLst>
                  <a:glow rad="127000">
                    <a:srgbClr val="FFFFFF"/>
                  </a:glow>
                </a:effectLst>
                <a:latin typeface="+mn-ea"/>
              </a:rPr>
              <a:t>デスクトップ</a:t>
            </a:r>
            <a:endParaRPr kumimoji="1" lang="ja-JP" altLang="en-US" sz="1050" noProof="0" dirty="0">
              <a:solidFill>
                <a:schemeClr val="accent5"/>
              </a:solidFill>
              <a:effectLst>
                <a:glow rad="127000">
                  <a:srgbClr val="FFFFFF"/>
                </a:glow>
              </a:effectLst>
              <a:latin typeface="+mn-ea"/>
            </a:endParaRPr>
          </a:p>
        </p:txBody>
      </p:sp>
      <p:cxnSp>
        <p:nvCxnSpPr>
          <p:cNvPr id="14" name="カギ線コネクタ 13"/>
          <p:cNvCxnSpPr>
            <a:stCxn id="10" idx="3"/>
            <a:endCxn id="25" idx="1"/>
          </p:cNvCxnSpPr>
          <p:nvPr/>
        </p:nvCxnSpPr>
        <p:spPr bwMode="auto">
          <a:xfrm>
            <a:off x="4308760" y="3608231"/>
            <a:ext cx="248408" cy="1663531"/>
          </a:xfrm>
          <a:prstGeom prst="bentConnector3">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カギ線コネクタ 25"/>
          <p:cNvCxnSpPr>
            <a:stCxn id="10" idx="3"/>
            <a:endCxn id="24" idx="1"/>
          </p:cNvCxnSpPr>
          <p:nvPr/>
        </p:nvCxnSpPr>
        <p:spPr bwMode="auto">
          <a:xfrm>
            <a:off x="4308760" y="3608231"/>
            <a:ext cx="248408" cy="111008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カギ線コネクタ 27"/>
          <p:cNvCxnSpPr>
            <a:stCxn id="10" idx="3"/>
            <a:endCxn id="23" idx="1"/>
          </p:cNvCxnSpPr>
          <p:nvPr/>
        </p:nvCxnSpPr>
        <p:spPr bwMode="auto">
          <a:xfrm>
            <a:off x="4308760" y="3608231"/>
            <a:ext cx="248409" cy="556631"/>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 name="カギ線コネクタ 30"/>
          <p:cNvCxnSpPr>
            <a:stCxn id="10" idx="3"/>
            <a:endCxn id="19" idx="1"/>
          </p:cNvCxnSpPr>
          <p:nvPr/>
        </p:nvCxnSpPr>
        <p:spPr bwMode="auto">
          <a:xfrm>
            <a:off x="4308760" y="3608231"/>
            <a:ext cx="248409" cy="12700"/>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2" name="正方形/長方形 41"/>
          <p:cNvSpPr/>
          <p:nvPr/>
        </p:nvSpPr>
        <p:spPr bwMode="auto">
          <a:xfrm>
            <a:off x="5579474" y="3418266"/>
            <a:ext cx="862939" cy="3799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050" noProof="0" dirty="0" err="1" smtClean="0">
                <a:solidFill>
                  <a:sysClr val="windowText" lastClr="000000"/>
                </a:solidFill>
                <a:effectLst>
                  <a:glow rad="127000">
                    <a:srgbClr val="FFFFFF"/>
                  </a:glow>
                </a:effectLst>
                <a:latin typeface="+mn-ea"/>
              </a:rPr>
              <a:t>AppData</a:t>
            </a:r>
            <a:endParaRPr kumimoji="1" lang="ja-JP" altLang="en-US" sz="1050" noProof="0" dirty="0">
              <a:solidFill>
                <a:sysClr val="windowText" lastClr="000000"/>
              </a:solidFill>
              <a:effectLst>
                <a:glow rad="127000">
                  <a:srgbClr val="FFFFFF"/>
                </a:glow>
              </a:effectLst>
              <a:latin typeface="+mn-ea"/>
            </a:endParaRPr>
          </a:p>
        </p:txBody>
      </p:sp>
      <p:sp>
        <p:nvSpPr>
          <p:cNvPr id="43" name="正方形/長方形 42"/>
          <p:cNvSpPr/>
          <p:nvPr/>
        </p:nvSpPr>
        <p:spPr bwMode="auto">
          <a:xfrm>
            <a:off x="7106066" y="3418265"/>
            <a:ext cx="862939" cy="37992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050" noProof="0" dirty="0" smtClean="0">
                <a:solidFill>
                  <a:srgbClr val="FF0000"/>
                </a:solidFill>
                <a:effectLst>
                  <a:glow rad="127000">
                    <a:srgbClr val="FFFFFF"/>
                  </a:glow>
                </a:effectLst>
                <a:latin typeface="+mn-ea"/>
              </a:rPr>
              <a:t>Scripts</a:t>
            </a:r>
            <a:endParaRPr kumimoji="1" lang="ja-JP" altLang="en-US" sz="1050" noProof="0" dirty="0">
              <a:solidFill>
                <a:srgbClr val="FF0000"/>
              </a:solidFill>
              <a:effectLst>
                <a:glow rad="127000">
                  <a:srgbClr val="FFFFFF"/>
                </a:glow>
              </a:effectLst>
              <a:latin typeface="+mn-ea"/>
            </a:endParaRPr>
          </a:p>
        </p:txBody>
      </p:sp>
      <p:cxnSp>
        <p:nvCxnSpPr>
          <p:cNvPr id="46" name="直線コネクタ 45"/>
          <p:cNvCxnSpPr>
            <a:stCxn id="19" idx="3"/>
            <a:endCxn id="42" idx="1"/>
          </p:cNvCxnSpPr>
          <p:nvPr/>
        </p:nvCxnSpPr>
        <p:spPr bwMode="auto">
          <a:xfrm flipV="1">
            <a:off x="5420108" y="3608230"/>
            <a:ext cx="159366" cy="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9" name="直線コネクタ 48"/>
          <p:cNvCxnSpPr>
            <a:stCxn id="42" idx="3"/>
            <a:endCxn id="43" idx="1"/>
          </p:cNvCxnSpPr>
          <p:nvPr/>
        </p:nvCxnSpPr>
        <p:spPr bwMode="auto">
          <a:xfrm flipV="1">
            <a:off x="6442413" y="3608229"/>
            <a:ext cx="663653" cy="1"/>
          </a:xfrm>
          <a:prstGeom prst="line">
            <a:avLst/>
          </a:prstGeom>
          <a:ln>
            <a:prstDash val="dash"/>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3" name="右中かっこ 52"/>
          <p:cNvSpPr/>
          <p:nvPr/>
        </p:nvSpPr>
        <p:spPr bwMode="auto">
          <a:xfrm>
            <a:off x="5579474" y="3974898"/>
            <a:ext cx="212918" cy="1520088"/>
          </a:xfrm>
          <a:prstGeom prst="rightBrace">
            <a:avLst>
              <a:gd name="adj1" fmla="val 8333"/>
              <a:gd name="adj2" fmla="val 79371"/>
            </a:avLst>
          </a:prstGeom>
          <a:ln>
            <a:solidFill>
              <a:schemeClr val="accent5"/>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5852519" y="4997402"/>
            <a:ext cx="2613578" cy="334900"/>
          </a:xfrm>
          <a:prstGeom prst="rect">
            <a:avLst/>
          </a:prstGeom>
          <a:noFill/>
        </p:spPr>
        <p:txBody>
          <a:bodyPr wrap="square" rtlCol="0">
            <a:spAutoFit/>
          </a:bodyPr>
          <a:lstStyle/>
          <a:p>
            <a:pPr>
              <a:lnSpc>
                <a:spcPct val="150000"/>
              </a:lnSpc>
            </a:pPr>
            <a:r>
              <a:rPr lang="ja-JP" altLang="en-US" dirty="0" smtClean="0">
                <a:solidFill>
                  <a:schemeClr val="accent5"/>
                </a:solidFill>
                <a:effectLst>
                  <a:glow rad="127000">
                    <a:schemeClr val="bg1">
                      <a:alpha val="90000"/>
                    </a:schemeClr>
                  </a:glow>
                </a:effectLst>
                <a:latin typeface="+mn-ea"/>
                <a:ea typeface="+mn-ea"/>
              </a:rPr>
              <a:t>普通はこの辺に作業フォルダ置いてる</a:t>
            </a:r>
            <a:endParaRPr lang="en-US" altLang="ja-JP" dirty="0" smtClean="0">
              <a:solidFill>
                <a:schemeClr val="accent5"/>
              </a:solidFill>
              <a:effectLst>
                <a:glow rad="127000">
                  <a:schemeClr val="bg1">
                    <a:alpha val="90000"/>
                  </a:schemeClr>
                </a:glow>
              </a:effectLst>
              <a:latin typeface="+mn-ea"/>
              <a:ea typeface="+mn-ea"/>
            </a:endParaRPr>
          </a:p>
        </p:txBody>
      </p:sp>
      <p:sp>
        <p:nvSpPr>
          <p:cNvPr id="55" name="テキスト ボックス 54"/>
          <p:cNvSpPr txBox="1"/>
          <p:nvPr/>
        </p:nvSpPr>
        <p:spPr>
          <a:xfrm>
            <a:off x="6360707" y="4087828"/>
            <a:ext cx="2613578" cy="611899"/>
          </a:xfrm>
          <a:prstGeom prst="rect">
            <a:avLst/>
          </a:prstGeom>
          <a:noFill/>
        </p:spPr>
        <p:txBody>
          <a:bodyPr wrap="square" rtlCol="0">
            <a:spAutoFit/>
          </a:bodyPr>
          <a:lstStyle/>
          <a:p>
            <a:pPr>
              <a:lnSpc>
                <a:spcPct val="150000"/>
              </a:lnSpc>
            </a:pPr>
            <a:r>
              <a:rPr lang="ja-JP" altLang="en-US" dirty="0" smtClean="0">
                <a:solidFill>
                  <a:srgbClr val="FF0000"/>
                </a:solidFill>
                <a:effectLst>
                  <a:glow rad="127000">
                    <a:schemeClr val="bg1">
                      <a:alpha val="90000"/>
                    </a:schemeClr>
                  </a:glow>
                </a:effectLst>
                <a:latin typeface="+mn-ea"/>
                <a:ea typeface="+mn-ea"/>
              </a:rPr>
              <a:t>初期設定ではここのフォルダ以下の</a:t>
            </a:r>
            <a:endParaRPr lang="en-US" altLang="ja-JP" dirty="0" smtClean="0">
              <a:solidFill>
                <a:srgbClr val="FF0000"/>
              </a:solidFill>
              <a:effectLst>
                <a:glow rad="127000">
                  <a:schemeClr val="bg1">
                    <a:alpha val="90000"/>
                  </a:schemeClr>
                </a:glow>
              </a:effectLst>
              <a:latin typeface="+mn-ea"/>
              <a:ea typeface="+mn-ea"/>
            </a:endParaRPr>
          </a:p>
          <a:p>
            <a:pPr>
              <a:lnSpc>
                <a:spcPct val="150000"/>
              </a:lnSpc>
            </a:pPr>
            <a:r>
              <a:rPr lang="ja-JP" altLang="en-US" dirty="0" smtClean="0">
                <a:solidFill>
                  <a:srgbClr val="FF0000"/>
                </a:solidFill>
                <a:effectLst>
                  <a:glow rad="127000">
                    <a:schemeClr val="bg1">
                      <a:alpha val="90000"/>
                    </a:schemeClr>
                  </a:glow>
                </a:effectLst>
                <a:latin typeface="+mn-ea"/>
                <a:ea typeface="+mn-ea"/>
              </a:rPr>
              <a:t>ファイルしか見に行けない</a:t>
            </a:r>
            <a:endParaRPr lang="en-US" altLang="ja-JP" dirty="0" smtClean="0">
              <a:solidFill>
                <a:srgbClr val="FF0000"/>
              </a:solidFill>
              <a:effectLst>
                <a:glow rad="127000">
                  <a:schemeClr val="bg1">
                    <a:alpha val="90000"/>
                  </a:schemeClr>
                </a:glow>
              </a:effectLst>
              <a:latin typeface="+mn-ea"/>
              <a:ea typeface="+mn-ea"/>
            </a:endParaRPr>
          </a:p>
        </p:txBody>
      </p:sp>
      <p:cxnSp>
        <p:nvCxnSpPr>
          <p:cNvPr id="56" name="直線矢印コネクタ 55"/>
          <p:cNvCxnSpPr>
            <a:stCxn id="43" idx="2"/>
          </p:cNvCxnSpPr>
          <p:nvPr/>
        </p:nvCxnSpPr>
        <p:spPr bwMode="auto">
          <a:xfrm flipH="1">
            <a:off x="7464719" y="3798192"/>
            <a:ext cx="72817" cy="363332"/>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753309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定期実行</a:t>
            </a:r>
            <a:endParaRPr kumimoji="1" lang="ja-JP" altLang="en-US" dirty="0"/>
          </a:p>
        </p:txBody>
      </p:sp>
      <p:sp>
        <p:nvSpPr>
          <p:cNvPr id="3" name="正方形/長方形 2"/>
          <p:cNvSpPr/>
          <p:nvPr/>
        </p:nvSpPr>
        <p:spPr>
          <a:xfrm>
            <a:off x="9952055" y="1637557"/>
            <a:ext cx="3574281" cy="3485570"/>
          </a:xfrm>
          <a:prstGeom prst="rect">
            <a:avLst/>
          </a:prstGeom>
        </p:spPr>
        <p:txBody>
          <a:bodyPr wrap="square">
            <a:spAutoFit/>
          </a:bodyPr>
          <a:lstStyle/>
          <a:p>
            <a:pPr>
              <a:lnSpc>
                <a:spcPct val="150000"/>
              </a:lnSpc>
            </a:pPr>
            <a:r>
              <a:rPr lang="ja-JP" altLang="en-US" sz="1050" dirty="0" smtClean="0">
                <a:solidFill>
                  <a:srgbClr val="000000"/>
                </a:solidFill>
                <a:latin typeface="+mn-ea"/>
                <a:ea typeface="+mn-ea"/>
              </a:rPr>
              <a:t>■あらかじめ検討してお</a:t>
            </a:r>
            <a:r>
              <a:rPr lang="ja-JP" altLang="en-US" sz="1050" dirty="0">
                <a:solidFill>
                  <a:srgbClr val="000000"/>
                </a:solidFill>
                <a:latin typeface="+mn-ea"/>
                <a:ea typeface="+mn-ea"/>
              </a:rPr>
              <a:t>く</a:t>
            </a:r>
            <a:r>
              <a:rPr lang="ja-JP" altLang="en-US" sz="1050" dirty="0" smtClean="0">
                <a:solidFill>
                  <a:srgbClr val="000000"/>
                </a:solidFill>
                <a:latin typeface="+mn-ea"/>
                <a:ea typeface="+mn-ea"/>
              </a:rPr>
              <a:t>こと</a:t>
            </a:r>
            <a:endParaRPr lang="en-US" altLang="ja-JP" sz="1050" dirty="0" smtClean="0">
              <a:solidFill>
                <a:srgbClr val="000000"/>
              </a:solidFill>
              <a:latin typeface="+mn-ea"/>
              <a:ea typeface="+mn-ea"/>
            </a:endParaRPr>
          </a:p>
          <a:p>
            <a:pPr>
              <a:lnSpc>
                <a:spcPct val="150000"/>
              </a:lnSpc>
            </a:pPr>
            <a:r>
              <a:rPr lang="ja-JP" altLang="en-US" sz="1050" dirty="0" smtClean="0">
                <a:solidFill>
                  <a:srgbClr val="000000"/>
                </a:solidFill>
                <a:latin typeface="+mn-ea"/>
                <a:ea typeface="+mn-ea"/>
              </a:rPr>
              <a:t>（・設計、開発）</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a:t>
            </a:r>
            <a:r>
              <a:rPr lang="en-US" altLang="ja-JP" sz="1050" dirty="0" err="1" smtClean="0">
                <a:solidFill>
                  <a:srgbClr val="000000"/>
                </a:solidFill>
                <a:latin typeface="+mn-ea"/>
                <a:ea typeface="+mn-ea"/>
              </a:rPr>
              <a:t>DataFrame</a:t>
            </a:r>
            <a:r>
              <a:rPr lang="ja-JP" altLang="en-US" sz="1050" dirty="0" smtClean="0">
                <a:solidFill>
                  <a:srgbClr val="000000"/>
                </a:solidFill>
                <a:latin typeface="+mn-ea"/>
                <a:ea typeface="+mn-ea"/>
              </a:rPr>
              <a:t>の加工方法を試行錯誤</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a:t>
            </a:r>
            <a:r>
              <a:rPr lang="en-US" altLang="ja-JP" sz="1050" dirty="0" smtClean="0">
                <a:solidFill>
                  <a:srgbClr val="000000"/>
                </a:solidFill>
                <a:latin typeface="+mn-ea"/>
                <a:ea typeface="+mn-ea"/>
              </a:rPr>
              <a:t>DB</a:t>
            </a:r>
            <a:r>
              <a:rPr lang="ja-JP" altLang="en-US" sz="1050" dirty="0" smtClean="0">
                <a:solidFill>
                  <a:srgbClr val="000000"/>
                </a:solidFill>
                <a:latin typeface="+mn-ea"/>
                <a:ea typeface="+mn-ea"/>
              </a:rPr>
              <a:t>側のテーブル作成、型・プライマリーキー設定</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a:t>
            </a:r>
            <a:r>
              <a:rPr lang="en-US" altLang="ja-JP" sz="1050" dirty="0" err="1" smtClean="0">
                <a:solidFill>
                  <a:srgbClr val="000000"/>
                </a:solidFill>
                <a:latin typeface="+mn-ea"/>
                <a:ea typeface="+mn-ea"/>
              </a:rPr>
              <a:t>MotionBoard</a:t>
            </a:r>
            <a:r>
              <a:rPr lang="ja-JP" altLang="en-US" sz="1050" dirty="0" smtClean="0">
                <a:solidFill>
                  <a:srgbClr val="000000"/>
                </a:solidFill>
                <a:latin typeface="+mn-ea"/>
                <a:ea typeface="+mn-ea"/>
              </a:rPr>
              <a:t>作成</a:t>
            </a:r>
            <a:endParaRPr lang="en-US" altLang="ja-JP" sz="1050" dirty="0" smtClean="0">
              <a:solidFill>
                <a:srgbClr val="000000"/>
              </a:solidFill>
              <a:latin typeface="+mn-ea"/>
              <a:ea typeface="+mn-ea"/>
            </a:endParaRPr>
          </a:p>
          <a:p>
            <a:pPr>
              <a:lnSpc>
                <a:spcPct val="150000"/>
              </a:lnSpc>
            </a:pPr>
            <a:r>
              <a:rPr lang="ja-JP" altLang="en-US" sz="1050" dirty="0" smtClean="0">
                <a:solidFill>
                  <a:srgbClr val="000000"/>
                </a:solidFill>
                <a:latin typeface="+mn-ea"/>
                <a:ea typeface="+mn-ea"/>
              </a:rPr>
              <a:t>などなど</a:t>
            </a:r>
            <a:endParaRPr lang="en-US" altLang="ja-JP" sz="1050" dirty="0" smtClean="0">
              <a:solidFill>
                <a:srgbClr val="000000"/>
              </a:solidFill>
              <a:latin typeface="+mn-ea"/>
              <a:ea typeface="+mn-ea"/>
            </a:endParaRPr>
          </a:p>
          <a:p>
            <a:pPr>
              <a:lnSpc>
                <a:spcPct val="150000"/>
              </a:lnSpc>
            </a:pPr>
            <a:endParaRPr lang="en-US" altLang="ja-JP" sz="1050" dirty="0">
              <a:solidFill>
                <a:srgbClr val="000000"/>
              </a:solidFill>
              <a:latin typeface="+mn-ea"/>
              <a:ea typeface="+mn-ea"/>
            </a:endParaRPr>
          </a:p>
          <a:p>
            <a:pPr>
              <a:lnSpc>
                <a:spcPct val="150000"/>
              </a:lnSpc>
            </a:pPr>
            <a:r>
              <a:rPr lang="ja-JP" altLang="en-US" sz="1050" dirty="0" smtClean="0">
                <a:solidFill>
                  <a:srgbClr val="000000"/>
                </a:solidFill>
                <a:latin typeface="+mn-ea"/>
                <a:ea typeface="+mn-ea"/>
              </a:rPr>
              <a:t>■定期実行で実行すること</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・毎日</a:t>
            </a:r>
            <a:r>
              <a:rPr lang="en-US" altLang="ja-JP" sz="1050" dirty="0" smtClean="0">
                <a:solidFill>
                  <a:srgbClr val="000000"/>
                </a:solidFill>
                <a:latin typeface="+mn-ea"/>
                <a:ea typeface="+mn-ea"/>
              </a:rPr>
              <a:t>/</a:t>
            </a:r>
            <a:r>
              <a:rPr lang="ja-JP" altLang="en-US" sz="1050" dirty="0" smtClean="0">
                <a:solidFill>
                  <a:srgbClr val="000000"/>
                </a:solidFill>
                <a:latin typeface="+mn-ea"/>
                <a:ea typeface="+mn-ea"/>
              </a:rPr>
              <a:t>毎回、人の手を入れずに実行するコードを書く</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　</a:t>
            </a:r>
            <a:r>
              <a:rPr lang="en-US" altLang="ja-JP" sz="1050" dirty="0" smtClean="0">
                <a:solidFill>
                  <a:srgbClr val="000000"/>
                </a:solidFill>
                <a:latin typeface="+mn-ea"/>
                <a:ea typeface="+mn-ea"/>
              </a:rPr>
              <a:t>…</a:t>
            </a:r>
            <a:r>
              <a:rPr lang="en-US" altLang="ja-JP" sz="1050" dirty="0" err="1" smtClean="0">
                <a:solidFill>
                  <a:srgbClr val="000000"/>
                </a:solidFill>
                <a:latin typeface="+mn-ea"/>
                <a:ea typeface="+mn-ea"/>
              </a:rPr>
              <a:t>Upsert</a:t>
            </a:r>
            <a:r>
              <a:rPr lang="ja-JP" altLang="en-US" sz="1050" dirty="0" smtClean="0">
                <a:solidFill>
                  <a:srgbClr val="000000"/>
                </a:solidFill>
                <a:latin typeface="+mn-ea"/>
                <a:ea typeface="+mn-ea"/>
              </a:rPr>
              <a:t> </a:t>
            </a:r>
            <a:r>
              <a:rPr lang="en-US" altLang="ja-JP" sz="1050" dirty="0" err="1" smtClean="0">
                <a:solidFill>
                  <a:srgbClr val="000000"/>
                </a:solidFill>
                <a:latin typeface="+mn-ea"/>
                <a:ea typeface="+mn-ea"/>
              </a:rPr>
              <a:t>Uptade</a:t>
            </a:r>
            <a:r>
              <a:rPr lang="ja-JP" altLang="en-US" sz="1050" dirty="0" smtClean="0">
                <a:solidFill>
                  <a:srgbClr val="000000"/>
                </a:solidFill>
                <a:latin typeface="+mn-ea"/>
                <a:ea typeface="+mn-ea"/>
              </a:rPr>
              <a:t>するコードを書くこと</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a:t>
            </a:r>
            <a:r>
              <a:rPr lang="en-US" altLang="ja-JP" sz="1050" dirty="0" err="1" smtClean="0">
                <a:solidFill>
                  <a:srgbClr val="000000"/>
                </a:solidFill>
                <a:latin typeface="+mn-ea"/>
                <a:ea typeface="+mn-ea"/>
              </a:rPr>
              <a:t>Karnel</a:t>
            </a:r>
            <a:r>
              <a:rPr lang="ja-JP" altLang="en-US" sz="1050" dirty="0" smtClean="0">
                <a:solidFill>
                  <a:srgbClr val="000000"/>
                </a:solidFill>
                <a:latin typeface="+mn-ea"/>
                <a:ea typeface="+mn-ea"/>
              </a:rPr>
              <a:t> </a:t>
            </a:r>
            <a:r>
              <a:rPr lang="en-US" altLang="ja-JP" sz="1050" dirty="0" smtClean="0">
                <a:solidFill>
                  <a:srgbClr val="000000"/>
                </a:solidFill>
                <a:latin typeface="+mn-ea"/>
                <a:ea typeface="+mn-ea"/>
              </a:rPr>
              <a:t>Restart</a:t>
            </a:r>
            <a:r>
              <a:rPr lang="ja-JP" altLang="en-US" sz="1050" dirty="0" smtClean="0">
                <a:solidFill>
                  <a:srgbClr val="000000"/>
                </a:solidFill>
                <a:latin typeface="+mn-ea"/>
                <a:ea typeface="+mn-ea"/>
              </a:rPr>
              <a:t>して問題なく動くか確認</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・定期実行用のコード、</a:t>
            </a:r>
            <a:r>
              <a:rPr lang="en-US" altLang="ja-JP" sz="1050" dirty="0" err="1" smtClean="0">
                <a:solidFill>
                  <a:srgbClr val="000000"/>
                </a:solidFill>
                <a:latin typeface="+mn-ea"/>
                <a:ea typeface="+mn-ea"/>
              </a:rPr>
              <a:t>py</a:t>
            </a:r>
            <a:r>
              <a:rPr lang="ja-JP" altLang="en-US" sz="1050" dirty="0" smtClean="0">
                <a:solidFill>
                  <a:srgbClr val="000000"/>
                </a:solidFill>
                <a:latin typeface="+mn-ea"/>
                <a:ea typeface="+mn-ea"/>
              </a:rPr>
              <a:t>ファイル作成</a:t>
            </a:r>
            <a:endParaRPr lang="en-US" altLang="ja-JP" sz="1050" dirty="0" smtClean="0">
              <a:solidFill>
                <a:srgbClr val="000000"/>
              </a:solidFill>
              <a:latin typeface="+mn-ea"/>
              <a:ea typeface="+mn-ea"/>
            </a:endParaRPr>
          </a:p>
          <a:p>
            <a:pPr>
              <a:lnSpc>
                <a:spcPct val="150000"/>
              </a:lnSpc>
            </a:pPr>
            <a:r>
              <a:rPr lang="ja-JP" altLang="en-US" sz="1050" dirty="0">
                <a:solidFill>
                  <a:srgbClr val="000000"/>
                </a:solidFill>
                <a:latin typeface="+mn-ea"/>
                <a:ea typeface="+mn-ea"/>
              </a:rPr>
              <a:t>　</a:t>
            </a:r>
            <a:r>
              <a:rPr lang="ja-JP" altLang="en-US" sz="1050" dirty="0" smtClean="0">
                <a:solidFill>
                  <a:srgbClr val="000000"/>
                </a:solidFill>
                <a:latin typeface="+mn-ea"/>
                <a:ea typeface="+mn-ea"/>
              </a:rPr>
              <a:t>・タスクスケジューラの設定</a:t>
            </a:r>
            <a:endParaRPr lang="en-US" altLang="ja-JP" sz="1050" dirty="0" smtClean="0">
              <a:solidFill>
                <a:srgbClr val="000000"/>
              </a:solidFill>
              <a:latin typeface="+mn-ea"/>
              <a:ea typeface="+mn-ea"/>
            </a:endParaRPr>
          </a:p>
          <a:p>
            <a:pPr>
              <a:lnSpc>
                <a:spcPct val="150000"/>
              </a:lnSpc>
            </a:pPr>
            <a:r>
              <a:rPr lang="ja-JP" altLang="en-US" sz="1050" dirty="0" smtClean="0">
                <a:solidFill>
                  <a:srgbClr val="000000"/>
                </a:solidFill>
                <a:latin typeface="+mn-ea"/>
                <a:ea typeface="+mn-ea"/>
              </a:rPr>
              <a:t>（・定期実行用の環境の設定</a:t>
            </a:r>
            <a:r>
              <a:rPr lang="en-US" altLang="ja-JP" sz="1050" dirty="0" smtClean="0">
                <a:solidFill>
                  <a:srgbClr val="000000"/>
                </a:solidFill>
                <a:latin typeface="+mn-ea"/>
                <a:ea typeface="+mn-ea"/>
              </a:rPr>
              <a:t>…PC</a:t>
            </a:r>
            <a:r>
              <a:rPr lang="ja-JP" altLang="en-US" sz="1050" dirty="0" err="1" smtClean="0">
                <a:solidFill>
                  <a:srgbClr val="000000"/>
                </a:solidFill>
                <a:latin typeface="+mn-ea"/>
                <a:ea typeface="+mn-ea"/>
              </a:rPr>
              <a:t>、</a:t>
            </a:r>
            <a:r>
              <a:rPr lang="en-US" altLang="ja-JP" sz="1050" dirty="0" smtClean="0">
                <a:solidFill>
                  <a:srgbClr val="000000"/>
                </a:solidFill>
                <a:latin typeface="+mn-ea"/>
                <a:ea typeface="+mn-ea"/>
              </a:rPr>
              <a:t>Windows</a:t>
            </a:r>
            <a:r>
              <a:rPr lang="ja-JP" altLang="en-US" sz="1050" dirty="0" smtClean="0">
                <a:solidFill>
                  <a:srgbClr val="000000"/>
                </a:solidFill>
                <a:latin typeface="+mn-ea"/>
                <a:ea typeface="+mn-ea"/>
              </a:rPr>
              <a:t>サーバなど）</a:t>
            </a:r>
            <a:r>
              <a:rPr lang="ja-JP" altLang="en-US" sz="1050" dirty="0" err="1" smtClean="0">
                <a:solidFill>
                  <a:srgbClr val="000000"/>
                </a:solidFill>
                <a:latin typeface="+mn-ea"/>
                <a:ea typeface="+mn-ea"/>
              </a:rPr>
              <a:t>ｖ</a:t>
            </a:r>
            <a:endParaRPr lang="en-US" altLang="ja-JP" sz="1050" dirty="0">
              <a:solidFill>
                <a:srgbClr val="000000"/>
              </a:solidFill>
              <a:latin typeface="+mn-ea"/>
              <a:ea typeface="+mn-ea"/>
            </a:endParaRPr>
          </a:p>
        </p:txBody>
      </p:sp>
      <p:sp>
        <p:nvSpPr>
          <p:cNvPr id="4" name="フローチャート: 端子 3"/>
          <p:cNvSpPr/>
          <p:nvPr/>
        </p:nvSpPr>
        <p:spPr bwMode="auto">
          <a:xfrm>
            <a:off x="944366" y="1387735"/>
            <a:ext cx="1800000" cy="234000"/>
          </a:xfrm>
          <a:prstGeom prst="flowChartTerminator">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5">
                    <a:lumMod val="50000"/>
                  </a:schemeClr>
                </a:solidFill>
                <a:effectLst>
                  <a:glow rad="127000">
                    <a:srgbClr val="FFFFFF"/>
                  </a:glow>
                </a:effectLst>
                <a:latin typeface="+mn-ea"/>
              </a:rPr>
              <a:t>開始</a:t>
            </a:r>
            <a:endParaRPr kumimoji="1" lang="ja-JP" altLang="en-US" sz="1100" noProof="0" dirty="0">
              <a:solidFill>
                <a:schemeClr val="accent5">
                  <a:lumMod val="50000"/>
                </a:schemeClr>
              </a:solidFill>
              <a:effectLst>
                <a:glow rad="127000">
                  <a:srgbClr val="FFFFFF"/>
                </a:glow>
              </a:effectLst>
              <a:latin typeface="+mn-ea"/>
            </a:endParaRPr>
          </a:p>
        </p:txBody>
      </p:sp>
      <p:sp>
        <p:nvSpPr>
          <p:cNvPr id="5" name="フローチャート: 処理 4"/>
          <p:cNvSpPr/>
          <p:nvPr/>
        </p:nvSpPr>
        <p:spPr bwMode="auto">
          <a:xfrm>
            <a:off x="584366" y="2370942"/>
            <a:ext cx="2520000" cy="301435"/>
          </a:xfrm>
          <a:prstGeom prst="flowChartProcess">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dirty="0" smtClean="0">
                <a:solidFill>
                  <a:schemeClr val="accent5">
                    <a:lumMod val="50000"/>
                  </a:schemeClr>
                </a:solidFill>
                <a:effectLst>
                  <a:glow rad="127000">
                    <a:srgbClr val="FFFFFF"/>
                  </a:glow>
                </a:effectLst>
                <a:latin typeface="+mn-ea"/>
              </a:rPr>
              <a:t>テーブル作成用</a:t>
            </a:r>
            <a:r>
              <a:rPr kumimoji="1" lang="en-US" altLang="ja-JP" sz="1100" noProof="0" dirty="0" smtClean="0">
                <a:solidFill>
                  <a:schemeClr val="accent5">
                    <a:lumMod val="50000"/>
                  </a:schemeClr>
                </a:solidFill>
                <a:effectLst>
                  <a:glow rad="127000">
                    <a:srgbClr val="FFFFFF"/>
                  </a:glow>
                </a:effectLst>
                <a:latin typeface="+mn-ea"/>
              </a:rPr>
              <a:t>Python</a:t>
            </a:r>
            <a:r>
              <a:rPr kumimoji="1" lang="ja-JP" altLang="en-US" sz="1100" noProof="0" dirty="0" smtClean="0">
                <a:solidFill>
                  <a:schemeClr val="accent5">
                    <a:lumMod val="50000"/>
                  </a:schemeClr>
                </a:solidFill>
                <a:effectLst>
                  <a:glow rad="127000">
                    <a:srgbClr val="FFFFFF"/>
                  </a:glow>
                </a:effectLst>
                <a:latin typeface="+mn-ea"/>
              </a:rPr>
              <a:t>コード作成</a:t>
            </a:r>
          </a:p>
        </p:txBody>
      </p:sp>
      <p:sp>
        <p:nvSpPr>
          <p:cNvPr id="7" name="フローチャート: 処理 6"/>
          <p:cNvSpPr/>
          <p:nvPr/>
        </p:nvSpPr>
        <p:spPr bwMode="auto">
          <a:xfrm>
            <a:off x="584366" y="1868118"/>
            <a:ext cx="2520000" cy="256441"/>
          </a:xfrm>
          <a:prstGeom prst="flowChartProcess">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noProof="0" dirty="0" smtClean="0">
                <a:solidFill>
                  <a:schemeClr val="accent5">
                    <a:lumMod val="50000"/>
                  </a:schemeClr>
                </a:solidFill>
                <a:effectLst>
                  <a:glow rad="127000">
                    <a:srgbClr val="FFFFFF"/>
                  </a:glow>
                </a:effectLst>
                <a:latin typeface="+mn-ea"/>
              </a:rPr>
              <a:t>全体のシステム設計、要件を考える</a:t>
            </a:r>
            <a:endParaRPr kumimoji="1" lang="ja-JP" altLang="en-US" sz="1100" noProof="0" dirty="0" smtClean="0">
              <a:solidFill>
                <a:schemeClr val="accent5">
                  <a:lumMod val="50000"/>
                </a:schemeClr>
              </a:solidFill>
              <a:effectLst>
                <a:glow rad="127000">
                  <a:srgbClr val="FFFFFF"/>
                </a:glow>
              </a:effectLst>
              <a:latin typeface="+mn-ea"/>
            </a:endParaRPr>
          </a:p>
        </p:txBody>
      </p:sp>
      <p:sp>
        <p:nvSpPr>
          <p:cNvPr id="8" name="フローチャート: 処理 7"/>
          <p:cNvSpPr/>
          <p:nvPr/>
        </p:nvSpPr>
        <p:spPr bwMode="auto">
          <a:xfrm>
            <a:off x="584366" y="3826926"/>
            <a:ext cx="2520000" cy="1103491"/>
          </a:xfrm>
          <a:prstGeom prst="flowChartProcess">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dirty="0" smtClean="0">
                <a:solidFill>
                  <a:schemeClr val="accent5">
                    <a:lumMod val="50000"/>
                  </a:schemeClr>
                </a:solidFill>
                <a:effectLst>
                  <a:glow rad="127000">
                    <a:srgbClr val="FFFFFF"/>
                  </a:glow>
                </a:effectLst>
                <a:latin typeface="+mn-ea"/>
              </a:rPr>
              <a:t>必要</a:t>
            </a:r>
            <a:r>
              <a:rPr lang="ja-JP" altLang="en-US" sz="1100" dirty="0">
                <a:solidFill>
                  <a:schemeClr val="accent5">
                    <a:lumMod val="50000"/>
                  </a:schemeClr>
                </a:solidFill>
                <a:effectLst>
                  <a:glow rad="127000">
                    <a:srgbClr val="FFFFFF"/>
                  </a:glow>
                </a:effectLst>
                <a:latin typeface="+mn-ea"/>
              </a:rPr>
              <a:t>に応じて下記</a:t>
            </a:r>
          </a:p>
          <a:p>
            <a:pPr indent="12700" algn="ctr">
              <a:lnSpc>
                <a:spcPct val="80000"/>
              </a:lnSpc>
              <a:spcBef>
                <a:spcPct val="50000"/>
              </a:spcBef>
            </a:pPr>
            <a:r>
              <a:rPr lang="ja-JP" altLang="en-US" sz="1100" dirty="0">
                <a:solidFill>
                  <a:schemeClr val="accent5">
                    <a:lumMod val="50000"/>
                  </a:schemeClr>
                </a:solidFill>
                <a:effectLst>
                  <a:glow rad="127000">
                    <a:srgbClr val="FFFFFF"/>
                  </a:glow>
                </a:effectLst>
                <a:latin typeface="+mn-ea"/>
              </a:rPr>
              <a:t>・読み込み元ファイルのフォルダ配置</a:t>
            </a:r>
          </a:p>
          <a:p>
            <a:pPr indent="12700" algn="ctr">
              <a:lnSpc>
                <a:spcPct val="80000"/>
              </a:lnSpc>
              <a:spcBef>
                <a:spcPct val="50000"/>
              </a:spcBef>
            </a:pPr>
            <a:r>
              <a:rPr lang="ja-JP" altLang="en-US" sz="1100" dirty="0">
                <a:solidFill>
                  <a:schemeClr val="accent5">
                    <a:lumMod val="50000"/>
                  </a:schemeClr>
                </a:solidFill>
                <a:effectLst>
                  <a:glow rad="127000">
                    <a:srgbClr val="FFFFFF"/>
                  </a:glow>
                </a:effectLst>
                <a:latin typeface="+mn-ea"/>
              </a:rPr>
              <a:t>・</a:t>
            </a:r>
            <a:r>
              <a:rPr lang="en-US" altLang="ja-JP" sz="1100" dirty="0">
                <a:solidFill>
                  <a:schemeClr val="accent5">
                    <a:lumMod val="50000"/>
                  </a:schemeClr>
                </a:solidFill>
                <a:effectLst>
                  <a:glow rad="127000">
                    <a:srgbClr val="FFFFFF"/>
                  </a:glow>
                </a:effectLst>
                <a:latin typeface="+mn-ea"/>
              </a:rPr>
              <a:t>Excel</a:t>
            </a:r>
            <a:r>
              <a:rPr lang="ja-JP" altLang="en-US" sz="1100" dirty="0">
                <a:solidFill>
                  <a:schemeClr val="accent5">
                    <a:lumMod val="50000"/>
                  </a:schemeClr>
                </a:solidFill>
                <a:effectLst>
                  <a:glow rad="127000">
                    <a:srgbClr val="FFFFFF"/>
                  </a:glow>
                </a:effectLst>
                <a:latin typeface="+mn-ea"/>
              </a:rPr>
              <a:t>のフォーマット改定</a:t>
            </a:r>
          </a:p>
          <a:p>
            <a:pPr indent="12700" algn="ctr">
              <a:lnSpc>
                <a:spcPct val="80000"/>
              </a:lnSpc>
              <a:spcBef>
                <a:spcPct val="50000"/>
              </a:spcBef>
            </a:pPr>
            <a:r>
              <a:rPr lang="ja-JP" altLang="en-US" sz="1100" dirty="0">
                <a:solidFill>
                  <a:schemeClr val="accent5">
                    <a:lumMod val="50000"/>
                  </a:schemeClr>
                </a:solidFill>
                <a:effectLst>
                  <a:glow rad="127000">
                    <a:srgbClr val="FFFFFF"/>
                  </a:glow>
                </a:effectLst>
                <a:latin typeface="+mn-ea"/>
              </a:rPr>
              <a:t>・過去データをテーブルに追加　</a:t>
            </a:r>
            <a:r>
              <a:rPr lang="en-US" altLang="ja-JP" sz="1100" dirty="0">
                <a:solidFill>
                  <a:schemeClr val="accent5">
                    <a:lumMod val="50000"/>
                  </a:schemeClr>
                </a:solidFill>
                <a:effectLst>
                  <a:glow rad="127000">
                    <a:srgbClr val="FFFFFF"/>
                  </a:glow>
                </a:effectLst>
                <a:latin typeface="+mn-ea"/>
              </a:rPr>
              <a:t>etc</a:t>
            </a:r>
            <a:r>
              <a:rPr lang="en-US" altLang="ja-JP" sz="1100" dirty="0" smtClean="0">
                <a:solidFill>
                  <a:schemeClr val="accent5">
                    <a:lumMod val="50000"/>
                  </a:schemeClr>
                </a:solidFill>
                <a:effectLst>
                  <a:glow rad="127000">
                    <a:srgbClr val="FFFFFF"/>
                  </a:glow>
                </a:effectLst>
                <a:latin typeface="+mn-ea"/>
              </a:rPr>
              <a:t>...</a:t>
            </a:r>
            <a:endParaRPr lang="en-US" altLang="ja-JP" sz="1100" dirty="0">
              <a:solidFill>
                <a:schemeClr val="accent5">
                  <a:lumMod val="50000"/>
                </a:schemeClr>
              </a:solidFill>
              <a:effectLst>
                <a:glow rad="127000">
                  <a:srgbClr val="FFFFFF"/>
                </a:glow>
              </a:effectLst>
              <a:latin typeface="+mn-ea"/>
            </a:endParaRPr>
          </a:p>
        </p:txBody>
      </p:sp>
      <p:sp>
        <p:nvSpPr>
          <p:cNvPr id="9" name="正方形/長方形 8"/>
          <p:cNvSpPr/>
          <p:nvPr/>
        </p:nvSpPr>
        <p:spPr bwMode="auto">
          <a:xfrm>
            <a:off x="584366" y="5176800"/>
            <a:ext cx="2520000" cy="267293"/>
          </a:xfrm>
          <a:prstGeom prst="rect">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en-US" altLang="ja-JP" sz="1100" noProof="0" dirty="0" err="1" smtClean="0">
                <a:solidFill>
                  <a:schemeClr val="accent5">
                    <a:lumMod val="50000"/>
                  </a:schemeClr>
                </a:solidFill>
                <a:effectLst>
                  <a:glow rad="127000">
                    <a:srgbClr val="FFFFFF"/>
                  </a:glow>
                </a:effectLst>
                <a:latin typeface="+mn-ea"/>
              </a:rPr>
              <a:t>MotionBoard</a:t>
            </a:r>
            <a:r>
              <a:rPr kumimoji="1" lang="ja-JP" altLang="en-US" sz="1100" noProof="0" dirty="0" smtClean="0">
                <a:solidFill>
                  <a:schemeClr val="accent5">
                    <a:lumMod val="50000"/>
                  </a:schemeClr>
                </a:solidFill>
                <a:effectLst>
                  <a:glow rad="127000">
                    <a:srgbClr val="FFFFFF"/>
                  </a:glow>
                </a:effectLst>
                <a:latin typeface="+mn-ea"/>
              </a:rPr>
              <a:t>作成</a:t>
            </a:r>
          </a:p>
        </p:txBody>
      </p:sp>
      <p:sp>
        <p:nvSpPr>
          <p:cNvPr id="10" name="フローチャート: 判断 9"/>
          <p:cNvSpPr/>
          <p:nvPr/>
        </p:nvSpPr>
        <p:spPr bwMode="auto">
          <a:xfrm>
            <a:off x="316924" y="5690477"/>
            <a:ext cx="3054885" cy="468000"/>
          </a:xfrm>
          <a:prstGeom prst="flowChartDecision">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dirty="0" smtClean="0">
                <a:solidFill>
                  <a:schemeClr val="accent5">
                    <a:lumMod val="50000"/>
                  </a:schemeClr>
                </a:solidFill>
                <a:effectLst>
                  <a:glow rad="127000">
                    <a:srgbClr val="FFFFFF"/>
                  </a:glow>
                </a:effectLst>
                <a:latin typeface="+mn-ea"/>
              </a:rPr>
              <a:t>ちょっと動かしてみて、問題ない？</a:t>
            </a:r>
            <a:endParaRPr kumimoji="1" lang="ja-JP" altLang="en-US" sz="1100" noProof="0" dirty="0" smtClean="0">
              <a:solidFill>
                <a:schemeClr val="accent5">
                  <a:lumMod val="50000"/>
                </a:schemeClr>
              </a:solidFill>
              <a:effectLst>
                <a:glow rad="127000">
                  <a:srgbClr val="FFFFFF"/>
                </a:glow>
              </a:effectLst>
              <a:latin typeface="+mn-ea"/>
            </a:endParaRPr>
          </a:p>
        </p:txBody>
      </p:sp>
      <p:sp>
        <p:nvSpPr>
          <p:cNvPr id="12" name="フローチャート: 処理 11"/>
          <p:cNvSpPr/>
          <p:nvPr/>
        </p:nvSpPr>
        <p:spPr bwMode="auto">
          <a:xfrm>
            <a:off x="4699999" y="903426"/>
            <a:ext cx="3780000" cy="901820"/>
          </a:xfrm>
          <a:prstGeom prst="flowChartProcess">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定期実行用</a:t>
            </a:r>
            <a:r>
              <a:rPr kumimoji="1" lang="en-US" altLang="ja-JP" sz="1100" noProof="0" dirty="0" smtClean="0">
                <a:solidFill>
                  <a:schemeClr val="accent3">
                    <a:lumMod val="50000"/>
                  </a:schemeClr>
                </a:solidFill>
                <a:effectLst>
                  <a:glow rad="127000">
                    <a:srgbClr val="FFFFFF"/>
                  </a:glow>
                </a:effectLst>
                <a:latin typeface="+mn-ea"/>
              </a:rPr>
              <a:t>Python</a:t>
            </a:r>
            <a:r>
              <a:rPr kumimoji="1" lang="ja-JP" altLang="en-US" sz="1100" noProof="0" dirty="0" smtClean="0">
                <a:solidFill>
                  <a:schemeClr val="accent3">
                    <a:lumMod val="50000"/>
                  </a:schemeClr>
                </a:solidFill>
                <a:effectLst>
                  <a:glow rad="127000">
                    <a:srgbClr val="FFFFFF"/>
                  </a:glow>
                </a:effectLst>
                <a:latin typeface="+mn-ea"/>
              </a:rPr>
              <a:t>コード作成</a:t>
            </a:r>
            <a:endParaRPr kumimoji="1" lang="en-US" altLang="ja-JP" sz="1100" noProof="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a:t>
            </a:r>
            <a:r>
              <a:rPr lang="en-US" altLang="ja-JP" sz="1100" dirty="0" smtClean="0">
                <a:solidFill>
                  <a:schemeClr val="accent3">
                    <a:lumMod val="50000"/>
                  </a:schemeClr>
                </a:solidFill>
                <a:effectLst>
                  <a:glow rad="127000">
                    <a:srgbClr val="FFFFFF"/>
                  </a:glow>
                </a:effectLst>
                <a:latin typeface="+mn-ea"/>
              </a:rPr>
              <a:t>DB</a:t>
            </a:r>
            <a:r>
              <a:rPr lang="ja-JP" altLang="en-US" sz="1100" dirty="0" smtClean="0">
                <a:solidFill>
                  <a:schemeClr val="accent3">
                    <a:lumMod val="50000"/>
                  </a:schemeClr>
                </a:solidFill>
                <a:effectLst>
                  <a:glow rad="127000">
                    <a:srgbClr val="FFFFFF"/>
                  </a:glow>
                </a:effectLst>
                <a:latin typeface="+mn-ea"/>
              </a:rPr>
              <a:t>からデータ取る場合は、</a:t>
            </a:r>
            <a:r>
              <a:rPr lang="en-US" altLang="ja-JP" sz="1100" dirty="0" smtClean="0">
                <a:solidFill>
                  <a:schemeClr val="accent3">
                    <a:lumMod val="50000"/>
                  </a:schemeClr>
                </a:solidFill>
                <a:effectLst>
                  <a:glow rad="127000">
                    <a:srgbClr val="FFFFFF"/>
                  </a:glow>
                </a:effectLst>
                <a:latin typeface="+mn-ea"/>
              </a:rPr>
              <a:t>where</a:t>
            </a:r>
            <a:r>
              <a:rPr lang="ja-JP" altLang="en-US" sz="1100" dirty="0" smtClean="0">
                <a:solidFill>
                  <a:schemeClr val="accent3">
                    <a:lumMod val="50000"/>
                  </a:schemeClr>
                </a:solidFill>
                <a:effectLst>
                  <a:glow rad="127000">
                    <a:srgbClr val="FFFFFF"/>
                  </a:glow>
                </a:effectLst>
                <a:latin typeface="+mn-ea"/>
              </a:rPr>
              <a:t>で全データを取らないようにする</a:t>
            </a:r>
            <a:endParaRPr kumimoji="1" lang="en-US" altLang="ja-JP" sz="1100" noProof="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a:t>
            </a:r>
            <a:r>
              <a:rPr lang="en-US" altLang="ja-JP" sz="1100" dirty="0" err="1" smtClean="0">
                <a:solidFill>
                  <a:schemeClr val="accent3">
                    <a:lumMod val="50000"/>
                  </a:schemeClr>
                </a:solidFill>
                <a:effectLst>
                  <a:glow rad="127000">
                    <a:srgbClr val="FFFFFF"/>
                  </a:glow>
                </a:effectLst>
                <a:latin typeface="+mn-ea"/>
              </a:rPr>
              <a:t>Upsert</a:t>
            </a:r>
            <a:r>
              <a:rPr lang="ja-JP" altLang="en-US" sz="1100" dirty="0" smtClean="0">
                <a:solidFill>
                  <a:schemeClr val="accent3">
                    <a:lumMod val="50000"/>
                  </a:schemeClr>
                </a:solidFill>
                <a:effectLst>
                  <a:glow rad="127000">
                    <a:srgbClr val="FFFFFF"/>
                  </a:glow>
                </a:effectLst>
                <a:latin typeface="+mn-ea"/>
              </a:rPr>
              <a:t> </a:t>
            </a:r>
            <a:r>
              <a:rPr lang="en-US" altLang="ja-JP" sz="1100" dirty="0" smtClean="0">
                <a:solidFill>
                  <a:schemeClr val="accent3">
                    <a:lumMod val="50000"/>
                  </a:schemeClr>
                </a:solidFill>
                <a:effectLst>
                  <a:glow rad="127000">
                    <a:srgbClr val="FFFFFF"/>
                  </a:glow>
                </a:effectLst>
                <a:latin typeface="+mn-ea"/>
              </a:rPr>
              <a:t>Update</a:t>
            </a:r>
            <a:r>
              <a:rPr lang="ja-JP" altLang="en-US" sz="1100" dirty="0" smtClean="0">
                <a:solidFill>
                  <a:schemeClr val="accent3">
                    <a:lumMod val="50000"/>
                  </a:schemeClr>
                </a:solidFill>
                <a:effectLst>
                  <a:glow rad="127000">
                    <a:srgbClr val="FFFFFF"/>
                  </a:glow>
                </a:effectLst>
                <a:latin typeface="+mn-ea"/>
              </a:rPr>
              <a:t>するコードを書く</a:t>
            </a:r>
            <a:endParaRPr lang="en-US" altLang="ja-JP" sz="110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a:t>
            </a:r>
            <a:r>
              <a:rPr kumimoji="1" lang="en-US" altLang="ja-JP" sz="1100" noProof="0" dirty="0" smtClean="0">
                <a:solidFill>
                  <a:schemeClr val="accent3">
                    <a:lumMod val="50000"/>
                  </a:schemeClr>
                </a:solidFill>
                <a:effectLst>
                  <a:glow rad="127000">
                    <a:srgbClr val="FFFFFF"/>
                  </a:glow>
                </a:effectLst>
                <a:latin typeface="+mn-ea"/>
              </a:rPr>
              <a:t>Pandas</a:t>
            </a:r>
            <a:r>
              <a:rPr kumimoji="1" lang="ja-JP" altLang="en-US" sz="1100" noProof="0" dirty="0" smtClean="0">
                <a:solidFill>
                  <a:schemeClr val="accent3">
                    <a:lumMod val="50000"/>
                  </a:schemeClr>
                </a:solidFill>
                <a:effectLst>
                  <a:glow rad="127000">
                    <a:srgbClr val="FFFFFF"/>
                  </a:glow>
                </a:effectLst>
                <a:latin typeface="+mn-ea"/>
              </a:rPr>
              <a:t>の</a:t>
            </a:r>
            <a:r>
              <a:rPr kumimoji="1" lang="en-US" altLang="ja-JP" sz="1100" noProof="0" dirty="0" err="1" smtClean="0">
                <a:solidFill>
                  <a:schemeClr val="accent3">
                    <a:lumMod val="50000"/>
                  </a:schemeClr>
                </a:solidFill>
                <a:effectLst>
                  <a:glow rad="127000">
                    <a:srgbClr val="FFFFFF"/>
                  </a:glow>
                </a:effectLst>
                <a:latin typeface="+mn-ea"/>
              </a:rPr>
              <a:t>to_sql</a:t>
            </a:r>
            <a:r>
              <a:rPr kumimoji="1" lang="ja-JP" altLang="en-US" sz="1100" noProof="0" dirty="0" smtClean="0">
                <a:solidFill>
                  <a:schemeClr val="accent3">
                    <a:lumMod val="50000"/>
                  </a:schemeClr>
                </a:solidFill>
                <a:effectLst>
                  <a:glow rad="127000">
                    <a:srgbClr val="FFFFFF"/>
                  </a:glow>
                </a:effectLst>
                <a:latin typeface="+mn-ea"/>
              </a:rPr>
              <a:t>は使わない、プライマリーキー重複するとエラーになる）</a:t>
            </a:r>
            <a:endParaRPr kumimoji="1" lang="en-US" altLang="ja-JP" sz="1100" noProof="0" dirty="0" smtClean="0">
              <a:solidFill>
                <a:schemeClr val="accent3">
                  <a:lumMod val="50000"/>
                </a:schemeClr>
              </a:solidFill>
              <a:effectLst>
                <a:glow rad="127000">
                  <a:srgbClr val="FFFFFF"/>
                </a:glow>
              </a:effectLst>
              <a:latin typeface="+mn-ea"/>
            </a:endParaRPr>
          </a:p>
        </p:txBody>
      </p:sp>
      <p:sp>
        <p:nvSpPr>
          <p:cNvPr id="13" name="フローチャート: 処理 12"/>
          <p:cNvSpPr/>
          <p:nvPr/>
        </p:nvSpPr>
        <p:spPr bwMode="auto">
          <a:xfrm>
            <a:off x="4699999" y="1949395"/>
            <a:ext cx="3780000" cy="788863"/>
          </a:xfrm>
          <a:prstGeom prst="flowChartProcess">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定期実行用コードを</a:t>
            </a:r>
            <a:r>
              <a:rPr kumimoji="1" lang="en-US" altLang="ja-JP" sz="1100" noProof="0" dirty="0" smtClean="0">
                <a:solidFill>
                  <a:schemeClr val="accent3">
                    <a:lumMod val="50000"/>
                  </a:schemeClr>
                </a:solidFill>
                <a:effectLst>
                  <a:glow rad="127000">
                    <a:srgbClr val="FFFFFF"/>
                  </a:glow>
                </a:effectLst>
                <a:latin typeface="+mn-ea"/>
              </a:rPr>
              <a:t>1</a:t>
            </a:r>
            <a:r>
              <a:rPr kumimoji="1" lang="ja-JP" altLang="en-US" sz="1100" noProof="0" dirty="0" err="1" smtClean="0">
                <a:solidFill>
                  <a:schemeClr val="accent3">
                    <a:lumMod val="50000"/>
                  </a:schemeClr>
                </a:solidFill>
                <a:effectLst>
                  <a:glow rad="127000">
                    <a:srgbClr val="FFFFFF"/>
                  </a:glow>
                </a:effectLst>
                <a:latin typeface="+mn-ea"/>
              </a:rPr>
              <a:t>つの</a:t>
            </a:r>
            <a:r>
              <a:rPr kumimoji="1" lang="ja-JP" altLang="en-US" sz="1100" noProof="0" dirty="0" smtClean="0">
                <a:solidFill>
                  <a:schemeClr val="accent3">
                    <a:lumMod val="50000"/>
                  </a:schemeClr>
                </a:solidFill>
                <a:effectLst>
                  <a:glow rad="127000">
                    <a:srgbClr val="FFFFFF"/>
                  </a:glow>
                </a:effectLst>
                <a:latin typeface="+mn-ea"/>
              </a:rPr>
              <a:t>セルにまとめる</a:t>
            </a:r>
            <a:endParaRPr kumimoji="1" lang="en-US" altLang="ja-JP" sz="1100" noProof="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a:solidFill>
                  <a:schemeClr val="accent3">
                    <a:lumMod val="50000"/>
                  </a:schemeClr>
                </a:solidFill>
                <a:effectLst>
                  <a:glow rad="127000">
                    <a:srgbClr val="FFFFFF"/>
                  </a:glow>
                </a:effectLst>
                <a:latin typeface="+mn-ea"/>
              </a:rPr>
              <a:t>・</a:t>
            </a:r>
            <a:r>
              <a:rPr lang="en-US" altLang="ja-JP" sz="1100" dirty="0">
                <a:solidFill>
                  <a:schemeClr val="accent3">
                    <a:lumMod val="50000"/>
                  </a:schemeClr>
                </a:solidFill>
                <a:effectLst>
                  <a:glow rad="127000">
                    <a:srgbClr val="FFFFFF"/>
                  </a:glow>
                </a:effectLst>
                <a:latin typeface="+mn-ea"/>
              </a:rPr>
              <a:t>try/except</a:t>
            </a:r>
            <a:r>
              <a:rPr lang="ja-JP" altLang="en-US" sz="1100" dirty="0">
                <a:solidFill>
                  <a:schemeClr val="accent3">
                    <a:lumMod val="50000"/>
                  </a:schemeClr>
                </a:solidFill>
                <a:effectLst>
                  <a:glow rad="127000">
                    <a:srgbClr val="FFFFFF"/>
                  </a:glow>
                </a:effectLst>
                <a:latin typeface="+mn-ea"/>
              </a:rPr>
              <a:t>でエラーを回避するコードにする</a:t>
            </a:r>
          </a:p>
          <a:p>
            <a:pPr indent="12700" algn="ctr">
              <a:lnSpc>
                <a:spcPct val="80000"/>
              </a:lnSpc>
              <a:spcBef>
                <a:spcPct val="50000"/>
              </a:spcBef>
            </a:pPr>
            <a:r>
              <a:rPr lang="ja-JP" altLang="en-US" sz="1100" dirty="0">
                <a:solidFill>
                  <a:schemeClr val="accent3">
                    <a:lumMod val="50000"/>
                  </a:schemeClr>
                </a:solidFill>
                <a:effectLst>
                  <a:glow rad="127000">
                    <a:srgbClr val="FFFFFF"/>
                  </a:glow>
                </a:effectLst>
                <a:latin typeface="+mn-ea"/>
              </a:rPr>
              <a:t>・必要に応じてエラーログ出力コードを</a:t>
            </a:r>
            <a:r>
              <a:rPr lang="ja-JP" altLang="en-US" sz="1100" dirty="0" smtClean="0">
                <a:solidFill>
                  <a:schemeClr val="accent3">
                    <a:lumMod val="50000"/>
                  </a:schemeClr>
                </a:solidFill>
                <a:effectLst>
                  <a:glow rad="127000">
                    <a:srgbClr val="FFFFFF"/>
                  </a:glow>
                </a:effectLst>
                <a:latin typeface="+mn-ea"/>
              </a:rPr>
              <a:t>作成</a:t>
            </a:r>
            <a:endParaRPr lang="ja-JP" altLang="en-US" sz="1100" dirty="0">
              <a:solidFill>
                <a:schemeClr val="accent3">
                  <a:lumMod val="50000"/>
                </a:schemeClr>
              </a:solidFill>
              <a:effectLst>
                <a:glow rad="127000">
                  <a:srgbClr val="FFFFFF"/>
                </a:glow>
              </a:effectLst>
              <a:latin typeface="+mn-ea"/>
            </a:endParaRPr>
          </a:p>
        </p:txBody>
      </p:sp>
      <p:sp>
        <p:nvSpPr>
          <p:cNvPr id="14" name="フローチャート: 処理 13"/>
          <p:cNvSpPr/>
          <p:nvPr/>
        </p:nvSpPr>
        <p:spPr bwMode="auto">
          <a:xfrm>
            <a:off x="4699999" y="3576546"/>
            <a:ext cx="3780000" cy="576151"/>
          </a:xfrm>
          <a:prstGeom prst="flowChartProcess">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en-US" altLang="ja-JP" sz="1100" dirty="0" err="1" smtClean="0">
                <a:solidFill>
                  <a:schemeClr val="accent3">
                    <a:lumMod val="50000"/>
                  </a:schemeClr>
                </a:solidFill>
                <a:effectLst>
                  <a:glow rad="127000">
                    <a:srgbClr val="FFFFFF"/>
                  </a:glow>
                </a:effectLst>
                <a:latin typeface="+mn-ea"/>
              </a:rPr>
              <a:t>Jupyterlab</a:t>
            </a:r>
            <a:r>
              <a:rPr lang="ja-JP" altLang="en-US" sz="1100" dirty="0" smtClean="0">
                <a:solidFill>
                  <a:schemeClr val="accent3">
                    <a:lumMod val="50000"/>
                  </a:schemeClr>
                </a:solidFill>
                <a:effectLst>
                  <a:glow rad="127000">
                    <a:srgbClr val="FFFFFF"/>
                  </a:glow>
                </a:effectLst>
                <a:latin typeface="+mn-ea"/>
              </a:rPr>
              <a:t>で新しいテキストファイルを作成、拡張子を「</a:t>
            </a:r>
            <a:r>
              <a:rPr lang="en-US" altLang="ja-JP" sz="1100" dirty="0" smtClean="0">
                <a:solidFill>
                  <a:schemeClr val="accent3">
                    <a:lumMod val="50000"/>
                  </a:schemeClr>
                </a:solidFill>
                <a:effectLst>
                  <a:glow rad="127000">
                    <a:srgbClr val="FFFFFF"/>
                  </a:glow>
                </a:effectLst>
                <a:latin typeface="+mn-ea"/>
              </a:rPr>
              <a:t>.</a:t>
            </a:r>
            <a:r>
              <a:rPr lang="en-US" altLang="ja-JP" sz="1100" dirty="0" err="1" smtClean="0">
                <a:solidFill>
                  <a:schemeClr val="accent3">
                    <a:lumMod val="50000"/>
                  </a:schemeClr>
                </a:solidFill>
                <a:effectLst>
                  <a:glow rad="127000">
                    <a:srgbClr val="FFFFFF"/>
                  </a:glow>
                </a:effectLst>
                <a:latin typeface="+mn-ea"/>
              </a:rPr>
              <a:t>py</a:t>
            </a:r>
            <a:r>
              <a:rPr lang="ja-JP" altLang="en-US" sz="1100" dirty="0" smtClean="0">
                <a:solidFill>
                  <a:schemeClr val="accent3">
                    <a:lumMod val="50000"/>
                  </a:schemeClr>
                </a:solidFill>
                <a:effectLst>
                  <a:glow rad="127000">
                    <a:srgbClr val="FFFFFF"/>
                  </a:glow>
                </a:effectLst>
                <a:latin typeface="+mn-ea"/>
              </a:rPr>
              <a:t>」に変更</a:t>
            </a:r>
            <a:endParaRPr lang="en-US" altLang="ja-JP" sz="110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セルの中身をコピーして作った</a:t>
            </a:r>
            <a:r>
              <a:rPr lang="en-US" altLang="ja-JP" sz="1100" dirty="0" err="1" smtClean="0">
                <a:solidFill>
                  <a:schemeClr val="accent3">
                    <a:lumMod val="50000"/>
                  </a:schemeClr>
                </a:solidFill>
                <a:effectLst>
                  <a:glow rad="127000">
                    <a:srgbClr val="FFFFFF"/>
                  </a:glow>
                </a:effectLst>
                <a:latin typeface="+mn-ea"/>
              </a:rPr>
              <a:t>py</a:t>
            </a:r>
            <a:r>
              <a:rPr lang="ja-JP" altLang="en-US" sz="1100" dirty="0" smtClean="0">
                <a:solidFill>
                  <a:schemeClr val="accent3">
                    <a:lumMod val="50000"/>
                  </a:schemeClr>
                </a:solidFill>
                <a:effectLst>
                  <a:glow rad="127000">
                    <a:srgbClr val="FFFFFF"/>
                  </a:glow>
                </a:effectLst>
                <a:latin typeface="+mn-ea"/>
              </a:rPr>
              <a:t>ファイルに貼り付け</a:t>
            </a:r>
            <a:r>
              <a:rPr lang="ja-JP" altLang="en-US" sz="1100" dirty="0">
                <a:solidFill>
                  <a:schemeClr val="accent3">
                    <a:lumMod val="50000"/>
                  </a:schemeClr>
                </a:solidFill>
                <a:effectLst>
                  <a:glow rad="127000">
                    <a:srgbClr val="FFFFFF"/>
                  </a:glow>
                </a:effectLst>
                <a:latin typeface="+mn-ea"/>
              </a:rPr>
              <a:t>、</a:t>
            </a:r>
            <a:r>
              <a:rPr kumimoji="1" lang="ja-JP" altLang="en-US" sz="1100" noProof="0" dirty="0" smtClean="0">
                <a:solidFill>
                  <a:schemeClr val="accent3">
                    <a:lumMod val="50000"/>
                  </a:schemeClr>
                </a:solidFill>
                <a:effectLst>
                  <a:glow rad="127000">
                    <a:srgbClr val="FFFFFF"/>
                  </a:glow>
                </a:effectLst>
                <a:latin typeface="+mn-ea"/>
              </a:rPr>
              <a:t>保存</a:t>
            </a:r>
          </a:p>
        </p:txBody>
      </p:sp>
      <p:sp>
        <p:nvSpPr>
          <p:cNvPr id="16" name="フローチャート: 判断 15"/>
          <p:cNvSpPr/>
          <p:nvPr/>
        </p:nvSpPr>
        <p:spPr bwMode="auto">
          <a:xfrm>
            <a:off x="4699999" y="2838050"/>
            <a:ext cx="3780000" cy="638704"/>
          </a:xfrm>
          <a:prstGeom prst="flowChartDecision">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dirty="0">
                <a:solidFill>
                  <a:schemeClr val="accent3">
                    <a:lumMod val="50000"/>
                  </a:schemeClr>
                </a:solidFill>
                <a:effectLst>
                  <a:glow rad="127000">
                    <a:srgbClr val="FFFFFF"/>
                  </a:glow>
                </a:effectLst>
                <a:latin typeface="+mn-ea"/>
              </a:rPr>
              <a:t>カーネルリスタートしてそのセルのみ</a:t>
            </a:r>
            <a:r>
              <a:rPr lang="ja-JP" altLang="en-US" sz="1100" dirty="0" smtClean="0">
                <a:solidFill>
                  <a:schemeClr val="accent3">
                    <a:lumMod val="50000"/>
                  </a:schemeClr>
                </a:solidFill>
                <a:effectLst>
                  <a:glow rad="127000">
                    <a:srgbClr val="FFFFFF"/>
                  </a:glow>
                </a:effectLst>
                <a:latin typeface="+mn-ea"/>
              </a:rPr>
              <a:t>実行</a:t>
            </a:r>
            <a:endParaRPr kumimoji="1" lang="en-US" altLang="ja-JP" sz="1100" noProof="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エラー出なかった？</a:t>
            </a:r>
          </a:p>
        </p:txBody>
      </p:sp>
      <p:sp>
        <p:nvSpPr>
          <p:cNvPr id="17" name="フローチャート: 端子 16"/>
          <p:cNvSpPr/>
          <p:nvPr/>
        </p:nvSpPr>
        <p:spPr bwMode="auto">
          <a:xfrm>
            <a:off x="4699999" y="6470204"/>
            <a:ext cx="3780000" cy="234000"/>
          </a:xfrm>
          <a:prstGeom prst="flowChartTerminator">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終了（でも後で不備が見つかったら戻ってね）</a:t>
            </a:r>
            <a:endParaRPr kumimoji="1" lang="ja-JP" altLang="en-US" sz="1100" noProof="0" dirty="0">
              <a:solidFill>
                <a:schemeClr val="accent3">
                  <a:lumMod val="50000"/>
                </a:schemeClr>
              </a:solidFill>
              <a:effectLst>
                <a:glow rad="127000">
                  <a:srgbClr val="FFFFFF"/>
                </a:glow>
              </a:effectLst>
              <a:latin typeface="+mn-ea"/>
            </a:endParaRPr>
          </a:p>
        </p:txBody>
      </p:sp>
      <p:cxnSp>
        <p:nvCxnSpPr>
          <p:cNvPr id="18" name="直線矢印コネクタ 17"/>
          <p:cNvCxnSpPr>
            <a:stCxn id="4" idx="2"/>
            <a:endCxn id="7" idx="0"/>
          </p:cNvCxnSpPr>
          <p:nvPr/>
        </p:nvCxnSpPr>
        <p:spPr bwMode="auto">
          <a:xfrm>
            <a:off x="1844366" y="1621735"/>
            <a:ext cx="0" cy="246383"/>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9" name="直線矢印コネクタ 18"/>
          <p:cNvCxnSpPr>
            <a:stCxn id="7" idx="2"/>
            <a:endCxn id="5" idx="0"/>
          </p:cNvCxnSpPr>
          <p:nvPr/>
        </p:nvCxnSpPr>
        <p:spPr bwMode="auto">
          <a:xfrm>
            <a:off x="1844366" y="2124559"/>
            <a:ext cx="0" cy="246383"/>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1" name="直線矢印コネクタ 20"/>
          <p:cNvCxnSpPr>
            <a:stCxn id="94" idx="2"/>
            <a:endCxn id="96" idx="0"/>
          </p:cNvCxnSpPr>
          <p:nvPr/>
        </p:nvCxnSpPr>
        <p:spPr bwMode="auto">
          <a:xfrm>
            <a:off x="6589999" y="5565632"/>
            <a:ext cx="0" cy="99795"/>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2" name="直線矢印コネクタ 21"/>
          <p:cNvCxnSpPr>
            <a:stCxn id="5" idx="2"/>
            <a:endCxn id="53" idx="0"/>
          </p:cNvCxnSpPr>
          <p:nvPr/>
        </p:nvCxnSpPr>
        <p:spPr bwMode="auto">
          <a:xfrm>
            <a:off x="1844366" y="2672377"/>
            <a:ext cx="0" cy="246383"/>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3" name="直線矢印コネクタ 22"/>
          <p:cNvCxnSpPr>
            <a:stCxn id="9" idx="2"/>
            <a:endCxn id="10" idx="0"/>
          </p:cNvCxnSpPr>
          <p:nvPr/>
        </p:nvCxnSpPr>
        <p:spPr bwMode="auto">
          <a:xfrm>
            <a:off x="1844366" y="5444093"/>
            <a:ext cx="1" cy="246384"/>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5" name="直線矢印コネクタ 24"/>
          <p:cNvCxnSpPr>
            <a:stCxn id="12" idx="2"/>
            <a:endCxn id="13" idx="0"/>
          </p:cNvCxnSpPr>
          <p:nvPr/>
        </p:nvCxnSpPr>
        <p:spPr bwMode="auto">
          <a:xfrm>
            <a:off x="6589999" y="1805246"/>
            <a:ext cx="0" cy="144149"/>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7" name="直線矢印コネクタ 26"/>
          <p:cNvCxnSpPr>
            <a:stCxn id="13" idx="2"/>
            <a:endCxn id="16" idx="0"/>
          </p:cNvCxnSpPr>
          <p:nvPr/>
        </p:nvCxnSpPr>
        <p:spPr bwMode="auto">
          <a:xfrm>
            <a:off x="6589999" y="2738258"/>
            <a:ext cx="0" cy="99792"/>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8" name="直線矢印コネクタ 27"/>
          <p:cNvCxnSpPr>
            <a:stCxn id="16" idx="2"/>
            <a:endCxn id="14" idx="0"/>
          </p:cNvCxnSpPr>
          <p:nvPr/>
        </p:nvCxnSpPr>
        <p:spPr bwMode="auto">
          <a:xfrm>
            <a:off x="6589999" y="3476754"/>
            <a:ext cx="0" cy="99792"/>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29" name="直線矢印コネクタ 28"/>
          <p:cNvCxnSpPr>
            <a:stCxn id="14" idx="2"/>
            <a:endCxn id="88" idx="0"/>
          </p:cNvCxnSpPr>
          <p:nvPr/>
        </p:nvCxnSpPr>
        <p:spPr bwMode="auto">
          <a:xfrm>
            <a:off x="6589999" y="4152697"/>
            <a:ext cx="0" cy="99792"/>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30" name="直線矢印コネクタ 29"/>
          <p:cNvCxnSpPr>
            <a:stCxn id="96" idx="2"/>
            <a:endCxn id="17" idx="0"/>
          </p:cNvCxnSpPr>
          <p:nvPr/>
        </p:nvCxnSpPr>
        <p:spPr bwMode="auto">
          <a:xfrm>
            <a:off x="6589999" y="6302627"/>
            <a:ext cx="0" cy="167577"/>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31" name="カギ線コネクタ 30"/>
          <p:cNvCxnSpPr>
            <a:stCxn id="10" idx="3"/>
            <a:endCxn id="7" idx="3"/>
          </p:cNvCxnSpPr>
          <p:nvPr/>
        </p:nvCxnSpPr>
        <p:spPr bwMode="auto">
          <a:xfrm flipH="1" flipV="1">
            <a:off x="3104366" y="1996339"/>
            <a:ext cx="267443" cy="3928138"/>
          </a:xfrm>
          <a:prstGeom prst="bentConnector3">
            <a:avLst>
              <a:gd name="adj1" fmla="val -85476"/>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32" name="カギ線コネクタ 31"/>
          <p:cNvCxnSpPr>
            <a:stCxn id="10" idx="2"/>
            <a:endCxn id="12" idx="0"/>
          </p:cNvCxnSpPr>
          <p:nvPr/>
        </p:nvCxnSpPr>
        <p:spPr bwMode="auto">
          <a:xfrm rot="5400000" flipH="1" flipV="1">
            <a:off x="1589657" y="1158136"/>
            <a:ext cx="5255051" cy="4745632"/>
          </a:xfrm>
          <a:prstGeom prst="bentConnector5">
            <a:avLst>
              <a:gd name="adj1" fmla="val -4350"/>
              <a:gd name="adj2" fmla="val 46180"/>
              <a:gd name="adj3" fmla="val 104350"/>
            </a:avLst>
          </a:prstGeom>
          <a:ln>
            <a:gradFill>
              <a:gsLst>
                <a:gs pos="0">
                  <a:schemeClr val="accent5">
                    <a:lumMod val="40000"/>
                    <a:lumOff val="60000"/>
                  </a:schemeClr>
                </a:gs>
                <a:gs pos="100000">
                  <a:schemeClr val="accent3"/>
                </a:gs>
              </a:gsLst>
              <a:lin ang="5400000" scaled="1"/>
            </a:gradFill>
            <a:headEnd type="none" w="med" len="med"/>
            <a:tailEnd type="triangle" w="sm" len="sm"/>
          </a:ln>
        </p:spPr>
        <p:style>
          <a:lnRef idx="2">
            <a:schemeClr val="dk1"/>
          </a:lnRef>
          <a:fillRef idx="0">
            <a:schemeClr val="dk1"/>
          </a:fillRef>
          <a:effectRef idx="1">
            <a:schemeClr val="dk1"/>
          </a:effectRef>
          <a:fontRef idx="minor">
            <a:schemeClr val="tx1"/>
          </a:fontRef>
        </p:style>
      </p:cxnSp>
      <p:sp>
        <p:nvSpPr>
          <p:cNvPr id="33" name="フローチャート: 端子 32"/>
          <p:cNvSpPr/>
          <p:nvPr/>
        </p:nvSpPr>
        <p:spPr bwMode="auto">
          <a:xfrm>
            <a:off x="2923191" y="5622323"/>
            <a:ext cx="745762" cy="234000"/>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5">
                    <a:lumMod val="50000"/>
                  </a:schemeClr>
                </a:solidFill>
                <a:effectLst>
                  <a:glow rad="127000">
                    <a:srgbClr val="FFFFFF"/>
                  </a:glow>
                </a:effectLst>
                <a:latin typeface="+mn-ea"/>
              </a:rPr>
              <a:t>No</a:t>
            </a:r>
            <a:endParaRPr kumimoji="1" lang="ja-JP" altLang="en-US" sz="1100" noProof="0" dirty="0">
              <a:solidFill>
                <a:schemeClr val="accent5">
                  <a:lumMod val="50000"/>
                </a:schemeClr>
              </a:solidFill>
              <a:effectLst>
                <a:glow rad="127000">
                  <a:srgbClr val="FFFFFF"/>
                </a:glow>
              </a:effectLst>
              <a:latin typeface="+mn-ea"/>
            </a:endParaRPr>
          </a:p>
        </p:txBody>
      </p:sp>
      <p:sp>
        <p:nvSpPr>
          <p:cNvPr id="34" name="フローチャート: 端子 33"/>
          <p:cNvSpPr/>
          <p:nvPr/>
        </p:nvSpPr>
        <p:spPr bwMode="auto">
          <a:xfrm>
            <a:off x="1098604" y="6196596"/>
            <a:ext cx="745762" cy="234000"/>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5">
                    <a:lumMod val="50000"/>
                  </a:schemeClr>
                </a:solidFill>
                <a:effectLst>
                  <a:glow rad="127000">
                    <a:srgbClr val="FFFFFF"/>
                  </a:glow>
                </a:effectLst>
                <a:latin typeface="+mn-ea"/>
              </a:rPr>
              <a:t>Yes</a:t>
            </a:r>
            <a:endParaRPr kumimoji="1" lang="ja-JP" altLang="en-US" sz="1100" noProof="0" dirty="0">
              <a:solidFill>
                <a:schemeClr val="accent5">
                  <a:lumMod val="50000"/>
                </a:schemeClr>
              </a:solidFill>
              <a:effectLst>
                <a:glow rad="127000">
                  <a:srgbClr val="FFFFFF"/>
                </a:glow>
              </a:effectLst>
              <a:latin typeface="+mn-ea"/>
            </a:endParaRPr>
          </a:p>
        </p:txBody>
      </p:sp>
      <p:sp>
        <p:nvSpPr>
          <p:cNvPr id="36" name="フローチャート: 端子 35"/>
          <p:cNvSpPr/>
          <p:nvPr/>
        </p:nvSpPr>
        <p:spPr bwMode="auto">
          <a:xfrm>
            <a:off x="5152334" y="3359755"/>
            <a:ext cx="745762" cy="234000"/>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Yes</a:t>
            </a:r>
            <a:endParaRPr kumimoji="1" lang="ja-JP" altLang="en-US" sz="1100" noProof="0" dirty="0">
              <a:solidFill>
                <a:schemeClr val="accent3">
                  <a:lumMod val="50000"/>
                </a:schemeClr>
              </a:solidFill>
              <a:effectLst>
                <a:glow rad="127000">
                  <a:srgbClr val="FFFFFF"/>
                </a:glow>
              </a:effectLst>
              <a:latin typeface="+mn-ea"/>
            </a:endParaRPr>
          </a:p>
        </p:txBody>
      </p:sp>
      <p:cxnSp>
        <p:nvCxnSpPr>
          <p:cNvPr id="74" name="直線矢印コネクタ 73"/>
          <p:cNvCxnSpPr>
            <a:stCxn id="8" idx="2"/>
            <a:endCxn id="9" idx="0"/>
          </p:cNvCxnSpPr>
          <p:nvPr/>
        </p:nvCxnSpPr>
        <p:spPr bwMode="auto">
          <a:xfrm>
            <a:off x="1844366" y="4930417"/>
            <a:ext cx="0" cy="246383"/>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sp>
        <p:nvSpPr>
          <p:cNvPr id="88" name="フローチャート: 判断 87"/>
          <p:cNvSpPr/>
          <p:nvPr/>
        </p:nvSpPr>
        <p:spPr bwMode="auto">
          <a:xfrm>
            <a:off x="4699999" y="4252489"/>
            <a:ext cx="3780000" cy="637200"/>
          </a:xfrm>
          <a:prstGeom prst="flowChartDecision">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エクスプローラで</a:t>
            </a:r>
            <a:r>
              <a:rPr kumimoji="1" lang="en-US" altLang="ja-JP" sz="1100" noProof="0" dirty="0" err="1" smtClean="0">
                <a:solidFill>
                  <a:schemeClr val="accent3">
                    <a:lumMod val="50000"/>
                  </a:schemeClr>
                </a:solidFill>
                <a:effectLst>
                  <a:glow rad="127000">
                    <a:srgbClr val="FFFFFF"/>
                  </a:glow>
                </a:effectLst>
                <a:latin typeface="+mn-ea"/>
              </a:rPr>
              <a:t>py</a:t>
            </a:r>
            <a:r>
              <a:rPr kumimoji="1" lang="ja-JP" altLang="en-US" sz="1100" noProof="0" dirty="0" smtClean="0">
                <a:solidFill>
                  <a:schemeClr val="accent3">
                    <a:lumMod val="50000"/>
                  </a:schemeClr>
                </a:solidFill>
                <a:effectLst>
                  <a:glow rad="127000">
                    <a:srgbClr val="FFFFFF"/>
                  </a:glow>
                </a:effectLst>
                <a:latin typeface="+mn-ea"/>
              </a:rPr>
              <a:t>ファイルをダブルクリックして実行</a:t>
            </a:r>
            <a:endParaRPr kumimoji="1" lang="en-US" altLang="ja-JP" sz="1100" noProof="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a:solidFill>
                  <a:schemeClr val="accent3">
                    <a:lumMod val="50000"/>
                  </a:schemeClr>
                </a:solidFill>
                <a:effectLst>
                  <a:glow rad="127000">
                    <a:srgbClr val="FFFFFF"/>
                  </a:glow>
                </a:effectLst>
                <a:latin typeface="+mn-ea"/>
              </a:rPr>
              <a:t>→</a:t>
            </a:r>
            <a:r>
              <a:rPr lang="ja-JP" altLang="en-US" sz="1100" dirty="0" smtClean="0">
                <a:solidFill>
                  <a:schemeClr val="accent3">
                    <a:lumMod val="50000"/>
                  </a:schemeClr>
                </a:solidFill>
                <a:effectLst>
                  <a:glow rad="127000">
                    <a:srgbClr val="FFFFFF"/>
                  </a:glow>
                </a:effectLst>
                <a:latin typeface="+mn-ea"/>
              </a:rPr>
              <a:t>エラー出なかった？実行完了した？</a:t>
            </a:r>
            <a:endParaRPr kumimoji="1" lang="ja-JP" altLang="en-US" sz="1100" noProof="0" dirty="0" smtClean="0">
              <a:solidFill>
                <a:schemeClr val="accent3">
                  <a:lumMod val="50000"/>
                </a:schemeClr>
              </a:solidFill>
              <a:effectLst>
                <a:glow rad="127000">
                  <a:srgbClr val="FFFFFF"/>
                </a:glow>
              </a:effectLst>
              <a:latin typeface="+mn-ea"/>
            </a:endParaRPr>
          </a:p>
        </p:txBody>
      </p:sp>
      <p:sp>
        <p:nvSpPr>
          <p:cNvPr id="94" name="フローチャート: 処理 93"/>
          <p:cNvSpPr/>
          <p:nvPr/>
        </p:nvSpPr>
        <p:spPr bwMode="auto">
          <a:xfrm>
            <a:off x="4699999" y="4989481"/>
            <a:ext cx="3780000" cy="576151"/>
          </a:xfrm>
          <a:prstGeom prst="flowChartProcess">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定期実行用環境（ローカル</a:t>
            </a:r>
            <a:r>
              <a:rPr lang="en-US" altLang="ja-JP" sz="1100" dirty="0" smtClean="0">
                <a:solidFill>
                  <a:schemeClr val="accent3">
                    <a:lumMod val="50000"/>
                  </a:schemeClr>
                </a:solidFill>
                <a:effectLst>
                  <a:glow rad="127000">
                    <a:srgbClr val="FFFFFF"/>
                  </a:glow>
                </a:effectLst>
                <a:latin typeface="+mn-ea"/>
              </a:rPr>
              <a:t>PC</a:t>
            </a:r>
            <a:r>
              <a:rPr lang="ja-JP" altLang="en-US" sz="1100" dirty="0" smtClean="0">
                <a:solidFill>
                  <a:schemeClr val="accent3">
                    <a:lumMod val="50000"/>
                  </a:schemeClr>
                </a:solidFill>
                <a:effectLst>
                  <a:glow rad="127000">
                    <a:srgbClr val="FFFFFF"/>
                  </a:glow>
                </a:effectLst>
                <a:latin typeface="+mn-ea"/>
              </a:rPr>
              <a:t>や</a:t>
            </a:r>
            <a:r>
              <a:rPr lang="en-US" altLang="ja-JP" sz="1100" dirty="0" smtClean="0">
                <a:solidFill>
                  <a:schemeClr val="accent3">
                    <a:lumMod val="50000"/>
                  </a:schemeClr>
                </a:solidFill>
                <a:effectLst>
                  <a:glow rad="127000">
                    <a:srgbClr val="FFFFFF"/>
                  </a:glow>
                </a:effectLst>
                <a:latin typeface="+mn-ea"/>
              </a:rPr>
              <a:t>Windows</a:t>
            </a:r>
            <a:r>
              <a:rPr lang="ja-JP" altLang="en-US" sz="1100" dirty="0" smtClean="0">
                <a:solidFill>
                  <a:schemeClr val="accent3">
                    <a:lumMod val="50000"/>
                  </a:schemeClr>
                </a:solidFill>
                <a:effectLst>
                  <a:glow rad="127000">
                    <a:srgbClr val="FFFFFF"/>
                  </a:glow>
                </a:effectLst>
                <a:latin typeface="+mn-ea"/>
              </a:rPr>
              <a:t>サーバ）の整備</a:t>
            </a:r>
            <a:endParaRPr lang="en-US" altLang="ja-JP" sz="110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タスクスケジューラの</a:t>
            </a:r>
            <a:r>
              <a:rPr lang="ja-JP" altLang="en-US" sz="1100" dirty="0">
                <a:solidFill>
                  <a:schemeClr val="accent3">
                    <a:lumMod val="50000"/>
                  </a:schemeClr>
                </a:solidFill>
                <a:effectLst>
                  <a:glow rad="127000">
                    <a:srgbClr val="FFFFFF"/>
                  </a:glow>
                </a:effectLst>
                <a:latin typeface="+mn-ea"/>
              </a:rPr>
              <a:t>設定</a:t>
            </a:r>
            <a:endParaRPr kumimoji="1" lang="ja-JP" altLang="en-US" sz="1100" noProof="0" dirty="0" smtClean="0">
              <a:solidFill>
                <a:schemeClr val="accent3">
                  <a:lumMod val="50000"/>
                </a:schemeClr>
              </a:solidFill>
              <a:effectLst>
                <a:glow rad="127000">
                  <a:srgbClr val="FFFFFF"/>
                </a:glow>
              </a:effectLst>
              <a:latin typeface="+mn-ea"/>
            </a:endParaRPr>
          </a:p>
        </p:txBody>
      </p:sp>
      <p:sp>
        <p:nvSpPr>
          <p:cNvPr id="96" name="フローチャート: 判断 95"/>
          <p:cNvSpPr/>
          <p:nvPr/>
        </p:nvSpPr>
        <p:spPr bwMode="auto">
          <a:xfrm>
            <a:off x="4699999" y="5665427"/>
            <a:ext cx="3780000" cy="637200"/>
          </a:xfrm>
          <a:prstGeom prst="flowChartDecision">
            <a:avLst/>
          </a:prstGeom>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3">
                    <a:lumMod val="50000"/>
                  </a:schemeClr>
                </a:solidFill>
                <a:effectLst>
                  <a:glow rad="127000">
                    <a:srgbClr val="FFFFFF"/>
                  </a:glow>
                </a:effectLst>
                <a:latin typeface="+mn-ea"/>
              </a:rPr>
              <a:t>定期実行用環境で</a:t>
            </a:r>
            <a:r>
              <a:rPr lang="ja-JP" altLang="en-US" sz="1100" dirty="0" smtClean="0">
                <a:solidFill>
                  <a:schemeClr val="accent3">
                    <a:lumMod val="50000"/>
                  </a:schemeClr>
                </a:solidFill>
                <a:effectLst>
                  <a:glow rad="127000">
                    <a:srgbClr val="FFFFFF"/>
                  </a:glow>
                </a:effectLst>
                <a:latin typeface="+mn-ea"/>
              </a:rPr>
              <a:t>スケジューラ起動</a:t>
            </a:r>
            <a:endParaRPr lang="en-US" altLang="ja-JP" sz="1100" dirty="0" smtClean="0">
              <a:solidFill>
                <a:schemeClr val="accent3">
                  <a:lumMod val="50000"/>
                </a:schemeClr>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→エラー出なかった</a:t>
            </a:r>
            <a:r>
              <a:rPr lang="ja-JP" altLang="en-US" sz="1100" dirty="0">
                <a:solidFill>
                  <a:schemeClr val="accent3">
                    <a:lumMod val="50000"/>
                  </a:schemeClr>
                </a:solidFill>
                <a:effectLst>
                  <a:glow rad="127000">
                    <a:srgbClr val="FFFFFF"/>
                  </a:glow>
                </a:effectLst>
                <a:latin typeface="+mn-ea"/>
              </a:rPr>
              <a:t>？</a:t>
            </a:r>
            <a:endParaRPr kumimoji="1" lang="ja-JP" altLang="en-US" sz="1100" noProof="0" dirty="0" smtClean="0">
              <a:solidFill>
                <a:schemeClr val="accent3">
                  <a:lumMod val="50000"/>
                </a:schemeClr>
              </a:solidFill>
              <a:effectLst>
                <a:glow rad="127000">
                  <a:srgbClr val="FFFFFF"/>
                </a:glow>
              </a:effectLst>
              <a:latin typeface="+mn-ea"/>
            </a:endParaRPr>
          </a:p>
        </p:txBody>
      </p:sp>
      <p:cxnSp>
        <p:nvCxnSpPr>
          <p:cNvPr id="104" name="直線矢印コネクタ 103"/>
          <p:cNvCxnSpPr>
            <a:stCxn id="88" idx="2"/>
            <a:endCxn id="94" idx="0"/>
          </p:cNvCxnSpPr>
          <p:nvPr/>
        </p:nvCxnSpPr>
        <p:spPr bwMode="auto">
          <a:xfrm>
            <a:off x="6589999" y="4889689"/>
            <a:ext cx="0" cy="99792"/>
          </a:xfrm>
          <a:prstGeom prst="straightConnector1">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12" name="カギ線コネクタ 111"/>
          <p:cNvCxnSpPr>
            <a:stCxn id="10" idx="3"/>
            <a:endCxn id="5" idx="3"/>
          </p:cNvCxnSpPr>
          <p:nvPr/>
        </p:nvCxnSpPr>
        <p:spPr bwMode="auto">
          <a:xfrm flipH="1" flipV="1">
            <a:off x="3104366" y="2521660"/>
            <a:ext cx="267443" cy="3402817"/>
          </a:xfrm>
          <a:prstGeom prst="bentConnector3">
            <a:avLst>
              <a:gd name="adj1" fmla="val -85476"/>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15" name="カギ線コネクタ 114"/>
          <p:cNvCxnSpPr>
            <a:stCxn id="10" idx="3"/>
            <a:endCxn id="8" idx="3"/>
          </p:cNvCxnSpPr>
          <p:nvPr/>
        </p:nvCxnSpPr>
        <p:spPr bwMode="auto">
          <a:xfrm flipH="1" flipV="1">
            <a:off x="3104366" y="4378672"/>
            <a:ext cx="267443" cy="1545805"/>
          </a:xfrm>
          <a:prstGeom prst="bentConnector3">
            <a:avLst>
              <a:gd name="adj1" fmla="val -85476"/>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18" name="カギ線コネクタ 117"/>
          <p:cNvCxnSpPr>
            <a:stCxn id="16" idx="3"/>
            <a:endCxn id="13" idx="3"/>
          </p:cNvCxnSpPr>
          <p:nvPr/>
        </p:nvCxnSpPr>
        <p:spPr bwMode="auto">
          <a:xfrm flipV="1">
            <a:off x="8479999" y="2343827"/>
            <a:ext cx="12700" cy="813575"/>
          </a:xfrm>
          <a:prstGeom prst="bentConnector3">
            <a:avLst>
              <a:gd name="adj1" fmla="val 1800000"/>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22" name="カギ線コネクタ 121"/>
          <p:cNvCxnSpPr>
            <a:stCxn id="88" idx="3"/>
            <a:endCxn id="14" idx="3"/>
          </p:cNvCxnSpPr>
          <p:nvPr/>
        </p:nvCxnSpPr>
        <p:spPr bwMode="auto">
          <a:xfrm flipV="1">
            <a:off x="8479999" y="3864622"/>
            <a:ext cx="12700" cy="706467"/>
          </a:xfrm>
          <a:prstGeom prst="bentConnector3">
            <a:avLst>
              <a:gd name="adj1" fmla="val 1800000"/>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cxnSp>
        <p:nvCxnSpPr>
          <p:cNvPr id="126" name="カギ線コネクタ 125"/>
          <p:cNvCxnSpPr>
            <a:stCxn id="96" idx="3"/>
            <a:endCxn id="94" idx="3"/>
          </p:cNvCxnSpPr>
          <p:nvPr/>
        </p:nvCxnSpPr>
        <p:spPr bwMode="auto">
          <a:xfrm flipV="1">
            <a:off x="8479999" y="5277557"/>
            <a:ext cx="12700" cy="706470"/>
          </a:xfrm>
          <a:prstGeom prst="bentConnector3">
            <a:avLst>
              <a:gd name="adj1" fmla="val 1800000"/>
            </a:avLst>
          </a:prstGeom>
          <a:ln>
            <a:solidFill>
              <a:schemeClr val="accent3"/>
            </a:solidFill>
            <a:headEnd type="none" w="med" len="med"/>
            <a:tailEnd type="triangle" w="sm" len="sm"/>
          </a:ln>
        </p:spPr>
        <p:style>
          <a:lnRef idx="2">
            <a:schemeClr val="dk1"/>
          </a:lnRef>
          <a:fillRef idx="0">
            <a:schemeClr val="dk1"/>
          </a:fillRef>
          <a:effectRef idx="1">
            <a:schemeClr val="dk1"/>
          </a:effectRef>
          <a:fontRef idx="minor">
            <a:schemeClr val="tx1"/>
          </a:fontRef>
        </p:style>
      </p:cxnSp>
      <p:sp>
        <p:nvSpPr>
          <p:cNvPr id="133" name="フローチャート: 端子 132"/>
          <p:cNvSpPr/>
          <p:nvPr/>
        </p:nvSpPr>
        <p:spPr bwMode="auto">
          <a:xfrm>
            <a:off x="8486349" y="3905253"/>
            <a:ext cx="540000" cy="500847"/>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No</a:t>
            </a: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（直す）</a:t>
            </a:r>
            <a:endParaRPr kumimoji="1" lang="ja-JP" altLang="en-US" sz="1100" noProof="0" dirty="0">
              <a:solidFill>
                <a:schemeClr val="accent3">
                  <a:lumMod val="50000"/>
                </a:schemeClr>
              </a:solidFill>
              <a:effectLst>
                <a:glow rad="127000">
                  <a:srgbClr val="FFFFFF"/>
                </a:glow>
              </a:effectLst>
              <a:latin typeface="+mn-ea"/>
            </a:endParaRPr>
          </a:p>
        </p:txBody>
      </p:sp>
      <p:sp>
        <p:nvSpPr>
          <p:cNvPr id="134" name="フローチャート: 端子 133"/>
          <p:cNvSpPr/>
          <p:nvPr/>
        </p:nvSpPr>
        <p:spPr bwMode="auto">
          <a:xfrm>
            <a:off x="5152334" y="4767512"/>
            <a:ext cx="745762" cy="234000"/>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Yes</a:t>
            </a:r>
            <a:endParaRPr kumimoji="1" lang="ja-JP" altLang="en-US" sz="1100" noProof="0" dirty="0">
              <a:solidFill>
                <a:schemeClr val="accent3">
                  <a:lumMod val="50000"/>
                </a:schemeClr>
              </a:solidFill>
              <a:effectLst>
                <a:glow rad="127000">
                  <a:srgbClr val="FFFFFF"/>
                </a:glow>
              </a:effectLst>
              <a:latin typeface="+mn-ea"/>
            </a:endParaRPr>
          </a:p>
        </p:txBody>
      </p:sp>
      <p:sp>
        <p:nvSpPr>
          <p:cNvPr id="135" name="フローチャート: 端子 134"/>
          <p:cNvSpPr/>
          <p:nvPr/>
        </p:nvSpPr>
        <p:spPr bwMode="auto">
          <a:xfrm>
            <a:off x="8479999" y="5465404"/>
            <a:ext cx="540000" cy="488096"/>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No</a:t>
            </a: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（設定確認）</a:t>
            </a:r>
            <a:endParaRPr kumimoji="1" lang="ja-JP" altLang="en-US" sz="1100" noProof="0" dirty="0">
              <a:solidFill>
                <a:schemeClr val="accent3">
                  <a:lumMod val="50000"/>
                </a:schemeClr>
              </a:solidFill>
              <a:effectLst>
                <a:glow rad="127000">
                  <a:srgbClr val="FFFFFF"/>
                </a:glow>
              </a:effectLst>
              <a:latin typeface="+mn-ea"/>
            </a:endParaRPr>
          </a:p>
        </p:txBody>
      </p:sp>
      <p:sp>
        <p:nvSpPr>
          <p:cNvPr id="136" name="フローチャート: 端子 135"/>
          <p:cNvSpPr/>
          <p:nvPr/>
        </p:nvSpPr>
        <p:spPr bwMode="auto">
          <a:xfrm>
            <a:off x="5152334" y="6236204"/>
            <a:ext cx="745762" cy="234000"/>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Yes</a:t>
            </a:r>
            <a:endParaRPr kumimoji="1" lang="ja-JP" altLang="en-US" sz="1100" noProof="0" dirty="0">
              <a:solidFill>
                <a:schemeClr val="accent3">
                  <a:lumMod val="50000"/>
                </a:schemeClr>
              </a:solidFill>
              <a:effectLst>
                <a:glow rad="127000">
                  <a:srgbClr val="FFFFFF"/>
                </a:glow>
              </a:effectLst>
              <a:latin typeface="+mn-ea"/>
            </a:endParaRPr>
          </a:p>
        </p:txBody>
      </p:sp>
      <p:sp>
        <p:nvSpPr>
          <p:cNvPr id="139" name="正方形/長方形 138"/>
          <p:cNvSpPr/>
          <p:nvPr/>
        </p:nvSpPr>
        <p:spPr bwMode="auto">
          <a:xfrm>
            <a:off x="5396992" y="117848"/>
            <a:ext cx="2386013" cy="442913"/>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定期実行コードを作る</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140" name="正方形/長方形 139"/>
          <p:cNvSpPr/>
          <p:nvPr/>
        </p:nvSpPr>
        <p:spPr bwMode="auto">
          <a:xfrm>
            <a:off x="423082" y="804452"/>
            <a:ext cx="2850416" cy="442913"/>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tx1"/>
                </a:solidFill>
                <a:effectLst>
                  <a:glow rad="127000">
                    <a:srgbClr val="FFFFFF"/>
                  </a:glow>
                </a:effectLst>
                <a:latin typeface="Arial Black" panose="020B0A04020102020204" pitchFamily="34" charset="0"/>
                <a:ea typeface="HGS創英角ｺﾞｼｯｸUB" pitchFamily="50" charset="-128"/>
              </a:rPr>
              <a:t>定期実行する前に</a:t>
            </a:r>
            <a:r>
              <a:rPr lang="ja-JP" altLang="en-US" sz="1100" dirty="0" smtClean="0">
                <a:solidFill>
                  <a:schemeClr val="tx1"/>
                </a:solidFill>
                <a:effectLst>
                  <a:glow rad="127000">
                    <a:srgbClr val="FFFFFF"/>
                  </a:glow>
                </a:effectLst>
                <a:latin typeface="Arial Black" panose="020B0A04020102020204" pitchFamily="34" charset="0"/>
                <a:ea typeface="HGS創英角ｺﾞｼｯｸUB" pitchFamily="50" charset="-128"/>
              </a:rPr>
              <a:t>手動でやっておく</a:t>
            </a:r>
            <a:endParaRPr kumimoji="1" lang="ja-JP" altLang="en-US" sz="1100" noProof="0" dirty="0">
              <a:solidFill>
                <a:schemeClr val="tx1"/>
              </a:solidFill>
              <a:effectLst>
                <a:glow rad="127000">
                  <a:srgbClr val="FFFFFF"/>
                </a:glow>
              </a:effectLst>
              <a:latin typeface="Arial Black" panose="020B0A04020102020204" pitchFamily="34" charset="0"/>
              <a:ea typeface="HGS創英角ｺﾞｼｯｸUB" pitchFamily="50" charset="-128"/>
            </a:endParaRPr>
          </a:p>
        </p:txBody>
      </p:sp>
      <p:sp>
        <p:nvSpPr>
          <p:cNvPr id="52" name="フローチャート: 端子 51"/>
          <p:cNvSpPr/>
          <p:nvPr/>
        </p:nvSpPr>
        <p:spPr bwMode="auto">
          <a:xfrm>
            <a:off x="8479999" y="2455825"/>
            <a:ext cx="540000" cy="524097"/>
          </a:xfrm>
          <a:prstGeom prst="flowChartTerminator">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3">
                    <a:lumMod val="50000"/>
                  </a:schemeClr>
                </a:solidFill>
                <a:effectLst>
                  <a:glow rad="127000">
                    <a:srgbClr val="FFFFFF"/>
                  </a:glow>
                </a:effectLst>
                <a:latin typeface="+mn-ea"/>
              </a:rPr>
              <a:t>No</a:t>
            </a:r>
          </a:p>
          <a:p>
            <a:pPr indent="12700" algn="ctr">
              <a:lnSpc>
                <a:spcPct val="80000"/>
              </a:lnSpc>
              <a:spcBef>
                <a:spcPct val="50000"/>
              </a:spcBef>
            </a:pPr>
            <a:r>
              <a:rPr lang="ja-JP" altLang="en-US" sz="1100" dirty="0" smtClean="0">
                <a:solidFill>
                  <a:schemeClr val="accent3">
                    <a:lumMod val="50000"/>
                  </a:schemeClr>
                </a:solidFill>
                <a:effectLst>
                  <a:glow rad="127000">
                    <a:srgbClr val="FFFFFF"/>
                  </a:glow>
                </a:effectLst>
                <a:latin typeface="+mn-ea"/>
              </a:rPr>
              <a:t>（直す）</a:t>
            </a:r>
            <a:endParaRPr kumimoji="1" lang="ja-JP" altLang="en-US" sz="1100" noProof="0" dirty="0">
              <a:solidFill>
                <a:schemeClr val="accent3">
                  <a:lumMod val="50000"/>
                </a:schemeClr>
              </a:solidFill>
              <a:effectLst>
                <a:glow rad="127000">
                  <a:srgbClr val="FFFFFF"/>
                </a:glow>
              </a:effectLst>
              <a:latin typeface="+mn-ea"/>
            </a:endParaRPr>
          </a:p>
        </p:txBody>
      </p:sp>
      <p:sp>
        <p:nvSpPr>
          <p:cNvPr id="53" name="フローチャート: 処理 52"/>
          <p:cNvSpPr/>
          <p:nvPr/>
        </p:nvSpPr>
        <p:spPr bwMode="auto">
          <a:xfrm>
            <a:off x="584366" y="2918760"/>
            <a:ext cx="2520000" cy="661783"/>
          </a:xfrm>
          <a:prstGeom prst="flowChartProcess">
            <a:avLst/>
          </a:prstGeom>
          <a:ln>
            <a:solidFill>
              <a:schemeClr val="accent5">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0000" tIns="108000" rIns="90000" bIns="46800" numCol="1" spcCol="0" rtlCol="0" fromWordArt="0" anchor="ctr" anchorCtr="0" forceAA="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accent5">
                    <a:lumMod val="50000"/>
                  </a:schemeClr>
                </a:solidFill>
                <a:effectLst>
                  <a:glow rad="127000">
                    <a:srgbClr val="FFFFFF"/>
                  </a:glow>
                </a:effectLst>
                <a:latin typeface="+mn-ea"/>
              </a:rPr>
              <a:t>DB</a:t>
            </a:r>
            <a:r>
              <a:rPr kumimoji="1" lang="ja-JP" altLang="en-US" sz="1100" noProof="0" dirty="0" smtClean="0">
                <a:solidFill>
                  <a:schemeClr val="accent5">
                    <a:lumMod val="50000"/>
                  </a:schemeClr>
                </a:solidFill>
                <a:effectLst>
                  <a:glow rad="127000">
                    <a:srgbClr val="FFFFFF"/>
                  </a:glow>
                </a:effectLst>
                <a:latin typeface="+mn-ea"/>
              </a:rPr>
              <a:t>にテーブル作成</a:t>
            </a:r>
            <a:r>
              <a:rPr lang="ja-JP" altLang="en-US" sz="1100" dirty="0" smtClean="0">
                <a:solidFill>
                  <a:schemeClr val="accent5">
                    <a:lumMod val="50000"/>
                  </a:schemeClr>
                </a:solidFill>
                <a:effectLst>
                  <a:glow rad="127000">
                    <a:srgbClr val="FFFFFF"/>
                  </a:glow>
                </a:effectLst>
                <a:latin typeface="+mn-ea"/>
              </a:rPr>
              <a:t>（</a:t>
            </a:r>
            <a:r>
              <a:rPr lang="en-US" altLang="ja-JP" sz="1100" dirty="0" err="1" smtClean="0">
                <a:solidFill>
                  <a:schemeClr val="accent5">
                    <a:lumMod val="50000"/>
                  </a:schemeClr>
                </a:solidFill>
                <a:effectLst>
                  <a:glow rad="127000">
                    <a:srgbClr val="FFFFFF"/>
                  </a:glow>
                </a:effectLst>
                <a:latin typeface="+mn-ea"/>
              </a:rPr>
              <a:t>to_sql</a:t>
            </a:r>
            <a:r>
              <a:rPr lang="ja-JP" altLang="en-US" sz="1100" dirty="0" smtClean="0">
                <a:solidFill>
                  <a:schemeClr val="accent5">
                    <a:lumMod val="50000"/>
                  </a:schemeClr>
                </a:solidFill>
                <a:effectLst>
                  <a:glow rad="127000">
                    <a:srgbClr val="FFFFFF"/>
                  </a:glow>
                </a:effectLst>
                <a:latin typeface="+mn-ea"/>
              </a:rPr>
              <a:t>とか）</a:t>
            </a:r>
            <a:endParaRPr lang="en-US" altLang="ja-JP" sz="1100" dirty="0" smtClean="0">
              <a:solidFill>
                <a:schemeClr val="accent5">
                  <a:lumMod val="50000"/>
                </a:schemeClr>
              </a:solidFill>
              <a:effectLst>
                <a:glow rad="127000">
                  <a:srgbClr val="FFFFFF"/>
                </a:glow>
              </a:effectLst>
              <a:latin typeface="+mn-ea"/>
            </a:endParaRPr>
          </a:p>
          <a:p>
            <a:pPr indent="12700" algn="ctr">
              <a:lnSpc>
                <a:spcPct val="80000"/>
              </a:lnSpc>
              <a:spcBef>
                <a:spcPct val="50000"/>
              </a:spcBef>
            </a:pPr>
            <a:r>
              <a:rPr lang="ja-JP" altLang="en-US" sz="1100" dirty="0">
                <a:solidFill>
                  <a:schemeClr val="accent5">
                    <a:lumMod val="50000"/>
                  </a:schemeClr>
                </a:solidFill>
                <a:effectLst>
                  <a:glow rad="127000">
                    <a:srgbClr val="FFFFFF"/>
                  </a:glow>
                </a:effectLst>
                <a:latin typeface="+mn-ea"/>
              </a:rPr>
              <a:t>プライマリーキー、型の</a:t>
            </a:r>
            <a:r>
              <a:rPr lang="ja-JP" altLang="en-US" sz="1100" dirty="0" smtClean="0">
                <a:solidFill>
                  <a:schemeClr val="accent5">
                    <a:lumMod val="50000"/>
                  </a:schemeClr>
                </a:solidFill>
                <a:effectLst>
                  <a:glow rad="127000">
                    <a:srgbClr val="FFFFFF"/>
                  </a:glow>
                </a:effectLst>
                <a:latin typeface="+mn-ea"/>
              </a:rPr>
              <a:t>設定</a:t>
            </a:r>
            <a:endParaRPr lang="en-US" altLang="ja-JP" sz="1100" dirty="0" smtClean="0">
              <a:solidFill>
                <a:schemeClr val="accent5">
                  <a:lumMod val="50000"/>
                </a:schemeClr>
              </a:solidFill>
              <a:effectLst>
                <a:glow rad="127000">
                  <a:srgbClr val="FFFFFF"/>
                </a:glow>
              </a:effectLst>
              <a:latin typeface="+mn-ea"/>
            </a:endParaRPr>
          </a:p>
        </p:txBody>
      </p:sp>
      <p:cxnSp>
        <p:nvCxnSpPr>
          <p:cNvPr id="66" name="直線矢印コネクタ 65"/>
          <p:cNvCxnSpPr>
            <a:stCxn id="53" idx="2"/>
            <a:endCxn id="8" idx="0"/>
          </p:cNvCxnSpPr>
          <p:nvPr/>
        </p:nvCxnSpPr>
        <p:spPr bwMode="auto">
          <a:xfrm>
            <a:off x="1844366" y="3580543"/>
            <a:ext cx="0" cy="246383"/>
          </a:xfrm>
          <a:prstGeom prst="straightConnector1">
            <a:avLst/>
          </a:prstGeom>
          <a:ln>
            <a:solidFill>
              <a:schemeClr val="accent5">
                <a:lumMod val="40000"/>
                <a:lumOff val="60000"/>
              </a:schemeClr>
            </a:solidFill>
            <a:headEnd type="none" w="med" len="med"/>
            <a:tailEnd type="triangle" w="sm" len="s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327923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ja-JP" altLang="en-US" dirty="0"/>
              <a:t>参考</a:t>
            </a:r>
            <a:r>
              <a:rPr lang="en-US" altLang="ja-JP" dirty="0" smtClean="0"/>
              <a:t>】</a:t>
            </a:r>
            <a:r>
              <a:rPr lang="ja-JP" altLang="en-US" dirty="0" smtClean="0"/>
              <a:t>　</a:t>
            </a:r>
            <a:r>
              <a:rPr kumimoji="1" lang="ja-JP" altLang="en-US" dirty="0" smtClean="0"/>
              <a:t>定期実行用</a:t>
            </a:r>
            <a:r>
              <a:rPr kumimoji="1" lang="en-US" altLang="ja-JP" dirty="0" smtClean="0"/>
              <a:t>Python</a:t>
            </a:r>
            <a:r>
              <a:rPr kumimoji="1" lang="ja-JP" altLang="en-US" dirty="0" smtClean="0"/>
              <a:t>コードの構成</a:t>
            </a:r>
            <a:endParaRPr kumimoji="1" lang="ja-JP" altLang="en-US" dirty="0"/>
          </a:p>
        </p:txBody>
      </p:sp>
      <p:pic>
        <p:nvPicPr>
          <p:cNvPr id="7" name="図 6"/>
          <p:cNvPicPr>
            <a:picLocks noChangeAspect="1"/>
          </p:cNvPicPr>
          <p:nvPr/>
        </p:nvPicPr>
        <p:blipFill>
          <a:blip r:embed="rId2"/>
          <a:stretch>
            <a:fillRect/>
          </a:stretch>
        </p:blipFill>
        <p:spPr>
          <a:xfrm>
            <a:off x="770253" y="807586"/>
            <a:ext cx="2824909" cy="5736089"/>
          </a:xfrm>
          <a:prstGeom prst="rect">
            <a:avLst/>
          </a:prstGeom>
        </p:spPr>
      </p:pic>
      <p:sp>
        <p:nvSpPr>
          <p:cNvPr id="8" name="正方形/長方形 7"/>
          <p:cNvSpPr/>
          <p:nvPr/>
        </p:nvSpPr>
        <p:spPr>
          <a:xfrm>
            <a:off x="3843338" y="843359"/>
            <a:ext cx="5086349" cy="796372"/>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・変数定義（接続情報、</a:t>
            </a:r>
            <a:r>
              <a:rPr lang="en-US" altLang="ja-JP" sz="1050" dirty="0" smtClean="0">
                <a:solidFill>
                  <a:schemeClr val="accent5">
                    <a:lumMod val="75000"/>
                  </a:schemeClr>
                </a:solidFill>
                <a:latin typeface="+mn-ea"/>
                <a:ea typeface="+mn-ea"/>
              </a:rPr>
              <a:t>URL</a:t>
            </a:r>
            <a:r>
              <a:rPr lang="ja-JP" altLang="en-US" sz="1050" dirty="0" err="1" smtClean="0">
                <a:solidFill>
                  <a:schemeClr val="accent5">
                    <a:lumMod val="75000"/>
                  </a:schemeClr>
                </a:solidFill>
                <a:latin typeface="+mn-ea"/>
                <a:ea typeface="+mn-ea"/>
              </a:rPr>
              <a:t>、</a:t>
            </a:r>
            <a:r>
              <a:rPr lang="ja-JP" altLang="en-US" sz="1050" dirty="0" smtClean="0">
                <a:solidFill>
                  <a:schemeClr val="accent5">
                    <a:lumMod val="75000"/>
                  </a:schemeClr>
                </a:solidFill>
                <a:latin typeface="+mn-ea"/>
                <a:ea typeface="+mn-ea"/>
              </a:rPr>
              <a:t>アカウント情報など）</a:t>
            </a:r>
            <a:endParaRPr lang="en-US" altLang="ja-JP" sz="1050" dirty="0" smtClean="0">
              <a:solidFill>
                <a:schemeClr val="accent5">
                  <a:lumMod val="75000"/>
                </a:schemeClr>
              </a:solidFill>
              <a:latin typeface="+mn-ea"/>
              <a:ea typeface="+mn-ea"/>
            </a:endParaRPr>
          </a:p>
          <a:p>
            <a:pPr>
              <a:lnSpc>
                <a:spcPct val="150000"/>
              </a:lnSpc>
            </a:pPr>
            <a:r>
              <a:rPr lang="ja-JP" altLang="en-US" sz="900" dirty="0" smtClean="0">
                <a:solidFill>
                  <a:schemeClr val="accent5">
                    <a:lumMod val="75000"/>
                  </a:schemeClr>
                </a:solidFill>
                <a:latin typeface="+mn-ea"/>
                <a:ea typeface="+mn-ea"/>
              </a:rPr>
              <a:t>　</a:t>
            </a:r>
            <a:r>
              <a:rPr lang="en-US" altLang="ja-JP" sz="900" dirty="0" smtClean="0">
                <a:solidFill>
                  <a:schemeClr val="accent5">
                    <a:lumMod val="75000"/>
                  </a:schemeClr>
                </a:solidFill>
                <a:latin typeface="+mn-ea"/>
                <a:ea typeface="+mn-ea"/>
              </a:rPr>
              <a:t>※</a:t>
            </a:r>
            <a:r>
              <a:rPr lang="ja-JP" altLang="en-US" sz="900" dirty="0" smtClean="0">
                <a:solidFill>
                  <a:schemeClr val="accent5">
                    <a:lumMod val="75000"/>
                  </a:schemeClr>
                </a:solidFill>
                <a:latin typeface="+mn-ea"/>
                <a:ea typeface="+mn-ea"/>
              </a:rPr>
              <a:t>他にも流用できるコードの場合、</a:t>
            </a:r>
            <a:r>
              <a:rPr lang="ja-JP" altLang="en-US" sz="900" dirty="0">
                <a:solidFill>
                  <a:schemeClr val="accent5">
                    <a:lumMod val="75000"/>
                  </a:schemeClr>
                </a:solidFill>
                <a:latin typeface="+mn-ea"/>
                <a:ea typeface="+mn-ea"/>
              </a:rPr>
              <a:t>個々</a:t>
            </a:r>
            <a:r>
              <a:rPr lang="ja-JP" altLang="en-US" sz="900" dirty="0" smtClean="0">
                <a:solidFill>
                  <a:schemeClr val="accent5">
                    <a:lumMod val="75000"/>
                  </a:schemeClr>
                </a:solidFill>
                <a:latin typeface="+mn-ea"/>
                <a:ea typeface="+mn-ea"/>
              </a:rPr>
              <a:t>で変更する値は変数に入れて上の方に纏めて書いておくと便利</a:t>
            </a:r>
            <a:endParaRPr lang="en-US" altLang="ja-JP" sz="900" dirty="0" smtClean="0">
              <a:solidFill>
                <a:schemeClr val="accent5">
                  <a:lumMod val="75000"/>
                </a:schemeClr>
              </a:solidFill>
              <a:latin typeface="+mn-ea"/>
              <a:ea typeface="+mn-ea"/>
            </a:endParaRPr>
          </a:p>
          <a:p>
            <a:pPr>
              <a:lnSpc>
                <a:spcPct val="150000"/>
              </a:lnSpc>
            </a:pPr>
            <a:r>
              <a:rPr lang="ja-JP" altLang="en-US" sz="1100" dirty="0" smtClean="0">
                <a:solidFill>
                  <a:schemeClr val="accent5">
                    <a:lumMod val="75000"/>
                  </a:schemeClr>
                </a:solidFill>
                <a:latin typeface="+mn-ea"/>
                <a:ea typeface="+mn-ea"/>
              </a:rPr>
              <a:t>・関数定義</a:t>
            </a:r>
            <a:endParaRPr lang="en-US" altLang="ja-JP" sz="900" dirty="0" smtClean="0">
              <a:solidFill>
                <a:schemeClr val="accent5">
                  <a:lumMod val="75000"/>
                </a:schemeClr>
              </a:solidFill>
              <a:latin typeface="+mn-ea"/>
              <a:ea typeface="+mn-ea"/>
            </a:endParaRPr>
          </a:p>
        </p:txBody>
      </p:sp>
      <p:sp>
        <p:nvSpPr>
          <p:cNvPr id="10" name="正方形/長方形 9"/>
          <p:cNvSpPr/>
          <p:nvPr/>
        </p:nvSpPr>
        <p:spPr>
          <a:xfrm>
            <a:off x="3843338" y="1681559"/>
            <a:ext cx="5086349" cy="304571"/>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・ライブラリのインストール</a:t>
            </a:r>
            <a:endParaRPr lang="en-US" altLang="ja-JP" sz="900" dirty="0" smtClean="0">
              <a:solidFill>
                <a:schemeClr val="accent5">
                  <a:lumMod val="75000"/>
                </a:schemeClr>
              </a:solidFill>
              <a:latin typeface="+mn-ea"/>
              <a:ea typeface="+mn-ea"/>
            </a:endParaRPr>
          </a:p>
        </p:txBody>
      </p:sp>
      <p:sp>
        <p:nvSpPr>
          <p:cNvPr id="11" name="右中かっこ 10"/>
          <p:cNvSpPr/>
          <p:nvPr/>
        </p:nvSpPr>
        <p:spPr bwMode="auto">
          <a:xfrm>
            <a:off x="2328863" y="1047750"/>
            <a:ext cx="85725" cy="188024"/>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cxnSp>
        <p:nvCxnSpPr>
          <p:cNvPr id="13" name="直線矢印コネクタ 12"/>
          <p:cNvCxnSpPr>
            <a:stCxn id="11" idx="1"/>
            <a:endCxn id="8" idx="1"/>
          </p:cNvCxnSpPr>
          <p:nvPr/>
        </p:nvCxnSpPr>
        <p:spPr bwMode="auto">
          <a:xfrm>
            <a:off x="2414588" y="1141762"/>
            <a:ext cx="1428750" cy="99783"/>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右中かっこ 13"/>
          <p:cNvSpPr/>
          <p:nvPr/>
        </p:nvSpPr>
        <p:spPr bwMode="auto">
          <a:xfrm>
            <a:off x="2328863" y="1332365"/>
            <a:ext cx="85725" cy="309324"/>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cxnSp>
        <p:nvCxnSpPr>
          <p:cNvPr id="15" name="直線矢印コネクタ 14"/>
          <p:cNvCxnSpPr>
            <a:stCxn id="14" idx="1"/>
            <a:endCxn id="10" idx="1"/>
          </p:cNvCxnSpPr>
          <p:nvPr/>
        </p:nvCxnSpPr>
        <p:spPr bwMode="auto">
          <a:xfrm>
            <a:off x="2414588" y="1487027"/>
            <a:ext cx="1428750" cy="346818"/>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9" name="正方形/長方形 18"/>
          <p:cNvSpPr/>
          <p:nvPr/>
        </p:nvSpPr>
        <p:spPr>
          <a:xfrm>
            <a:off x="3843338" y="2030753"/>
            <a:ext cx="5086349" cy="546945"/>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a:t>
            </a:r>
            <a:r>
              <a:rPr lang="en-US" altLang="ja-JP" sz="1050" dirty="0" smtClean="0">
                <a:solidFill>
                  <a:schemeClr val="accent5">
                    <a:lumMod val="75000"/>
                  </a:schemeClr>
                </a:solidFill>
                <a:latin typeface="+mn-ea"/>
                <a:ea typeface="+mn-ea"/>
              </a:rPr>
              <a:t>Start</a:t>
            </a:r>
            <a:r>
              <a:rPr lang="ja-JP" altLang="en-US" sz="1050" dirty="0" smtClean="0">
                <a:solidFill>
                  <a:schemeClr val="accent5">
                    <a:lumMod val="75000"/>
                  </a:schemeClr>
                </a:solidFill>
                <a:latin typeface="+mn-ea"/>
                <a:ea typeface="+mn-ea"/>
              </a:rPr>
              <a:t>ログ</a:t>
            </a:r>
            <a:endParaRPr lang="en-US" altLang="ja-JP" sz="1050" dirty="0" smtClean="0">
              <a:solidFill>
                <a:schemeClr val="accent5">
                  <a:lumMod val="75000"/>
                </a:schemeClr>
              </a:solidFill>
              <a:latin typeface="+mn-ea"/>
              <a:ea typeface="+mn-ea"/>
            </a:endParaRPr>
          </a:p>
          <a:p>
            <a:pPr>
              <a:lnSpc>
                <a:spcPct val="150000"/>
              </a:lnSpc>
            </a:pPr>
            <a:r>
              <a:rPr lang="ja-JP" altLang="en-US" sz="1050" dirty="0" smtClean="0">
                <a:solidFill>
                  <a:schemeClr val="accent5">
                    <a:lumMod val="75000"/>
                  </a:schemeClr>
                </a:solidFill>
                <a:latin typeface="+mn-ea"/>
                <a:ea typeface="+mn-ea"/>
              </a:rPr>
              <a:t>（開始日時の追加）</a:t>
            </a:r>
            <a:endParaRPr lang="en-US" altLang="ja-JP" sz="900" dirty="0" smtClean="0">
              <a:solidFill>
                <a:schemeClr val="accent5">
                  <a:lumMod val="75000"/>
                </a:schemeClr>
              </a:solidFill>
              <a:latin typeface="+mn-ea"/>
              <a:ea typeface="+mn-ea"/>
            </a:endParaRPr>
          </a:p>
        </p:txBody>
      </p:sp>
      <p:sp>
        <p:nvSpPr>
          <p:cNvPr id="20" name="右中かっこ 19"/>
          <p:cNvSpPr/>
          <p:nvPr/>
        </p:nvSpPr>
        <p:spPr bwMode="auto">
          <a:xfrm>
            <a:off x="2328863" y="1681559"/>
            <a:ext cx="85725" cy="152286"/>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cxnSp>
        <p:nvCxnSpPr>
          <p:cNvPr id="21" name="直線矢印コネクタ 20"/>
          <p:cNvCxnSpPr>
            <a:stCxn id="20" idx="1"/>
            <a:endCxn id="19" idx="1"/>
          </p:cNvCxnSpPr>
          <p:nvPr/>
        </p:nvCxnSpPr>
        <p:spPr bwMode="auto">
          <a:xfrm>
            <a:off x="2414588" y="1757702"/>
            <a:ext cx="1428750" cy="546524"/>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3" name="正方形/長方形 22"/>
          <p:cNvSpPr/>
          <p:nvPr/>
        </p:nvSpPr>
        <p:spPr>
          <a:xfrm>
            <a:off x="3843338" y="2999196"/>
            <a:ext cx="5086349" cy="784830"/>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a:t>
            </a:r>
            <a:r>
              <a:rPr lang="en-US" altLang="ja-JP" sz="1050" dirty="0" smtClean="0">
                <a:solidFill>
                  <a:schemeClr val="accent5">
                    <a:lumMod val="75000"/>
                  </a:schemeClr>
                </a:solidFill>
                <a:latin typeface="+mn-ea"/>
                <a:ea typeface="+mn-ea"/>
              </a:rPr>
              <a:t>try</a:t>
            </a:r>
            <a:r>
              <a:rPr lang="ja-JP" altLang="en-US" sz="1050" dirty="0" smtClean="0">
                <a:solidFill>
                  <a:schemeClr val="accent5">
                    <a:lumMod val="75000"/>
                  </a:schemeClr>
                </a:solidFill>
                <a:latin typeface="+mn-ea"/>
                <a:ea typeface="+mn-ea"/>
              </a:rPr>
              <a:t>句</a:t>
            </a:r>
            <a:endParaRPr lang="en-US" altLang="ja-JP" sz="1050" dirty="0" smtClean="0">
              <a:solidFill>
                <a:schemeClr val="accent5">
                  <a:lumMod val="75000"/>
                </a:schemeClr>
              </a:solidFill>
              <a:latin typeface="+mn-ea"/>
              <a:ea typeface="+mn-ea"/>
            </a:endParaRPr>
          </a:p>
          <a:p>
            <a:pPr>
              <a:lnSpc>
                <a:spcPct val="150000"/>
              </a:lnSpc>
            </a:pPr>
            <a:r>
              <a:rPr lang="en-US" altLang="ja-JP" sz="1050" dirty="0" smtClean="0">
                <a:solidFill>
                  <a:schemeClr val="accent5">
                    <a:lumMod val="75000"/>
                  </a:schemeClr>
                </a:solidFill>
                <a:latin typeface="+mn-ea"/>
                <a:ea typeface="+mn-ea"/>
              </a:rPr>
              <a:t>…</a:t>
            </a:r>
            <a:r>
              <a:rPr lang="ja-JP" altLang="en-US" sz="1050" dirty="0" smtClean="0">
                <a:solidFill>
                  <a:schemeClr val="accent5">
                    <a:lumMod val="75000"/>
                  </a:schemeClr>
                </a:solidFill>
                <a:latin typeface="+mn-ea"/>
                <a:ea typeface="+mn-ea"/>
              </a:rPr>
              <a:t>この中に実際に操作したい内容を書いたコードを入れている</a:t>
            </a:r>
            <a:endParaRPr lang="en-US" altLang="ja-JP" sz="1050" dirty="0" smtClean="0">
              <a:solidFill>
                <a:schemeClr val="accent5">
                  <a:lumMod val="75000"/>
                </a:schemeClr>
              </a:solidFill>
              <a:latin typeface="+mn-ea"/>
              <a:ea typeface="+mn-ea"/>
            </a:endParaRPr>
          </a:p>
          <a:p>
            <a:pPr>
              <a:lnSpc>
                <a:spcPct val="150000"/>
              </a:lnSpc>
            </a:pPr>
            <a:r>
              <a:rPr lang="en-US" altLang="ja-JP" sz="900" dirty="0" smtClean="0">
                <a:solidFill>
                  <a:schemeClr val="accent5">
                    <a:lumMod val="75000"/>
                  </a:schemeClr>
                </a:solidFill>
                <a:latin typeface="+mn-ea"/>
                <a:ea typeface="+mn-ea"/>
              </a:rPr>
              <a:t>…</a:t>
            </a:r>
            <a:r>
              <a:rPr lang="ja-JP" altLang="en-US" sz="900" dirty="0" smtClean="0">
                <a:solidFill>
                  <a:schemeClr val="accent5">
                    <a:lumMod val="75000"/>
                  </a:schemeClr>
                </a:solidFill>
                <a:latin typeface="+mn-ea"/>
                <a:ea typeface="+mn-ea"/>
              </a:rPr>
              <a:t>うまく処理がされたら、最後に</a:t>
            </a:r>
            <a:r>
              <a:rPr lang="en-US" altLang="ja-JP" sz="900" dirty="0" smtClean="0">
                <a:solidFill>
                  <a:schemeClr val="accent5">
                    <a:lumMod val="75000"/>
                  </a:schemeClr>
                </a:solidFill>
                <a:latin typeface="+mn-ea"/>
                <a:ea typeface="+mn-ea"/>
              </a:rPr>
              <a:t>Teams</a:t>
            </a:r>
            <a:r>
              <a:rPr lang="ja-JP" altLang="en-US" sz="900" dirty="0" smtClean="0">
                <a:solidFill>
                  <a:schemeClr val="accent5">
                    <a:lumMod val="75000"/>
                  </a:schemeClr>
                </a:solidFill>
                <a:latin typeface="+mn-ea"/>
                <a:ea typeface="+mn-ea"/>
              </a:rPr>
              <a:t>へ実行ログを送るようなコードを書いている</a:t>
            </a:r>
            <a:endParaRPr lang="en-US" altLang="ja-JP" sz="900" dirty="0" smtClean="0">
              <a:solidFill>
                <a:schemeClr val="accent5">
                  <a:lumMod val="75000"/>
                </a:schemeClr>
              </a:solidFill>
              <a:latin typeface="+mn-ea"/>
              <a:ea typeface="+mn-ea"/>
            </a:endParaRPr>
          </a:p>
        </p:txBody>
      </p:sp>
      <p:cxnSp>
        <p:nvCxnSpPr>
          <p:cNvPr id="25" name="直線矢印コネクタ 24"/>
          <p:cNvCxnSpPr>
            <a:stCxn id="32" idx="1"/>
            <a:endCxn id="23" idx="1"/>
          </p:cNvCxnSpPr>
          <p:nvPr/>
        </p:nvCxnSpPr>
        <p:spPr bwMode="auto">
          <a:xfrm flipV="1">
            <a:off x="3167063" y="3391611"/>
            <a:ext cx="676275" cy="325702"/>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31" name="図 30"/>
          <p:cNvPicPr>
            <a:picLocks noChangeAspect="1"/>
          </p:cNvPicPr>
          <p:nvPr/>
        </p:nvPicPr>
        <p:blipFill>
          <a:blip r:embed="rId3"/>
          <a:stretch>
            <a:fillRect/>
          </a:stretch>
        </p:blipFill>
        <p:spPr>
          <a:xfrm>
            <a:off x="770253" y="5001979"/>
            <a:ext cx="2826000" cy="1541696"/>
          </a:xfrm>
          <a:prstGeom prst="rect">
            <a:avLst/>
          </a:prstGeom>
        </p:spPr>
      </p:pic>
      <p:sp>
        <p:nvSpPr>
          <p:cNvPr id="32" name="右中かっこ 31"/>
          <p:cNvSpPr/>
          <p:nvPr/>
        </p:nvSpPr>
        <p:spPr bwMode="auto">
          <a:xfrm>
            <a:off x="3119438" y="1891296"/>
            <a:ext cx="47625" cy="3652033"/>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sp>
        <p:nvSpPr>
          <p:cNvPr id="33" name="正方形/長方形 32"/>
          <p:cNvSpPr/>
          <p:nvPr/>
        </p:nvSpPr>
        <p:spPr>
          <a:xfrm>
            <a:off x="3842246" y="5032712"/>
            <a:ext cx="5086349" cy="807913"/>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a:t>
            </a:r>
            <a:r>
              <a:rPr lang="en-US" altLang="ja-JP" sz="1050" dirty="0" smtClean="0">
                <a:solidFill>
                  <a:schemeClr val="accent5">
                    <a:lumMod val="75000"/>
                  </a:schemeClr>
                </a:solidFill>
                <a:latin typeface="+mn-ea"/>
                <a:ea typeface="+mn-ea"/>
              </a:rPr>
              <a:t>except</a:t>
            </a:r>
            <a:r>
              <a:rPr lang="ja-JP" altLang="en-US" sz="1050" dirty="0" smtClean="0">
                <a:solidFill>
                  <a:schemeClr val="accent5">
                    <a:lumMod val="75000"/>
                  </a:schemeClr>
                </a:solidFill>
                <a:latin typeface="+mn-ea"/>
                <a:ea typeface="+mn-ea"/>
              </a:rPr>
              <a:t>句</a:t>
            </a:r>
            <a:endParaRPr lang="en-US" altLang="ja-JP" sz="1050" dirty="0" smtClean="0">
              <a:solidFill>
                <a:schemeClr val="accent5">
                  <a:lumMod val="75000"/>
                </a:schemeClr>
              </a:solidFill>
              <a:latin typeface="+mn-ea"/>
              <a:ea typeface="+mn-ea"/>
            </a:endParaRPr>
          </a:p>
          <a:p>
            <a:pPr>
              <a:lnSpc>
                <a:spcPct val="150000"/>
              </a:lnSpc>
            </a:pPr>
            <a:r>
              <a:rPr lang="en-US" altLang="ja-JP" sz="1050" dirty="0" smtClean="0">
                <a:solidFill>
                  <a:schemeClr val="accent5">
                    <a:lumMod val="75000"/>
                  </a:schemeClr>
                </a:solidFill>
                <a:latin typeface="+mn-ea"/>
                <a:ea typeface="+mn-ea"/>
              </a:rPr>
              <a:t>…try</a:t>
            </a:r>
            <a:r>
              <a:rPr lang="ja-JP" altLang="en-US" sz="1050" dirty="0" smtClean="0">
                <a:solidFill>
                  <a:schemeClr val="accent5">
                    <a:lumMod val="75000"/>
                  </a:schemeClr>
                </a:solidFill>
                <a:latin typeface="+mn-ea"/>
                <a:ea typeface="+mn-ea"/>
              </a:rPr>
              <a:t>の中で処理が詰まったときの処理方法を記述</a:t>
            </a:r>
            <a:endParaRPr lang="en-US" altLang="ja-JP" sz="1050" dirty="0" smtClean="0">
              <a:solidFill>
                <a:schemeClr val="accent5">
                  <a:lumMod val="75000"/>
                </a:schemeClr>
              </a:solidFill>
              <a:latin typeface="+mn-ea"/>
              <a:ea typeface="+mn-ea"/>
            </a:endParaRPr>
          </a:p>
          <a:p>
            <a:pPr>
              <a:lnSpc>
                <a:spcPct val="150000"/>
              </a:lnSpc>
            </a:pPr>
            <a:r>
              <a:rPr lang="ja-JP" altLang="en-US" sz="1000" dirty="0" smtClean="0">
                <a:solidFill>
                  <a:schemeClr val="accent5">
                    <a:lumMod val="75000"/>
                  </a:schemeClr>
                </a:solidFill>
                <a:latin typeface="+mn-ea"/>
                <a:ea typeface="+mn-ea"/>
              </a:rPr>
              <a:t>（</a:t>
            </a:r>
            <a:r>
              <a:rPr lang="en-US" altLang="ja-JP" sz="1000" dirty="0" smtClean="0">
                <a:solidFill>
                  <a:schemeClr val="accent5">
                    <a:lumMod val="75000"/>
                  </a:schemeClr>
                </a:solidFill>
                <a:latin typeface="+mn-ea"/>
                <a:ea typeface="+mn-ea"/>
              </a:rPr>
              <a:t>log</a:t>
            </a:r>
            <a:r>
              <a:rPr lang="ja-JP" altLang="en-US" sz="1000" dirty="0" smtClean="0">
                <a:solidFill>
                  <a:schemeClr val="accent5">
                    <a:lumMod val="75000"/>
                  </a:schemeClr>
                </a:solidFill>
                <a:latin typeface="+mn-ea"/>
                <a:ea typeface="+mn-ea"/>
              </a:rPr>
              <a:t>にエラーと発生行を追記し、</a:t>
            </a:r>
            <a:r>
              <a:rPr lang="en-US" altLang="ja-JP" sz="1000" dirty="0" smtClean="0">
                <a:solidFill>
                  <a:schemeClr val="accent5">
                    <a:lumMod val="75000"/>
                  </a:schemeClr>
                </a:solidFill>
                <a:latin typeface="+mn-ea"/>
                <a:ea typeface="+mn-ea"/>
              </a:rPr>
              <a:t>except</a:t>
            </a:r>
            <a:r>
              <a:rPr lang="ja-JP" altLang="en-US" sz="1000" dirty="0" smtClean="0">
                <a:solidFill>
                  <a:schemeClr val="accent5">
                    <a:lumMod val="75000"/>
                  </a:schemeClr>
                </a:solidFill>
                <a:latin typeface="+mn-ea"/>
                <a:ea typeface="+mn-ea"/>
              </a:rPr>
              <a:t>の中でさらに</a:t>
            </a:r>
            <a:r>
              <a:rPr lang="en-US" altLang="ja-JP" sz="1000" dirty="0" smtClean="0">
                <a:solidFill>
                  <a:schemeClr val="accent5">
                    <a:lumMod val="75000"/>
                  </a:schemeClr>
                </a:solidFill>
                <a:latin typeface="+mn-ea"/>
                <a:ea typeface="+mn-ea"/>
              </a:rPr>
              <a:t>try</a:t>
            </a:r>
            <a:r>
              <a:rPr lang="ja-JP" altLang="en-US" sz="1000" dirty="0" smtClean="0">
                <a:solidFill>
                  <a:schemeClr val="accent5">
                    <a:lumMod val="75000"/>
                  </a:schemeClr>
                </a:solidFill>
                <a:latin typeface="+mn-ea"/>
                <a:ea typeface="+mn-ea"/>
              </a:rPr>
              <a:t>句を作って</a:t>
            </a:r>
            <a:r>
              <a:rPr lang="en-US" altLang="ja-JP" sz="1000" dirty="0" smtClean="0">
                <a:solidFill>
                  <a:schemeClr val="accent5">
                    <a:lumMod val="75000"/>
                  </a:schemeClr>
                </a:solidFill>
                <a:latin typeface="+mn-ea"/>
                <a:ea typeface="+mn-ea"/>
              </a:rPr>
              <a:t>Teams</a:t>
            </a:r>
            <a:r>
              <a:rPr lang="ja-JP" altLang="en-US" sz="1000" dirty="0" smtClean="0">
                <a:solidFill>
                  <a:schemeClr val="accent5">
                    <a:lumMod val="75000"/>
                  </a:schemeClr>
                </a:solidFill>
                <a:latin typeface="+mn-ea"/>
                <a:ea typeface="+mn-ea"/>
              </a:rPr>
              <a:t>へエラー送信している）</a:t>
            </a:r>
            <a:endParaRPr lang="en-US" altLang="ja-JP" sz="1000" dirty="0" smtClean="0">
              <a:solidFill>
                <a:schemeClr val="accent5">
                  <a:lumMod val="75000"/>
                </a:schemeClr>
              </a:solidFill>
              <a:latin typeface="+mn-ea"/>
              <a:ea typeface="+mn-ea"/>
            </a:endParaRPr>
          </a:p>
        </p:txBody>
      </p:sp>
      <p:sp>
        <p:nvSpPr>
          <p:cNvPr id="34" name="右中かっこ 33"/>
          <p:cNvSpPr/>
          <p:nvPr/>
        </p:nvSpPr>
        <p:spPr bwMode="auto">
          <a:xfrm>
            <a:off x="3119438" y="5587999"/>
            <a:ext cx="47625" cy="580439"/>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cxnSp>
        <p:nvCxnSpPr>
          <p:cNvPr id="35" name="直線矢印コネクタ 34"/>
          <p:cNvCxnSpPr>
            <a:stCxn id="34" idx="1"/>
            <a:endCxn id="33" idx="1"/>
          </p:cNvCxnSpPr>
          <p:nvPr/>
        </p:nvCxnSpPr>
        <p:spPr bwMode="auto">
          <a:xfrm flipV="1">
            <a:off x="3167063" y="5436669"/>
            <a:ext cx="675183" cy="441550"/>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1" name="正方形/長方形 40"/>
          <p:cNvSpPr/>
          <p:nvPr/>
        </p:nvSpPr>
        <p:spPr>
          <a:xfrm>
            <a:off x="3842245" y="5940011"/>
            <a:ext cx="5086349" cy="577081"/>
          </a:xfrm>
          <a:prstGeom prst="rect">
            <a:avLst/>
          </a:prstGeom>
        </p:spPr>
        <p:txBody>
          <a:bodyPr wrap="square">
            <a:spAutoFit/>
          </a:bodyPr>
          <a:lstStyle/>
          <a:p>
            <a:pPr>
              <a:lnSpc>
                <a:spcPct val="150000"/>
              </a:lnSpc>
            </a:pPr>
            <a:r>
              <a:rPr lang="ja-JP" altLang="en-US" sz="1050" dirty="0" smtClean="0">
                <a:solidFill>
                  <a:schemeClr val="accent5">
                    <a:lumMod val="75000"/>
                  </a:schemeClr>
                </a:solidFill>
                <a:latin typeface="+mn-ea"/>
                <a:ea typeface="+mn-ea"/>
              </a:rPr>
              <a:t>・</a:t>
            </a:r>
            <a:r>
              <a:rPr lang="en-US" altLang="ja-JP" sz="1050" dirty="0" smtClean="0">
                <a:solidFill>
                  <a:schemeClr val="accent5">
                    <a:lumMod val="75000"/>
                  </a:schemeClr>
                </a:solidFill>
                <a:latin typeface="+mn-ea"/>
                <a:ea typeface="+mn-ea"/>
              </a:rPr>
              <a:t>End</a:t>
            </a:r>
            <a:r>
              <a:rPr lang="ja-JP" altLang="en-US" sz="1050" dirty="0" smtClean="0">
                <a:solidFill>
                  <a:schemeClr val="accent5">
                    <a:lumMod val="75000"/>
                  </a:schemeClr>
                </a:solidFill>
                <a:latin typeface="+mn-ea"/>
                <a:ea typeface="+mn-ea"/>
              </a:rPr>
              <a:t>ログ</a:t>
            </a:r>
            <a:endParaRPr lang="en-US" altLang="ja-JP" sz="1050" dirty="0" smtClean="0">
              <a:solidFill>
                <a:schemeClr val="accent5">
                  <a:lumMod val="75000"/>
                </a:schemeClr>
              </a:solidFill>
              <a:latin typeface="+mn-ea"/>
              <a:ea typeface="+mn-ea"/>
            </a:endParaRPr>
          </a:p>
          <a:p>
            <a:pPr>
              <a:lnSpc>
                <a:spcPct val="150000"/>
              </a:lnSpc>
            </a:pPr>
            <a:r>
              <a:rPr lang="ja-JP" altLang="en-US" sz="1050" dirty="0" smtClean="0">
                <a:solidFill>
                  <a:schemeClr val="accent5">
                    <a:lumMod val="75000"/>
                  </a:schemeClr>
                </a:solidFill>
                <a:latin typeface="+mn-ea"/>
                <a:ea typeface="+mn-ea"/>
              </a:rPr>
              <a:t>（実行にかかった時間を追加し、ログ用テキストファイルに内容を書き込む）</a:t>
            </a:r>
            <a:endParaRPr lang="en-US" altLang="ja-JP" sz="900" dirty="0" smtClean="0">
              <a:solidFill>
                <a:schemeClr val="accent5">
                  <a:lumMod val="75000"/>
                </a:schemeClr>
              </a:solidFill>
              <a:latin typeface="+mn-ea"/>
              <a:ea typeface="+mn-ea"/>
            </a:endParaRPr>
          </a:p>
        </p:txBody>
      </p:sp>
      <p:sp>
        <p:nvSpPr>
          <p:cNvPr id="42" name="右中かっこ 41"/>
          <p:cNvSpPr/>
          <p:nvPr/>
        </p:nvSpPr>
        <p:spPr bwMode="auto">
          <a:xfrm>
            <a:off x="2414588" y="6366291"/>
            <a:ext cx="85725" cy="152286"/>
          </a:xfrm>
          <a:prstGeom prst="rightBrac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kumimoji="1" lang="ja-JP" altLang="en-US"/>
          </a:p>
        </p:txBody>
      </p:sp>
      <p:cxnSp>
        <p:nvCxnSpPr>
          <p:cNvPr id="43" name="直線矢印コネクタ 42"/>
          <p:cNvCxnSpPr>
            <a:stCxn id="42" idx="1"/>
            <a:endCxn id="41" idx="1"/>
          </p:cNvCxnSpPr>
          <p:nvPr/>
        </p:nvCxnSpPr>
        <p:spPr bwMode="auto">
          <a:xfrm flipV="1">
            <a:off x="2500313" y="6228552"/>
            <a:ext cx="1341932" cy="213882"/>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5" name="正方形/長方形 44"/>
          <p:cNvSpPr/>
          <p:nvPr/>
        </p:nvSpPr>
        <p:spPr>
          <a:xfrm>
            <a:off x="4556371" y="3965285"/>
            <a:ext cx="3567112" cy="8194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ja-JP" altLang="en-US" sz="1050" b="1" dirty="0" smtClean="0">
                <a:solidFill>
                  <a:schemeClr val="accent1"/>
                </a:solidFill>
                <a:latin typeface="+mn-ea"/>
                <a:ea typeface="+mn-ea"/>
              </a:rPr>
              <a:t>参考です。</a:t>
            </a:r>
            <a:endParaRPr lang="en-US" altLang="ja-JP" sz="1050" b="1" dirty="0" smtClean="0">
              <a:solidFill>
                <a:schemeClr val="accent1"/>
              </a:solidFill>
              <a:latin typeface="+mn-ea"/>
              <a:ea typeface="+mn-ea"/>
            </a:endParaRPr>
          </a:p>
          <a:p>
            <a:pPr algn="ctr">
              <a:lnSpc>
                <a:spcPct val="150000"/>
              </a:lnSpc>
            </a:pPr>
            <a:r>
              <a:rPr lang="ja-JP" altLang="en-US" sz="1050" b="1" dirty="0" smtClean="0">
                <a:solidFill>
                  <a:schemeClr val="accent1"/>
                </a:solidFill>
                <a:latin typeface="+mn-ea"/>
                <a:ea typeface="+mn-ea"/>
              </a:rPr>
              <a:t>この通りにしなければならないわけではありません。</a:t>
            </a:r>
            <a:endParaRPr lang="en-US" altLang="ja-JP" sz="1050" b="1" dirty="0" smtClean="0">
              <a:solidFill>
                <a:schemeClr val="accent1"/>
              </a:solidFill>
              <a:latin typeface="+mn-ea"/>
              <a:ea typeface="+mn-ea"/>
            </a:endParaRPr>
          </a:p>
          <a:p>
            <a:pPr algn="ctr">
              <a:lnSpc>
                <a:spcPct val="150000"/>
              </a:lnSpc>
            </a:pPr>
            <a:r>
              <a:rPr lang="ja-JP" altLang="en-US" sz="1050" b="1" dirty="0" smtClean="0">
                <a:solidFill>
                  <a:schemeClr val="accent1"/>
                </a:solidFill>
                <a:latin typeface="+mn-ea"/>
              </a:rPr>
              <a:t>もっといい方法があれば教えてください。</a:t>
            </a:r>
            <a:endParaRPr lang="en-US" altLang="ja-JP" sz="900" b="1" dirty="0" smtClean="0">
              <a:solidFill>
                <a:schemeClr val="accent1"/>
              </a:solidFill>
              <a:latin typeface="+mn-ea"/>
              <a:ea typeface="+mn-ea"/>
            </a:endParaRPr>
          </a:p>
        </p:txBody>
      </p:sp>
    </p:spTree>
    <p:extLst>
      <p:ext uri="{BB962C8B-B14F-4D97-AF65-F5344CB8AC3E}">
        <p14:creationId xmlns:p14="http://schemas.microsoft.com/office/powerpoint/2010/main" val="31028284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0_DIC2110"/>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0475"/>
          <a:stretch/>
        </p:blipFill>
        <p:spPr bwMode="auto">
          <a:xfrm>
            <a:off x="0" y="3144839"/>
            <a:ext cx="9143999" cy="3484562"/>
          </a:xfrm>
          <a:prstGeom prst="rect">
            <a:avLst/>
          </a:prstGeom>
          <a:noFill/>
          <a:ln w="9525">
            <a:noFill/>
            <a:miter lim="800000"/>
            <a:headEnd/>
            <a:tailEnd/>
          </a:ln>
        </p:spPr>
      </p:pic>
      <p:sp>
        <p:nvSpPr>
          <p:cNvPr id="3" name="正方形/長方形 2"/>
          <p:cNvSpPr/>
          <p:nvPr/>
        </p:nvSpPr>
        <p:spPr bwMode="auto">
          <a:xfrm>
            <a:off x="-2" y="2006601"/>
            <a:ext cx="9143999" cy="4622800"/>
          </a:xfrm>
          <a:prstGeom prst="rect">
            <a:avLst/>
          </a:prstGeom>
          <a:solidFill>
            <a:srgbClr val="FFFFFF">
              <a:alpha val="69804"/>
            </a:srgbClr>
          </a:solidFill>
          <a:ln w="19050" cap="flat" cmpd="sng" algn="ctr">
            <a:no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828612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3243" y="1352014"/>
            <a:ext cx="7471037" cy="4865718"/>
          </a:xfrm>
          <a:prstGeom prst="rect">
            <a:avLst/>
          </a:prstGeom>
          <a:ln>
            <a:solidFill>
              <a:schemeClr val="bg1">
                <a:lumMod val="65000"/>
              </a:schemeClr>
            </a:solidFill>
          </a:ln>
        </p:spPr>
      </p:pic>
      <p:sp>
        <p:nvSpPr>
          <p:cNvPr id="2" name="タイトル 1"/>
          <p:cNvSpPr>
            <a:spLocks noGrp="1"/>
          </p:cNvSpPr>
          <p:nvPr>
            <p:ph type="title"/>
          </p:nvPr>
        </p:nvSpPr>
        <p:spPr/>
        <p:txBody>
          <a:bodyPr/>
          <a:lstStyle/>
          <a:p>
            <a:r>
              <a:rPr kumimoji="1" lang="en-US" altLang="ja-JP" dirty="0" err="1" smtClean="0"/>
              <a:t>Jupyter</a:t>
            </a:r>
            <a:r>
              <a:rPr kumimoji="1" lang="ja-JP" altLang="en-US" dirty="0" smtClean="0"/>
              <a:t>の初期ディレクトリ設定②</a:t>
            </a:r>
            <a:endParaRPr kumimoji="1" lang="ja-JP" altLang="en-US" dirty="0"/>
          </a:p>
        </p:txBody>
      </p:sp>
      <p:sp>
        <p:nvSpPr>
          <p:cNvPr id="15" name="正方形/長方形 14"/>
          <p:cNvSpPr/>
          <p:nvPr/>
        </p:nvSpPr>
        <p:spPr>
          <a:xfrm>
            <a:off x="315532" y="890348"/>
            <a:ext cx="8611298" cy="375359"/>
          </a:xfrm>
          <a:prstGeom prst="rect">
            <a:avLst/>
          </a:prstGeom>
        </p:spPr>
        <p:txBody>
          <a:bodyPr wrap="square">
            <a:spAutoFit/>
          </a:bodyPr>
          <a:lstStyle/>
          <a:p>
            <a:pPr>
              <a:lnSpc>
                <a:spcPct val="150000"/>
              </a:lnSpc>
            </a:pPr>
            <a:r>
              <a:rPr lang="ja-JP" altLang="en-US" sz="1400" dirty="0" smtClean="0">
                <a:latin typeface="+mn-ea"/>
                <a:ea typeface="+mn-ea"/>
              </a:rPr>
              <a:t>手順書「初期ディレクトリの変更」に従って、「よく使うフォルダの</a:t>
            </a:r>
            <a:r>
              <a:rPr lang="en-US" altLang="ja-JP" sz="1400" dirty="0" smtClean="0">
                <a:latin typeface="+mn-ea"/>
                <a:ea typeface="+mn-ea"/>
              </a:rPr>
              <a:t>1</a:t>
            </a:r>
            <a:r>
              <a:rPr lang="ja-JP" altLang="en-US" sz="1400" dirty="0" smtClean="0">
                <a:latin typeface="+mn-ea"/>
                <a:ea typeface="+mn-ea"/>
              </a:rPr>
              <a:t>階層上のフォルダ」を初期ディレクトリに設定してください。</a:t>
            </a:r>
            <a:endParaRPr lang="ja-JP" altLang="en-US" sz="1400" dirty="0">
              <a:latin typeface="+mn-ea"/>
              <a:ea typeface="+mn-ea"/>
            </a:endParaRPr>
          </a:p>
        </p:txBody>
      </p:sp>
      <p:sp>
        <p:nvSpPr>
          <p:cNvPr id="21" name="テキスト ボックス 20"/>
          <p:cNvSpPr txBox="1"/>
          <p:nvPr/>
        </p:nvSpPr>
        <p:spPr>
          <a:xfrm>
            <a:off x="6528053" y="1925342"/>
            <a:ext cx="2526231" cy="1477328"/>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←手順書</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はここです。</a:t>
            </a:r>
            <a:endParaRPr lang="en-US" altLang="ja-JP" dirty="0" smtClean="0">
              <a:effectLst>
                <a:glow rad="127000">
                  <a:schemeClr val="bg1">
                    <a:alpha val="90000"/>
                  </a:schemeClr>
                </a:glow>
              </a:effectLst>
              <a:latin typeface="+mn-ea"/>
              <a:ea typeface="+mn-ea"/>
            </a:endParaRPr>
          </a:p>
          <a:p>
            <a:pPr>
              <a:lnSpc>
                <a:spcPct val="150000"/>
              </a:lnSpc>
            </a:pPr>
            <a:r>
              <a:rPr lang="en-US" altLang="ja-JP" dirty="0">
                <a:hlinkClick r:id="rId3"/>
              </a:rPr>
              <a:t>00_</a:t>
            </a:r>
            <a:r>
              <a:rPr lang="ja-JP" altLang="en-US" dirty="0">
                <a:hlinkClick r:id="rId3"/>
              </a:rPr>
              <a:t>インストールマニュアル</a:t>
            </a:r>
            <a:endParaRPr lang="en-US" altLang="ja-JP" dirty="0">
              <a:effectLst>
                <a:glow rad="127000">
                  <a:schemeClr val="bg1">
                    <a:alpha val="90000"/>
                  </a:schemeClr>
                </a:glow>
              </a:effectLst>
              <a:latin typeface="+mn-ea"/>
            </a:endParaRPr>
          </a:p>
          <a:p>
            <a:pPr>
              <a:lnSpc>
                <a:spcPct val="150000"/>
              </a:lnSpc>
            </a:pP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rPr>
              <a:t>最近の</a:t>
            </a:r>
            <a:r>
              <a:rPr lang="en-US" altLang="ja-JP" dirty="0" err="1" smtClean="0">
                <a:effectLst>
                  <a:glow rad="127000">
                    <a:schemeClr val="bg1">
                      <a:alpha val="90000"/>
                    </a:schemeClr>
                  </a:glow>
                </a:effectLst>
                <a:latin typeface="+mn-ea"/>
              </a:rPr>
              <a:t>Jupyter</a:t>
            </a:r>
            <a:r>
              <a:rPr lang="ja-JP" altLang="en-US" dirty="0" smtClean="0">
                <a:effectLst>
                  <a:glow rad="127000">
                    <a:schemeClr val="bg1">
                      <a:alpha val="90000"/>
                    </a:schemeClr>
                  </a:glow>
                </a:effectLst>
                <a:latin typeface="+mn-ea"/>
              </a:rPr>
              <a:t>はこ</a:t>
            </a:r>
            <a:r>
              <a:rPr lang="ja-JP" altLang="en-US" dirty="0">
                <a:effectLst>
                  <a:glow rad="127000">
                    <a:schemeClr val="bg1">
                      <a:alpha val="90000"/>
                    </a:schemeClr>
                  </a:glow>
                </a:effectLst>
                <a:latin typeface="+mn-ea"/>
              </a:rPr>
              <a:t>の</a:t>
            </a:r>
            <a:r>
              <a:rPr lang="ja-JP" altLang="en-US" dirty="0" smtClean="0">
                <a:effectLst>
                  <a:glow rad="127000">
                    <a:schemeClr val="bg1">
                      <a:alpha val="90000"/>
                    </a:schemeClr>
                  </a:glow>
                </a:effectLst>
                <a:latin typeface="+mn-ea"/>
              </a:rPr>
              <a:t>スクショの手順では動かないみたいなので、リンク先</a:t>
            </a:r>
            <a:r>
              <a:rPr lang="en-US" altLang="ja-JP" dirty="0" smtClean="0">
                <a:effectLst>
                  <a:glow rad="127000">
                    <a:schemeClr val="bg1">
                      <a:alpha val="90000"/>
                    </a:schemeClr>
                  </a:glow>
                </a:effectLst>
                <a:latin typeface="+mn-ea"/>
              </a:rPr>
              <a:t>Excel</a:t>
            </a:r>
            <a:r>
              <a:rPr lang="ja-JP" altLang="en-US" dirty="0" smtClean="0">
                <a:effectLst>
                  <a:glow rad="127000">
                    <a:schemeClr val="bg1">
                      <a:alpha val="90000"/>
                    </a:schemeClr>
                  </a:glow>
                </a:effectLst>
                <a:latin typeface="+mn-ea"/>
              </a:rPr>
              <a:t>の手順書を見に行ってください</a:t>
            </a:r>
            <a:endParaRPr lang="en-US" altLang="ja-JP" dirty="0" smtClean="0">
              <a:effectLst>
                <a:glow rad="127000">
                  <a:schemeClr val="bg1">
                    <a:alpha val="90000"/>
                  </a:schemeClr>
                </a:glow>
              </a:effectLst>
              <a:latin typeface="+mn-ea"/>
              <a:ea typeface="+mn-ea"/>
            </a:endParaRPr>
          </a:p>
        </p:txBody>
      </p:sp>
      <p:sp>
        <p:nvSpPr>
          <p:cNvPr id="6" name="テキスト ボックス 5"/>
          <p:cNvSpPr txBox="1"/>
          <p:nvPr/>
        </p:nvSpPr>
        <p:spPr>
          <a:xfrm>
            <a:off x="5949784" y="4145837"/>
            <a:ext cx="3104500" cy="15465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ja-JP" altLang="en-US" sz="1050" dirty="0" smtClean="0">
                <a:effectLst>
                  <a:glow rad="127000">
                    <a:schemeClr val="bg1">
                      <a:alpha val="90000"/>
                    </a:schemeClr>
                  </a:glow>
                </a:effectLst>
                <a:latin typeface="+mn-ea"/>
                <a:ea typeface="+mn-ea"/>
              </a:rPr>
              <a:t>初期フォルダが移動しないんですけど</a:t>
            </a:r>
            <a:r>
              <a:rPr lang="en-US" altLang="ja-JP" sz="1050" dirty="0" smtClean="0">
                <a:effectLst>
                  <a:glow rad="127000">
                    <a:schemeClr val="bg1">
                      <a:alpha val="90000"/>
                    </a:schemeClr>
                  </a:glow>
                </a:effectLst>
                <a:latin typeface="+mn-ea"/>
                <a:ea typeface="+mn-ea"/>
              </a:rPr>
              <a:t>…</a:t>
            </a:r>
          </a:p>
          <a:p>
            <a:pPr>
              <a:lnSpc>
                <a:spcPct val="150000"/>
              </a:lnSpc>
            </a:pPr>
            <a:r>
              <a:rPr lang="ja-JP" altLang="en-US" sz="1050" dirty="0" smtClean="0">
                <a:effectLst>
                  <a:glow rad="127000">
                    <a:schemeClr val="bg1">
                      <a:alpha val="90000"/>
                    </a:schemeClr>
                  </a:glow>
                </a:effectLst>
                <a:latin typeface="+mn-ea"/>
                <a:ea typeface="+mn-ea"/>
              </a:rPr>
              <a:t>という場合のありがちミス</a:t>
            </a:r>
            <a:endParaRPr lang="en-US" altLang="ja-JP" sz="1050" dirty="0" smtClean="0">
              <a:effectLst>
                <a:glow rad="127000">
                  <a:schemeClr val="bg1">
                    <a:alpha val="90000"/>
                  </a:schemeClr>
                </a:glow>
              </a:effectLst>
              <a:latin typeface="+mn-ea"/>
              <a:ea typeface="+mn-ea"/>
            </a:endParaRPr>
          </a:p>
          <a:p>
            <a:pPr>
              <a:lnSpc>
                <a:spcPct val="150000"/>
              </a:lnSpc>
            </a:pPr>
            <a:r>
              <a:rPr lang="ja-JP" altLang="en-US" sz="1050" dirty="0" smtClean="0">
                <a:effectLst>
                  <a:glow rad="127000">
                    <a:schemeClr val="bg1">
                      <a:alpha val="90000"/>
                    </a:schemeClr>
                  </a:glow>
                </a:effectLst>
                <a:latin typeface="+mn-ea"/>
                <a:ea typeface="+mn-ea"/>
              </a:rPr>
              <a:t>①</a:t>
            </a:r>
            <a:r>
              <a:rPr lang="en-US" altLang="ja-JP" sz="1050" dirty="0" err="1" smtClean="0">
                <a:effectLst>
                  <a:glow rad="127000">
                    <a:schemeClr val="bg1">
                      <a:alpha val="90000"/>
                    </a:schemeClr>
                  </a:glow>
                </a:effectLst>
                <a:latin typeface="+mn-ea"/>
                <a:ea typeface="+mn-ea"/>
              </a:rPr>
              <a:t>Jupyter</a:t>
            </a:r>
            <a:r>
              <a:rPr lang="ja-JP" altLang="en-US" sz="1050" dirty="0" smtClean="0">
                <a:effectLst>
                  <a:glow rad="127000">
                    <a:schemeClr val="bg1">
                      <a:alpha val="90000"/>
                    </a:schemeClr>
                  </a:glow>
                </a:effectLst>
                <a:latin typeface="+mn-ea"/>
                <a:ea typeface="+mn-ea"/>
              </a:rPr>
              <a:t>の再起動してない</a:t>
            </a:r>
            <a:endParaRPr lang="en-US" altLang="ja-JP" sz="1050" dirty="0" smtClean="0">
              <a:effectLst>
                <a:glow rad="127000">
                  <a:schemeClr val="bg1">
                    <a:alpha val="90000"/>
                  </a:schemeClr>
                </a:glow>
              </a:effectLst>
              <a:latin typeface="+mn-ea"/>
              <a:ea typeface="+mn-ea"/>
            </a:endParaRPr>
          </a:p>
          <a:p>
            <a:pPr>
              <a:lnSpc>
                <a:spcPct val="150000"/>
              </a:lnSpc>
            </a:pPr>
            <a:r>
              <a:rPr lang="ja-JP" altLang="en-US" sz="1050" dirty="0" smtClean="0">
                <a:effectLst>
                  <a:glow rad="127000">
                    <a:schemeClr val="bg1">
                      <a:alpha val="90000"/>
                    </a:schemeClr>
                  </a:glow>
                </a:effectLst>
                <a:latin typeface="+mn-ea"/>
                <a:ea typeface="+mn-ea"/>
              </a:rPr>
              <a:t>②実際にはないフォルダパスを書いてる</a:t>
            </a:r>
            <a:endParaRPr lang="en-US" altLang="ja-JP" sz="1050" dirty="0" smtClean="0">
              <a:effectLst>
                <a:glow rad="127000">
                  <a:schemeClr val="bg1">
                    <a:alpha val="90000"/>
                  </a:schemeClr>
                </a:glow>
              </a:effectLst>
              <a:latin typeface="+mn-ea"/>
              <a:ea typeface="+mn-ea"/>
            </a:endParaRPr>
          </a:p>
          <a:p>
            <a:pPr>
              <a:lnSpc>
                <a:spcPct val="150000"/>
              </a:lnSpc>
            </a:pPr>
            <a:r>
              <a:rPr lang="ja-JP" altLang="en-US" sz="1050" dirty="0" smtClean="0">
                <a:effectLst>
                  <a:glow rad="127000">
                    <a:schemeClr val="bg1">
                      <a:alpha val="90000"/>
                    </a:schemeClr>
                  </a:glow>
                </a:effectLst>
                <a:latin typeface="+mn-ea"/>
              </a:rPr>
              <a:t>③絶対パスを書いていない</a:t>
            </a:r>
            <a:endParaRPr lang="en-US" altLang="ja-JP" sz="1050" dirty="0" smtClean="0">
              <a:effectLst>
                <a:glow rad="127000">
                  <a:schemeClr val="bg1">
                    <a:alpha val="90000"/>
                  </a:schemeClr>
                </a:glow>
              </a:effectLst>
              <a:latin typeface="+mn-ea"/>
            </a:endParaRPr>
          </a:p>
          <a:p>
            <a:pPr>
              <a:lnSpc>
                <a:spcPct val="150000"/>
              </a:lnSpc>
            </a:pPr>
            <a:r>
              <a:rPr lang="ja-JP" altLang="en-US" sz="1050" dirty="0" smtClean="0">
                <a:effectLst>
                  <a:glow rad="127000">
                    <a:schemeClr val="bg1">
                      <a:alpha val="90000"/>
                    </a:schemeClr>
                  </a:glow>
                </a:effectLst>
                <a:latin typeface="+mn-ea"/>
              </a:rPr>
              <a:t>④コメントアウト（</a:t>
            </a:r>
            <a:r>
              <a:rPr lang="en-US" altLang="ja-JP" sz="1050" dirty="0" smtClean="0">
                <a:effectLst>
                  <a:glow rad="127000">
                    <a:schemeClr val="bg1">
                      <a:alpha val="90000"/>
                    </a:schemeClr>
                  </a:glow>
                </a:effectLst>
                <a:latin typeface="+mn-ea"/>
              </a:rPr>
              <a:t>#</a:t>
            </a:r>
            <a:r>
              <a:rPr lang="ja-JP" altLang="en-US" sz="1050" dirty="0" smtClean="0">
                <a:effectLst>
                  <a:glow rad="127000">
                    <a:schemeClr val="bg1">
                      <a:alpha val="90000"/>
                    </a:schemeClr>
                  </a:glow>
                </a:effectLst>
                <a:latin typeface="+mn-ea"/>
              </a:rPr>
              <a:t>＋半角スペース）を消していない</a:t>
            </a:r>
            <a:endParaRPr lang="en-US" altLang="ja-JP" sz="1050" dirty="0" smtClean="0">
              <a:effectLst>
                <a:glow rad="127000">
                  <a:schemeClr val="bg1">
                    <a:alpha val="90000"/>
                  </a:schemeClr>
                </a:glow>
              </a:effectLst>
              <a:latin typeface="+mn-ea"/>
            </a:endParaRPr>
          </a:p>
        </p:txBody>
      </p:sp>
    </p:spTree>
    <p:extLst>
      <p:ext uri="{BB962C8B-B14F-4D97-AF65-F5344CB8AC3E}">
        <p14:creationId xmlns:p14="http://schemas.microsoft.com/office/powerpoint/2010/main" val="2791116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410221" cy="713884"/>
          </a:xfrm>
        </p:spPr>
        <p:txBody>
          <a:bodyPr/>
          <a:lstStyle/>
          <a:p>
            <a:r>
              <a:rPr lang="ja-JP" altLang="en-US" dirty="0"/>
              <a:t>左サイドバーの</a:t>
            </a:r>
            <a:r>
              <a:rPr lang="ja-JP" altLang="en-US" dirty="0" smtClean="0"/>
              <a:t>使い方　②</a:t>
            </a:r>
            <a:r>
              <a:rPr lang="en-US" altLang="ja-JP" dirty="0" smtClean="0"/>
              <a:t>Running</a:t>
            </a:r>
            <a:r>
              <a:rPr lang="ja-JP" altLang="en-US" dirty="0" smtClean="0"/>
              <a:t> </a:t>
            </a:r>
            <a:r>
              <a:rPr lang="en-US" altLang="ja-JP" dirty="0" smtClean="0"/>
              <a:t>Terminals</a:t>
            </a:r>
            <a:r>
              <a:rPr lang="ja-JP" altLang="en-US" dirty="0" smtClean="0"/>
              <a:t> </a:t>
            </a:r>
            <a:r>
              <a:rPr lang="en-US" altLang="ja-JP" dirty="0" smtClean="0"/>
              <a:t>and</a:t>
            </a:r>
            <a:r>
              <a:rPr lang="ja-JP" altLang="en-US" dirty="0" smtClean="0"/>
              <a:t> </a:t>
            </a:r>
            <a:r>
              <a:rPr lang="en-US" altLang="ja-JP" dirty="0" smtClean="0"/>
              <a:t>K</a:t>
            </a:r>
            <a:r>
              <a:rPr lang="en-US" altLang="ja-JP" dirty="0"/>
              <a:t>e</a:t>
            </a:r>
            <a:r>
              <a:rPr lang="en-US" altLang="ja-JP" dirty="0" smtClean="0"/>
              <a:t>rnels</a:t>
            </a:r>
            <a:r>
              <a:rPr lang="ja-JP" altLang="en-US" dirty="0" smtClean="0"/>
              <a:t>タブ</a:t>
            </a:r>
            <a:endParaRPr kumimoji="1" lang="ja-JP" altLang="en-US" dirty="0"/>
          </a:p>
        </p:txBody>
      </p:sp>
      <p:pic>
        <p:nvPicPr>
          <p:cNvPr id="3" name="図 2"/>
          <p:cNvPicPr>
            <a:picLocks noChangeAspect="1"/>
          </p:cNvPicPr>
          <p:nvPr/>
        </p:nvPicPr>
        <p:blipFill>
          <a:blip r:embed="rId2"/>
          <a:stretch>
            <a:fillRect/>
          </a:stretch>
        </p:blipFill>
        <p:spPr>
          <a:xfrm>
            <a:off x="342559" y="979935"/>
            <a:ext cx="2943206" cy="5400000"/>
          </a:xfrm>
          <a:prstGeom prst="rect">
            <a:avLst/>
          </a:prstGeom>
        </p:spPr>
      </p:pic>
      <p:sp>
        <p:nvSpPr>
          <p:cNvPr id="4" name="フリーフォーム 3"/>
          <p:cNvSpPr/>
          <p:nvPr/>
        </p:nvSpPr>
        <p:spPr bwMode="auto">
          <a:xfrm>
            <a:off x="270456" y="1601273"/>
            <a:ext cx="383754" cy="387670"/>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テキスト ボックス 4"/>
          <p:cNvSpPr txBox="1"/>
          <p:nvPr/>
        </p:nvSpPr>
        <p:spPr>
          <a:xfrm>
            <a:off x="3412848" y="1211266"/>
            <a:ext cx="4091715" cy="369332"/>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〇に□マークをクリック</a:t>
            </a:r>
            <a:endParaRPr lang="en-US" altLang="ja-JP" dirty="0" smtClean="0">
              <a:effectLst>
                <a:glow rad="127000">
                  <a:schemeClr val="bg1">
                    <a:alpha val="90000"/>
                  </a:schemeClr>
                </a:glow>
              </a:effectLst>
              <a:latin typeface="+mn-ea"/>
              <a:ea typeface="+mn-ea"/>
            </a:endParaRPr>
          </a:p>
        </p:txBody>
      </p:sp>
      <p:sp>
        <p:nvSpPr>
          <p:cNvPr id="6" name="テキスト ボックス 5"/>
          <p:cNvSpPr txBox="1"/>
          <p:nvPr/>
        </p:nvSpPr>
        <p:spPr>
          <a:xfrm>
            <a:off x="3412848" y="1698418"/>
            <a:ext cx="4091715" cy="646331"/>
          </a:xfrm>
          <a:prstGeom prst="rect">
            <a:avLst/>
          </a:prstGeom>
          <a:noFill/>
        </p:spPr>
        <p:txBody>
          <a:bodyPr wrap="square" rtlCol="0">
            <a:spAutoFit/>
          </a:bodyPr>
          <a:lstStyle/>
          <a:p>
            <a:pPr>
              <a:lnSpc>
                <a:spcPct val="150000"/>
              </a:lnSpc>
            </a:pPr>
            <a:r>
              <a:rPr lang="ja-JP" altLang="en-US" b="1" dirty="0" smtClean="0">
                <a:effectLst>
                  <a:glow rad="127000">
                    <a:schemeClr val="bg1">
                      <a:alpha val="90000"/>
                    </a:schemeClr>
                  </a:glow>
                </a:effectLst>
                <a:latin typeface="+mn-ea"/>
                <a:ea typeface="+mn-ea"/>
              </a:rPr>
              <a:t>・</a:t>
            </a:r>
            <a:r>
              <a:rPr lang="en-US" altLang="ja-JP" b="1" dirty="0" smtClean="0">
                <a:effectLst>
                  <a:glow rad="127000">
                    <a:schemeClr val="bg1">
                      <a:alpha val="90000"/>
                    </a:schemeClr>
                  </a:glow>
                </a:effectLst>
                <a:latin typeface="+mn-ea"/>
                <a:ea typeface="+mn-ea"/>
              </a:rPr>
              <a:t>OPEN TABS</a:t>
            </a:r>
          </a:p>
          <a:p>
            <a:pPr>
              <a:lnSpc>
                <a:spcPct val="150000"/>
              </a:lnSpc>
            </a:pPr>
            <a:r>
              <a:rPr lang="ja-JP" altLang="en-US" dirty="0" smtClean="0">
                <a:effectLst>
                  <a:glow rad="127000">
                    <a:schemeClr val="bg1">
                      <a:alpha val="90000"/>
                    </a:schemeClr>
                  </a:glow>
                </a:effectLst>
                <a:latin typeface="+mn-ea"/>
                <a:ea typeface="+mn-ea"/>
              </a:rPr>
              <a:t>　タブとして開いているもの（これ↓）</a:t>
            </a:r>
            <a:endParaRPr lang="en-US" altLang="ja-JP" dirty="0">
              <a:effectLst>
                <a:glow rad="127000">
                  <a:schemeClr val="bg1">
                    <a:alpha val="90000"/>
                  </a:schemeClr>
                </a:glow>
              </a:effectLst>
              <a:latin typeface="+mn-ea"/>
              <a:ea typeface="+mn-ea"/>
            </a:endParaRPr>
          </a:p>
        </p:txBody>
      </p:sp>
      <p:pic>
        <p:nvPicPr>
          <p:cNvPr id="8" name="図 7"/>
          <p:cNvPicPr>
            <a:picLocks noChangeAspect="1"/>
          </p:cNvPicPr>
          <p:nvPr/>
        </p:nvPicPr>
        <p:blipFill rotWithShape="1">
          <a:blip r:embed="rId3"/>
          <a:srcRect l="49805"/>
          <a:stretch/>
        </p:blipFill>
        <p:spPr>
          <a:xfrm>
            <a:off x="3452813" y="2435504"/>
            <a:ext cx="5434281" cy="246214"/>
          </a:xfrm>
          <a:prstGeom prst="rect">
            <a:avLst/>
          </a:prstGeom>
        </p:spPr>
      </p:pic>
      <p:sp>
        <p:nvSpPr>
          <p:cNvPr id="9" name="テキスト ボックス 8"/>
          <p:cNvSpPr txBox="1"/>
          <p:nvPr/>
        </p:nvSpPr>
        <p:spPr>
          <a:xfrm>
            <a:off x="3412848" y="2886095"/>
            <a:ext cx="5474247" cy="3139321"/>
          </a:xfrm>
          <a:prstGeom prst="rect">
            <a:avLst/>
          </a:prstGeom>
          <a:noFill/>
        </p:spPr>
        <p:txBody>
          <a:bodyPr wrap="square" rtlCol="0">
            <a:spAutoFit/>
          </a:bodyPr>
          <a:lstStyle/>
          <a:p>
            <a:pPr>
              <a:lnSpc>
                <a:spcPct val="150000"/>
              </a:lnSpc>
            </a:pPr>
            <a:r>
              <a:rPr lang="ja-JP" altLang="en-US" b="1" dirty="0" smtClean="0">
                <a:effectLst>
                  <a:glow rad="127000">
                    <a:schemeClr val="bg1">
                      <a:alpha val="90000"/>
                    </a:schemeClr>
                  </a:glow>
                </a:effectLst>
                <a:latin typeface="+mn-ea"/>
                <a:ea typeface="+mn-ea"/>
              </a:rPr>
              <a:t>・</a:t>
            </a:r>
            <a:r>
              <a:rPr lang="en-US" altLang="ja-JP" b="1" dirty="0" smtClean="0">
                <a:effectLst>
                  <a:glow rad="127000">
                    <a:schemeClr val="bg1">
                      <a:alpha val="90000"/>
                    </a:schemeClr>
                  </a:glow>
                </a:effectLst>
                <a:latin typeface="+mn-ea"/>
                <a:ea typeface="+mn-ea"/>
              </a:rPr>
              <a:t>KERNELS</a:t>
            </a:r>
          </a:p>
          <a:p>
            <a:pPr>
              <a:lnSpc>
                <a:spcPct val="150000"/>
              </a:lnSpc>
            </a:pPr>
            <a:r>
              <a:rPr lang="ja-JP" altLang="en-US" dirty="0" smtClean="0">
                <a:effectLst>
                  <a:glow rad="127000">
                    <a:schemeClr val="bg1">
                      <a:alpha val="90000"/>
                    </a:schemeClr>
                  </a:glow>
                </a:effectLst>
                <a:latin typeface="+mn-ea"/>
                <a:ea typeface="+mn-ea"/>
              </a:rPr>
              <a:t>　カーネルが動いているもの</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（カーネル＝「</a:t>
            </a:r>
            <a:r>
              <a:rPr lang="en-US" altLang="ja-JP" dirty="0" err="1">
                <a:effectLst>
                  <a:glow rad="127000">
                    <a:schemeClr val="bg1">
                      <a:alpha val="90000"/>
                    </a:schemeClr>
                  </a:glow>
                </a:effectLst>
                <a:latin typeface="+mn-ea"/>
                <a:ea typeface="+mn-ea"/>
              </a:rPr>
              <a:t>Jupyter</a:t>
            </a:r>
            <a:r>
              <a:rPr lang="en-US" altLang="ja-JP" dirty="0">
                <a:effectLst>
                  <a:glow rad="127000">
                    <a:schemeClr val="bg1">
                      <a:alpha val="90000"/>
                    </a:schemeClr>
                  </a:glow>
                </a:effectLst>
                <a:latin typeface="+mn-ea"/>
                <a:ea typeface="+mn-ea"/>
              </a:rPr>
              <a:t> Notebook</a:t>
            </a:r>
            <a:r>
              <a:rPr lang="ja-JP" altLang="en-US" dirty="0">
                <a:effectLst>
                  <a:glow rad="127000">
                    <a:schemeClr val="bg1">
                      <a:alpha val="90000"/>
                    </a:schemeClr>
                  </a:glow>
                </a:effectLst>
                <a:latin typeface="+mn-ea"/>
                <a:ea typeface="+mn-ea"/>
              </a:rPr>
              <a:t>のプログラムを実行する機能の</a:t>
            </a:r>
            <a:r>
              <a:rPr lang="ja-JP" altLang="en-US" dirty="0" smtClean="0">
                <a:effectLst>
                  <a:glow rad="127000">
                    <a:schemeClr val="bg1">
                      <a:alpha val="90000"/>
                    </a:schemeClr>
                  </a:glow>
                </a:effectLst>
                <a:latin typeface="+mn-ea"/>
                <a:ea typeface="+mn-ea"/>
              </a:rPr>
              <a:t>こと」だそうです）</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　フォルダタブで緑色の丸ポチがついているファイルです。</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タブを</a:t>
            </a:r>
            <a:r>
              <a:rPr lang="ja-JP" altLang="en-US" dirty="0">
                <a:effectLst>
                  <a:glow rad="127000">
                    <a:schemeClr val="bg1">
                      <a:alpha val="90000"/>
                    </a:schemeClr>
                  </a:glow>
                </a:effectLst>
                <a:latin typeface="+mn-ea"/>
                <a:ea typeface="+mn-ea"/>
              </a:rPr>
              <a:t>閉</a:t>
            </a:r>
            <a:r>
              <a:rPr lang="ja-JP" altLang="en-US" dirty="0" smtClean="0">
                <a:effectLst>
                  <a:glow rad="127000">
                    <a:schemeClr val="bg1">
                      <a:alpha val="90000"/>
                    </a:schemeClr>
                  </a:glow>
                </a:effectLst>
                <a:latin typeface="+mn-ea"/>
                <a:ea typeface="+mn-ea"/>
              </a:rPr>
              <a:t>じてもカーネルが開いているので、ダブルクリックでいつでもタブを開いて</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実行できます（その分メモリ食ってる）</a:t>
            </a:r>
            <a:endParaRPr lang="en-US" altLang="ja-JP" dirty="0" smtClean="0">
              <a:effectLst>
                <a:glow rad="127000">
                  <a:schemeClr val="bg1">
                    <a:alpha val="90000"/>
                  </a:schemeClr>
                </a:glow>
              </a:effectLst>
              <a:latin typeface="+mn-ea"/>
              <a:ea typeface="+mn-ea"/>
            </a:endParaRPr>
          </a:p>
          <a:p>
            <a:pPr>
              <a:lnSpc>
                <a:spcPct val="150000"/>
              </a:lnSpc>
            </a:pPr>
            <a:r>
              <a:rPr lang="ja-JP" altLang="en-US" dirty="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a:t>
            </a:r>
            <a:endParaRPr lang="en-US" altLang="ja-JP" dirty="0" smtClean="0">
              <a:effectLst>
                <a:glow rad="127000">
                  <a:schemeClr val="bg1">
                    <a:alpha val="90000"/>
                  </a:schemeClr>
                </a:glow>
              </a:effectLst>
              <a:latin typeface="+mn-ea"/>
              <a:ea typeface="+mn-ea"/>
            </a:endParaRPr>
          </a:p>
          <a:p>
            <a:pPr>
              <a:lnSpc>
                <a:spcPct val="150000"/>
              </a:lnSpc>
            </a:pPr>
            <a:r>
              <a:rPr lang="en-US" altLang="ja-JP" dirty="0" smtClean="0">
                <a:effectLst>
                  <a:glow rad="127000">
                    <a:schemeClr val="bg1">
                      <a:alpha val="90000"/>
                    </a:schemeClr>
                  </a:glow>
                </a:effectLst>
                <a:latin typeface="+mn-ea"/>
                <a:ea typeface="+mn-ea"/>
              </a:rPr>
              <a:t>KERNELS</a:t>
            </a:r>
            <a:r>
              <a:rPr lang="ja-JP" altLang="en-US" dirty="0" smtClean="0">
                <a:effectLst>
                  <a:glow rad="127000">
                    <a:schemeClr val="bg1">
                      <a:alpha val="90000"/>
                    </a:schemeClr>
                  </a:glow>
                </a:effectLst>
                <a:latin typeface="+mn-ea"/>
                <a:ea typeface="+mn-ea"/>
              </a:rPr>
              <a:t>が開きすぎているとメモリを食って動きが悪くなるので、</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要らないファイルは閉じてください　</a:t>
            </a:r>
            <a:endParaRPr lang="en-US" altLang="ja-JP" dirty="0" smtClean="0">
              <a:effectLst>
                <a:glow rad="127000">
                  <a:schemeClr val="bg1">
                    <a:alpha val="90000"/>
                  </a:schemeClr>
                </a:glow>
              </a:effectLst>
              <a:latin typeface="+mn-ea"/>
              <a:ea typeface="+mn-ea"/>
            </a:endParaRPr>
          </a:p>
        </p:txBody>
      </p:sp>
      <p:pic>
        <p:nvPicPr>
          <p:cNvPr id="12" name="図 11"/>
          <p:cNvPicPr>
            <a:picLocks noChangeAspect="1"/>
          </p:cNvPicPr>
          <p:nvPr/>
        </p:nvPicPr>
        <p:blipFill>
          <a:blip r:embed="rId4"/>
          <a:stretch>
            <a:fillRect/>
          </a:stretch>
        </p:blipFill>
        <p:spPr>
          <a:xfrm>
            <a:off x="3722245" y="4203411"/>
            <a:ext cx="2818016" cy="276104"/>
          </a:xfrm>
          <a:prstGeom prst="rect">
            <a:avLst/>
          </a:prstGeom>
        </p:spPr>
      </p:pic>
      <p:pic>
        <p:nvPicPr>
          <p:cNvPr id="13" name="図 12"/>
          <p:cNvPicPr>
            <a:picLocks noChangeAspect="1"/>
          </p:cNvPicPr>
          <p:nvPr/>
        </p:nvPicPr>
        <p:blipFill>
          <a:blip r:embed="rId5"/>
          <a:stretch>
            <a:fillRect/>
          </a:stretch>
        </p:blipFill>
        <p:spPr>
          <a:xfrm>
            <a:off x="3595162" y="6025416"/>
            <a:ext cx="2724260" cy="240376"/>
          </a:xfrm>
          <a:prstGeom prst="rect">
            <a:avLst/>
          </a:prstGeom>
        </p:spPr>
      </p:pic>
      <p:sp>
        <p:nvSpPr>
          <p:cNvPr id="14" name="フリーフォーム 13"/>
          <p:cNvSpPr/>
          <p:nvPr/>
        </p:nvSpPr>
        <p:spPr bwMode="auto">
          <a:xfrm>
            <a:off x="6018726" y="6025416"/>
            <a:ext cx="300695" cy="240376"/>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9" name="直線矢印コネクタ 18"/>
          <p:cNvCxnSpPr/>
          <p:nvPr/>
        </p:nvCxnSpPr>
        <p:spPr bwMode="auto">
          <a:xfrm>
            <a:off x="3595162" y="4113259"/>
            <a:ext cx="120203" cy="18030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15" name="テキスト ボックス 14"/>
          <p:cNvSpPr txBox="1"/>
          <p:nvPr/>
        </p:nvSpPr>
        <p:spPr>
          <a:xfrm>
            <a:off x="1465685" y="6240647"/>
            <a:ext cx="4091715" cy="334900"/>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↑ファイルの容量にもよるが、これは結構カーネル開きすぎ</a:t>
            </a:r>
            <a:endParaRPr lang="en-US" altLang="ja-JP" dirty="0" smtClean="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535360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左サイドバーの使い方　③</a:t>
            </a:r>
            <a:r>
              <a:rPr kumimoji="1" lang="en-US" altLang="ja-JP" dirty="0" smtClean="0"/>
              <a:t>Tables</a:t>
            </a:r>
            <a:r>
              <a:rPr kumimoji="1" lang="ja-JP" altLang="en-US" dirty="0" smtClean="0"/>
              <a:t> </a:t>
            </a:r>
            <a:r>
              <a:rPr lang="en-US" altLang="ja-JP" dirty="0" smtClean="0"/>
              <a:t>of</a:t>
            </a:r>
            <a:r>
              <a:rPr kumimoji="1" lang="ja-JP" altLang="en-US" dirty="0" smtClean="0"/>
              <a:t> </a:t>
            </a:r>
            <a:r>
              <a:rPr lang="en-US" altLang="ja-JP" dirty="0"/>
              <a:t>C</a:t>
            </a:r>
            <a:r>
              <a:rPr kumimoji="1" lang="en-US" altLang="ja-JP" dirty="0" smtClean="0"/>
              <a:t>ontents</a:t>
            </a:r>
            <a:r>
              <a:rPr kumimoji="1" lang="ja-JP" altLang="en-US" dirty="0" smtClean="0"/>
              <a:t>タブ</a:t>
            </a:r>
            <a:endParaRPr kumimoji="1" lang="ja-JP" altLang="en-US" dirty="0"/>
          </a:p>
        </p:txBody>
      </p:sp>
      <p:pic>
        <p:nvPicPr>
          <p:cNvPr id="3" name="図 2"/>
          <p:cNvPicPr>
            <a:picLocks noChangeAspect="1"/>
          </p:cNvPicPr>
          <p:nvPr/>
        </p:nvPicPr>
        <p:blipFill>
          <a:blip r:embed="rId2"/>
          <a:stretch>
            <a:fillRect/>
          </a:stretch>
        </p:blipFill>
        <p:spPr>
          <a:xfrm>
            <a:off x="188654" y="888623"/>
            <a:ext cx="7637188" cy="5400000"/>
          </a:xfrm>
          <a:prstGeom prst="rect">
            <a:avLst/>
          </a:prstGeom>
        </p:spPr>
      </p:pic>
      <p:sp>
        <p:nvSpPr>
          <p:cNvPr id="4" name="フリーフォーム 3"/>
          <p:cNvSpPr/>
          <p:nvPr/>
        </p:nvSpPr>
        <p:spPr bwMode="auto">
          <a:xfrm>
            <a:off x="98737" y="1627031"/>
            <a:ext cx="364902" cy="347730"/>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テキスト ボックス 4"/>
          <p:cNvSpPr txBox="1"/>
          <p:nvPr/>
        </p:nvSpPr>
        <p:spPr>
          <a:xfrm>
            <a:off x="339090" y="1911018"/>
            <a:ext cx="4091715" cy="334900"/>
          </a:xfrm>
          <a:prstGeom prst="rect">
            <a:avLst/>
          </a:prstGeom>
          <a:noFill/>
        </p:spPr>
        <p:txBody>
          <a:bodyPr wrap="square" rtlCol="0">
            <a:spAutoFit/>
          </a:bodyPr>
          <a:lstStyle/>
          <a:p>
            <a:pPr>
              <a:lnSpc>
                <a:spcPct val="150000"/>
              </a:lnSpc>
            </a:pPr>
            <a:r>
              <a:rPr lang="en-US" altLang="ja-JP" dirty="0" smtClean="0">
                <a:solidFill>
                  <a:schemeClr val="accent1"/>
                </a:solidFill>
                <a:effectLst>
                  <a:glow rad="127000">
                    <a:schemeClr val="bg1">
                      <a:alpha val="90000"/>
                    </a:schemeClr>
                  </a:glow>
                </a:effectLst>
                <a:latin typeface="+mn-ea"/>
                <a:ea typeface="+mn-ea"/>
              </a:rPr>
              <a:t>Table</a:t>
            </a:r>
            <a:r>
              <a:rPr lang="ja-JP" altLang="en-US" dirty="0" smtClean="0">
                <a:solidFill>
                  <a:schemeClr val="accent1"/>
                </a:solidFill>
                <a:effectLst>
                  <a:glow rad="127000">
                    <a:schemeClr val="bg1">
                      <a:alpha val="90000"/>
                    </a:schemeClr>
                  </a:glow>
                </a:effectLst>
                <a:latin typeface="+mn-ea"/>
                <a:ea typeface="+mn-ea"/>
              </a:rPr>
              <a:t> </a:t>
            </a:r>
            <a:r>
              <a:rPr lang="en-US" altLang="ja-JP" dirty="0" smtClean="0">
                <a:solidFill>
                  <a:schemeClr val="accent1"/>
                </a:solidFill>
                <a:effectLst>
                  <a:glow rad="127000">
                    <a:schemeClr val="bg1">
                      <a:alpha val="90000"/>
                    </a:schemeClr>
                  </a:glow>
                </a:effectLst>
                <a:latin typeface="+mn-ea"/>
                <a:ea typeface="+mn-ea"/>
              </a:rPr>
              <a:t>of</a:t>
            </a:r>
            <a:r>
              <a:rPr lang="ja-JP" altLang="en-US" dirty="0">
                <a:solidFill>
                  <a:schemeClr val="accent1"/>
                </a:solidFill>
                <a:effectLst>
                  <a:glow rad="127000">
                    <a:schemeClr val="bg1">
                      <a:alpha val="90000"/>
                    </a:schemeClr>
                  </a:glow>
                </a:effectLst>
                <a:latin typeface="+mn-ea"/>
                <a:ea typeface="+mn-ea"/>
              </a:rPr>
              <a:t> </a:t>
            </a:r>
            <a:r>
              <a:rPr lang="en-US" altLang="ja-JP" dirty="0" smtClean="0">
                <a:solidFill>
                  <a:schemeClr val="accent1"/>
                </a:solidFill>
                <a:effectLst>
                  <a:glow rad="127000">
                    <a:schemeClr val="bg1">
                      <a:alpha val="90000"/>
                    </a:schemeClr>
                  </a:glow>
                </a:effectLst>
                <a:latin typeface="+mn-ea"/>
                <a:ea typeface="+mn-ea"/>
              </a:rPr>
              <a:t>contents</a:t>
            </a:r>
            <a:r>
              <a:rPr lang="ja-JP" altLang="en-US" dirty="0" smtClean="0">
                <a:solidFill>
                  <a:schemeClr val="accent1"/>
                </a:solidFill>
                <a:effectLst>
                  <a:glow rad="127000">
                    <a:schemeClr val="bg1">
                      <a:alpha val="90000"/>
                    </a:schemeClr>
                  </a:glow>
                </a:effectLst>
                <a:latin typeface="+mn-ea"/>
                <a:ea typeface="+mn-ea"/>
              </a:rPr>
              <a:t>をクリック</a:t>
            </a:r>
            <a:endParaRPr lang="en-US" altLang="ja-JP" dirty="0" smtClean="0">
              <a:solidFill>
                <a:schemeClr val="accent1"/>
              </a:solidFill>
              <a:effectLst>
                <a:glow rad="127000">
                  <a:schemeClr val="bg1">
                    <a:alpha val="90000"/>
                  </a:schemeClr>
                </a:glow>
              </a:effectLst>
              <a:latin typeface="+mn-ea"/>
              <a:ea typeface="+mn-ea"/>
            </a:endParaRPr>
          </a:p>
        </p:txBody>
      </p:sp>
      <p:sp>
        <p:nvSpPr>
          <p:cNvPr id="6" name="テキスト ボックス 5"/>
          <p:cNvSpPr txBox="1"/>
          <p:nvPr/>
        </p:nvSpPr>
        <p:spPr>
          <a:xfrm>
            <a:off x="5017126" y="3545693"/>
            <a:ext cx="3872248" cy="1200329"/>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Markdown</a:t>
            </a:r>
            <a:r>
              <a:rPr lang="ja-JP" altLang="en-US" dirty="0" smtClean="0">
                <a:solidFill>
                  <a:schemeClr val="accent1"/>
                </a:solidFill>
                <a:effectLst>
                  <a:glow rad="127000">
                    <a:schemeClr val="bg1">
                      <a:alpha val="90000"/>
                    </a:schemeClr>
                  </a:glow>
                </a:effectLst>
                <a:latin typeface="+mn-ea"/>
                <a:ea typeface="+mn-ea"/>
              </a:rPr>
              <a:t>モードになっているセルに飛べます</a:t>
            </a:r>
            <a:endParaRPr lang="en-US" altLang="ja-JP" dirty="0" smtClean="0">
              <a:solidFill>
                <a:schemeClr val="accent1"/>
              </a:solidFill>
              <a:effectLst>
                <a:glow rad="127000">
                  <a:schemeClr val="bg1">
                    <a:alpha val="90000"/>
                  </a:schemeClr>
                </a:glow>
              </a:effectLst>
              <a:latin typeface="+mn-ea"/>
              <a:ea typeface="+mn-ea"/>
            </a:endParaRPr>
          </a:p>
          <a:p>
            <a:pPr>
              <a:lnSpc>
                <a:spcPct val="150000"/>
              </a:lnSpc>
            </a:pPr>
            <a:r>
              <a:rPr lang="ja-JP" altLang="en-US" dirty="0" smtClean="0">
                <a:solidFill>
                  <a:schemeClr val="accent1"/>
                </a:solidFill>
                <a:effectLst>
                  <a:glow rad="127000">
                    <a:schemeClr val="bg1">
                      <a:alpha val="90000"/>
                    </a:schemeClr>
                  </a:glow>
                </a:effectLst>
                <a:latin typeface="+mn-ea"/>
                <a:ea typeface="+mn-ea"/>
              </a:rPr>
              <a:t>　↓</a:t>
            </a:r>
            <a:endParaRPr lang="en-US" altLang="ja-JP" dirty="0">
              <a:solidFill>
                <a:schemeClr val="accent1"/>
              </a:solidFill>
              <a:effectLst>
                <a:glow rad="127000">
                  <a:schemeClr val="bg1">
                    <a:alpha val="90000"/>
                  </a:schemeClr>
                </a:glow>
              </a:effectLst>
              <a:latin typeface="+mn-ea"/>
              <a:ea typeface="+mn-ea"/>
            </a:endParaRPr>
          </a:p>
          <a:p>
            <a:pPr>
              <a:lnSpc>
                <a:spcPct val="150000"/>
              </a:lnSpc>
            </a:pPr>
            <a:r>
              <a:rPr lang="ja-JP" altLang="en-US" dirty="0" smtClean="0">
                <a:solidFill>
                  <a:schemeClr val="accent1"/>
                </a:solidFill>
                <a:effectLst>
                  <a:glow rad="127000">
                    <a:schemeClr val="bg1">
                      <a:alpha val="90000"/>
                    </a:schemeClr>
                  </a:glow>
                </a:effectLst>
                <a:latin typeface="+mn-ea"/>
                <a:ea typeface="+mn-ea"/>
              </a:rPr>
              <a:t>・長いコードを書くとき、随所に</a:t>
            </a:r>
            <a:r>
              <a:rPr lang="en-US" altLang="ja-JP" dirty="0" smtClean="0">
                <a:solidFill>
                  <a:schemeClr val="accent1"/>
                </a:solidFill>
                <a:effectLst>
                  <a:glow rad="127000">
                    <a:schemeClr val="bg1">
                      <a:alpha val="90000"/>
                    </a:schemeClr>
                  </a:glow>
                </a:effectLst>
                <a:latin typeface="+mn-ea"/>
                <a:ea typeface="+mn-ea"/>
              </a:rPr>
              <a:t>Markdown</a:t>
            </a:r>
            <a:r>
              <a:rPr lang="ja-JP" altLang="en-US" dirty="0" smtClean="0">
                <a:solidFill>
                  <a:schemeClr val="accent1"/>
                </a:solidFill>
                <a:effectLst>
                  <a:glow rad="127000">
                    <a:schemeClr val="bg1">
                      <a:alpha val="90000"/>
                    </a:schemeClr>
                  </a:glow>
                </a:effectLst>
                <a:latin typeface="+mn-ea"/>
                <a:ea typeface="+mn-ea"/>
              </a:rPr>
              <a:t>セルを作っておけば、簡単に飛べる</a:t>
            </a:r>
            <a:endParaRPr lang="en-US" altLang="ja-JP" dirty="0" smtClean="0">
              <a:solidFill>
                <a:schemeClr val="accent1"/>
              </a:solidFill>
              <a:effectLst>
                <a:glow rad="127000">
                  <a:schemeClr val="bg1">
                    <a:alpha val="90000"/>
                  </a:schemeClr>
                </a:glow>
              </a:effectLst>
              <a:latin typeface="+mn-ea"/>
              <a:ea typeface="+mn-ea"/>
            </a:endParaRPr>
          </a:p>
        </p:txBody>
      </p:sp>
      <p:sp>
        <p:nvSpPr>
          <p:cNvPr id="7" name="テキスト ボックス 6"/>
          <p:cNvSpPr txBox="1"/>
          <p:nvPr/>
        </p:nvSpPr>
        <p:spPr>
          <a:xfrm>
            <a:off x="512955" y="2898981"/>
            <a:ext cx="2393377" cy="646331"/>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目次みたいになっており、クリックするとクリックした先に飛ぶ</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9" name="直線矢印コネクタ 8"/>
          <p:cNvCxnSpPr/>
          <p:nvPr/>
        </p:nvCxnSpPr>
        <p:spPr bwMode="auto">
          <a:xfrm flipH="1" flipV="1">
            <a:off x="935865" y="2717442"/>
            <a:ext cx="55808" cy="21035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925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657674" cy="713884"/>
          </a:xfrm>
        </p:spPr>
        <p:txBody>
          <a:bodyPr/>
          <a:lstStyle/>
          <a:p>
            <a:r>
              <a:rPr kumimoji="1" lang="en-US" altLang="ja-JP" dirty="0" smtClean="0">
                <a:effectLst>
                  <a:glow rad="152400">
                    <a:schemeClr val="bg1">
                      <a:alpha val="80000"/>
                    </a:schemeClr>
                  </a:glow>
                </a:effectLst>
              </a:rPr>
              <a:t>【Markdown</a:t>
            </a:r>
            <a:r>
              <a:rPr kumimoji="1" lang="ja-JP" altLang="en-US" dirty="0" smtClean="0">
                <a:effectLst>
                  <a:glow rad="152400">
                    <a:schemeClr val="bg1">
                      <a:alpha val="80000"/>
                    </a:schemeClr>
                  </a:glow>
                </a:effectLst>
              </a:rPr>
              <a:t>モードの使い方</a:t>
            </a:r>
            <a:r>
              <a:rPr kumimoji="1" lang="en-US" altLang="ja-JP" dirty="0" smtClean="0">
                <a:effectLst>
                  <a:glow rad="152400">
                    <a:schemeClr val="bg1">
                      <a:alpha val="80000"/>
                    </a:schemeClr>
                  </a:glow>
                </a:effectLst>
              </a:rPr>
              <a:t>】</a:t>
            </a:r>
            <a:br>
              <a:rPr kumimoji="1" lang="en-US" altLang="ja-JP" dirty="0" smtClean="0">
                <a:effectLst>
                  <a:glow rad="152400">
                    <a:schemeClr val="bg1">
                      <a:alpha val="80000"/>
                    </a:schemeClr>
                  </a:glow>
                </a:effectLst>
              </a:rPr>
            </a:br>
            <a:r>
              <a:rPr kumimoji="1" lang="en-US" altLang="ja-JP" dirty="0" smtClean="0">
                <a:effectLst>
                  <a:glow rad="152400">
                    <a:schemeClr val="bg1">
                      <a:alpha val="80000"/>
                    </a:schemeClr>
                  </a:glow>
                </a:effectLst>
              </a:rPr>
              <a:t>1</a:t>
            </a:r>
            <a:r>
              <a:rPr kumimoji="1" lang="ja-JP" altLang="en-US" dirty="0" smtClean="0">
                <a:effectLst>
                  <a:glow rad="152400">
                    <a:schemeClr val="bg1">
                      <a:alpha val="80000"/>
                    </a:schemeClr>
                  </a:glow>
                </a:effectLst>
              </a:rPr>
              <a:t>年後の自分や引き継ぐ後輩に、わかりやすい説明を付ける</a:t>
            </a:r>
            <a:endParaRPr kumimoji="1" lang="ja-JP" altLang="en-US" dirty="0">
              <a:effectLst>
                <a:glow rad="152400">
                  <a:schemeClr val="bg1">
                    <a:alpha val="80000"/>
                  </a:schemeClr>
                </a:glow>
              </a:effectLst>
            </a:endParaRPr>
          </a:p>
        </p:txBody>
      </p:sp>
      <p:pic>
        <p:nvPicPr>
          <p:cNvPr id="3" name="図 2"/>
          <p:cNvPicPr>
            <a:picLocks noChangeAspect="1"/>
          </p:cNvPicPr>
          <p:nvPr/>
        </p:nvPicPr>
        <p:blipFill>
          <a:blip r:embed="rId2"/>
          <a:stretch>
            <a:fillRect/>
          </a:stretch>
        </p:blipFill>
        <p:spPr>
          <a:xfrm>
            <a:off x="1268283" y="804796"/>
            <a:ext cx="6304466" cy="5400000"/>
          </a:xfrm>
          <a:prstGeom prst="rect">
            <a:avLst/>
          </a:prstGeom>
        </p:spPr>
      </p:pic>
      <p:sp>
        <p:nvSpPr>
          <p:cNvPr id="4" name="フリーフォーム 3"/>
          <p:cNvSpPr/>
          <p:nvPr/>
        </p:nvSpPr>
        <p:spPr bwMode="auto">
          <a:xfrm>
            <a:off x="1161248" y="1571221"/>
            <a:ext cx="364902" cy="352023"/>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テキスト ボックス 4"/>
          <p:cNvSpPr txBox="1"/>
          <p:nvPr/>
        </p:nvSpPr>
        <p:spPr>
          <a:xfrm>
            <a:off x="6325677" y="1321940"/>
            <a:ext cx="2575775" cy="646331"/>
          </a:xfrm>
          <a:prstGeom prst="rect">
            <a:avLst/>
          </a:prstGeom>
          <a:noFill/>
        </p:spPr>
        <p:txBody>
          <a:bodyPr wrap="square" rtlCol="0">
            <a:spAutoFit/>
          </a:bodyPr>
          <a:lstStyle/>
          <a:p>
            <a:pPr>
              <a:lnSpc>
                <a:spcPct val="150000"/>
              </a:lnSpc>
            </a:pPr>
            <a:r>
              <a:rPr lang="en-US" altLang="ja-JP" dirty="0" smtClean="0">
                <a:solidFill>
                  <a:schemeClr val="accent1"/>
                </a:solidFill>
                <a:effectLst>
                  <a:glow rad="127000">
                    <a:schemeClr val="bg1">
                      <a:alpha val="90000"/>
                    </a:schemeClr>
                  </a:glow>
                </a:effectLst>
                <a:latin typeface="+mn-ea"/>
                <a:ea typeface="+mn-ea"/>
              </a:rPr>
              <a:t>Markdown</a:t>
            </a:r>
            <a:r>
              <a:rPr lang="ja-JP" altLang="en-US" dirty="0" smtClean="0">
                <a:solidFill>
                  <a:schemeClr val="accent1"/>
                </a:solidFill>
                <a:effectLst>
                  <a:glow rad="127000">
                    <a:schemeClr val="bg1">
                      <a:alpha val="90000"/>
                    </a:schemeClr>
                  </a:glow>
                </a:effectLst>
                <a:latin typeface="+mn-ea"/>
                <a:ea typeface="+mn-ea"/>
              </a:rPr>
              <a:t>モードのセルを作り、</a:t>
            </a:r>
            <a:endParaRPr lang="en-US" altLang="ja-JP" dirty="0" smtClean="0">
              <a:solidFill>
                <a:schemeClr val="accent1"/>
              </a:solidFill>
              <a:effectLst>
                <a:glow rad="127000">
                  <a:schemeClr val="bg1">
                    <a:alpha val="90000"/>
                  </a:schemeClr>
                </a:glow>
              </a:effectLst>
              <a:latin typeface="+mn-ea"/>
              <a:ea typeface="+mn-ea"/>
            </a:endParaRPr>
          </a:p>
          <a:p>
            <a:pPr>
              <a:lnSpc>
                <a:spcPct val="150000"/>
              </a:lnSpc>
            </a:pPr>
            <a:r>
              <a:rPr lang="ja-JP" altLang="en-US" dirty="0" smtClean="0">
                <a:solidFill>
                  <a:schemeClr val="accent1"/>
                </a:solidFill>
                <a:effectLst>
                  <a:glow rad="127000">
                    <a:schemeClr val="bg1">
                      <a:alpha val="90000"/>
                    </a:schemeClr>
                  </a:glow>
                </a:effectLst>
                <a:latin typeface="+mn-ea"/>
                <a:ea typeface="+mn-ea"/>
              </a:rPr>
              <a:t>「目次」を作っておく</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6" name="直線矢印コネクタ 5"/>
          <p:cNvCxnSpPr/>
          <p:nvPr/>
        </p:nvCxnSpPr>
        <p:spPr bwMode="auto">
          <a:xfrm flipH="1">
            <a:off x="6016585" y="1571221"/>
            <a:ext cx="309092" cy="7083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8" name="テキスト ボックス 7"/>
          <p:cNvSpPr txBox="1"/>
          <p:nvPr/>
        </p:nvSpPr>
        <p:spPr>
          <a:xfrm>
            <a:off x="6803847" y="2667309"/>
            <a:ext cx="2575775" cy="611899"/>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なにを目的にしてコード書いてるのか</a:t>
            </a:r>
            <a:endParaRPr lang="en-US" altLang="ja-JP" dirty="0" smtClean="0">
              <a:solidFill>
                <a:schemeClr val="accent1"/>
              </a:solidFill>
              <a:effectLst>
                <a:glow rad="127000">
                  <a:schemeClr val="bg1">
                    <a:alpha val="90000"/>
                  </a:schemeClr>
                </a:glow>
              </a:effectLst>
              <a:latin typeface="+mn-ea"/>
              <a:ea typeface="+mn-ea"/>
            </a:endParaRPr>
          </a:p>
          <a:p>
            <a:pPr>
              <a:lnSpc>
                <a:spcPct val="150000"/>
              </a:lnSpc>
            </a:pPr>
            <a:r>
              <a:rPr lang="ja-JP" altLang="en-US" dirty="0" smtClean="0">
                <a:solidFill>
                  <a:schemeClr val="accent1"/>
                </a:solidFill>
                <a:effectLst>
                  <a:glow rad="127000">
                    <a:schemeClr val="bg1">
                      <a:alpha val="90000"/>
                    </a:schemeClr>
                  </a:glow>
                </a:effectLst>
                <a:latin typeface="+mn-ea"/>
                <a:ea typeface="+mn-ea"/>
              </a:rPr>
              <a:t>すぐわかる</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9" name="直線矢印コネクタ 8"/>
          <p:cNvCxnSpPr/>
          <p:nvPr/>
        </p:nvCxnSpPr>
        <p:spPr bwMode="auto">
          <a:xfrm flipH="1">
            <a:off x="6346020" y="2836474"/>
            <a:ext cx="457827" cy="10181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10" name="テキスト ボックス 9"/>
          <p:cNvSpPr txBox="1"/>
          <p:nvPr/>
        </p:nvSpPr>
        <p:spPr>
          <a:xfrm>
            <a:off x="876277" y="2468281"/>
            <a:ext cx="2788277" cy="646331"/>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ここを</a:t>
            </a:r>
            <a:r>
              <a:rPr lang="en-US" altLang="ja-JP" dirty="0" smtClean="0">
                <a:solidFill>
                  <a:schemeClr val="accent1"/>
                </a:solidFill>
                <a:effectLst>
                  <a:glow rad="127000">
                    <a:schemeClr val="bg1">
                      <a:alpha val="90000"/>
                    </a:schemeClr>
                  </a:glow>
                </a:effectLst>
                <a:latin typeface="+mn-ea"/>
                <a:ea typeface="+mn-ea"/>
              </a:rPr>
              <a:t>ON</a:t>
            </a:r>
            <a:r>
              <a:rPr lang="ja-JP" altLang="en-US" dirty="0" smtClean="0">
                <a:solidFill>
                  <a:schemeClr val="accent1"/>
                </a:solidFill>
                <a:effectLst>
                  <a:glow rad="127000">
                    <a:schemeClr val="bg1">
                      <a:alpha val="90000"/>
                    </a:schemeClr>
                  </a:glow>
                </a:effectLst>
                <a:latin typeface="+mn-ea"/>
                <a:ea typeface="+mn-ea"/>
              </a:rPr>
              <a:t>にする＋下のようにコメントにすると、</a:t>
            </a:r>
            <a:r>
              <a:rPr lang="en-US" altLang="ja-JP" dirty="0" smtClean="0">
                <a:solidFill>
                  <a:schemeClr val="accent1"/>
                </a:solidFill>
                <a:effectLst>
                  <a:glow rad="127000">
                    <a:schemeClr val="bg1">
                      <a:alpha val="90000"/>
                    </a:schemeClr>
                  </a:glow>
                </a:effectLst>
                <a:latin typeface="+mn-ea"/>
                <a:ea typeface="+mn-ea"/>
              </a:rPr>
              <a:t>Markdown</a:t>
            </a:r>
            <a:r>
              <a:rPr lang="ja-JP" altLang="en-US" dirty="0" smtClean="0">
                <a:solidFill>
                  <a:schemeClr val="accent1"/>
                </a:solidFill>
                <a:effectLst>
                  <a:glow rad="127000">
                    <a:schemeClr val="bg1">
                      <a:alpha val="90000"/>
                    </a:schemeClr>
                  </a:glow>
                </a:effectLst>
                <a:latin typeface="+mn-ea"/>
                <a:ea typeface="+mn-ea"/>
              </a:rPr>
              <a:t>したセルに番号が付きます</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H="1" flipV="1">
            <a:off x="1965121" y="1369454"/>
            <a:ext cx="497792" cy="96312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pic>
        <p:nvPicPr>
          <p:cNvPr id="15" name="図 14"/>
          <p:cNvPicPr>
            <a:picLocks noChangeAspect="1"/>
          </p:cNvPicPr>
          <p:nvPr/>
        </p:nvPicPr>
        <p:blipFill>
          <a:blip r:embed="rId3"/>
          <a:stretch>
            <a:fillRect/>
          </a:stretch>
        </p:blipFill>
        <p:spPr>
          <a:xfrm>
            <a:off x="237075" y="4147411"/>
            <a:ext cx="8373644" cy="1533739"/>
          </a:xfrm>
          <a:prstGeom prst="rect">
            <a:avLst/>
          </a:prstGeom>
        </p:spPr>
      </p:pic>
      <p:sp>
        <p:nvSpPr>
          <p:cNvPr id="17" name="フリーフォーム 16"/>
          <p:cNvSpPr/>
          <p:nvPr/>
        </p:nvSpPr>
        <p:spPr bwMode="auto">
          <a:xfrm>
            <a:off x="311244" y="4223656"/>
            <a:ext cx="211762" cy="227528"/>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テキスト ボックス 17"/>
          <p:cNvSpPr txBox="1"/>
          <p:nvPr/>
        </p:nvSpPr>
        <p:spPr>
          <a:xfrm>
            <a:off x="759856" y="3501080"/>
            <a:ext cx="3229839" cy="646331"/>
          </a:xfrm>
          <a:prstGeom prst="rect">
            <a:avLst/>
          </a:prstGeom>
          <a:noFill/>
        </p:spPr>
        <p:txBody>
          <a:bodyPr wrap="square" rtlCol="0">
            <a:spAutoFit/>
          </a:bodyPr>
          <a:lstStyle/>
          <a:p>
            <a:pPr>
              <a:lnSpc>
                <a:spcPct val="150000"/>
              </a:lnSpc>
            </a:pPr>
            <a:r>
              <a:rPr lang="en-US" altLang="ja-JP" dirty="0" smtClean="0">
                <a:solidFill>
                  <a:schemeClr val="accent1"/>
                </a:solidFill>
                <a:effectLst>
                  <a:glow rad="127000">
                    <a:schemeClr val="bg1">
                      <a:alpha val="90000"/>
                    </a:schemeClr>
                  </a:glow>
                </a:effectLst>
                <a:latin typeface="+mn-ea"/>
                <a:ea typeface="+mn-ea"/>
              </a:rPr>
              <a:t>Markdown</a:t>
            </a:r>
            <a:r>
              <a:rPr lang="ja-JP" altLang="en-US" dirty="0" smtClean="0">
                <a:solidFill>
                  <a:schemeClr val="accent1"/>
                </a:solidFill>
                <a:effectLst>
                  <a:glow rad="127000">
                    <a:schemeClr val="bg1">
                      <a:alpha val="90000"/>
                    </a:schemeClr>
                  </a:glow>
                </a:effectLst>
                <a:latin typeface="+mn-ea"/>
                <a:ea typeface="+mn-ea"/>
              </a:rPr>
              <a:t>したセル内でコメント（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を付ける）にした行は、目次と認識されて番号が自動で付きます</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9" name="直線矢印コネクタ 18"/>
          <p:cNvCxnSpPr/>
          <p:nvPr/>
        </p:nvCxnSpPr>
        <p:spPr bwMode="auto">
          <a:xfrm flipH="1">
            <a:off x="418568" y="3750361"/>
            <a:ext cx="341289" cy="42711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24" name="下矢印 23"/>
          <p:cNvSpPr/>
          <p:nvPr/>
        </p:nvSpPr>
        <p:spPr bwMode="auto">
          <a:xfrm rot="1391410">
            <a:off x="4411917" y="2763652"/>
            <a:ext cx="463639" cy="1800200"/>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テキスト ボックス 24"/>
          <p:cNvSpPr txBox="1"/>
          <p:nvPr/>
        </p:nvSpPr>
        <p:spPr>
          <a:xfrm>
            <a:off x="4578293" y="4116284"/>
            <a:ext cx="2959820" cy="369332"/>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このセルの中身（編集モード）はこれ</a:t>
            </a:r>
            <a:endParaRPr lang="en-US" altLang="ja-JP" dirty="0" smtClean="0">
              <a:solidFill>
                <a:schemeClr val="accent1"/>
              </a:solidFill>
              <a:effectLst>
                <a:glow rad="127000">
                  <a:schemeClr val="bg1">
                    <a:alpha val="90000"/>
                  </a:schemeClr>
                </a:glow>
              </a:effectLst>
              <a:latin typeface="+mn-ea"/>
              <a:ea typeface="+mn-ea"/>
            </a:endParaRPr>
          </a:p>
        </p:txBody>
      </p:sp>
      <p:sp>
        <p:nvSpPr>
          <p:cNvPr id="26" name="正方形/長方形 25"/>
          <p:cNvSpPr/>
          <p:nvPr/>
        </p:nvSpPr>
        <p:spPr>
          <a:xfrm>
            <a:off x="523006" y="6281041"/>
            <a:ext cx="8286143" cy="369332"/>
          </a:xfrm>
          <a:prstGeom prst="rect">
            <a:avLst/>
          </a:prstGeom>
          <a:noFill/>
        </p:spPr>
        <p:txBody>
          <a:bodyPr wrap="square" rtlCol="0">
            <a:spAutoFit/>
          </a:bodyPr>
          <a:lstStyle/>
          <a:p>
            <a:pPr>
              <a:lnSpc>
                <a:spcPct val="150000"/>
              </a:lnSpc>
            </a:pPr>
            <a:r>
              <a:rPr lang="en-US" altLang="ja-JP" dirty="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マークダウンモードでリンク貼ったり画像貼ったりするのはどうやるのか知りたい人はこちら→</a:t>
            </a:r>
            <a:r>
              <a:rPr lang="ja-JP" altLang="en-US" dirty="0">
                <a:solidFill>
                  <a:schemeClr val="accent1"/>
                </a:solidFill>
                <a:effectLst>
                  <a:glow rad="127000">
                    <a:schemeClr val="bg1">
                      <a:alpha val="90000"/>
                    </a:schemeClr>
                  </a:glow>
                </a:effectLst>
                <a:latin typeface="+mn-ea"/>
                <a:ea typeface="+mn-ea"/>
              </a:rPr>
              <a:t>　</a:t>
            </a:r>
            <a:r>
              <a:rPr lang="en-US" altLang="ja-JP" dirty="0">
                <a:solidFill>
                  <a:schemeClr val="accent1"/>
                </a:solidFill>
                <a:effectLst>
                  <a:glow rad="127000">
                    <a:schemeClr val="bg1">
                      <a:alpha val="90000"/>
                    </a:schemeClr>
                  </a:glow>
                </a:effectLst>
                <a:latin typeface="+mn-ea"/>
                <a:ea typeface="+mn-ea"/>
                <a:hlinkClick r:id="rId4"/>
              </a:rPr>
              <a:t>https://ai-inter1.com/markdown/</a:t>
            </a:r>
            <a:endParaRPr lang="ja-JP" altLang="en-US" dirty="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417516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おまけ　④</a:t>
            </a:r>
            <a:r>
              <a:rPr kumimoji="1" lang="en-US" altLang="ja-JP" dirty="0" err="1" smtClean="0"/>
              <a:t>Extention</a:t>
            </a:r>
            <a:r>
              <a:rPr kumimoji="1" lang="ja-JP" altLang="en-US" dirty="0" smtClean="0"/>
              <a:t> </a:t>
            </a:r>
            <a:r>
              <a:rPr kumimoji="1" lang="en-US" altLang="ja-JP" dirty="0" smtClean="0"/>
              <a:t>Manager</a:t>
            </a:r>
            <a:r>
              <a:rPr kumimoji="1" lang="ja-JP" altLang="en-US" dirty="0" smtClean="0"/>
              <a:t>タブ</a:t>
            </a:r>
            <a:endParaRPr kumimoji="1" lang="ja-JP" altLang="en-US" dirty="0"/>
          </a:p>
        </p:txBody>
      </p:sp>
      <p:pic>
        <p:nvPicPr>
          <p:cNvPr id="3" name="図 2"/>
          <p:cNvPicPr>
            <a:picLocks noChangeAspect="1"/>
          </p:cNvPicPr>
          <p:nvPr/>
        </p:nvPicPr>
        <p:blipFill>
          <a:blip r:embed="rId2"/>
          <a:stretch>
            <a:fillRect/>
          </a:stretch>
        </p:blipFill>
        <p:spPr>
          <a:xfrm>
            <a:off x="390722" y="888660"/>
            <a:ext cx="2992063" cy="5400000"/>
          </a:xfrm>
          <a:prstGeom prst="rect">
            <a:avLst/>
          </a:prstGeom>
        </p:spPr>
      </p:pic>
      <p:sp>
        <p:nvSpPr>
          <p:cNvPr id="4" name="フリーフォーム 3"/>
          <p:cNvSpPr/>
          <p:nvPr/>
        </p:nvSpPr>
        <p:spPr bwMode="auto">
          <a:xfrm>
            <a:off x="317679" y="2288146"/>
            <a:ext cx="383754" cy="387670"/>
          </a:xfrm>
          <a:custGeom>
            <a:avLst/>
            <a:gdLst>
              <a:gd name="connsiteX0" fmla="*/ 158839 w 383754"/>
              <a:gd name="connsiteY0" fmla="*/ 373487 h 387670"/>
              <a:gd name="connsiteX1" fmla="*/ 98738 w 383754"/>
              <a:gd name="connsiteY1" fmla="*/ 360609 h 387670"/>
              <a:gd name="connsiteX2" fmla="*/ 72980 w 383754"/>
              <a:gd name="connsiteY2" fmla="*/ 347730 h 387670"/>
              <a:gd name="connsiteX3" fmla="*/ 47222 w 383754"/>
              <a:gd name="connsiteY3" fmla="*/ 317679 h 387670"/>
              <a:gd name="connsiteX4" fmla="*/ 34344 w 383754"/>
              <a:gd name="connsiteY4" fmla="*/ 309093 h 387670"/>
              <a:gd name="connsiteX5" fmla="*/ 30051 w 383754"/>
              <a:gd name="connsiteY5" fmla="*/ 296214 h 387670"/>
              <a:gd name="connsiteX6" fmla="*/ 21465 w 383754"/>
              <a:gd name="connsiteY6" fmla="*/ 283335 h 387670"/>
              <a:gd name="connsiteX7" fmla="*/ 12879 w 383754"/>
              <a:gd name="connsiteY7" fmla="*/ 266164 h 387670"/>
              <a:gd name="connsiteX8" fmla="*/ 4293 w 383754"/>
              <a:gd name="connsiteY8" fmla="*/ 227527 h 387670"/>
              <a:gd name="connsiteX9" fmla="*/ 0 w 383754"/>
              <a:gd name="connsiteY9" fmla="*/ 214648 h 387670"/>
              <a:gd name="connsiteX10" fmla="*/ 4293 w 383754"/>
              <a:gd name="connsiteY10" fmla="*/ 115910 h 387670"/>
              <a:gd name="connsiteX11" fmla="*/ 12879 w 383754"/>
              <a:gd name="connsiteY11" fmla="*/ 94445 h 387670"/>
              <a:gd name="connsiteX12" fmla="*/ 21465 w 383754"/>
              <a:gd name="connsiteY12" fmla="*/ 77273 h 387670"/>
              <a:gd name="connsiteX13" fmla="*/ 25758 w 383754"/>
              <a:gd name="connsiteY13" fmla="*/ 64395 h 387670"/>
              <a:gd name="connsiteX14" fmla="*/ 38636 w 383754"/>
              <a:gd name="connsiteY14" fmla="*/ 51516 h 387670"/>
              <a:gd name="connsiteX15" fmla="*/ 55808 w 383754"/>
              <a:gd name="connsiteY15" fmla="*/ 30051 h 387670"/>
              <a:gd name="connsiteX16" fmla="*/ 68687 w 383754"/>
              <a:gd name="connsiteY16" fmla="*/ 12879 h 387670"/>
              <a:gd name="connsiteX17" fmla="*/ 98738 w 383754"/>
              <a:gd name="connsiteY17" fmla="*/ 0 h 387670"/>
              <a:gd name="connsiteX18" fmla="*/ 300507 w 383754"/>
              <a:gd name="connsiteY18" fmla="*/ 4293 h 387670"/>
              <a:gd name="connsiteX19" fmla="*/ 321972 w 383754"/>
              <a:gd name="connsiteY19" fmla="*/ 17172 h 387670"/>
              <a:gd name="connsiteX20" fmla="*/ 334851 w 383754"/>
              <a:gd name="connsiteY20" fmla="*/ 21465 h 387670"/>
              <a:gd name="connsiteX21" fmla="*/ 343436 w 383754"/>
              <a:gd name="connsiteY21" fmla="*/ 34344 h 387670"/>
              <a:gd name="connsiteX22" fmla="*/ 360608 w 383754"/>
              <a:gd name="connsiteY22" fmla="*/ 51516 h 387670"/>
              <a:gd name="connsiteX23" fmla="*/ 369194 w 383754"/>
              <a:gd name="connsiteY23" fmla="*/ 81566 h 387670"/>
              <a:gd name="connsiteX24" fmla="*/ 377780 w 383754"/>
              <a:gd name="connsiteY24" fmla="*/ 98738 h 387670"/>
              <a:gd name="connsiteX25" fmla="*/ 373487 w 383754"/>
              <a:gd name="connsiteY25" fmla="*/ 261871 h 387670"/>
              <a:gd name="connsiteX26" fmla="*/ 364901 w 383754"/>
              <a:gd name="connsiteY26" fmla="*/ 287628 h 387670"/>
              <a:gd name="connsiteX27" fmla="*/ 356315 w 383754"/>
              <a:gd name="connsiteY27" fmla="*/ 300507 h 387670"/>
              <a:gd name="connsiteX28" fmla="*/ 339144 w 383754"/>
              <a:gd name="connsiteY28" fmla="*/ 330558 h 387670"/>
              <a:gd name="connsiteX29" fmla="*/ 321972 w 383754"/>
              <a:gd name="connsiteY29" fmla="*/ 360609 h 387670"/>
              <a:gd name="connsiteX30" fmla="*/ 296214 w 383754"/>
              <a:gd name="connsiteY30" fmla="*/ 369195 h 387670"/>
              <a:gd name="connsiteX31" fmla="*/ 283335 w 383754"/>
              <a:gd name="connsiteY31" fmla="*/ 373487 h 387670"/>
              <a:gd name="connsiteX32" fmla="*/ 270456 w 383754"/>
              <a:gd name="connsiteY32" fmla="*/ 382073 h 387670"/>
              <a:gd name="connsiteX33" fmla="*/ 163132 w 383754"/>
              <a:gd name="connsiteY33" fmla="*/ 382073 h 387670"/>
              <a:gd name="connsiteX34" fmla="*/ 158839 w 383754"/>
              <a:gd name="connsiteY34" fmla="*/ 373487 h 3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3754" h="387670">
                <a:moveTo>
                  <a:pt x="158839" y="373487"/>
                </a:moveTo>
                <a:cubicBezTo>
                  <a:pt x="144305" y="371671"/>
                  <a:pt x="112855" y="370021"/>
                  <a:pt x="98738" y="360609"/>
                </a:cubicBezTo>
                <a:cubicBezTo>
                  <a:pt x="82094" y="349513"/>
                  <a:pt x="90754" y="353655"/>
                  <a:pt x="72980" y="347730"/>
                </a:cubicBezTo>
                <a:cubicBezTo>
                  <a:pt x="63504" y="335096"/>
                  <a:pt x="59182" y="327646"/>
                  <a:pt x="47222" y="317679"/>
                </a:cubicBezTo>
                <a:cubicBezTo>
                  <a:pt x="43259" y="314376"/>
                  <a:pt x="38637" y="311955"/>
                  <a:pt x="34344" y="309093"/>
                </a:cubicBezTo>
                <a:cubicBezTo>
                  <a:pt x="32913" y="304800"/>
                  <a:pt x="32075" y="300261"/>
                  <a:pt x="30051" y="296214"/>
                </a:cubicBezTo>
                <a:cubicBezTo>
                  <a:pt x="27744" y="291599"/>
                  <a:pt x="24025" y="287815"/>
                  <a:pt x="21465" y="283335"/>
                </a:cubicBezTo>
                <a:cubicBezTo>
                  <a:pt x="18290" y="277779"/>
                  <a:pt x="15741" y="271888"/>
                  <a:pt x="12879" y="266164"/>
                </a:cubicBezTo>
                <a:cubicBezTo>
                  <a:pt x="9928" y="251410"/>
                  <a:pt x="8335" y="241673"/>
                  <a:pt x="4293" y="227527"/>
                </a:cubicBezTo>
                <a:cubicBezTo>
                  <a:pt x="3050" y="223176"/>
                  <a:pt x="1431" y="218941"/>
                  <a:pt x="0" y="214648"/>
                </a:cubicBezTo>
                <a:cubicBezTo>
                  <a:pt x="1431" y="181735"/>
                  <a:pt x="783" y="148666"/>
                  <a:pt x="4293" y="115910"/>
                </a:cubicBezTo>
                <a:cubicBezTo>
                  <a:pt x="5114" y="108248"/>
                  <a:pt x="9749" y="101487"/>
                  <a:pt x="12879" y="94445"/>
                </a:cubicBezTo>
                <a:cubicBezTo>
                  <a:pt x="15478" y="88597"/>
                  <a:pt x="18944" y="83155"/>
                  <a:pt x="21465" y="77273"/>
                </a:cubicBezTo>
                <a:cubicBezTo>
                  <a:pt x="23247" y="73114"/>
                  <a:pt x="23248" y="68160"/>
                  <a:pt x="25758" y="64395"/>
                </a:cubicBezTo>
                <a:cubicBezTo>
                  <a:pt x="29126" y="59344"/>
                  <a:pt x="34343" y="55809"/>
                  <a:pt x="38636" y="51516"/>
                </a:cubicBezTo>
                <a:cubicBezTo>
                  <a:pt x="46994" y="26443"/>
                  <a:pt x="36390" y="49469"/>
                  <a:pt x="55808" y="30051"/>
                </a:cubicBezTo>
                <a:cubicBezTo>
                  <a:pt x="60867" y="24992"/>
                  <a:pt x="63255" y="17535"/>
                  <a:pt x="68687" y="12879"/>
                </a:cubicBezTo>
                <a:cubicBezTo>
                  <a:pt x="75439" y="7092"/>
                  <a:pt x="90018" y="2907"/>
                  <a:pt x="98738" y="0"/>
                </a:cubicBezTo>
                <a:cubicBezTo>
                  <a:pt x="165994" y="1431"/>
                  <a:pt x="233434" y="-867"/>
                  <a:pt x="300507" y="4293"/>
                </a:cubicBezTo>
                <a:cubicBezTo>
                  <a:pt x="308827" y="4933"/>
                  <a:pt x="314509" y="13440"/>
                  <a:pt x="321972" y="17172"/>
                </a:cubicBezTo>
                <a:cubicBezTo>
                  <a:pt x="326019" y="19196"/>
                  <a:pt x="330558" y="20034"/>
                  <a:pt x="334851" y="21465"/>
                </a:cubicBezTo>
                <a:cubicBezTo>
                  <a:pt x="337713" y="25758"/>
                  <a:pt x="340078" y="30427"/>
                  <a:pt x="343436" y="34344"/>
                </a:cubicBezTo>
                <a:cubicBezTo>
                  <a:pt x="348704" y="40490"/>
                  <a:pt x="355903" y="44929"/>
                  <a:pt x="360608" y="51516"/>
                </a:cubicBezTo>
                <a:cubicBezTo>
                  <a:pt x="363339" y="55339"/>
                  <a:pt x="368273" y="79109"/>
                  <a:pt x="369194" y="81566"/>
                </a:cubicBezTo>
                <a:cubicBezTo>
                  <a:pt x="371441" y="87558"/>
                  <a:pt x="374918" y="93014"/>
                  <a:pt x="377780" y="98738"/>
                </a:cubicBezTo>
                <a:cubicBezTo>
                  <a:pt x="386524" y="168693"/>
                  <a:pt x="386142" y="147980"/>
                  <a:pt x="373487" y="261871"/>
                </a:cubicBezTo>
                <a:cubicBezTo>
                  <a:pt x="372488" y="270866"/>
                  <a:pt x="369921" y="280098"/>
                  <a:pt x="364901" y="287628"/>
                </a:cubicBezTo>
                <a:cubicBezTo>
                  <a:pt x="362039" y="291921"/>
                  <a:pt x="358622" y="295892"/>
                  <a:pt x="356315" y="300507"/>
                </a:cubicBezTo>
                <a:cubicBezTo>
                  <a:pt x="339925" y="333288"/>
                  <a:pt x="370287" y="289031"/>
                  <a:pt x="339144" y="330558"/>
                </a:cubicBezTo>
                <a:cubicBezTo>
                  <a:pt x="335406" y="341771"/>
                  <a:pt x="333111" y="353183"/>
                  <a:pt x="321972" y="360609"/>
                </a:cubicBezTo>
                <a:cubicBezTo>
                  <a:pt x="314442" y="365629"/>
                  <a:pt x="304800" y="366333"/>
                  <a:pt x="296214" y="369195"/>
                </a:cubicBezTo>
                <a:lnTo>
                  <a:pt x="283335" y="373487"/>
                </a:lnTo>
                <a:cubicBezTo>
                  <a:pt x="279042" y="376349"/>
                  <a:pt x="275198" y="380041"/>
                  <a:pt x="270456" y="382073"/>
                </a:cubicBezTo>
                <a:cubicBezTo>
                  <a:pt x="241482" y="394490"/>
                  <a:pt x="170535" y="382426"/>
                  <a:pt x="163132" y="382073"/>
                </a:cubicBezTo>
                <a:lnTo>
                  <a:pt x="158839" y="373487"/>
                </a:ln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テキスト ボックス 4"/>
          <p:cNvSpPr txBox="1"/>
          <p:nvPr/>
        </p:nvSpPr>
        <p:spPr>
          <a:xfrm>
            <a:off x="3721941" y="1498894"/>
            <a:ext cx="4408921" cy="1477328"/>
          </a:xfrm>
          <a:prstGeom prst="rect">
            <a:avLst/>
          </a:prstGeom>
          <a:noFill/>
        </p:spPr>
        <p:txBody>
          <a:bodyPr wrap="square" rtlCol="0">
            <a:spAutoFit/>
          </a:bodyPr>
          <a:lstStyle/>
          <a:p>
            <a:pPr>
              <a:lnSpc>
                <a:spcPct val="150000"/>
              </a:lnSpc>
            </a:pPr>
            <a:r>
              <a:rPr lang="en-US" altLang="ja-JP" dirty="0" err="1" smtClean="0">
                <a:effectLst>
                  <a:glow rad="127000">
                    <a:schemeClr val="bg1">
                      <a:alpha val="90000"/>
                    </a:schemeClr>
                  </a:glow>
                </a:effectLst>
                <a:latin typeface="+mn-ea"/>
                <a:ea typeface="+mn-ea"/>
              </a:rPr>
              <a:t>Extention</a:t>
            </a:r>
            <a:r>
              <a:rPr lang="en-US" altLang="ja-JP" dirty="0" smtClean="0">
                <a:effectLst>
                  <a:glow rad="127000">
                    <a:schemeClr val="bg1">
                      <a:alpha val="90000"/>
                    </a:schemeClr>
                  </a:glow>
                </a:effectLst>
                <a:latin typeface="+mn-ea"/>
                <a:ea typeface="+mn-ea"/>
              </a:rPr>
              <a:t> Manager</a:t>
            </a:r>
            <a:r>
              <a:rPr lang="ja-JP" altLang="en-US" dirty="0" smtClean="0">
                <a:effectLst>
                  <a:glow rad="127000">
                    <a:schemeClr val="bg1">
                      <a:alpha val="90000"/>
                    </a:schemeClr>
                  </a:glow>
                </a:effectLst>
                <a:latin typeface="+mn-ea"/>
                <a:ea typeface="+mn-ea"/>
              </a:rPr>
              <a:t>は、拡張機能を入れるときに使います。</a:t>
            </a:r>
            <a:endParaRPr lang="en-US" altLang="ja-JP" dirty="0" smtClean="0">
              <a:effectLst>
                <a:glow rad="127000">
                  <a:schemeClr val="bg1">
                    <a:alpha val="90000"/>
                  </a:schemeClr>
                </a:glow>
              </a:effectLst>
              <a:latin typeface="+mn-ea"/>
              <a:ea typeface="+mn-ea"/>
            </a:endParaRPr>
          </a:p>
          <a:p>
            <a:pPr>
              <a:lnSpc>
                <a:spcPct val="150000"/>
              </a:lnSpc>
            </a:pPr>
            <a:r>
              <a:rPr lang="ja-JP" altLang="en-US" dirty="0">
                <a:effectLst>
                  <a:glow rad="127000">
                    <a:schemeClr val="bg1">
                      <a:alpha val="90000"/>
                    </a:schemeClr>
                  </a:glow>
                </a:effectLst>
                <a:latin typeface="+mn-ea"/>
                <a:ea typeface="+mn-ea"/>
              </a:rPr>
              <a:t>特</a:t>
            </a:r>
            <a:r>
              <a:rPr lang="ja-JP" altLang="en-US" dirty="0" smtClean="0">
                <a:effectLst>
                  <a:glow rad="127000">
                    <a:schemeClr val="bg1">
                      <a:alpha val="90000"/>
                    </a:schemeClr>
                  </a:glow>
                </a:effectLst>
                <a:latin typeface="+mn-ea"/>
                <a:ea typeface="+mn-ea"/>
              </a:rPr>
              <a:t>に入れてない人は用がありません。</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インストールマニュアルにも書いてますが、拡張機能は結構面倒なので、やりたい人は自分で調べて入れてね。</a:t>
            </a:r>
            <a:endParaRPr lang="en-US" altLang="ja-JP" dirty="0" smtClean="0">
              <a:effectLst>
                <a:glow rad="127000">
                  <a:schemeClr val="bg1">
                    <a:alpha val="90000"/>
                  </a:schemeClr>
                </a:glow>
              </a:effectLst>
              <a:latin typeface="+mn-ea"/>
              <a:ea typeface="+mn-ea"/>
            </a:endParaRPr>
          </a:p>
        </p:txBody>
      </p:sp>
      <p:sp>
        <p:nvSpPr>
          <p:cNvPr id="6" name="テキスト ボックス 5"/>
          <p:cNvSpPr txBox="1"/>
          <p:nvPr/>
        </p:nvSpPr>
        <p:spPr>
          <a:xfrm>
            <a:off x="3517889" y="4141211"/>
            <a:ext cx="4408921" cy="369332"/>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←コードフォーマッター（</a:t>
            </a:r>
            <a:r>
              <a:rPr lang="en-US" altLang="ja-JP" dirty="0" smtClean="0">
                <a:effectLst>
                  <a:glow rad="127000">
                    <a:schemeClr val="bg1">
                      <a:alpha val="90000"/>
                    </a:schemeClr>
                  </a:glow>
                </a:effectLst>
                <a:latin typeface="+mn-ea"/>
                <a:ea typeface="+mn-ea"/>
              </a:rPr>
              <a:t>Black</a:t>
            </a:r>
            <a:r>
              <a:rPr lang="ja-JP" altLang="en-US" dirty="0" smtClean="0">
                <a:effectLst>
                  <a:glow rad="127000">
                    <a:schemeClr val="bg1">
                      <a:alpha val="90000"/>
                    </a:schemeClr>
                  </a:glow>
                </a:effectLst>
                <a:latin typeface="+mn-ea"/>
                <a:ea typeface="+mn-ea"/>
              </a:rPr>
              <a:t>）は便利かな</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26945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3285" y="2127453"/>
            <a:ext cx="8555864" cy="2603094"/>
          </a:xfrm>
        </p:spPr>
        <p:txBody>
          <a:bodyPr>
            <a:noAutofit/>
          </a:bodyPr>
          <a:lstStyle/>
          <a:p>
            <a:pPr algn="ctr"/>
            <a:r>
              <a:rPr lang="en-US" altLang="ja-JP" sz="7200" dirty="0" err="1" smtClean="0"/>
              <a:t>Jupyterlab</a:t>
            </a:r>
            <a:r>
              <a:rPr lang="ja-JP" altLang="en-US" sz="7200" dirty="0" smtClean="0"/>
              <a:t>の使い方</a:t>
            </a:r>
            <a:r>
              <a:rPr kumimoji="1" lang="en-US" altLang="ja-JP" sz="7200" dirty="0" smtClean="0"/>
              <a:t/>
            </a:r>
            <a:br>
              <a:rPr kumimoji="1" lang="en-US" altLang="ja-JP" sz="7200" dirty="0" smtClean="0"/>
            </a:br>
            <a:r>
              <a:rPr lang="en-US" altLang="ja-JP" sz="7200" dirty="0" smtClean="0"/>
              <a:t>How</a:t>
            </a:r>
            <a:r>
              <a:rPr lang="ja-JP" altLang="en-US" sz="7200" dirty="0" smtClean="0"/>
              <a:t> </a:t>
            </a:r>
            <a:r>
              <a:rPr lang="en-US" altLang="ja-JP" sz="7200" dirty="0" smtClean="0"/>
              <a:t>to</a:t>
            </a:r>
            <a:r>
              <a:rPr lang="ja-JP" altLang="en-US" sz="7200" dirty="0" smtClean="0"/>
              <a:t> </a:t>
            </a:r>
            <a:r>
              <a:rPr lang="en-US" altLang="ja-JP" sz="7200" dirty="0" smtClean="0"/>
              <a:t>use</a:t>
            </a:r>
            <a:r>
              <a:rPr lang="ja-JP" altLang="en-US" sz="7200" dirty="0" smtClean="0"/>
              <a:t> </a:t>
            </a:r>
            <a:r>
              <a:rPr lang="en-US" altLang="ja-JP" sz="7200" dirty="0" err="1" smtClean="0"/>
              <a:t>Jupyter</a:t>
            </a:r>
            <a:endParaRPr kumimoji="1" lang="ja-JP" altLang="en-US" sz="7200" dirty="0"/>
          </a:p>
        </p:txBody>
      </p:sp>
    </p:spTree>
    <p:extLst>
      <p:ext uri="{BB962C8B-B14F-4D97-AF65-F5344CB8AC3E}">
        <p14:creationId xmlns:p14="http://schemas.microsoft.com/office/powerpoint/2010/main" val="3975239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p:cNvSpPr txBox="1"/>
          <p:nvPr/>
        </p:nvSpPr>
        <p:spPr>
          <a:xfrm>
            <a:off x="5105554" y="983291"/>
            <a:ext cx="3738321" cy="4062651"/>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・こんな感じで、まず読み込んだ状態の</a:t>
            </a:r>
            <a:r>
              <a:rPr lang="en-US" altLang="ja-JP" dirty="0" err="1"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を出力して</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1</a:t>
            </a:r>
            <a:r>
              <a:rPr lang="ja-JP" altLang="en-US" dirty="0" smtClean="0">
                <a:effectLst>
                  <a:glow rad="127000">
                    <a:schemeClr val="bg1">
                      <a:alpha val="90000"/>
                    </a:schemeClr>
                  </a:glow>
                </a:effectLst>
                <a:latin typeface="+mn-ea"/>
                <a:ea typeface="+mn-ea"/>
              </a:rPr>
              <a:t>行ずつコメントアウトを外して</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sz="400"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・どういう風に出力が変わるのかを確認します。</a:t>
            </a:r>
            <a:endParaRPr lang="en-US" altLang="ja-JP" dirty="0" smtClean="0">
              <a:effectLst>
                <a:glow rad="127000">
                  <a:schemeClr val="bg1">
                    <a:alpha val="90000"/>
                  </a:schemeClr>
                </a:glow>
              </a:effectLst>
              <a:latin typeface="+mn-ea"/>
              <a:ea typeface="+mn-ea"/>
            </a:endParaRPr>
          </a:p>
        </p:txBody>
      </p:sp>
      <p:sp>
        <p:nvSpPr>
          <p:cNvPr id="8" name="テキスト ボックス 7"/>
          <p:cNvSpPr txBox="1"/>
          <p:nvPr/>
        </p:nvSpPr>
        <p:spPr>
          <a:xfrm>
            <a:off x="360607" y="848497"/>
            <a:ext cx="4613240" cy="3531736"/>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★自習前提に作っています（一応）</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・セル内はコメントアウトされています。ので、</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・コメントアウトを外して（行選択→</a:t>
            </a:r>
            <a:r>
              <a:rPr lang="en-US" altLang="ja-JP" dirty="0" smtClean="0">
                <a:effectLst>
                  <a:glow rad="127000">
                    <a:schemeClr val="bg1">
                      <a:alpha val="90000"/>
                    </a:schemeClr>
                  </a:glow>
                </a:effectLst>
                <a:latin typeface="+mn-ea"/>
                <a:ea typeface="+mn-ea"/>
              </a:rPr>
              <a:t>Ctrl</a:t>
            </a:r>
            <a:r>
              <a:rPr lang="ja-JP" altLang="en-US" dirty="0" smtClean="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a:t>
            </a: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dirty="0">
              <a:effectLst>
                <a:glow rad="127000">
                  <a:schemeClr val="bg1">
                    <a:alpha val="90000"/>
                  </a:schemeClr>
                </a:glow>
              </a:effectLst>
              <a:latin typeface="+mn-ea"/>
              <a:ea typeface="+mn-ea"/>
            </a:endParaRPr>
          </a:p>
          <a:p>
            <a:pPr>
              <a:lnSpc>
                <a:spcPct val="150000"/>
              </a:lnSpc>
            </a:pPr>
            <a:endParaRPr lang="en-US" altLang="ja-JP" dirty="0" smtClean="0">
              <a:effectLst>
                <a:glow rad="127000">
                  <a:schemeClr val="bg1">
                    <a:alpha val="90000"/>
                  </a:schemeClr>
                </a:glow>
              </a:effectLst>
              <a:latin typeface="+mn-ea"/>
              <a:ea typeface="+mn-ea"/>
            </a:endParaRPr>
          </a:p>
          <a:p>
            <a:pPr>
              <a:lnSpc>
                <a:spcPct val="150000"/>
              </a:lnSpc>
            </a:pPr>
            <a:endParaRPr lang="en-US" altLang="ja-JP" sz="500"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・実行（</a:t>
            </a:r>
            <a:r>
              <a:rPr lang="en-US" altLang="ja-JP" dirty="0" smtClean="0">
                <a:effectLst>
                  <a:glow rad="127000">
                    <a:schemeClr val="bg1">
                      <a:alpha val="90000"/>
                    </a:schemeClr>
                  </a:glow>
                </a:effectLst>
                <a:latin typeface="+mn-ea"/>
                <a:ea typeface="+mn-ea"/>
              </a:rPr>
              <a:t>Ctrl</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Enter</a:t>
            </a:r>
            <a:r>
              <a:rPr lang="ja-JP" altLang="en-US" dirty="0" smtClean="0">
                <a:effectLst>
                  <a:glow rad="127000">
                    <a:schemeClr val="bg1">
                      <a:alpha val="90000"/>
                    </a:schemeClr>
                  </a:glow>
                </a:effectLst>
                <a:latin typeface="+mn-ea"/>
                <a:ea typeface="+mn-ea"/>
              </a:rPr>
              <a:t>）してください。（真似して自分で打ち込んでも</a:t>
            </a:r>
            <a:r>
              <a:rPr lang="en-US" altLang="ja-JP" dirty="0" smtClean="0">
                <a:effectLst>
                  <a:glow rad="127000">
                    <a:schemeClr val="bg1">
                      <a:alpha val="90000"/>
                    </a:schemeClr>
                  </a:glow>
                </a:effectLst>
                <a:latin typeface="+mn-ea"/>
                <a:ea typeface="+mn-ea"/>
              </a:rPr>
              <a:t>OK</a:t>
            </a:r>
            <a:r>
              <a:rPr lang="ja-JP" altLang="en-US" dirty="0" smtClean="0">
                <a:effectLst>
                  <a:glow rad="127000">
                    <a:schemeClr val="bg1">
                      <a:alpha val="90000"/>
                    </a:schemeClr>
                  </a:glow>
                </a:effectLst>
                <a:latin typeface="+mn-ea"/>
                <a:ea typeface="+mn-ea"/>
              </a:rPr>
              <a:t>）</a:t>
            </a:r>
            <a:endParaRPr lang="en-US" altLang="ja-JP" dirty="0">
              <a:effectLst>
                <a:glow rad="127000">
                  <a:schemeClr val="bg1">
                    <a:alpha val="90000"/>
                  </a:schemeClr>
                </a:glow>
              </a:effectLst>
              <a:latin typeface="+mn-ea"/>
              <a:ea typeface="+mn-ea"/>
            </a:endParaRPr>
          </a:p>
        </p:txBody>
      </p:sp>
      <p:sp>
        <p:nvSpPr>
          <p:cNvPr id="2" name="タイトル 1"/>
          <p:cNvSpPr>
            <a:spLocks noGrp="1"/>
          </p:cNvSpPr>
          <p:nvPr>
            <p:ph type="title"/>
          </p:nvPr>
        </p:nvSpPr>
        <p:spPr/>
        <p:txBody>
          <a:bodyPr/>
          <a:lstStyle/>
          <a:p>
            <a:r>
              <a:rPr lang="en-US" altLang="ja-JP" dirty="0" err="1" smtClean="0"/>
              <a:t>ipynb</a:t>
            </a:r>
            <a:r>
              <a:rPr lang="ja-JP" altLang="en-US" dirty="0" smtClean="0"/>
              <a:t>形式の</a:t>
            </a:r>
            <a:r>
              <a:rPr kumimoji="1" lang="ja-JP" altLang="en-US" dirty="0" smtClean="0"/>
              <a:t>テキストの使い方</a:t>
            </a:r>
            <a:endParaRPr kumimoji="1" lang="ja-JP" altLang="en-US" dirty="0"/>
          </a:p>
        </p:txBody>
      </p:sp>
      <p:pic>
        <p:nvPicPr>
          <p:cNvPr id="5" name="図 4"/>
          <p:cNvPicPr>
            <a:picLocks noChangeAspect="1"/>
          </p:cNvPicPr>
          <p:nvPr/>
        </p:nvPicPr>
        <p:blipFill rotWithShape="1">
          <a:blip r:embed="rId2"/>
          <a:srcRect l="1774" r="9146"/>
          <a:stretch/>
        </p:blipFill>
        <p:spPr>
          <a:xfrm>
            <a:off x="351475" y="2783832"/>
            <a:ext cx="4186181" cy="1112363"/>
          </a:xfrm>
          <a:prstGeom prst="rect">
            <a:avLst/>
          </a:prstGeom>
        </p:spPr>
      </p:pic>
      <p:pic>
        <p:nvPicPr>
          <p:cNvPr id="6" name="図 5"/>
          <p:cNvPicPr>
            <a:picLocks noChangeAspect="1"/>
          </p:cNvPicPr>
          <p:nvPr/>
        </p:nvPicPr>
        <p:blipFill rotWithShape="1">
          <a:blip r:embed="rId3"/>
          <a:srcRect l="1374" r="11806"/>
          <a:stretch/>
        </p:blipFill>
        <p:spPr>
          <a:xfrm>
            <a:off x="382073" y="1439048"/>
            <a:ext cx="4169832" cy="1072332"/>
          </a:xfrm>
          <a:prstGeom prst="rect">
            <a:avLst/>
          </a:prstGeom>
        </p:spPr>
      </p:pic>
      <p:pic>
        <p:nvPicPr>
          <p:cNvPr id="7" name="図 6"/>
          <p:cNvPicPr>
            <a:picLocks noChangeAspect="1"/>
          </p:cNvPicPr>
          <p:nvPr/>
        </p:nvPicPr>
        <p:blipFill>
          <a:blip r:embed="rId4"/>
          <a:stretch>
            <a:fillRect/>
          </a:stretch>
        </p:blipFill>
        <p:spPr>
          <a:xfrm>
            <a:off x="325364" y="4285242"/>
            <a:ext cx="4490435" cy="2093171"/>
          </a:xfrm>
          <a:prstGeom prst="rect">
            <a:avLst/>
          </a:prstGeom>
        </p:spPr>
      </p:pic>
      <p:pic>
        <p:nvPicPr>
          <p:cNvPr id="10" name="図 9"/>
          <p:cNvPicPr>
            <a:picLocks noChangeAspect="1"/>
          </p:cNvPicPr>
          <p:nvPr/>
        </p:nvPicPr>
        <p:blipFill rotWithShape="1">
          <a:blip r:embed="rId5"/>
          <a:srcRect l="1148" b="18235"/>
          <a:stretch/>
        </p:blipFill>
        <p:spPr>
          <a:xfrm>
            <a:off x="5215419" y="1371175"/>
            <a:ext cx="3473434" cy="1389197"/>
          </a:xfrm>
          <a:prstGeom prst="rect">
            <a:avLst/>
          </a:prstGeom>
        </p:spPr>
      </p:pic>
      <p:cxnSp>
        <p:nvCxnSpPr>
          <p:cNvPr id="12" name="直線コネクタ 11"/>
          <p:cNvCxnSpPr/>
          <p:nvPr/>
        </p:nvCxnSpPr>
        <p:spPr bwMode="auto">
          <a:xfrm flipH="1">
            <a:off x="5014175" y="848497"/>
            <a:ext cx="0" cy="5722513"/>
          </a:xfrm>
          <a:prstGeom prst="line">
            <a:avLst/>
          </a:prstGeom>
          <a:ln>
            <a:solidFill>
              <a:schemeClr val="bg1">
                <a:lumMod val="65000"/>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5" name="図 14"/>
          <p:cNvPicPr>
            <a:picLocks noChangeAspect="1"/>
          </p:cNvPicPr>
          <p:nvPr/>
        </p:nvPicPr>
        <p:blipFill rotWithShape="1">
          <a:blip r:embed="rId6"/>
          <a:srcRect b="39535"/>
          <a:stretch/>
        </p:blipFill>
        <p:spPr>
          <a:xfrm>
            <a:off x="5158238" y="3230542"/>
            <a:ext cx="3530615" cy="1294236"/>
          </a:xfrm>
          <a:prstGeom prst="rect">
            <a:avLst/>
          </a:prstGeom>
        </p:spPr>
      </p:pic>
      <p:pic>
        <p:nvPicPr>
          <p:cNvPr id="16" name="図 15"/>
          <p:cNvPicPr>
            <a:picLocks noChangeAspect="1"/>
          </p:cNvPicPr>
          <p:nvPr/>
        </p:nvPicPr>
        <p:blipFill>
          <a:blip r:embed="rId7"/>
          <a:stretch>
            <a:fillRect/>
          </a:stretch>
        </p:blipFill>
        <p:spPr>
          <a:xfrm>
            <a:off x="5212552" y="4953609"/>
            <a:ext cx="3489155" cy="1339867"/>
          </a:xfrm>
          <a:prstGeom prst="rect">
            <a:avLst/>
          </a:prstGeom>
        </p:spPr>
      </p:pic>
      <p:sp>
        <p:nvSpPr>
          <p:cNvPr id="17" name="テキスト ボックス 16"/>
          <p:cNvSpPr txBox="1"/>
          <p:nvPr/>
        </p:nvSpPr>
        <p:spPr>
          <a:xfrm>
            <a:off x="2861067" y="6378413"/>
            <a:ext cx="1745276" cy="334900"/>
          </a:xfrm>
          <a:prstGeom prst="rect">
            <a:avLst/>
          </a:prstGeom>
          <a:noFill/>
        </p:spPr>
        <p:txBody>
          <a:bodyPr wrap="square" rtlCol="0">
            <a:spAutoFit/>
          </a:bodyPr>
          <a:lstStyle/>
          <a:p>
            <a:pPr>
              <a:lnSpc>
                <a:spcPct val="150000"/>
              </a:lnSpc>
            </a:pPr>
            <a:r>
              <a:rPr lang="ja-JP" altLang="en-US" dirty="0" smtClean="0">
                <a:solidFill>
                  <a:schemeClr val="accent1"/>
                </a:solidFill>
                <a:effectLst>
                  <a:glow rad="127000">
                    <a:schemeClr val="bg1">
                      <a:alpha val="90000"/>
                    </a:schemeClr>
                  </a:glow>
                </a:effectLst>
                <a:latin typeface="+mn-ea"/>
                <a:ea typeface="+mn-ea"/>
              </a:rPr>
              <a:t>↑結果が出力されます</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9" name="直線矢印コネクタ 18"/>
          <p:cNvCxnSpPr/>
          <p:nvPr/>
        </p:nvCxnSpPr>
        <p:spPr bwMode="auto">
          <a:xfrm flipH="1">
            <a:off x="7753082" y="1532586"/>
            <a:ext cx="223234" cy="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0" name="直線矢印コネクタ 19"/>
          <p:cNvCxnSpPr/>
          <p:nvPr/>
        </p:nvCxnSpPr>
        <p:spPr bwMode="auto">
          <a:xfrm flipH="1">
            <a:off x="5765442" y="1925392"/>
            <a:ext cx="223234" cy="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1" name="直線矢印コネクタ 20"/>
          <p:cNvCxnSpPr/>
          <p:nvPr/>
        </p:nvCxnSpPr>
        <p:spPr bwMode="auto">
          <a:xfrm flipH="1">
            <a:off x="8051443" y="3522372"/>
            <a:ext cx="223234" cy="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 name="直線矢印コネクタ 21"/>
          <p:cNvCxnSpPr/>
          <p:nvPr/>
        </p:nvCxnSpPr>
        <p:spPr bwMode="auto">
          <a:xfrm flipH="1">
            <a:off x="8051443" y="5344732"/>
            <a:ext cx="223234" cy="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8" name="正方形/長方形 17"/>
          <p:cNvSpPr/>
          <p:nvPr/>
        </p:nvSpPr>
        <p:spPr bwMode="auto">
          <a:xfrm>
            <a:off x="8051443" y="3896195"/>
            <a:ext cx="505703" cy="689453"/>
          </a:xfrm>
          <a:prstGeom prst="rect">
            <a:avLst/>
          </a:prstGeom>
          <a:noFill/>
          <a:ln w="19050">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3" name="正方形/長方形 22"/>
          <p:cNvSpPr/>
          <p:nvPr/>
        </p:nvSpPr>
        <p:spPr bwMode="auto">
          <a:xfrm>
            <a:off x="5512591" y="5600159"/>
            <a:ext cx="374144" cy="727853"/>
          </a:xfrm>
          <a:prstGeom prst="rect">
            <a:avLst/>
          </a:prstGeom>
          <a:noFill/>
          <a:ln w="19050">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4882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par>
                          <p:cTn id="39" fill="hold">
                            <p:stCondLst>
                              <p:cond delay="500"/>
                            </p:stCondLst>
                            <p:childTnLst>
                              <p:par>
                                <p:cTn id="40" presetID="42" presetClass="entr" presetSubtype="0" fill="hold" grpId="0" nodeType="afterEffect">
                                  <p:stCondLst>
                                    <p:cond delay="5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7178" y="2127453"/>
            <a:ext cx="7409644" cy="2603094"/>
          </a:xfrm>
        </p:spPr>
        <p:txBody>
          <a:bodyPr>
            <a:noAutofit/>
          </a:bodyPr>
          <a:lstStyle/>
          <a:p>
            <a:pPr algn="ctr"/>
            <a:r>
              <a:rPr lang="ja-JP" altLang="en-US" sz="7200" dirty="0" smtClean="0"/>
              <a:t>エラー対応</a:t>
            </a:r>
            <a:r>
              <a:rPr lang="en-US" altLang="ja-JP" sz="7200" dirty="0" smtClean="0"/>
              <a:t/>
            </a:r>
            <a:br>
              <a:rPr lang="en-US" altLang="ja-JP" sz="7200" dirty="0" smtClean="0"/>
            </a:br>
            <a:r>
              <a:rPr lang="en-US" altLang="ja-JP" sz="7200" dirty="0" smtClean="0"/>
              <a:t>Error </a:t>
            </a:r>
            <a:r>
              <a:rPr lang="en-US" altLang="ja-JP" sz="7200" dirty="0"/>
              <a:t>handling</a:t>
            </a:r>
            <a:endParaRPr kumimoji="1" lang="ja-JP" altLang="en-US" sz="7200" dirty="0"/>
          </a:p>
        </p:txBody>
      </p:sp>
    </p:spTree>
    <p:extLst>
      <p:ext uri="{BB962C8B-B14F-4D97-AF65-F5344CB8AC3E}">
        <p14:creationId xmlns:p14="http://schemas.microsoft.com/office/powerpoint/2010/main" val="3930636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955530" y="2334693"/>
            <a:ext cx="4791696" cy="2585323"/>
          </a:xfrm>
          <a:prstGeom prst="rect">
            <a:avLst/>
          </a:prstGeom>
        </p:spPr>
        <p:txBody>
          <a:bodyPr wrap="none">
            <a:spAutoFit/>
          </a:bodyPr>
          <a:lstStyle/>
          <a:p>
            <a:pPr>
              <a:lnSpc>
                <a:spcPct val="150000"/>
              </a:lnSpc>
            </a:pPr>
            <a:r>
              <a:rPr lang="ja-JP" altLang="en-US" dirty="0" smtClean="0">
                <a:solidFill>
                  <a:srgbClr val="000000"/>
                </a:solidFill>
                <a:latin typeface="+mn-ea"/>
                <a:ea typeface="+mn-ea"/>
              </a:rPr>
              <a:t>エラーが出た場合</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① エラーをコピーして、</a:t>
            </a:r>
            <a:r>
              <a:rPr lang="en-US" altLang="ja-JP" dirty="0" smtClean="0">
                <a:solidFill>
                  <a:srgbClr val="000000"/>
                </a:solidFill>
                <a:latin typeface="+mn-ea"/>
                <a:ea typeface="+mn-ea"/>
              </a:rPr>
              <a:t>Google</a:t>
            </a:r>
            <a:r>
              <a:rPr lang="ja-JP" altLang="en-US" dirty="0" smtClean="0">
                <a:solidFill>
                  <a:srgbClr val="000000"/>
                </a:solidFill>
                <a:latin typeface="+mn-ea"/>
                <a:ea typeface="+mn-ea"/>
              </a:rPr>
              <a:t>翻訳に突っ込む</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smtClean="0">
                <a:solidFill>
                  <a:srgbClr val="000000"/>
                </a:solidFill>
                <a:latin typeface="+mn-ea"/>
                <a:ea typeface="+mn-ea"/>
              </a:rPr>
              <a:t>② エラーをコピーして、「</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＋コピーしたエラー」で</a:t>
            </a:r>
            <a:r>
              <a:rPr lang="ja-JP" altLang="en-US" dirty="0">
                <a:solidFill>
                  <a:srgbClr val="000000"/>
                </a:solidFill>
                <a:latin typeface="+mn-ea"/>
                <a:ea typeface="+mn-ea"/>
              </a:rPr>
              <a:t>　</a:t>
            </a:r>
            <a:r>
              <a:rPr lang="en-US" altLang="ja-JP" dirty="0" smtClean="0">
                <a:solidFill>
                  <a:srgbClr val="000000"/>
                </a:solidFill>
                <a:latin typeface="+mn-ea"/>
                <a:ea typeface="+mn-ea"/>
              </a:rPr>
              <a:t>Google</a:t>
            </a:r>
            <a:r>
              <a:rPr lang="ja-JP" altLang="en-US" dirty="0" smtClean="0">
                <a:solidFill>
                  <a:srgbClr val="000000"/>
                </a:solidFill>
                <a:latin typeface="+mn-ea"/>
                <a:ea typeface="+mn-ea"/>
              </a:rPr>
              <a:t>検索に突っ込む</a:t>
            </a:r>
            <a:endParaRPr lang="ja-JP" altLang="en-US" dirty="0">
              <a:latin typeface="+mn-ea"/>
              <a:ea typeface="+mn-ea"/>
            </a:endParaRPr>
          </a:p>
        </p:txBody>
      </p:sp>
      <p:sp>
        <p:nvSpPr>
          <p:cNvPr id="2" name="タイトル 1"/>
          <p:cNvSpPr>
            <a:spLocks noGrp="1"/>
          </p:cNvSpPr>
          <p:nvPr>
            <p:ph type="title"/>
          </p:nvPr>
        </p:nvSpPr>
        <p:spPr/>
        <p:txBody>
          <a:bodyPr/>
          <a:lstStyle/>
          <a:p>
            <a:r>
              <a:rPr kumimoji="1" lang="ja-JP" altLang="en-US" dirty="0" smtClean="0"/>
              <a:t>エラー対応</a:t>
            </a:r>
            <a:r>
              <a:rPr lang="ja-JP" altLang="en-US" dirty="0" smtClean="0"/>
              <a:t>（エラー箇所が特定できてから）</a:t>
            </a:r>
            <a:endParaRPr kumimoji="1" lang="ja-JP" altLang="en-US" dirty="0"/>
          </a:p>
        </p:txBody>
      </p:sp>
      <p:pic>
        <p:nvPicPr>
          <p:cNvPr id="3" name="図 2"/>
          <p:cNvPicPr>
            <a:picLocks noChangeAspect="1"/>
          </p:cNvPicPr>
          <p:nvPr/>
        </p:nvPicPr>
        <p:blipFill>
          <a:blip r:embed="rId2"/>
          <a:stretch>
            <a:fillRect/>
          </a:stretch>
        </p:blipFill>
        <p:spPr>
          <a:xfrm>
            <a:off x="500665" y="1016151"/>
            <a:ext cx="5772956" cy="1047896"/>
          </a:xfrm>
          <a:prstGeom prst="rect">
            <a:avLst/>
          </a:prstGeom>
        </p:spPr>
      </p:pic>
      <p:pic>
        <p:nvPicPr>
          <p:cNvPr id="5" name="図 4"/>
          <p:cNvPicPr>
            <a:picLocks noChangeAspect="1"/>
          </p:cNvPicPr>
          <p:nvPr/>
        </p:nvPicPr>
        <p:blipFill>
          <a:blip r:embed="rId3"/>
          <a:stretch>
            <a:fillRect/>
          </a:stretch>
        </p:blipFill>
        <p:spPr>
          <a:xfrm>
            <a:off x="4642594" y="1732270"/>
            <a:ext cx="3711502" cy="700034"/>
          </a:xfrm>
          <a:prstGeom prst="rect">
            <a:avLst/>
          </a:prstGeom>
        </p:spPr>
      </p:pic>
      <p:pic>
        <p:nvPicPr>
          <p:cNvPr id="6" name="図 5"/>
          <p:cNvPicPr>
            <a:picLocks noChangeAspect="1"/>
          </p:cNvPicPr>
          <p:nvPr/>
        </p:nvPicPr>
        <p:blipFill>
          <a:blip r:embed="rId4"/>
          <a:stretch>
            <a:fillRect/>
          </a:stretch>
        </p:blipFill>
        <p:spPr>
          <a:xfrm>
            <a:off x="1041226" y="2998233"/>
            <a:ext cx="3015698" cy="1379377"/>
          </a:xfrm>
          <a:prstGeom prst="rect">
            <a:avLst/>
          </a:prstGeom>
        </p:spPr>
      </p:pic>
      <p:pic>
        <p:nvPicPr>
          <p:cNvPr id="7" name="図 6"/>
          <p:cNvPicPr>
            <a:picLocks noChangeAspect="1"/>
          </p:cNvPicPr>
          <p:nvPr/>
        </p:nvPicPr>
        <p:blipFill rotWithShape="1">
          <a:blip r:embed="rId5"/>
          <a:srcRect b="23066"/>
          <a:stretch/>
        </p:blipFill>
        <p:spPr>
          <a:xfrm>
            <a:off x="873800" y="4892676"/>
            <a:ext cx="3507592" cy="2129307"/>
          </a:xfrm>
          <a:prstGeom prst="rect">
            <a:avLst/>
          </a:prstGeom>
        </p:spPr>
      </p:pic>
      <p:cxnSp>
        <p:nvCxnSpPr>
          <p:cNvPr id="9" name="直線矢印コネクタ 8"/>
          <p:cNvCxnSpPr/>
          <p:nvPr/>
        </p:nvCxnSpPr>
        <p:spPr bwMode="auto">
          <a:xfrm>
            <a:off x="4022501" y="1940821"/>
            <a:ext cx="807076" cy="312982"/>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11" name="テキスト ボックス 10"/>
          <p:cNvSpPr txBox="1"/>
          <p:nvPr/>
        </p:nvSpPr>
        <p:spPr>
          <a:xfrm>
            <a:off x="6320234" y="2180805"/>
            <a:ext cx="2737907" cy="738664"/>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←コピー</a:t>
            </a:r>
            <a:endParaRPr lang="en-US" altLang="ja-JP" sz="1400" dirty="0" smtClean="0">
              <a:solidFill>
                <a:schemeClr val="accent1"/>
              </a:solidFill>
              <a:effectLst>
                <a:glow rad="127000">
                  <a:schemeClr val="bg1">
                    <a:alpha val="90000"/>
                  </a:schemeClr>
                </a:glow>
              </a:effectLst>
              <a:latin typeface="+mn-ea"/>
              <a:ea typeface="+mn-ea"/>
            </a:endParaRPr>
          </a:p>
          <a:p>
            <a:r>
              <a:rPr lang="en-US" altLang="ja-JP" sz="1400" dirty="0" smtClean="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長いエラーでも、詳細は一番最後に出ます。</a:t>
            </a:r>
            <a:endParaRPr lang="ja-JP" altLang="en-US" sz="1400" dirty="0">
              <a:solidFill>
                <a:schemeClr val="accent1"/>
              </a:solidFill>
              <a:effectLst>
                <a:glow rad="127000">
                  <a:schemeClr val="bg1">
                    <a:alpha val="90000"/>
                  </a:schemeClr>
                </a:glow>
              </a:effectLst>
              <a:latin typeface="+mn-ea"/>
              <a:ea typeface="+mn-ea"/>
            </a:endParaRPr>
          </a:p>
        </p:txBody>
      </p:sp>
      <p:sp>
        <p:nvSpPr>
          <p:cNvPr id="12" name="テキスト ボックス 11"/>
          <p:cNvSpPr txBox="1"/>
          <p:nvPr/>
        </p:nvSpPr>
        <p:spPr>
          <a:xfrm>
            <a:off x="4194720" y="3060469"/>
            <a:ext cx="4507106" cy="1077218"/>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←これで分かれば</a:t>
            </a:r>
            <a:r>
              <a:rPr lang="en-US" altLang="ja-JP" sz="1400" dirty="0" smtClean="0">
                <a:solidFill>
                  <a:schemeClr val="accent1"/>
                </a:solidFill>
                <a:effectLst>
                  <a:glow rad="127000">
                    <a:schemeClr val="bg1">
                      <a:alpha val="90000"/>
                    </a:schemeClr>
                  </a:glow>
                </a:effectLst>
                <a:latin typeface="+mn-ea"/>
                <a:ea typeface="+mn-ea"/>
              </a:rPr>
              <a:t>OK</a:t>
            </a:r>
          </a:p>
          <a:p>
            <a:endParaRPr lang="en-US" altLang="ja-JP" sz="1400" dirty="0">
              <a:solidFill>
                <a:schemeClr val="accent1"/>
              </a:solidFill>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最近の</a:t>
            </a:r>
            <a:r>
              <a:rPr lang="en-US" altLang="ja-JP" dirty="0" smtClean="0">
                <a:effectLst>
                  <a:glow rad="127000">
                    <a:schemeClr val="bg1">
                      <a:alpha val="90000"/>
                    </a:schemeClr>
                  </a:glow>
                </a:effectLst>
                <a:latin typeface="+mn-ea"/>
                <a:ea typeface="+mn-ea"/>
              </a:rPr>
              <a:t>Google</a:t>
            </a:r>
            <a:r>
              <a:rPr lang="ja-JP" altLang="en-US" dirty="0" smtClean="0">
                <a:effectLst>
                  <a:glow rad="127000">
                    <a:schemeClr val="bg1">
                      <a:alpha val="90000"/>
                    </a:schemeClr>
                  </a:glow>
                </a:effectLst>
                <a:latin typeface="+mn-ea"/>
                <a:ea typeface="+mn-ea"/>
              </a:rPr>
              <a:t>検索は、エラーを割と正確に訳してくれます。</a:t>
            </a:r>
            <a:endParaRPr lang="en-US" altLang="ja-JP" dirty="0" smtClean="0">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いきなり②に行ってもいいですが、英語の意味も分かっといた方が②の意味も分かりやすくて良いのでは？と、個人的には思っています</a:t>
            </a:r>
            <a:endParaRPr lang="ja-JP" altLang="en-US" dirty="0">
              <a:effectLst>
                <a:glow rad="127000">
                  <a:schemeClr val="bg1">
                    <a:alpha val="90000"/>
                  </a:schemeClr>
                </a:glow>
              </a:effectLst>
              <a:latin typeface="+mn-ea"/>
              <a:ea typeface="+mn-ea"/>
            </a:endParaRPr>
          </a:p>
        </p:txBody>
      </p:sp>
      <p:sp>
        <p:nvSpPr>
          <p:cNvPr id="13" name="テキスト ボックス 12"/>
          <p:cNvSpPr txBox="1"/>
          <p:nvPr/>
        </p:nvSpPr>
        <p:spPr>
          <a:xfrm>
            <a:off x="4381393" y="5190662"/>
            <a:ext cx="4732556" cy="954107"/>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←初めてのエラーなら、これもやっといた方がよい</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　（たまに表示されるエラー内容が真の原因ではないことがあり、そういう場合は</a:t>
            </a:r>
            <a:r>
              <a:rPr lang="en-US" altLang="ja-JP" sz="1400" dirty="0" smtClean="0">
                <a:solidFill>
                  <a:schemeClr val="accent1"/>
                </a:solidFill>
                <a:effectLst>
                  <a:glow rad="127000">
                    <a:schemeClr val="bg1">
                      <a:alpha val="90000"/>
                    </a:schemeClr>
                  </a:glow>
                </a:effectLst>
                <a:latin typeface="+mn-ea"/>
                <a:ea typeface="+mn-ea"/>
              </a:rPr>
              <a:t>Google</a:t>
            </a:r>
            <a:r>
              <a:rPr lang="ja-JP" altLang="en-US" sz="1400" dirty="0" smtClean="0">
                <a:solidFill>
                  <a:schemeClr val="accent1"/>
                </a:solidFill>
                <a:effectLst>
                  <a:glow rad="127000">
                    <a:schemeClr val="bg1">
                      <a:alpha val="90000"/>
                    </a:schemeClr>
                  </a:glow>
                </a:effectLst>
                <a:latin typeface="+mn-ea"/>
                <a:ea typeface="+mn-ea"/>
              </a:rPr>
              <a:t>検索で「実は</a:t>
            </a:r>
            <a:r>
              <a:rPr lang="ja-JP" altLang="en-US" sz="1400" dirty="0" err="1" smtClean="0">
                <a:solidFill>
                  <a:schemeClr val="accent1"/>
                </a:solidFill>
                <a:effectLst>
                  <a:glow rad="127000">
                    <a:schemeClr val="bg1">
                      <a:alpha val="90000"/>
                    </a:schemeClr>
                  </a:glow>
                </a:effectLst>
                <a:latin typeface="+mn-ea"/>
                <a:ea typeface="+mn-ea"/>
              </a:rPr>
              <a:t>ちゃうねん</a:t>
            </a:r>
            <a:r>
              <a:rPr lang="en-US" altLang="ja-JP" sz="1400" dirty="0" smtClean="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」と引っ掛かる）</a:t>
            </a:r>
            <a:endParaRPr lang="en-US" altLang="ja-JP" sz="1400" dirty="0">
              <a:solidFill>
                <a:schemeClr val="accent1"/>
              </a:solidFill>
              <a:effectLst>
                <a:glow rad="127000">
                  <a:schemeClr val="bg1">
                    <a:alpha val="90000"/>
                  </a:schemeClr>
                </a:glow>
              </a:effectLst>
              <a:latin typeface="+mn-ea"/>
              <a:ea typeface="+mn-ea"/>
            </a:endParaRPr>
          </a:p>
          <a:p>
            <a:endParaRPr lang="en-US" altLang="ja-JP" sz="1400" dirty="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459881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エラー対応</a:t>
            </a:r>
            <a:endParaRPr kumimoji="1" lang="ja-JP" altLang="en-US" dirty="0"/>
          </a:p>
        </p:txBody>
      </p:sp>
      <p:sp>
        <p:nvSpPr>
          <p:cNvPr id="3" name="正方形/長方形 2"/>
          <p:cNvSpPr/>
          <p:nvPr/>
        </p:nvSpPr>
        <p:spPr>
          <a:xfrm>
            <a:off x="564871" y="1025341"/>
            <a:ext cx="5731056" cy="646331"/>
          </a:xfrm>
          <a:prstGeom prst="rect">
            <a:avLst/>
          </a:prstGeom>
        </p:spPr>
        <p:txBody>
          <a:bodyPr wrap="none">
            <a:spAutoFit/>
          </a:bodyPr>
          <a:lstStyle/>
          <a:p>
            <a:pPr>
              <a:lnSpc>
                <a:spcPct val="150000"/>
              </a:lnSpc>
            </a:pPr>
            <a:r>
              <a:rPr lang="ja-JP" altLang="en-US" dirty="0" smtClean="0">
                <a:solidFill>
                  <a:srgbClr val="000000"/>
                </a:solidFill>
                <a:latin typeface="+mn-ea"/>
                <a:ea typeface="+mn-ea"/>
              </a:rPr>
              <a:t>③ ②で表示されたサイトをいくつか見てみる</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・もしサイトが長くて、エラーが見つからない場合は、</a:t>
            </a:r>
            <a:r>
              <a:rPr lang="en-US" altLang="ja-JP" dirty="0" smtClean="0">
                <a:solidFill>
                  <a:srgbClr val="000000"/>
                </a:solidFill>
                <a:latin typeface="+mn-ea"/>
                <a:ea typeface="+mn-ea"/>
              </a:rPr>
              <a:t>Ctrl</a:t>
            </a:r>
            <a:r>
              <a:rPr lang="ja-JP" altLang="en-US" dirty="0" smtClean="0">
                <a:solidFill>
                  <a:srgbClr val="000000"/>
                </a:solidFill>
                <a:latin typeface="+mn-ea"/>
                <a:ea typeface="+mn-ea"/>
              </a:rPr>
              <a:t> </a:t>
            </a:r>
            <a:r>
              <a:rPr lang="en-US" altLang="ja-JP" dirty="0" smtClean="0">
                <a:solidFill>
                  <a:srgbClr val="000000"/>
                </a:solidFill>
                <a:latin typeface="+mn-ea"/>
                <a:ea typeface="+mn-ea"/>
              </a:rPr>
              <a:t>+F</a:t>
            </a:r>
            <a:r>
              <a:rPr lang="ja-JP" altLang="en-US" dirty="0" smtClean="0">
                <a:solidFill>
                  <a:srgbClr val="000000"/>
                </a:solidFill>
                <a:latin typeface="+mn-ea"/>
                <a:ea typeface="+mn-ea"/>
              </a:rPr>
              <a:t>でエラーの文言を探してみても</a:t>
            </a:r>
            <a:r>
              <a:rPr lang="en-US" altLang="ja-JP" dirty="0" smtClean="0">
                <a:solidFill>
                  <a:srgbClr val="000000"/>
                </a:solidFill>
                <a:latin typeface="+mn-ea"/>
                <a:ea typeface="+mn-ea"/>
              </a:rPr>
              <a:t>OK</a:t>
            </a:r>
            <a:endParaRPr lang="ja-JP" altLang="en-US" dirty="0">
              <a:latin typeface="+mn-ea"/>
              <a:ea typeface="+mn-ea"/>
            </a:endParaRPr>
          </a:p>
        </p:txBody>
      </p:sp>
      <p:pic>
        <p:nvPicPr>
          <p:cNvPr id="4" name="図 3"/>
          <p:cNvPicPr>
            <a:picLocks noChangeAspect="1"/>
          </p:cNvPicPr>
          <p:nvPr/>
        </p:nvPicPr>
        <p:blipFill>
          <a:blip r:embed="rId2"/>
          <a:stretch>
            <a:fillRect/>
          </a:stretch>
        </p:blipFill>
        <p:spPr>
          <a:xfrm>
            <a:off x="846307" y="1794457"/>
            <a:ext cx="7751099" cy="4198512"/>
          </a:xfrm>
          <a:prstGeom prst="rect">
            <a:avLst/>
          </a:prstGeom>
        </p:spPr>
      </p:pic>
      <p:sp>
        <p:nvSpPr>
          <p:cNvPr id="5" name="フリーフォーム 4"/>
          <p:cNvSpPr/>
          <p:nvPr/>
        </p:nvSpPr>
        <p:spPr bwMode="auto">
          <a:xfrm>
            <a:off x="6482361" y="1970468"/>
            <a:ext cx="1275014" cy="425002"/>
          </a:xfrm>
          <a:custGeom>
            <a:avLst/>
            <a:gdLst>
              <a:gd name="connsiteX0" fmla="*/ 463645 w 1275014"/>
              <a:gd name="connsiteY0" fmla="*/ 364901 h 425002"/>
              <a:gd name="connsiteX1" fmla="*/ 68693 w 1275014"/>
              <a:gd name="connsiteY1" fmla="*/ 369194 h 425002"/>
              <a:gd name="connsiteX2" fmla="*/ 51521 w 1275014"/>
              <a:gd name="connsiteY2" fmla="*/ 356315 h 425002"/>
              <a:gd name="connsiteX3" fmla="*/ 25763 w 1275014"/>
              <a:gd name="connsiteY3" fmla="*/ 334850 h 425002"/>
              <a:gd name="connsiteX4" fmla="*/ 17177 w 1275014"/>
              <a:gd name="connsiteY4" fmla="*/ 317678 h 425002"/>
              <a:gd name="connsiteX5" fmla="*/ 8591 w 1275014"/>
              <a:gd name="connsiteY5" fmla="*/ 304800 h 425002"/>
              <a:gd name="connsiteX6" fmla="*/ 4298 w 1275014"/>
              <a:gd name="connsiteY6" fmla="*/ 279042 h 425002"/>
              <a:gd name="connsiteX7" fmla="*/ 5 w 1275014"/>
              <a:gd name="connsiteY7" fmla="*/ 266163 h 425002"/>
              <a:gd name="connsiteX8" fmla="*/ 8591 w 1275014"/>
              <a:gd name="connsiteY8" fmla="*/ 154546 h 425002"/>
              <a:gd name="connsiteX9" fmla="*/ 17177 w 1275014"/>
              <a:gd name="connsiteY9" fmla="*/ 141667 h 425002"/>
              <a:gd name="connsiteX10" fmla="*/ 21470 w 1275014"/>
              <a:gd name="connsiteY10" fmla="*/ 128788 h 425002"/>
              <a:gd name="connsiteX11" fmla="*/ 47228 w 1275014"/>
              <a:gd name="connsiteY11" fmla="*/ 103031 h 425002"/>
              <a:gd name="connsiteX12" fmla="*/ 72985 w 1275014"/>
              <a:gd name="connsiteY12" fmla="*/ 85859 h 425002"/>
              <a:gd name="connsiteX13" fmla="*/ 85864 w 1275014"/>
              <a:gd name="connsiteY13" fmla="*/ 77273 h 425002"/>
              <a:gd name="connsiteX14" fmla="*/ 103036 w 1275014"/>
              <a:gd name="connsiteY14" fmla="*/ 72980 h 425002"/>
              <a:gd name="connsiteX15" fmla="*/ 163138 w 1275014"/>
              <a:gd name="connsiteY15" fmla="*/ 60101 h 425002"/>
              <a:gd name="connsiteX16" fmla="*/ 210360 w 1275014"/>
              <a:gd name="connsiteY16" fmla="*/ 51515 h 425002"/>
              <a:gd name="connsiteX17" fmla="*/ 472231 w 1275014"/>
              <a:gd name="connsiteY17" fmla="*/ 38636 h 425002"/>
              <a:gd name="connsiteX18" fmla="*/ 519453 w 1275014"/>
              <a:gd name="connsiteY18" fmla="*/ 34343 h 425002"/>
              <a:gd name="connsiteX19" fmla="*/ 545211 w 1275014"/>
              <a:gd name="connsiteY19" fmla="*/ 25757 h 425002"/>
              <a:gd name="connsiteX20" fmla="*/ 609605 w 1275014"/>
              <a:gd name="connsiteY20" fmla="*/ 21464 h 425002"/>
              <a:gd name="connsiteX21" fmla="*/ 643949 w 1275014"/>
              <a:gd name="connsiteY21" fmla="*/ 17171 h 425002"/>
              <a:gd name="connsiteX22" fmla="*/ 764152 w 1275014"/>
              <a:gd name="connsiteY22" fmla="*/ 0 h 425002"/>
              <a:gd name="connsiteX23" fmla="*/ 1141932 w 1275014"/>
              <a:gd name="connsiteY23" fmla="*/ 4293 h 425002"/>
              <a:gd name="connsiteX24" fmla="*/ 1159104 w 1275014"/>
              <a:gd name="connsiteY24" fmla="*/ 17171 h 425002"/>
              <a:gd name="connsiteX25" fmla="*/ 1171983 w 1275014"/>
              <a:gd name="connsiteY25" fmla="*/ 21464 h 425002"/>
              <a:gd name="connsiteX26" fmla="*/ 1206326 w 1275014"/>
              <a:gd name="connsiteY26" fmla="*/ 42929 h 425002"/>
              <a:gd name="connsiteX27" fmla="*/ 1236377 w 1275014"/>
              <a:gd name="connsiteY27" fmla="*/ 77273 h 425002"/>
              <a:gd name="connsiteX28" fmla="*/ 1244963 w 1275014"/>
              <a:gd name="connsiteY28" fmla="*/ 90152 h 425002"/>
              <a:gd name="connsiteX29" fmla="*/ 1262135 w 1275014"/>
              <a:gd name="connsiteY29" fmla="*/ 120202 h 425002"/>
              <a:gd name="connsiteX30" fmla="*/ 1275014 w 1275014"/>
              <a:gd name="connsiteY30" fmla="*/ 133081 h 425002"/>
              <a:gd name="connsiteX31" fmla="*/ 1266428 w 1275014"/>
              <a:gd name="connsiteY31" fmla="*/ 261870 h 425002"/>
              <a:gd name="connsiteX32" fmla="*/ 1244963 w 1275014"/>
              <a:gd name="connsiteY32" fmla="*/ 274749 h 425002"/>
              <a:gd name="connsiteX33" fmla="*/ 1232084 w 1275014"/>
              <a:gd name="connsiteY33" fmla="*/ 287628 h 425002"/>
              <a:gd name="connsiteX34" fmla="*/ 1197740 w 1275014"/>
              <a:gd name="connsiteY34" fmla="*/ 304800 h 425002"/>
              <a:gd name="connsiteX35" fmla="*/ 1154811 w 1275014"/>
              <a:gd name="connsiteY35" fmla="*/ 330557 h 425002"/>
              <a:gd name="connsiteX36" fmla="*/ 1103295 w 1275014"/>
              <a:gd name="connsiteY36" fmla="*/ 360608 h 425002"/>
              <a:gd name="connsiteX37" fmla="*/ 1086124 w 1275014"/>
              <a:gd name="connsiteY37" fmla="*/ 373487 h 425002"/>
              <a:gd name="connsiteX38" fmla="*/ 1030315 w 1275014"/>
              <a:gd name="connsiteY38" fmla="*/ 377780 h 425002"/>
              <a:gd name="connsiteX39" fmla="*/ 970214 w 1275014"/>
              <a:gd name="connsiteY39" fmla="*/ 390659 h 425002"/>
              <a:gd name="connsiteX40" fmla="*/ 884354 w 1275014"/>
              <a:gd name="connsiteY40" fmla="*/ 399245 h 425002"/>
              <a:gd name="connsiteX41" fmla="*/ 832839 w 1275014"/>
              <a:gd name="connsiteY41" fmla="*/ 403538 h 425002"/>
              <a:gd name="connsiteX42" fmla="*/ 712636 w 1275014"/>
              <a:gd name="connsiteY42" fmla="*/ 416417 h 425002"/>
              <a:gd name="connsiteX43" fmla="*/ 691171 w 1275014"/>
              <a:gd name="connsiteY43" fmla="*/ 420709 h 425002"/>
              <a:gd name="connsiteX44" fmla="*/ 613898 w 1275014"/>
              <a:gd name="connsiteY44" fmla="*/ 425002 h 425002"/>
              <a:gd name="connsiteX45" fmla="*/ 480816 w 1275014"/>
              <a:gd name="connsiteY45" fmla="*/ 420709 h 425002"/>
              <a:gd name="connsiteX46" fmla="*/ 459352 w 1275014"/>
              <a:gd name="connsiteY46" fmla="*/ 412124 h 425002"/>
              <a:gd name="connsiteX47" fmla="*/ 429301 w 1275014"/>
              <a:gd name="connsiteY47" fmla="*/ 403538 h 425002"/>
              <a:gd name="connsiteX48" fmla="*/ 403543 w 1275014"/>
              <a:gd name="connsiteY48" fmla="*/ 399245 h 42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75014" h="425002">
                <a:moveTo>
                  <a:pt x="463645" y="364901"/>
                </a:moveTo>
                <a:cubicBezTo>
                  <a:pt x="329502" y="431972"/>
                  <a:pt x="425461" y="389015"/>
                  <a:pt x="68693" y="369194"/>
                </a:cubicBezTo>
                <a:cubicBezTo>
                  <a:pt x="61549" y="368797"/>
                  <a:pt x="57343" y="360474"/>
                  <a:pt x="51521" y="356315"/>
                </a:cubicBezTo>
                <a:cubicBezTo>
                  <a:pt x="40538" y="348470"/>
                  <a:pt x="34115" y="346542"/>
                  <a:pt x="25763" y="334850"/>
                </a:cubicBezTo>
                <a:cubicBezTo>
                  <a:pt x="22043" y="329642"/>
                  <a:pt x="20352" y="323234"/>
                  <a:pt x="17177" y="317678"/>
                </a:cubicBezTo>
                <a:cubicBezTo>
                  <a:pt x="14617" y="313199"/>
                  <a:pt x="11453" y="309093"/>
                  <a:pt x="8591" y="304800"/>
                </a:cubicBezTo>
                <a:cubicBezTo>
                  <a:pt x="7160" y="296214"/>
                  <a:pt x="6186" y="287539"/>
                  <a:pt x="4298" y="279042"/>
                </a:cubicBezTo>
                <a:cubicBezTo>
                  <a:pt x="3316" y="274625"/>
                  <a:pt x="-151" y="270686"/>
                  <a:pt x="5" y="266163"/>
                </a:cubicBezTo>
                <a:cubicBezTo>
                  <a:pt x="1291" y="228870"/>
                  <a:pt x="3492" y="191512"/>
                  <a:pt x="8591" y="154546"/>
                </a:cubicBezTo>
                <a:cubicBezTo>
                  <a:pt x="9296" y="149435"/>
                  <a:pt x="14870" y="146282"/>
                  <a:pt x="17177" y="141667"/>
                </a:cubicBezTo>
                <a:cubicBezTo>
                  <a:pt x="19201" y="137620"/>
                  <a:pt x="18692" y="132360"/>
                  <a:pt x="21470" y="128788"/>
                </a:cubicBezTo>
                <a:cubicBezTo>
                  <a:pt x="28925" y="119204"/>
                  <a:pt x="40493" y="113134"/>
                  <a:pt x="47228" y="103031"/>
                </a:cubicBezTo>
                <a:cubicBezTo>
                  <a:pt x="59087" y="85243"/>
                  <a:pt x="50809" y="91403"/>
                  <a:pt x="72985" y="85859"/>
                </a:cubicBezTo>
                <a:cubicBezTo>
                  <a:pt x="77278" y="82997"/>
                  <a:pt x="81122" y="79305"/>
                  <a:pt x="85864" y="77273"/>
                </a:cubicBezTo>
                <a:cubicBezTo>
                  <a:pt x="91287" y="74949"/>
                  <a:pt x="97344" y="74532"/>
                  <a:pt x="103036" y="72980"/>
                </a:cubicBezTo>
                <a:cubicBezTo>
                  <a:pt x="157018" y="58258"/>
                  <a:pt x="108980" y="69127"/>
                  <a:pt x="163138" y="60101"/>
                </a:cubicBezTo>
                <a:cubicBezTo>
                  <a:pt x="178919" y="57471"/>
                  <a:pt x="194400" y="52623"/>
                  <a:pt x="210360" y="51515"/>
                </a:cubicBezTo>
                <a:cubicBezTo>
                  <a:pt x="297546" y="45460"/>
                  <a:pt x="385194" y="46549"/>
                  <a:pt x="472231" y="38636"/>
                </a:cubicBezTo>
                <a:lnTo>
                  <a:pt x="519453" y="34343"/>
                </a:lnTo>
                <a:cubicBezTo>
                  <a:pt x="528039" y="31481"/>
                  <a:pt x="536252" y="27037"/>
                  <a:pt x="545211" y="25757"/>
                </a:cubicBezTo>
                <a:cubicBezTo>
                  <a:pt x="566507" y="22715"/>
                  <a:pt x="588174" y="23328"/>
                  <a:pt x="609605" y="21464"/>
                </a:cubicBezTo>
                <a:cubicBezTo>
                  <a:pt x="621099" y="20465"/>
                  <a:pt x="632501" y="18602"/>
                  <a:pt x="643949" y="17171"/>
                </a:cubicBezTo>
                <a:cubicBezTo>
                  <a:pt x="701701" y="-154"/>
                  <a:pt x="689035" y="0"/>
                  <a:pt x="764152" y="0"/>
                </a:cubicBezTo>
                <a:cubicBezTo>
                  <a:pt x="890087" y="0"/>
                  <a:pt x="1016005" y="2862"/>
                  <a:pt x="1141932" y="4293"/>
                </a:cubicBezTo>
                <a:cubicBezTo>
                  <a:pt x="1147656" y="8586"/>
                  <a:pt x="1152892" y="13621"/>
                  <a:pt x="1159104" y="17171"/>
                </a:cubicBezTo>
                <a:cubicBezTo>
                  <a:pt x="1163033" y="19416"/>
                  <a:pt x="1167824" y="19681"/>
                  <a:pt x="1171983" y="21464"/>
                </a:cubicBezTo>
                <a:cubicBezTo>
                  <a:pt x="1186640" y="27746"/>
                  <a:pt x="1194001" y="32365"/>
                  <a:pt x="1206326" y="42929"/>
                </a:cubicBezTo>
                <a:cubicBezTo>
                  <a:pt x="1217446" y="52460"/>
                  <a:pt x="1227846" y="65898"/>
                  <a:pt x="1236377" y="77273"/>
                </a:cubicBezTo>
                <a:cubicBezTo>
                  <a:pt x="1239473" y="81401"/>
                  <a:pt x="1242403" y="85672"/>
                  <a:pt x="1244963" y="90152"/>
                </a:cubicBezTo>
                <a:cubicBezTo>
                  <a:pt x="1252599" y="103515"/>
                  <a:pt x="1252625" y="108790"/>
                  <a:pt x="1262135" y="120202"/>
                </a:cubicBezTo>
                <a:cubicBezTo>
                  <a:pt x="1266022" y="124866"/>
                  <a:pt x="1270721" y="128788"/>
                  <a:pt x="1275014" y="133081"/>
                </a:cubicBezTo>
                <a:cubicBezTo>
                  <a:pt x="1272152" y="176011"/>
                  <a:pt x="1275356" y="219782"/>
                  <a:pt x="1266428" y="261870"/>
                </a:cubicBezTo>
                <a:cubicBezTo>
                  <a:pt x="1264697" y="270032"/>
                  <a:pt x="1251638" y="269743"/>
                  <a:pt x="1244963" y="274749"/>
                </a:cubicBezTo>
                <a:cubicBezTo>
                  <a:pt x="1240106" y="278392"/>
                  <a:pt x="1237136" y="284260"/>
                  <a:pt x="1232084" y="287628"/>
                </a:cubicBezTo>
                <a:cubicBezTo>
                  <a:pt x="1179918" y="322405"/>
                  <a:pt x="1280930" y="238248"/>
                  <a:pt x="1197740" y="304800"/>
                </a:cubicBezTo>
                <a:cubicBezTo>
                  <a:pt x="1162242" y="333199"/>
                  <a:pt x="1192598" y="323000"/>
                  <a:pt x="1154811" y="330557"/>
                </a:cubicBezTo>
                <a:cubicBezTo>
                  <a:pt x="1134992" y="340466"/>
                  <a:pt x="1123177" y="345696"/>
                  <a:pt x="1103295" y="360608"/>
                </a:cubicBezTo>
                <a:cubicBezTo>
                  <a:pt x="1097571" y="364901"/>
                  <a:pt x="1093089" y="371848"/>
                  <a:pt x="1086124" y="373487"/>
                </a:cubicBezTo>
                <a:cubicBezTo>
                  <a:pt x="1067962" y="377760"/>
                  <a:pt x="1048918" y="376349"/>
                  <a:pt x="1030315" y="377780"/>
                </a:cubicBezTo>
                <a:cubicBezTo>
                  <a:pt x="997530" y="390894"/>
                  <a:pt x="1015312" y="385994"/>
                  <a:pt x="970214" y="390659"/>
                </a:cubicBezTo>
                <a:lnTo>
                  <a:pt x="884354" y="399245"/>
                </a:lnTo>
                <a:cubicBezTo>
                  <a:pt x="867198" y="400853"/>
                  <a:pt x="849985" y="401823"/>
                  <a:pt x="832839" y="403538"/>
                </a:cubicBezTo>
                <a:cubicBezTo>
                  <a:pt x="792742" y="407548"/>
                  <a:pt x="752151" y="408516"/>
                  <a:pt x="712636" y="416417"/>
                </a:cubicBezTo>
                <a:cubicBezTo>
                  <a:pt x="705481" y="417848"/>
                  <a:pt x="698440" y="420077"/>
                  <a:pt x="691171" y="420709"/>
                </a:cubicBezTo>
                <a:cubicBezTo>
                  <a:pt x="665471" y="422944"/>
                  <a:pt x="639656" y="423571"/>
                  <a:pt x="613898" y="425002"/>
                </a:cubicBezTo>
                <a:cubicBezTo>
                  <a:pt x="569537" y="423571"/>
                  <a:pt x="525046" y="424395"/>
                  <a:pt x="480816" y="420709"/>
                </a:cubicBezTo>
                <a:cubicBezTo>
                  <a:pt x="473137" y="420069"/>
                  <a:pt x="466567" y="414830"/>
                  <a:pt x="459352" y="412124"/>
                </a:cubicBezTo>
                <a:cubicBezTo>
                  <a:pt x="449999" y="408617"/>
                  <a:pt x="438968" y="405471"/>
                  <a:pt x="429301" y="403538"/>
                </a:cubicBezTo>
                <a:cubicBezTo>
                  <a:pt x="420766" y="401831"/>
                  <a:pt x="403543" y="399245"/>
                  <a:pt x="403543" y="399245"/>
                </a:cubicBezTo>
              </a:path>
            </a:pathLst>
          </a:custGeom>
          <a:noFill/>
          <a:ln w="19050" cap="flat" cmpd="sng" algn="ctr">
            <a:solidFill>
              <a:schemeClr val="accent1"/>
            </a:solidFill>
            <a:prstDash val="solid"/>
            <a:round/>
            <a:headEnd type="none" w="med" len="med"/>
            <a:tailEnd type="none" w="med" len="med"/>
          </a:ln>
          <a:effectLst/>
        </p:spPr>
        <p:txBody>
          <a:bodyPr rtlCol="0" anchor="ctr"/>
          <a:lstStyle/>
          <a:p>
            <a:pPr algn="ctr"/>
            <a:endParaRPr kumimoji="1" lang="ja-JP" altLang="en-US"/>
          </a:p>
        </p:txBody>
      </p:sp>
      <p:cxnSp>
        <p:nvCxnSpPr>
          <p:cNvPr id="7" name="直線矢印コネクタ 6"/>
          <p:cNvCxnSpPr/>
          <p:nvPr/>
        </p:nvCxnSpPr>
        <p:spPr bwMode="auto">
          <a:xfrm flipH="1">
            <a:off x="4563414" y="3842197"/>
            <a:ext cx="283335" cy="22752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cxnSp>
        <p:nvCxnSpPr>
          <p:cNvPr id="8" name="直線矢印コネクタ 7"/>
          <p:cNvCxnSpPr/>
          <p:nvPr/>
        </p:nvCxnSpPr>
        <p:spPr bwMode="auto">
          <a:xfrm flipH="1">
            <a:off x="5746124" y="4200659"/>
            <a:ext cx="283335" cy="22752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sp>
        <p:nvSpPr>
          <p:cNvPr id="9" name="正方形/長方形 8"/>
          <p:cNvSpPr/>
          <p:nvPr/>
        </p:nvSpPr>
        <p:spPr>
          <a:xfrm>
            <a:off x="5983413" y="3910424"/>
            <a:ext cx="492443" cy="334900"/>
          </a:xfrm>
          <a:prstGeom prst="rect">
            <a:avLst/>
          </a:prstGeom>
        </p:spPr>
        <p:txBody>
          <a:bodyPr wrap="none">
            <a:spAutoFit/>
          </a:bodyPr>
          <a:lstStyle/>
          <a:p>
            <a:pPr>
              <a:lnSpc>
                <a:spcPct val="150000"/>
              </a:lnSpc>
            </a:pPr>
            <a:r>
              <a:rPr lang="ja-JP" altLang="en-US" dirty="0">
                <a:solidFill>
                  <a:schemeClr val="accent1"/>
                </a:solidFill>
                <a:latin typeface="+mn-ea"/>
                <a:ea typeface="+mn-ea"/>
              </a:rPr>
              <a:t>解説</a:t>
            </a:r>
          </a:p>
        </p:txBody>
      </p:sp>
      <p:sp>
        <p:nvSpPr>
          <p:cNvPr id="10" name="正方形/長方形 9"/>
          <p:cNvSpPr/>
          <p:nvPr/>
        </p:nvSpPr>
        <p:spPr>
          <a:xfrm>
            <a:off x="4846749" y="3551962"/>
            <a:ext cx="505267" cy="369332"/>
          </a:xfrm>
          <a:prstGeom prst="rect">
            <a:avLst/>
          </a:prstGeom>
        </p:spPr>
        <p:txBody>
          <a:bodyPr wrap="none">
            <a:spAutoFit/>
          </a:bodyPr>
          <a:lstStyle/>
          <a:p>
            <a:pPr>
              <a:lnSpc>
                <a:spcPct val="150000"/>
              </a:lnSpc>
            </a:pPr>
            <a:r>
              <a:rPr lang="ja-JP" altLang="en-US" dirty="0" smtClean="0">
                <a:solidFill>
                  <a:schemeClr val="accent1"/>
                </a:solidFill>
                <a:latin typeface="+mn-ea"/>
                <a:ea typeface="+mn-ea"/>
              </a:rPr>
              <a:t>エラー</a:t>
            </a:r>
            <a:endParaRPr lang="ja-JP" altLang="en-US" dirty="0">
              <a:solidFill>
                <a:schemeClr val="accent1"/>
              </a:solidFill>
              <a:latin typeface="+mn-ea"/>
              <a:ea typeface="+mn-ea"/>
            </a:endParaRPr>
          </a:p>
        </p:txBody>
      </p:sp>
    </p:spTree>
    <p:extLst>
      <p:ext uri="{BB962C8B-B14F-4D97-AF65-F5344CB8AC3E}">
        <p14:creationId xmlns:p14="http://schemas.microsoft.com/office/powerpoint/2010/main" val="2562000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エラー</a:t>
            </a:r>
            <a:r>
              <a:rPr lang="ja-JP" altLang="en-US" dirty="0"/>
              <a:t>対応</a:t>
            </a:r>
            <a:endParaRPr kumimoji="1" lang="ja-JP" altLang="en-US" dirty="0"/>
          </a:p>
        </p:txBody>
      </p:sp>
      <p:sp>
        <p:nvSpPr>
          <p:cNvPr id="3" name="正方形/長方形 2"/>
          <p:cNvSpPr/>
          <p:nvPr/>
        </p:nvSpPr>
        <p:spPr>
          <a:xfrm>
            <a:off x="570787" y="872212"/>
            <a:ext cx="4578497" cy="369332"/>
          </a:xfrm>
          <a:prstGeom prst="rect">
            <a:avLst/>
          </a:prstGeom>
        </p:spPr>
        <p:txBody>
          <a:bodyPr wrap="none">
            <a:spAutoFit/>
          </a:bodyPr>
          <a:lstStyle/>
          <a:p>
            <a:pPr>
              <a:lnSpc>
                <a:spcPct val="150000"/>
              </a:lnSpc>
            </a:pPr>
            <a:r>
              <a:rPr lang="ja-JP" altLang="en-US" dirty="0" smtClean="0">
                <a:solidFill>
                  <a:srgbClr val="000000"/>
                </a:solidFill>
                <a:latin typeface="+mn-ea"/>
                <a:ea typeface="+mn-ea"/>
              </a:rPr>
              <a:t>④ ②③の結果とエラーが発生した行を見比べて、何が問題だったか考える</a:t>
            </a:r>
            <a:endParaRPr lang="ja-JP" altLang="en-US" dirty="0">
              <a:latin typeface="+mn-ea"/>
              <a:ea typeface="+mn-ea"/>
            </a:endParaRPr>
          </a:p>
        </p:txBody>
      </p:sp>
      <p:sp>
        <p:nvSpPr>
          <p:cNvPr id="4" name="テキスト ボックス 3"/>
          <p:cNvSpPr txBox="1"/>
          <p:nvPr/>
        </p:nvSpPr>
        <p:spPr>
          <a:xfrm>
            <a:off x="105606" y="6128306"/>
            <a:ext cx="9000000" cy="492443"/>
          </a:xfrm>
          <a:prstGeom prst="rect">
            <a:avLst/>
          </a:prstGeom>
          <a:noFill/>
        </p:spPr>
        <p:txBody>
          <a:bodyPr wrap="square" rtlCol="0">
            <a:spAutoFit/>
          </a:bodyPr>
          <a:lstStyle/>
          <a:p>
            <a:pPr algn="ctr"/>
            <a:r>
              <a:rPr lang="ja-JP" altLang="en-US" sz="1300" b="1" dirty="0" smtClean="0">
                <a:solidFill>
                  <a:schemeClr val="accent1"/>
                </a:solidFill>
                <a:effectLst>
                  <a:glow rad="127000">
                    <a:schemeClr val="bg1">
                      <a:alpha val="90000"/>
                    </a:schemeClr>
                  </a:glow>
                </a:effectLst>
                <a:latin typeface="+mn-ea"/>
                <a:ea typeface="+mn-ea"/>
              </a:rPr>
              <a:t>★完全な初心者は、これでもよくわからん</a:t>
            </a:r>
            <a:r>
              <a:rPr lang="en-US" altLang="ja-JP" sz="1300" b="1" dirty="0" smtClean="0">
                <a:solidFill>
                  <a:schemeClr val="accent1"/>
                </a:solidFill>
                <a:effectLst>
                  <a:glow rad="127000">
                    <a:schemeClr val="bg1">
                      <a:alpha val="90000"/>
                    </a:schemeClr>
                  </a:glow>
                </a:effectLst>
                <a:latin typeface="+mn-ea"/>
                <a:ea typeface="+mn-ea"/>
              </a:rPr>
              <a:t>…</a:t>
            </a:r>
            <a:r>
              <a:rPr lang="ja-JP" altLang="en-US" sz="1300" b="1" dirty="0" smtClean="0">
                <a:solidFill>
                  <a:schemeClr val="accent1"/>
                </a:solidFill>
                <a:effectLst>
                  <a:glow rad="127000">
                    <a:schemeClr val="bg1">
                      <a:alpha val="90000"/>
                    </a:schemeClr>
                  </a:glow>
                </a:effectLst>
                <a:latin typeface="+mn-ea"/>
                <a:ea typeface="+mn-ea"/>
              </a:rPr>
              <a:t>ということが多いので、</a:t>
            </a:r>
            <a:r>
              <a:rPr lang="en-US" altLang="ja-JP" sz="1300" b="1" dirty="0" smtClean="0">
                <a:solidFill>
                  <a:schemeClr val="accent1"/>
                </a:solidFill>
                <a:effectLst>
                  <a:glow rad="127000">
                    <a:schemeClr val="bg1">
                      <a:alpha val="90000"/>
                    </a:schemeClr>
                  </a:glow>
                </a:effectLst>
                <a:latin typeface="+mn-ea"/>
                <a:ea typeface="+mn-ea"/>
              </a:rPr>
              <a:t>10</a:t>
            </a:r>
            <a:r>
              <a:rPr lang="ja-JP" altLang="en-US" sz="1300" b="1" dirty="0" smtClean="0">
                <a:solidFill>
                  <a:schemeClr val="accent1"/>
                </a:solidFill>
                <a:effectLst>
                  <a:glow rad="127000">
                    <a:schemeClr val="bg1">
                      <a:alpha val="90000"/>
                    </a:schemeClr>
                  </a:glow>
                </a:effectLst>
                <a:latin typeface="+mn-ea"/>
                <a:ea typeface="+mn-ea"/>
              </a:rPr>
              <a:t>分頑張っても解決しなければ、さっさと人に聞いた方が良いです。</a:t>
            </a:r>
            <a:endParaRPr lang="en-US" altLang="ja-JP" sz="1300" b="1" dirty="0" smtClean="0">
              <a:solidFill>
                <a:schemeClr val="accent1"/>
              </a:solidFill>
              <a:effectLst>
                <a:glow rad="127000">
                  <a:schemeClr val="bg1">
                    <a:alpha val="90000"/>
                  </a:schemeClr>
                </a:glow>
              </a:effectLst>
              <a:latin typeface="+mn-ea"/>
              <a:ea typeface="+mn-ea"/>
            </a:endParaRPr>
          </a:p>
          <a:p>
            <a:pPr algn="ctr"/>
            <a:r>
              <a:rPr lang="ja-JP" altLang="en-US" sz="1300" b="1" dirty="0" smtClean="0">
                <a:solidFill>
                  <a:schemeClr val="accent1"/>
                </a:solidFill>
                <a:effectLst>
                  <a:glow rad="127000">
                    <a:schemeClr val="bg1">
                      <a:alpha val="90000"/>
                    </a:schemeClr>
                  </a:glow>
                </a:effectLst>
                <a:latin typeface="+mn-ea"/>
                <a:ea typeface="+mn-ea"/>
              </a:rPr>
              <a:t>（</a:t>
            </a:r>
            <a:r>
              <a:rPr lang="en-US" altLang="ja-JP" sz="1300" b="1" dirty="0" smtClean="0">
                <a:solidFill>
                  <a:schemeClr val="accent1"/>
                </a:solidFill>
                <a:effectLst>
                  <a:glow rad="127000">
                    <a:schemeClr val="bg1">
                      <a:alpha val="90000"/>
                    </a:schemeClr>
                  </a:glow>
                </a:effectLst>
                <a:latin typeface="+mn-ea"/>
                <a:ea typeface="+mn-ea"/>
              </a:rPr>
              <a:t>Python</a:t>
            </a:r>
            <a:r>
              <a:rPr lang="ja-JP" altLang="en-US" sz="1300" b="1" dirty="0" smtClean="0">
                <a:solidFill>
                  <a:schemeClr val="accent1"/>
                </a:solidFill>
                <a:effectLst>
                  <a:glow rad="127000">
                    <a:schemeClr val="bg1">
                      <a:alpha val="90000"/>
                    </a:schemeClr>
                  </a:glow>
                </a:effectLst>
                <a:latin typeface="+mn-ea"/>
                <a:ea typeface="+mn-ea"/>
              </a:rPr>
              <a:t>コミュの質問コーナーや、講師にチャットするなど）</a:t>
            </a:r>
            <a:endParaRPr lang="en-US" altLang="ja-JP" sz="1300" b="1" dirty="0">
              <a:solidFill>
                <a:schemeClr val="accent1"/>
              </a:solidFill>
              <a:effectLst>
                <a:glow rad="127000">
                  <a:schemeClr val="bg1">
                    <a:alpha val="90000"/>
                  </a:schemeClr>
                </a:glow>
              </a:effectLst>
              <a:latin typeface="+mn-ea"/>
              <a:ea typeface="+mn-ea"/>
            </a:endParaRPr>
          </a:p>
        </p:txBody>
      </p:sp>
      <p:pic>
        <p:nvPicPr>
          <p:cNvPr id="6" name="図 5"/>
          <p:cNvPicPr>
            <a:picLocks noChangeAspect="1"/>
          </p:cNvPicPr>
          <p:nvPr/>
        </p:nvPicPr>
        <p:blipFill>
          <a:blip r:embed="rId2"/>
          <a:stretch>
            <a:fillRect/>
          </a:stretch>
        </p:blipFill>
        <p:spPr>
          <a:xfrm>
            <a:off x="791022" y="1312781"/>
            <a:ext cx="5315692" cy="981212"/>
          </a:xfrm>
          <a:prstGeom prst="rect">
            <a:avLst/>
          </a:prstGeom>
        </p:spPr>
      </p:pic>
      <p:pic>
        <p:nvPicPr>
          <p:cNvPr id="7" name="図 6"/>
          <p:cNvPicPr>
            <a:picLocks noChangeAspect="1"/>
          </p:cNvPicPr>
          <p:nvPr/>
        </p:nvPicPr>
        <p:blipFill>
          <a:blip r:embed="rId3"/>
          <a:stretch>
            <a:fillRect/>
          </a:stretch>
        </p:blipFill>
        <p:spPr>
          <a:xfrm>
            <a:off x="3989780" y="1971606"/>
            <a:ext cx="4500098" cy="1802971"/>
          </a:xfrm>
          <a:prstGeom prst="rect">
            <a:avLst/>
          </a:prstGeom>
        </p:spPr>
      </p:pic>
      <p:cxnSp>
        <p:nvCxnSpPr>
          <p:cNvPr id="9" name="直線コネクタ 8"/>
          <p:cNvCxnSpPr/>
          <p:nvPr/>
        </p:nvCxnSpPr>
        <p:spPr bwMode="auto">
          <a:xfrm>
            <a:off x="4049882" y="3319874"/>
            <a:ext cx="4404575"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 name="直線コネクタ 9"/>
          <p:cNvCxnSpPr/>
          <p:nvPr/>
        </p:nvCxnSpPr>
        <p:spPr bwMode="auto">
          <a:xfrm>
            <a:off x="4049882" y="3532376"/>
            <a:ext cx="3902299"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2" name="二方向矢印 11"/>
          <p:cNvSpPr/>
          <p:nvPr/>
        </p:nvSpPr>
        <p:spPr bwMode="auto">
          <a:xfrm rot="5400000">
            <a:off x="2693307" y="2545390"/>
            <a:ext cx="1008845" cy="957329"/>
          </a:xfrm>
          <a:prstGeom prst="leftUpArrow">
            <a:avLst>
              <a:gd name="adj1" fmla="val 17825"/>
              <a:gd name="adj2" fmla="val 25000"/>
              <a:gd name="adj3" fmla="val 23655"/>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 name="正方形/長方形 12"/>
          <p:cNvSpPr/>
          <p:nvPr/>
        </p:nvSpPr>
        <p:spPr>
          <a:xfrm>
            <a:off x="299591" y="2950542"/>
            <a:ext cx="2440092" cy="369332"/>
          </a:xfrm>
          <a:prstGeom prst="rect">
            <a:avLst/>
          </a:prstGeom>
        </p:spPr>
        <p:txBody>
          <a:bodyPr wrap="none">
            <a:spAutoFit/>
          </a:bodyPr>
          <a:lstStyle/>
          <a:p>
            <a:pPr>
              <a:lnSpc>
                <a:spcPct val="150000"/>
              </a:lnSpc>
            </a:pPr>
            <a:r>
              <a:rPr lang="en-US" altLang="ja-JP" dirty="0" smtClean="0">
                <a:solidFill>
                  <a:schemeClr val="accent5">
                    <a:lumMod val="75000"/>
                  </a:schemeClr>
                </a:solidFill>
                <a:latin typeface="+mn-ea"/>
                <a:ea typeface="+mn-ea"/>
              </a:rPr>
              <a:t>143</a:t>
            </a:r>
            <a:r>
              <a:rPr lang="ja-JP" altLang="en-US" dirty="0" smtClean="0">
                <a:solidFill>
                  <a:schemeClr val="accent5">
                    <a:lumMod val="75000"/>
                  </a:schemeClr>
                </a:solidFill>
                <a:latin typeface="+mn-ea"/>
                <a:ea typeface="+mn-ea"/>
              </a:rPr>
              <a:t>は変数として扱えないってことかな</a:t>
            </a:r>
            <a:endParaRPr lang="ja-JP" altLang="en-US" dirty="0">
              <a:solidFill>
                <a:schemeClr val="accent5">
                  <a:lumMod val="75000"/>
                </a:schemeClr>
              </a:solidFill>
              <a:latin typeface="+mn-ea"/>
              <a:ea typeface="+mn-ea"/>
            </a:endParaRPr>
          </a:p>
        </p:txBody>
      </p:sp>
      <p:pic>
        <p:nvPicPr>
          <p:cNvPr id="14" name="図 13"/>
          <p:cNvPicPr>
            <a:picLocks noChangeAspect="1"/>
          </p:cNvPicPr>
          <p:nvPr/>
        </p:nvPicPr>
        <p:blipFill>
          <a:blip r:embed="rId4"/>
          <a:stretch>
            <a:fillRect/>
          </a:stretch>
        </p:blipFill>
        <p:spPr>
          <a:xfrm>
            <a:off x="4049882" y="3883618"/>
            <a:ext cx="4303587" cy="1868889"/>
          </a:xfrm>
          <a:prstGeom prst="rect">
            <a:avLst/>
          </a:prstGeom>
        </p:spPr>
      </p:pic>
      <p:sp>
        <p:nvSpPr>
          <p:cNvPr id="15" name="二方向矢印 14"/>
          <p:cNvSpPr/>
          <p:nvPr/>
        </p:nvSpPr>
        <p:spPr bwMode="auto">
          <a:xfrm rot="5400000">
            <a:off x="2693307" y="4168861"/>
            <a:ext cx="1008845" cy="957329"/>
          </a:xfrm>
          <a:prstGeom prst="leftUpArrow">
            <a:avLst>
              <a:gd name="adj1" fmla="val 17825"/>
              <a:gd name="adj2" fmla="val 25000"/>
              <a:gd name="adj3" fmla="val 23655"/>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a:xfrm>
            <a:off x="237075" y="4463146"/>
            <a:ext cx="2673920" cy="646331"/>
          </a:xfrm>
          <a:prstGeom prst="rect">
            <a:avLst/>
          </a:prstGeom>
        </p:spPr>
        <p:txBody>
          <a:bodyPr wrap="square">
            <a:spAutoFit/>
          </a:bodyPr>
          <a:lstStyle/>
          <a:p>
            <a:pPr>
              <a:lnSpc>
                <a:spcPct val="150000"/>
              </a:lnSpc>
            </a:pPr>
            <a:r>
              <a:rPr lang="ja-JP" altLang="en-US" dirty="0" smtClean="0">
                <a:solidFill>
                  <a:schemeClr val="accent5">
                    <a:lumMod val="75000"/>
                  </a:schemeClr>
                </a:solidFill>
                <a:latin typeface="+mn-ea"/>
                <a:ea typeface="+mn-ea"/>
              </a:rPr>
              <a:t>このサイトに、「＝の左側に数字入れたら</a:t>
            </a:r>
            <a:endParaRPr lang="en-US" altLang="ja-JP" dirty="0" smtClean="0">
              <a:solidFill>
                <a:schemeClr val="accent5">
                  <a:lumMod val="75000"/>
                </a:schemeClr>
              </a:solidFill>
              <a:latin typeface="+mn-ea"/>
              <a:ea typeface="+mn-ea"/>
            </a:endParaRPr>
          </a:p>
          <a:p>
            <a:pPr>
              <a:lnSpc>
                <a:spcPct val="150000"/>
              </a:lnSpc>
            </a:pPr>
            <a:r>
              <a:rPr lang="ja-JP" altLang="en-US" dirty="0" smtClean="0">
                <a:solidFill>
                  <a:schemeClr val="accent5">
                    <a:lumMod val="75000"/>
                  </a:schemeClr>
                </a:solidFill>
                <a:latin typeface="+mn-ea"/>
                <a:ea typeface="+mn-ea"/>
              </a:rPr>
              <a:t>ダメ」ってもろ書いてあったわ</a:t>
            </a:r>
            <a:r>
              <a:rPr lang="en-US" altLang="ja-JP" dirty="0" smtClean="0">
                <a:solidFill>
                  <a:schemeClr val="accent5">
                    <a:lumMod val="75000"/>
                  </a:schemeClr>
                </a:solidFill>
                <a:latin typeface="+mn-ea"/>
                <a:ea typeface="+mn-ea"/>
              </a:rPr>
              <a:t>…</a:t>
            </a:r>
            <a:endParaRPr lang="ja-JP" altLang="en-US" sz="1050" dirty="0">
              <a:latin typeface="+mn-ea"/>
              <a:ea typeface="+mn-ea"/>
            </a:endParaRPr>
          </a:p>
        </p:txBody>
      </p:sp>
      <p:sp>
        <p:nvSpPr>
          <p:cNvPr id="20" name="正方形/長方形 19"/>
          <p:cNvSpPr/>
          <p:nvPr/>
        </p:nvSpPr>
        <p:spPr bwMode="auto">
          <a:xfrm>
            <a:off x="4371854" y="4217102"/>
            <a:ext cx="3670479" cy="433589"/>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正方形/長方形 20"/>
          <p:cNvSpPr/>
          <p:nvPr/>
        </p:nvSpPr>
        <p:spPr>
          <a:xfrm>
            <a:off x="6475996" y="4668143"/>
            <a:ext cx="2673920" cy="1223412"/>
          </a:xfrm>
          <a:prstGeom prst="rect">
            <a:avLst/>
          </a:prstGeom>
          <a:solidFill>
            <a:srgbClr val="FFFFFF">
              <a:alpha val="69804"/>
            </a:srgbClr>
          </a:solidFill>
        </p:spPr>
        <p:txBody>
          <a:bodyPr wrap="square">
            <a:spAutoFit/>
          </a:bodyPr>
          <a:lstStyle/>
          <a:p>
            <a:r>
              <a:rPr lang="en-US" altLang="ja-JP" sz="1050" dirty="0" smtClean="0">
                <a:solidFill>
                  <a:schemeClr val="accent1"/>
                </a:solidFill>
                <a:latin typeface="+mn-ea"/>
                <a:ea typeface="+mn-ea"/>
              </a:rPr>
              <a:t>※Google</a:t>
            </a:r>
            <a:r>
              <a:rPr lang="ja-JP" altLang="en-US" sz="1050" dirty="0" smtClean="0">
                <a:solidFill>
                  <a:schemeClr val="accent1"/>
                </a:solidFill>
                <a:latin typeface="+mn-ea"/>
                <a:ea typeface="+mn-ea"/>
              </a:rPr>
              <a:t>翻訳：</a:t>
            </a:r>
            <a:endParaRPr lang="en-US" altLang="ja-JP" sz="1050" dirty="0" smtClean="0">
              <a:solidFill>
                <a:schemeClr val="accent1"/>
              </a:solidFill>
              <a:latin typeface="+mn-ea"/>
              <a:ea typeface="+mn-ea"/>
            </a:endParaRPr>
          </a:p>
          <a:p>
            <a:r>
              <a:rPr lang="en-US" altLang="ja-JP" sz="1050" dirty="0">
                <a:solidFill>
                  <a:schemeClr val="accent1"/>
                </a:solidFill>
                <a:latin typeface="+mn-ea"/>
                <a:ea typeface="+mn-ea"/>
              </a:rPr>
              <a:t>=</a:t>
            </a:r>
            <a:r>
              <a:rPr lang="ja-JP" altLang="en-US" sz="1050" dirty="0">
                <a:solidFill>
                  <a:schemeClr val="accent1"/>
                </a:solidFill>
                <a:latin typeface="+mn-ea"/>
                <a:ea typeface="+mn-ea"/>
              </a:rPr>
              <a:t>演算子の左側は変数である必要があります。ここで行っているのは、</a:t>
            </a:r>
            <a:r>
              <a:rPr lang="en-US" altLang="ja-JP" sz="1050" dirty="0">
                <a:solidFill>
                  <a:schemeClr val="accent1"/>
                </a:solidFill>
                <a:latin typeface="+mn-ea"/>
                <a:ea typeface="+mn-ea"/>
              </a:rPr>
              <a:t>Python</a:t>
            </a:r>
            <a:r>
              <a:rPr lang="ja-JP" altLang="en-US" sz="1050" dirty="0">
                <a:solidFill>
                  <a:schemeClr val="accent1"/>
                </a:solidFill>
                <a:latin typeface="+mn-ea"/>
                <a:ea typeface="+mn-ea"/>
              </a:rPr>
              <a:t>に「ナンバーワンを知っていますか？入力された文字列に設定してください」と言っていることです。 </a:t>
            </a:r>
            <a:r>
              <a:rPr lang="en-US" altLang="ja-JP" sz="1050" dirty="0">
                <a:solidFill>
                  <a:schemeClr val="accent1"/>
                </a:solidFill>
                <a:latin typeface="+mn-ea"/>
                <a:ea typeface="+mn-ea"/>
              </a:rPr>
              <a:t>1</a:t>
            </a:r>
            <a:r>
              <a:rPr lang="ja-JP" altLang="en-US" sz="1050" dirty="0">
                <a:solidFill>
                  <a:schemeClr val="accent1"/>
                </a:solidFill>
                <a:latin typeface="+mn-ea"/>
                <a:ea typeface="+mn-ea"/>
              </a:rPr>
              <a:t>はリテラル数であり、変数ではありません。 </a:t>
            </a:r>
            <a:r>
              <a:rPr lang="en-US" altLang="ja-JP" sz="1050" dirty="0">
                <a:solidFill>
                  <a:schemeClr val="accent1"/>
                </a:solidFill>
                <a:latin typeface="+mn-ea"/>
                <a:ea typeface="+mn-ea"/>
              </a:rPr>
              <a:t>1</a:t>
            </a:r>
            <a:r>
              <a:rPr lang="ja-JP" altLang="en-US" sz="1050" dirty="0">
                <a:solidFill>
                  <a:schemeClr val="accent1"/>
                </a:solidFill>
                <a:latin typeface="+mn-ea"/>
                <a:ea typeface="+mn-ea"/>
              </a:rPr>
              <a:t>は常に</a:t>
            </a:r>
            <a:r>
              <a:rPr lang="en-US" altLang="ja-JP" sz="1050" dirty="0">
                <a:solidFill>
                  <a:schemeClr val="accent1"/>
                </a:solidFill>
                <a:latin typeface="+mn-ea"/>
                <a:ea typeface="+mn-ea"/>
              </a:rPr>
              <a:t>1</a:t>
            </a:r>
            <a:r>
              <a:rPr lang="ja-JP" altLang="en-US" sz="1050" dirty="0">
                <a:solidFill>
                  <a:schemeClr val="accent1"/>
                </a:solidFill>
                <a:latin typeface="+mn-ea"/>
                <a:ea typeface="+mn-ea"/>
              </a:rPr>
              <a:t>であり、他の何かに「設定」することはできません。</a:t>
            </a:r>
          </a:p>
        </p:txBody>
      </p:sp>
      <p:sp>
        <p:nvSpPr>
          <p:cNvPr id="22" name="正方形/長方形 21"/>
          <p:cNvSpPr/>
          <p:nvPr/>
        </p:nvSpPr>
        <p:spPr>
          <a:xfrm>
            <a:off x="4049882" y="1971979"/>
            <a:ext cx="1193631" cy="253916"/>
          </a:xfrm>
          <a:prstGeom prst="rect">
            <a:avLst/>
          </a:prstGeom>
          <a:solidFill>
            <a:srgbClr val="FFFFFF">
              <a:alpha val="69804"/>
            </a:srgbClr>
          </a:solidFill>
        </p:spPr>
        <p:txBody>
          <a:bodyPr wrap="square">
            <a:spAutoFit/>
          </a:bodyPr>
          <a:lstStyle/>
          <a:p>
            <a:r>
              <a:rPr lang="en-US" altLang="ja-JP" sz="1050" dirty="0" smtClean="0">
                <a:solidFill>
                  <a:schemeClr val="accent1"/>
                </a:solidFill>
                <a:latin typeface="+mn-ea"/>
                <a:ea typeface="+mn-ea"/>
              </a:rPr>
              <a:t>Web</a:t>
            </a:r>
            <a:r>
              <a:rPr lang="ja-JP" altLang="en-US" sz="1050" dirty="0" smtClean="0">
                <a:solidFill>
                  <a:schemeClr val="accent1"/>
                </a:solidFill>
                <a:latin typeface="+mn-ea"/>
                <a:ea typeface="+mn-ea"/>
              </a:rPr>
              <a:t>サイトその１</a:t>
            </a:r>
            <a:endParaRPr lang="ja-JP" altLang="en-US" sz="1050" dirty="0">
              <a:solidFill>
                <a:schemeClr val="accent1"/>
              </a:solidFill>
              <a:latin typeface="+mn-ea"/>
              <a:ea typeface="+mn-ea"/>
            </a:endParaRPr>
          </a:p>
        </p:txBody>
      </p:sp>
      <p:sp>
        <p:nvSpPr>
          <p:cNvPr id="23" name="正方形/長方形 22"/>
          <p:cNvSpPr/>
          <p:nvPr/>
        </p:nvSpPr>
        <p:spPr>
          <a:xfrm>
            <a:off x="4716632" y="3881114"/>
            <a:ext cx="1193631" cy="253916"/>
          </a:xfrm>
          <a:prstGeom prst="rect">
            <a:avLst/>
          </a:prstGeom>
          <a:solidFill>
            <a:srgbClr val="FFFFFF">
              <a:alpha val="69804"/>
            </a:srgbClr>
          </a:solidFill>
        </p:spPr>
        <p:txBody>
          <a:bodyPr wrap="square">
            <a:spAutoFit/>
          </a:bodyPr>
          <a:lstStyle/>
          <a:p>
            <a:r>
              <a:rPr lang="en-US" altLang="ja-JP" sz="1050" dirty="0" smtClean="0">
                <a:solidFill>
                  <a:schemeClr val="accent1"/>
                </a:solidFill>
                <a:latin typeface="+mn-ea"/>
                <a:ea typeface="+mn-ea"/>
              </a:rPr>
              <a:t>Web</a:t>
            </a:r>
            <a:r>
              <a:rPr lang="ja-JP" altLang="en-US" sz="1050" dirty="0" smtClean="0">
                <a:solidFill>
                  <a:schemeClr val="accent1"/>
                </a:solidFill>
                <a:latin typeface="+mn-ea"/>
                <a:ea typeface="+mn-ea"/>
              </a:rPr>
              <a:t>サイトその</a:t>
            </a:r>
            <a:r>
              <a:rPr lang="en-US" altLang="ja-JP" sz="1050" dirty="0" smtClean="0">
                <a:solidFill>
                  <a:schemeClr val="accent1"/>
                </a:solidFill>
                <a:latin typeface="+mn-ea"/>
                <a:ea typeface="+mn-ea"/>
              </a:rPr>
              <a:t>2</a:t>
            </a:r>
            <a:endParaRPr lang="ja-JP" altLang="en-US" sz="1050" dirty="0">
              <a:solidFill>
                <a:schemeClr val="accent1"/>
              </a:solidFill>
              <a:latin typeface="+mn-ea"/>
              <a:ea typeface="+mn-ea"/>
            </a:endParaRPr>
          </a:p>
        </p:txBody>
      </p:sp>
    </p:spTree>
    <p:extLst>
      <p:ext uri="{BB962C8B-B14F-4D97-AF65-F5344CB8AC3E}">
        <p14:creationId xmlns:p14="http://schemas.microsoft.com/office/powerpoint/2010/main" val="2054415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エラー箇所を見つける</a:t>
            </a:r>
            <a:endParaRPr kumimoji="1" lang="ja-JP" altLang="en-US" dirty="0"/>
          </a:p>
        </p:txBody>
      </p:sp>
      <p:sp>
        <p:nvSpPr>
          <p:cNvPr id="14" name="正方形/長方形 13"/>
          <p:cNvSpPr/>
          <p:nvPr/>
        </p:nvSpPr>
        <p:spPr>
          <a:xfrm>
            <a:off x="368930" y="793919"/>
            <a:ext cx="1705916" cy="369332"/>
          </a:xfrm>
          <a:prstGeom prst="rect">
            <a:avLst/>
          </a:prstGeom>
        </p:spPr>
        <p:txBody>
          <a:bodyPr wrap="none">
            <a:spAutoFit/>
          </a:bodyPr>
          <a:lstStyle/>
          <a:p>
            <a:pPr>
              <a:lnSpc>
                <a:spcPct val="150000"/>
              </a:lnSpc>
            </a:pPr>
            <a:r>
              <a:rPr lang="ja-JP" altLang="en-US" dirty="0" smtClean="0">
                <a:solidFill>
                  <a:srgbClr val="000000"/>
                </a:solidFill>
                <a:latin typeface="+mn-ea"/>
                <a:ea typeface="+mn-ea"/>
              </a:rPr>
              <a:t>普通はエラーは長いです。</a:t>
            </a:r>
            <a:endParaRPr lang="ja-JP" altLang="en-US" dirty="0">
              <a:latin typeface="+mn-ea"/>
              <a:ea typeface="+mn-ea"/>
            </a:endParaRPr>
          </a:p>
        </p:txBody>
      </p:sp>
      <p:pic>
        <p:nvPicPr>
          <p:cNvPr id="8" name="図 7"/>
          <p:cNvPicPr>
            <a:picLocks noChangeAspect="1"/>
          </p:cNvPicPr>
          <p:nvPr/>
        </p:nvPicPr>
        <p:blipFill>
          <a:blip r:embed="rId2"/>
          <a:stretch>
            <a:fillRect/>
          </a:stretch>
        </p:blipFill>
        <p:spPr>
          <a:xfrm>
            <a:off x="336908" y="1152041"/>
            <a:ext cx="8188847" cy="4962938"/>
          </a:xfrm>
          <a:prstGeom prst="rect">
            <a:avLst/>
          </a:prstGeom>
        </p:spPr>
      </p:pic>
      <p:sp>
        <p:nvSpPr>
          <p:cNvPr id="15" name="テキスト ボックス 14"/>
          <p:cNvSpPr txBox="1"/>
          <p:nvPr/>
        </p:nvSpPr>
        <p:spPr>
          <a:xfrm>
            <a:off x="4218827" y="793919"/>
            <a:ext cx="4712668" cy="1169551"/>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まず、</a:t>
            </a:r>
            <a:r>
              <a:rPr lang="ja-JP" altLang="en-US" sz="1400" b="1" dirty="0" smtClean="0">
                <a:effectLst>
                  <a:glow rad="127000">
                    <a:schemeClr val="bg1">
                      <a:alpha val="90000"/>
                    </a:schemeClr>
                  </a:glow>
                </a:effectLst>
                <a:latin typeface="+mn-ea"/>
                <a:ea typeface="+mn-ea"/>
              </a:rPr>
              <a:t>自分の書いたコードのどこでエラーになっているかを見つける</a:t>
            </a:r>
            <a:endParaRPr lang="en-US" altLang="ja-JP" sz="1400" b="1" dirty="0" smtClean="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→行数を目安にしてください。</a:t>
            </a:r>
            <a:endParaRPr lang="en-US" altLang="ja-JP" sz="1400" dirty="0" smtClean="0">
              <a:effectLst>
                <a:glow rad="127000">
                  <a:schemeClr val="bg1">
                    <a:alpha val="90000"/>
                  </a:schemeClr>
                </a:glow>
              </a:effectLst>
              <a:latin typeface="+mn-ea"/>
              <a:ea typeface="+mn-ea"/>
            </a:endParaRPr>
          </a:p>
          <a:p>
            <a:endParaRPr lang="en-US" altLang="ja-JP" sz="1400" dirty="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（この場合だと、</a:t>
            </a:r>
            <a:r>
              <a:rPr lang="en-US" altLang="ja-JP" sz="1400" dirty="0" err="1" smtClean="0">
                <a:effectLst>
                  <a:glow rad="127000">
                    <a:schemeClr val="bg1">
                      <a:alpha val="90000"/>
                    </a:schemeClr>
                  </a:glow>
                </a:effectLst>
                <a:latin typeface="+mn-ea"/>
                <a:ea typeface="+mn-ea"/>
              </a:rPr>
              <a:t>Jupyter</a:t>
            </a:r>
            <a:r>
              <a:rPr lang="ja-JP" altLang="en-US" sz="1400" dirty="0" smtClean="0">
                <a:effectLst>
                  <a:glow rad="127000">
                    <a:schemeClr val="bg1">
                      <a:alpha val="90000"/>
                    </a:schemeClr>
                  </a:glow>
                </a:effectLst>
                <a:latin typeface="+mn-ea"/>
                <a:ea typeface="+mn-ea"/>
              </a:rPr>
              <a:t>で</a:t>
            </a:r>
            <a:r>
              <a:rPr lang="en-US" altLang="ja-JP" sz="1400" dirty="0" smtClean="0">
                <a:effectLst>
                  <a:glow rad="127000">
                    <a:schemeClr val="bg1">
                      <a:alpha val="90000"/>
                    </a:schemeClr>
                  </a:glow>
                </a:effectLst>
                <a:latin typeface="+mn-ea"/>
                <a:ea typeface="+mn-ea"/>
              </a:rPr>
              <a:t>150</a:t>
            </a:r>
            <a:r>
              <a:rPr lang="ja-JP" altLang="en-US" sz="1400" dirty="0" smtClean="0">
                <a:effectLst>
                  <a:glow rad="127000">
                    <a:schemeClr val="bg1">
                      <a:alpha val="90000"/>
                    </a:schemeClr>
                  </a:glow>
                </a:effectLst>
                <a:latin typeface="+mn-ea"/>
                <a:ea typeface="+mn-ea"/>
              </a:rPr>
              <a:t>行のコードを書いているので、</a:t>
            </a:r>
            <a:r>
              <a:rPr lang="en-US" altLang="ja-JP" sz="1400" dirty="0" err="1" smtClean="0">
                <a:effectLst>
                  <a:glow rad="127000">
                    <a:schemeClr val="bg1">
                      <a:alpha val="90000"/>
                    </a:schemeClr>
                  </a:glow>
                </a:effectLst>
                <a:latin typeface="+mn-ea"/>
                <a:ea typeface="+mn-ea"/>
              </a:rPr>
              <a:t>LineNo</a:t>
            </a:r>
            <a:r>
              <a:rPr lang="ja-JP" altLang="en-US" sz="1400" dirty="0" smtClean="0">
                <a:effectLst>
                  <a:glow rad="127000">
                    <a:schemeClr val="bg1">
                      <a:alpha val="90000"/>
                    </a:schemeClr>
                  </a:glow>
                </a:effectLst>
                <a:latin typeface="+mn-ea"/>
                <a:ea typeface="+mn-ea"/>
              </a:rPr>
              <a:t>が</a:t>
            </a:r>
            <a:r>
              <a:rPr lang="en-US" altLang="ja-JP" sz="1400" dirty="0" smtClean="0">
                <a:effectLst>
                  <a:glow rad="127000">
                    <a:schemeClr val="bg1">
                      <a:alpha val="90000"/>
                    </a:schemeClr>
                  </a:glow>
                </a:effectLst>
                <a:latin typeface="+mn-ea"/>
                <a:ea typeface="+mn-ea"/>
              </a:rPr>
              <a:t>150</a:t>
            </a:r>
            <a:r>
              <a:rPr lang="ja-JP" altLang="en-US" sz="1400" dirty="0" smtClean="0">
                <a:effectLst>
                  <a:glow rad="127000">
                    <a:schemeClr val="bg1">
                      <a:alpha val="90000"/>
                    </a:schemeClr>
                  </a:glow>
                </a:effectLst>
                <a:latin typeface="+mn-ea"/>
                <a:ea typeface="+mn-ea"/>
              </a:rPr>
              <a:t>以下のところを調べます（</a:t>
            </a:r>
            <a:r>
              <a:rPr lang="ja-JP" altLang="en-US" sz="1400" dirty="0" smtClean="0">
                <a:solidFill>
                  <a:schemeClr val="accent1"/>
                </a:solidFill>
                <a:effectLst>
                  <a:glow rad="127000">
                    <a:schemeClr val="bg1">
                      <a:alpha val="90000"/>
                    </a:schemeClr>
                  </a:glow>
                </a:effectLst>
                <a:latin typeface="+mn-ea"/>
                <a:ea typeface="+mn-ea"/>
              </a:rPr>
              <a:t>赤〇部分</a:t>
            </a:r>
            <a:r>
              <a:rPr lang="ja-JP" altLang="en-US" sz="1400" dirty="0" smtClean="0">
                <a:effectLst>
                  <a:glow rad="127000">
                    <a:schemeClr val="bg1">
                      <a:alpha val="90000"/>
                    </a:schemeClr>
                  </a:glow>
                </a:effectLst>
                <a:latin typeface="+mn-ea"/>
                <a:ea typeface="+mn-ea"/>
              </a:rPr>
              <a:t>）</a:t>
            </a:r>
            <a:endParaRPr lang="ja-JP" altLang="en-US" sz="1400" dirty="0">
              <a:effectLst>
                <a:glow rad="127000">
                  <a:schemeClr val="bg1">
                    <a:alpha val="90000"/>
                  </a:schemeClr>
                </a:glow>
              </a:effectLst>
              <a:latin typeface="+mn-ea"/>
              <a:ea typeface="+mn-ea"/>
            </a:endParaRPr>
          </a:p>
        </p:txBody>
      </p:sp>
      <p:sp>
        <p:nvSpPr>
          <p:cNvPr id="16" name="フリーフォーム 15"/>
          <p:cNvSpPr/>
          <p:nvPr/>
        </p:nvSpPr>
        <p:spPr bwMode="auto">
          <a:xfrm>
            <a:off x="336908" y="1721172"/>
            <a:ext cx="480835" cy="171508"/>
          </a:xfrm>
          <a:custGeom>
            <a:avLst/>
            <a:gdLst>
              <a:gd name="connsiteX0" fmla="*/ 347730 w 480835"/>
              <a:gd name="connsiteY0" fmla="*/ 150558 h 171508"/>
              <a:gd name="connsiteX1" fmla="*/ 90152 w 480835"/>
              <a:gd name="connsiteY1" fmla="*/ 154851 h 171508"/>
              <a:gd name="connsiteX2" fmla="*/ 77273 w 480835"/>
              <a:gd name="connsiteY2" fmla="*/ 146265 h 171508"/>
              <a:gd name="connsiteX3" fmla="*/ 64394 w 480835"/>
              <a:gd name="connsiteY3" fmla="*/ 141972 h 171508"/>
              <a:gd name="connsiteX4" fmla="*/ 38637 w 480835"/>
              <a:gd name="connsiteY4" fmla="*/ 120507 h 171508"/>
              <a:gd name="connsiteX5" fmla="*/ 0 w 480835"/>
              <a:gd name="connsiteY5" fmla="*/ 77578 h 171508"/>
              <a:gd name="connsiteX6" fmla="*/ 21465 w 480835"/>
              <a:gd name="connsiteY6" fmla="*/ 26062 h 171508"/>
              <a:gd name="connsiteX7" fmla="*/ 34344 w 480835"/>
              <a:gd name="connsiteY7" fmla="*/ 21769 h 171508"/>
              <a:gd name="connsiteX8" fmla="*/ 51516 w 480835"/>
              <a:gd name="connsiteY8" fmla="*/ 8890 h 171508"/>
              <a:gd name="connsiteX9" fmla="*/ 347730 w 480835"/>
              <a:gd name="connsiteY9" fmla="*/ 4597 h 171508"/>
              <a:gd name="connsiteX10" fmla="*/ 394952 w 480835"/>
              <a:gd name="connsiteY10" fmla="*/ 13183 h 171508"/>
              <a:gd name="connsiteX11" fmla="*/ 433589 w 480835"/>
              <a:gd name="connsiteY11" fmla="*/ 21769 h 171508"/>
              <a:gd name="connsiteX12" fmla="*/ 442175 w 480835"/>
              <a:gd name="connsiteY12" fmla="*/ 34648 h 171508"/>
              <a:gd name="connsiteX13" fmla="*/ 459347 w 480835"/>
              <a:gd name="connsiteY13" fmla="*/ 43234 h 171508"/>
              <a:gd name="connsiteX14" fmla="*/ 467932 w 480835"/>
              <a:gd name="connsiteY14" fmla="*/ 64699 h 171508"/>
              <a:gd name="connsiteX15" fmla="*/ 480811 w 480835"/>
              <a:gd name="connsiteY15" fmla="*/ 77578 h 171508"/>
              <a:gd name="connsiteX16" fmla="*/ 476518 w 480835"/>
              <a:gd name="connsiteY16" fmla="*/ 129093 h 171508"/>
              <a:gd name="connsiteX17" fmla="*/ 455054 w 480835"/>
              <a:gd name="connsiteY17" fmla="*/ 133386 h 171508"/>
              <a:gd name="connsiteX18" fmla="*/ 416417 w 480835"/>
              <a:gd name="connsiteY18" fmla="*/ 146265 h 171508"/>
              <a:gd name="connsiteX19" fmla="*/ 347730 w 480835"/>
              <a:gd name="connsiteY19" fmla="*/ 150558 h 17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835" h="171508">
                <a:moveTo>
                  <a:pt x="347730" y="150558"/>
                </a:moveTo>
                <a:cubicBezTo>
                  <a:pt x="254950" y="187670"/>
                  <a:pt x="315865" y="166526"/>
                  <a:pt x="90152" y="154851"/>
                </a:cubicBezTo>
                <a:cubicBezTo>
                  <a:pt x="84999" y="154584"/>
                  <a:pt x="81888" y="148572"/>
                  <a:pt x="77273" y="146265"/>
                </a:cubicBezTo>
                <a:cubicBezTo>
                  <a:pt x="73226" y="144241"/>
                  <a:pt x="68687" y="143403"/>
                  <a:pt x="64394" y="141972"/>
                </a:cubicBezTo>
                <a:cubicBezTo>
                  <a:pt x="44734" y="112478"/>
                  <a:pt x="69758" y="145404"/>
                  <a:pt x="38637" y="120507"/>
                </a:cubicBezTo>
                <a:cubicBezTo>
                  <a:pt x="19378" y="105100"/>
                  <a:pt x="13354" y="95383"/>
                  <a:pt x="0" y="77578"/>
                </a:cubicBezTo>
                <a:cubicBezTo>
                  <a:pt x="5117" y="21286"/>
                  <a:pt x="-11149" y="35380"/>
                  <a:pt x="21465" y="26062"/>
                </a:cubicBezTo>
                <a:cubicBezTo>
                  <a:pt x="25816" y="24819"/>
                  <a:pt x="30051" y="23200"/>
                  <a:pt x="34344" y="21769"/>
                </a:cubicBezTo>
                <a:cubicBezTo>
                  <a:pt x="40068" y="17476"/>
                  <a:pt x="44405" y="9680"/>
                  <a:pt x="51516" y="8890"/>
                </a:cubicBezTo>
                <a:cubicBezTo>
                  <a:pt x="175852" y="-4925"/>
                  <a:pt x="231429" y="443"/>
                  <a:pt x="347730" y="4597"/>
                </a:cubicBezTo>
                <a:cubicBezTo>
                  <a:pt x="359211" y="6511"/>
                  <a:pt x="382953" y="10183"/>
                  <a:pt x="394952" y="13183"/>
                </a:cubicBezTo>
                <a:cubicBezTo>
                  <a:pt x="437226" y="23751"/>
                  <a:pt x="362710" y="9956"/>
                  <a:pt x="433589" y="21769"/>
                </a:cubicBezTo>
                <a:cubicBezTo>
                  <a:pt x="436451" y="26062"/>
                  <a:pt x="438211" y="31345"/>
                  <a:pt x="442175" y="34648"/>
                </a:cubicBezTo>
                <a:cubicBezTo>
                  <a:pt x="447091" y="38745"/>
                  <a:pt x="455182" y="38375"/>
                  <a:pt x="459347" y="43234"/>
                </a:cubicBezTo>
                <a:cubicBezTo>
                  <a:pt x="464362" y="49085"/>
                  <a:pt x="463848" y="58164"/>
                  <a:pt x="467932" y="64699"/>
                </a:cubicBezTo>
                <a:cubicBezTo>
                  <a:pt x="471150" y="69847"/>
                  <a:pt x="476518" y="73285"/>
                  <a:pt x="480811" y="77578"/>
                </a:cubicBezTo>
                <a:cubicBezTo>
                  <a:pt x="479380" y="94750"/>
                  <a:pt x="483739" y="113448"/>
                  <a:pt x="476518" y="129093"/>
                </a:cubicBezTo>
                <a:cubicBezTo>
                  <a:pt x="473460" y="135718"/>
                  <a:pt x="462070" y="131382"/>
                  <a:pt x="455054" y="133386"/>
                </a:cubicBezTo>
                <a:cubicBezTo>
                  <a:pt x="442001" y="137116"/>
                  <a:pt x="429977" y="145619"/>
                  <a:pt x="416417" y="146265"/>
                </a:cubicBezTo>
                <a:lnTo>
                  <a:pt x="347730" y="150558"/>
                </a:lnTo>
                <a:close/>
              </a:path>
            </a:pathLst>
          </a:cu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フリーフォーム 17"/>
          <p:cNvSpPr/>
          <p:nvPr/>
        </p:nvSpPr>
        <p:spPr bwMode="auto">
          <a:xfrm>
            <a:off x="359358" y="3247318"/>
            <a:ext cx="480835" cy="171508"/>
          </a:xfrm>
          <a:custGeom>
            <a:avLst/>
            <a:gdLst>
              <a:gd name="connsiteX0" fmla="*/ 347730 w 480835"/>
              <a:gd name="connsiteY0" fmla="*/ 150558 h 171508"/>
              <a:gd name="connsiteX1" fmla="*/ 90152 w 480835"/>
              <a:gd name="connsiteY1" fmla="*/ 154851 h 171508"/>
              <a:gd name="connsiteX2" fmla="*/ 77273 w 480835"/>
              <a:gd name="connsiteY2" fmla="*/ 146265 h 171508"/>
              <a:gd name="connsiteX3" fmla="*/ 64394 w 480835"/>
              <a:gd name="connsiteY3" fmla="*/ 141972 h 171508"/>
              <a:gd name="connsiteX4" fmla="*/ 38637 w 480835"/>
              <a:gd name="connsiteY4" fmla="*/ 120507 h 171508"/>
              <a:gd name="connsiteX5" fmla="*/ 0 w 480835"/>
              <a:gd name="connsiteY5" fmla="*/ 77578 h 171508"/>
              <a:gd name="connsiteX6" fmla="*/ 21465 w 480835"/>
              <a:gd name="connsiteY6" fmla="*/ 26062 h 171508"/>
              <a:gd name="connsiteX7" fmla="*/ 34344 w 480835"/>
              <a:gd name="connsiteY7" fmla="*/ 21769 h 171508"/>
              <a:gd name="connsiteX8" fmla="*/ 51516 w 480835"/>
              <a:gd name="connsiteY8" fmla="*/ 8890 h 171508"/>
              <a:gd name="connsiteX9" fmla="*/ 347730 w 480835"/>
              <a:gd name="connsiteY9" fmla="*/ 4597 h 171508"/>
              <a:gd name="connsiteX10" fmla="*/ 394952 w 480835"/>
              <a:gd name="connsiteY10" fmla="*/ 13183 h 171508"/>
              <a:gd name="connsiteX11" fmla="*/ 433589 w 480835"/>
              <a:gd name="connsiteY11" fmla="*/ 21769 h 171508"/>
              <a:gd name="connsiteX12" fmla="*/ 442175 w 480835"/>
              <a:gd name="connsiteY12" fmla="*/ 34648 h 171508"/>
              <a:gd name="connsiteX13" fmla="*/ 459347 w 480835"/>
              <a:gd name="connsiteY13" fmla="*/ 43234 h 171508"/>
              <a:gd name="connsiteX14" fmla="*/ 467932 w 480835"/>
              <a:gd name="connsiteY14" fmla="*/ 64699 h 171508"/>
              <a:gd name="connsiteX15" fmla="*/ 480811 w 480835"/>
              <a:gd name="connsiteY15" fmla="*/ 77578 h 171508"/>
              <a:gd name="connsiteX16" fmla="*/ 476518 w 480835"/>
              <a:gd name="connsiteY16" fmla="*/ 129093 h 171508"/>
              <a:gd name="connsiteX17" fmla="*/ 455054 w 480835"/>
              <a:gd name="connsiteY17" fmla="*/ 133386 h 171508"/>
              <a:gd name="connsiteX18" fmla="*/ 416417 w 480835"/>
              <a:gd name="connsiteY18" fmla="*/ 146265 h 171508"/>
              <a:gd name="connsiteX19" fmla="*/ 347730 w 480835"/>
              <a:gd name="connsiteY19" fmla="*/ 150558 h 17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835" h="171508">
                <a:moveTo>
                  <a:pt x="347730" y="150558"/>
                </a:moveTo>
                <a:cubicBezTo>
                  <a:pt x="254950" y="187670"/>
                  <a:pt x="315865" y="166526"/>
                  <a:pt x="90152" y="154851"/>
                </a:cubicBezTo>
                <a:cubicBezTo>
                  <a:pt x="84999" y="154584"/>
                  <a:pt x="81888" y="148572"/>
                  <a:pt x="77273" y="146265"/>
                </a:cubicBezTo>
                <a:cubicBezTo>
                  <a:pt x="73226" y="144241"/>
                  <a:pt x="68687" y="143403"/>
                  <a:pt x="64394" y="141972"/>
                </a:cubicBezTo>
                <a:cubicBezTo>
                  <a:pt x="44734" y="112478"/>
                  <a:pt x="69758" y="145404"/>
                  <a:pt x="38637" y="120507"/>
                </a:cubicBezTo>
                <a:cubicBezTo>
                  <a:pt x="19378" y="105100"/>
                  <a:pt x="13354" y="95383"/>
                  <a:pt x="0" y="77578"/>
                </a:cubicBezTo>
                <a:cubicBezTo>
                  <a:pt x="5117" y="21286"/>
                  <a:pt x="-11149" y="35380"/>
                  <a:pt x="21465" y="26062"/>
                </a:cubicBezTo>
                <a:cubicBezTo>
                  <a:pt x="25816" y="24819"/>
                  <a:pt x="30051" y="23200"/>
                  <a:pt x="34344" y="21769"/>
                </a:cubicBezTo>
                <a:cubicBezTo>
                  <a:pt x="40068" y="17476"/>
                  <a:pt x="44405" y="9680"/>
                  <a:pt x="51516" y="8890"/>
                </a:cubicBezTo>
                <a:cubicBezTo>
                  <a:pt x="175852" y="-4925"/>
                  <a:pt x="231429" y="443"/>
                  <a:pt x="347730" y="4597"/>
                </a:cubicBezTo>
                <a:cubicBezTo>
                  <a:pt x="359211" y="6511"/>
                  <a:pt x="382953" y="10183"/>
                  <a:pt x="394952" y="13183"/>
                </a:cubicBezTo>
                <a:cubicBezTo>
                  <a:pt x="437226" y="23751"/>
                  <a:pt x="362710" y="9956"/>
                  <a:pt x="433589" y="21769"/>
                </a:cubicBezTo>
                <a:cubicBezTo>
                  <a:pt x="436451" y="26062"/>
                  <a:pt x="438211" y="31345"/>
                  <a:pt x="442175" y="34648"/>
                </a:cubicBezTo>
                <a:cubicBezTo>
                  <a:pt x="447091" y="38745"/>
                  <a:pt x="455182" y="38375"/>
                  <a:pt x="459347" y="43234"/>
                </a:cubicBezTo>
                <a:cubicBezTo>
                  <a:pt x="464362" y="49085"/>
                  <a:pt x="463848" y="58164"/>
                  <a:pt x="467932" y="64699"/>
                </a:cubicBezTo>
                <a:cubicBezTo>
                  <a:pt x="471150" y="69847"/>
                  <a:pt x="476518" y="73285"/>
                  <a:pt x="480811" y="77578"/>
                </a:cubicBezTo>
                <a:cubicBezTo>
                  <a:pt x="479380" y="94750"/>
                  <a:pt x="483739" y="113448"/>
                  <a:pt x="476518" y="129093"/>
                </a:cubicBezTo>
                <a:cubicBezTo>
                  <a:pt x="473460" y="135718"/>
                  <a:pt x="462070" y="131382"/>
                  <a:pt x="455054" y="133386"/>
                </a:cubicBezTo>
                <a:cubicBezTo>
                  <a:pt x="442001" y="137116"/>
                  <a:pt x="429977" y="145619"/>
                  <a:pt x="416417" y="146265"/>
                </a:cubicBezTo>
                <a:lnTo>
                  <a:pt x="347730" y="150558"/>
                </a:lnTo>
                <a:close/>
              </a:path>
            </a:pathLst>
          </a:cu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フリーフォーム 18"/>
          <p:cNvSpPr/>
          <p:nvPr/>
        </p:nvSpPr>
        <p:spPr bwMode="auto">
          <a:xfrm>
            <a:off x="368930" y="3983568"/>
            <a:ext cx="480835" cy="171508"/>
          </a:xfrm>
          <a:custGeom>
            <a:avLst/>
            <a:gdLst>
              <a:gd name="connsiteX0" fmla="*/ 347730 w 480835"/>
              <a:gd name="connsiteY0" fmla="*/ 150558 h 171508"/>
              <a:gd name="connsiteX1" fmla="*/ 90152 w 480835"/>
              <a:gd name="connsiteY1" fmla="*/ 154851 h 171508"/>
              <a:gd name="connsiteX2" fmla="*/ 77273 w 480835"/>
              <a:gd name="connsiteY2" fmla="*/ 146265 h 171508"/>
              <a:gd name="connsiteX3" fmla="*/ 64394 w 480835"/>
              <a:gd name="connsiteY3" fmla="*/ 141972 h 171508"/>
              <a:gd name="connsiteX4" fmla="*/ 38637 w 480835"/>
              <a:gd name="connsiteY4" fmla="*/ 120507 h 171508"/>
              <a:gd name="connsiteX5" fmla="*/ 0 w 480835"/>
              <a:gd name="connsiteY5" fmla="*/ 77578 h 171508"/>
              <a:gd name="connsiteX6" fmla="*/ 21465 w 480835"/>
              <a:gd name="connsiteY6" fmla="*/ 26062 h 171508"/>
              <a:gd name="connsiteX7" fmla="*/ 34344 w 480835"/>
              <a:gd name="connsiteY7" fmla="*/ 21769 h 171508"/>
              <a:gd name="connsiteX8" fmla="*/ 51516 w 480835"/>
              <a:gd name="connsiteY8" fmla="*/ 8890 h 171508"/>
              <a:gd name="connsiteX9" fmla="*/ 347730 w 480835"/>
              <a:gd name="connsiteY9" fmla="*/ 4597 h 171508"/>
              <a:gd name="connsiteX10" fmla="*/ 394952 w 480835"/>
              <a:gd name="connsiteY10" fmla="*/ 13183 h 171508"/>
              <a:gd name="connsiteX11" fmla="*/ 433589 w 480835"/>
              <a:gd name="connsiteY11" fmla="*/ 21769 h 171508"/>
              <a:gd name="connsiteX12" fmla="*/ 442175 w 480835"/>
              <a:gd name="connsiteY12" fmla="*/ 34648 h 171508"/>
              <a:gd name="connsiteX13" fmla="*/ 459347 w 480835"/>
              <a:gd name="connsiteY13" fmla="*/ 43234 h 171508"/>
              <a:gd name="connsiteX14" fmla="*/ 467932 w 480835"/>
              <a:gd name="connsiteY14" fmla="*/ 64699 h 171508"/>
              <a:gd name="connsiteX15" fmla="*/ 480811 w 480835"/>
              <a:gd name="connsiteY15" fmla="*/ 77578 h 171508"/>
              <a:gd name="connsiteX16" fmla="*/ 476518 w 480835"/>
              <a:gd name="connsiteY16" fmla="*/ 129093 h 171508"/>
              <a:gd name="connsiteX17" fmla="*/ 455054 w 480835"/>
              <a:gd name="connsiteY17" fmla="*/ 133386 h 171508"/>
              <a:gd name="connsiteX18" fmla="*/ 416417 w 480835"/>
              <a:gd name="connsiteY18" fmla="*/ 146265 h 171508"/>
              <a:gd name="connsiteX19" fmla="*/ 347730 w 480835"/>
              <a:gd name="connsiteY19" fmla="*/ 150558 h 17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835" h="171508">
                <a:moveTo>
                  <a:pt x="347730" y="150558"/>
                </a:moveTo>
                <a:cubicBezTo>
                  <a:pt x="254950" y="187670"/>
                  <a:pt x="315865" y="166526"/>
                  <a:pt x="90152" y="154851"/>
                </a:cubicBezTo>
                <a:cubicBezTo>
                  <a:pt x="84999" y="154584"/>
                  <a:pt x="81888" y="148572"/>
                  <a:pt x="77273" y="146265"/>
                </a:cubicBezTo>
                <a:cubicBezTo>
                  <a:pt x="73226" y="144241"/>
                  <a:pt x="68687" y="143403"/>
                  <a:pt x="64394" y="141972"/>
                </a:cubicBezTo>
                <a:cubicBezTo>
                  <a:pt x="44734" y="112478"/>
                  <a:pt x="69758" y="145404"/>
                  <a:pt x="38637" y="120507"/>
                </a:cubicBezTo>
                <a:cubicBezTo>
                  <a:pt x="19378" y="105100"/>
                  <a:pt x="13354" y="95383"/>
                  <a:pt x="0" y="77578"/>
                </a:cubicBezTo>
                <a:cubicBezTo>
                  <a:pt x="5117" y="21286"/>
                  <a:pt x="-11149" y="35380"/>
                  <a:pt x="21465" y="26062"/>
                </a:cubicBezTo>
                <a:cubicBezTo>
                  <a:pt x="25816" y="24819"/>
                  <a:pt x="30051" y="23200"/>
                  <a:pt x="34344" y="21769"/>
                </a:cubicBezTo>
                <a:cubicBezTo>
                  <a:pt x="40068" y="17476"/>
                  <a:pt x="44405" y="9680"/>
                  <a:pt x="51516" y="8890"/>
                </a:cubicBezTo>
                <a:cubicBezTo>
                  <a:pt x="175852" y="-4925"/>
                  <a:pt x="231429" y="443"/>
                  <a:pt x="347730" y="4597"/>
                </a:cubicBezTo>
                <a:cubicBezTo>
                  <a:pt x="359211" y="6511"/>
                  <a:pt x="382953" y="10183"/>
                  <a:pt x="394952" y="13183"/>
                </a:cubicBezTo>
                <a:cubicBezTo>
                  <a:pt x="437226" y="23751"/>
                  <a:pt x="362710" y="9956"/>
                  <a:pt x="433589" y="21769"/>
                </a:cubicBezTo>
                <a:cubicBezTo>
                  <a:pt x="436451" y="26062"/>
                  <a:pt x="438211" y="31345"/>
                  <a:pt x="442175" y="34648"/>
                </a:cubicBezTo>
                <a:cubicBezTo>
                  <a:pt x="447091" y="38745"/>
                  <a:pt x="455182" y="38375"/>
                  <a:pt x="459347" y="43234"/>
                </a:cubicBezTo>
                <a:cubicBezTo>
                  <a:pt x="464362" y="49085"/>
                  <a:pt x="463848" y="58164"/>
                  <a:pt x="467932" y="64699"/>
                </a:cubicBezTo>
                <a:cubicBezTo>
                  <a:pt x="471150" y="69847"/>
                  <a:pt x="476518" y="73285"/>
                  <a:pt x="480811" y="77578"/>
                </a:cubicBezTo>
                <a:cubicBezTo>
                  <a:pt x="479380" y="94750"/>
                  <a:pt x="483739" y="113448"/>
                  <a:pt x="476518" y="129093"/>
                </a:cubicBezTo>
                <a:cubicBezTo>
                  <a:pt x="473460" y="135718"/>
                  <a:pt x="462070" y="131382"/>
                  <a:pt x="455054" y="133386"/>
                </a:cubicBezTo>
                <a:cubicBezTo>
                  <a:pt x="442001" y="137116"/>
                  <a:pt x="429977" y="145619"/>
                  <a:pt x="416417" y="146265"/>
                </a:cubicBezTo>
                <a:lnTo>
                  <a:pt x="347730" y="150558"/>
                </a:lnTo>
                <a:close/>
              </a:path>
            </a:pathLst>
          </a:cu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テキスト ボックス 20"/>
          <p:cNvSpPr txBox="1"/>
          <p:nvPr/>
        </p:nvSpPr>
        <p:spPr>
          <a:xfrm>
            <a:off x="871393" y="4435237"/>
            <a:ext cx="4200725" cy="738664"/>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緑色の矢印が出ているのが、エラー発生行</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（今回は</a:t>
            </a:r>
            <a:r>
              <a:rPr lang="en-US" altLang="ja-JP" sz="1400" dirty="0" smtClean="0">
                <a:solidFill>
                  <a:schemeClr val="accent1"/>
                </a:solidFill>
                <a:effectLst>
                  <a:glow rad="127000">
                    <a:schemeClr val="bg1">
                      <a:alpha val="90000"/>
                    </a:schemeClr>
                  </a:glow>
                </a:effectLst>
                <a:latin typeface="+mn-ea"/>
                <a:ea typeface="+mn-ea"/>
              </a:rPr>
              <a:t>150</a:t>
            </a:r>
            <a:r>
              <a:rPr lang="ja-JP" altLang="en-US" sz="1400" dirty="0" smtClean="0">
                <a:solidFill>
                  <a:schemeClr val="accent1"/>
                </a:solidFill>
                <a:effectLst>
                  <a:glow rad="127000">
                    <a:schemeClr val="bg1">
                      <a:alpha val="90000"/>
                    </a:schemeClr>
                  </a:glow>
                </a:effectLst>
                <a:latin typeface="+mn-ea"/>
                <a:ea typeface="+mn-ea"/>
              </a:rPr>
              <a:t>行以内のものをチェックするので</a:t>
            </a:r>
            <a:endParaRPr lang="en-US" altLang="ja-JP" sz="1400" dirty="0" smtClean="0">
              <a:solidFill>
                <a:schemeClr val="accent1"/>
              </a:solidFill>
              <a:effectLst>
                <a:glow rad="127000">
                  <a:schemeClr val="bg1">
                    <a:alpha val="90000"/>
                  </a:schemeClr>
                </a:glow>
              </a:effectLst>
              <a:latin typeface="+mn-ea"/>
              <a:ea typeface="+mn-ea"/>
            </a:endParaRPr>
          </a:p>
          <a:p>
            <a:r>
              <a:rPr lang="en-US" altLang="ja-JP" sz="1400" dirty="0" smtClean="0">
                <a:solidFill>
                  <a:schemeClr val="accent1"/>
                </a:solidFill>
                <a:effectLst>
                  <a:glow rad="127000">
                    <a:schemeClr val="bg1">
                      <a:alpha val="90000"/>
                    </a:schemeClr>
                  </a:glow>
                </a:effectLst>
                <a:latin typeface="+mn-ea"/>
                <a:ea typeface="+mn-ea"/>
              </a:rPr>
              <a:t>1257</a:t>
            </a:r>
            <a:r>
              <a:rPr lang="ja-JP" altLang="en-US" sz="1400" dirty="0" smtClean="0">
                <a:solidFill>
                  <a:schemeClr val="accent1"/>
                </a:solidFill>
                <a:effectLst>
                  <a:glow rad="127000">
                    <a:schemeClr val="bg1">
                      <a:alpha val="90000"/>
                    </a:schemeClr>
                  </a:glow>
                </a:effectLst>
                <a:latin typeface="+mn-ea"/>
                <a:ea typeface="+mn-ea"/>
              </a:rPr>
              <a:t>行目のエラーはスルー）</a:t>
            </a:r>
            <a:endParaRPr lang="ja-JP" altLang="en-US" sz="1400" dirty="0">
              <a:solidFill>
                <a:schemeClr val="accent1"/>
              </a:solidFill>
              <a:effectLst>
                <a:glow rad="127000">
                  <a:schemeClr val="bg1">
                    <a:alpha val="90000"/>
                  </a:schemeClr>
                </a:glow>
              </a:effectLst>
              <a:latin typeface="+mn-ea"/>
              <a:ea typeface="+mn-ea"/>
            </a:endParaRPr>
          </a:p>
        </p:txBody>
      </p:sp>
      <p:cxnSp>
        <p:nvCxnSpPr>
          <p:cNvPr id="23" name="直線矢印コネクタ 22"/>
          <p:cNvCxnSpPr/>
          <p:nvPr/>
        </p:nvCxnSpPr>
        <p:spPr bwMode="auto">
          <a:xfrm flipH="1">
            <a:off x="757618" y="4719818"/>
            <a:ext cx="265964" cy="143410"/>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1481075" y="2211524"/>
            <a:ext cx="4831700" cy="307777"/>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明らかに自分が書いたコードなので、これが原因である（多分）</a:t>
            </a:r>
            <a:endParaRPr lang="ja-JP" altLang="en-US" sz="1400" dirty="0">
              <a:solidFill>
                <a:schemeClr val="accent1"/>
              </a:solidFill>
              <a:effectLst>
                <a:glow rad="127000">
                  <a:schemeClr val="bg1">
                    <a:alpha val="90000"/>
                  </a:schemeClr>
                </a:glow>
              </a:effectLst>
              <a:latin typeface="+mn-ea"/>
              <a:ea typeface="+mn-ea"/>
            </a:endParaRPr>
          </a:p>
        </p:txBody>
      </p:sp>
      <p:cxnSp>
        <p:nvCxnSpPr>
          <p:cNvPr id="27" name="直線矢印コネクタ 26"/>
          <p:cNvCxnSpPr/>
          <p:nvPr/>
        </p:nvCxnSpPr>
        <p:spPr bwMode="auto">
          <a:xfrm flipH="1" flipV="1">
            <a:off x="1472419" y="1903835"/>
            <a:ext cx="266229" cy="379162"/>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8" name="テキスト ボックス 27"/>
          <p:cNvSpPr txBox="1"/>
          <p:nvPr/>
        </p:nvSpPr>
        <p:spPr>
          <a:xfrm>
            <a:off x="4099795" y="3806357"/>
            <a:ext cx="4831700" cy="600164"/>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実は</a:t>
            </a:r>
            <a:r>
              <a:rPr lang="en-US" altLang="ja-JP" sz="1100" dirty="0" smtClean="0">
                <a:solidFill>
                  <a:schemeClr val="accent1"/>
                </a:solidFill>
                <a:effectLst>
                  <a:glow rad="127000">
                    <a:schemeClr val="bg1">
                      <a:alpha val="90000"/>
                    </a:schemeClr>
                  </a:glow>
                </a:effectLst>
                <a:latin typeface="+mn-ea"/>
                <a:ea typeface="+mn-ea"/>
              </a:rPr>
              <a:t>Python</a:t>
            </a:r>
            <a:r>
              <a:rPr lang="ja-JP" altLang="en-US" sz="1100" dirty="0" smtClean="0">
                <a:solidFill>
                  <a:schemeClr val="accent1"/>
                </a:solidFill>
                <a:effectLst>
                  <a:glow rad="127000">
                    <a:schemeClr val="bg1">
                      <a:alpha val="90000"/>
                    </a:schemeClr>
                  </a:glow>
                </a:effectLst>
                <a:latin typeface="+mn-ea"/>
                <a:ea typeface="+mn-ea"/>
              </a:rPr>
              <a:t>のライブラリの実態がこの</a:t>
            </a:r>
            <a:r>
              <a:rPr lang="en-US" altLang="ja-JP" sz="1100" dirty="0" err="1" smtClean="0">
                <a:solidFill>
                  <a:schemeClr val="accent1"/>
                </a:solidFill>
                <a:effectLst>
                  <a:glow rad="127000">
                    <a:schemeClr val="bg1">
                      <a:alpha val="90000"/>
                    </a:schemeClr>
                  </a:glow>
                </a:effectLst>
                <a:latin typeface="+mn-ea"/>
                <a:ea typeface="+mn-ea"/>
              </a:rPr>
              <a:t>py</a:t>
            </a:r>
            <a:r>
              <a:rPr lang="ja-JP" altLang="en-US" sz="1100" dirty="0" smtClean="0">
                <a:solidFill>
                  <a:schemeClr val="accent1"/>
                </a:solidFill>
                <a:effectLst>
                  <a:glow rad="127000">
                    <a:schemeClr val="bg1">
                      <a:alpha val="90000"/>
                    </a:schemeClr>
                  </a:glow>
                </a:effectLst>
                <a:latin typeface="+mn-ea"/>
                <a:ea typeface="+mn-ea"/>
              </a:rPr>
              <a:t>ファイル</a:t>
            </a:r>
            <a:endParaRPr lang="en-US" altLang="ja-JP" sz="1100" dirty="0" smtClean="0">
              <a:solidFill>
                <a:schemeClr val="accent1"/>
              </a:solidFill>
              <a:effectLst>
                <a:glow rad="127000">
                  <a:schemeClr val="bg1">
                    <a:alpha val="90000"/>
                  </a:schemeClr>
                </a:glow>
              </a:effectLst>
              <a:latin typeface="+mn-ea"/>
              <a:ea typeface="+mn-ea"/>
            </a:endParaRPr>
          </a:p>
          <a:p>
            <a:r>
              <a:rPr lang="ja-JP" altLang="en-US" sz="1100" dirty="0" smtClean="0">
                <a:solidFill>
                  <a:schemeClr val="accent1"/>
                </a:solidFill>
                <a:effectLst>
                  <a:glow rad="127000">
                    <a:schemeClr val="bg1">
                      <a:alpha val="90000"/>
                    </a:schemeClr>
                  </a:glow>
                </a:effectLst>
                <a:latin typeface="+mn-ea"/>
                <a:ea typeface="+mn-ea"/>
              </a:rPr>
              <a:t>ライブラリの関数も</a:t>
            </a:r>
            <a:r>
              <a:rPr lang="en-US" altLang="ja-JP" sz="1100" dirty="0" smtClean="0">
                <a:solidFill>
                  <a:schemeClr val="accent1"/>
                </a:solidFill>
                <a:effectLst>
                  <a:glow rad="127000">
                    <a:schemeClr val="bg1">
                      <a:alpha val="90000"/>
                    </a:schemeClr>
                  </a:glow>
                </a:effectLst>
                <a:latin typeface="+mn-ea"/>
                <a:ea typeface="+mn-ea"/>
              </a:rPr>
              <a:t>Python</a:t>
            </a:r>
            <a:r>
              <a:rPr lang="ja-JP" altLang="en-US" sz="1100" dirty="0" smtClean="0">
                <a:solidFill>
                  <a:schemeClr val="accent1"/>
                </a:solidFill>
                <a:effectLst>
                  <a:glow rad="127000">
                    <a:schemeClr val="bg1">
                      <a:alpha val="90000"/>
                    </a:schemeClr>
                  </a:glow>
                </a:effectLst>
                <a:latin typeface="+mn-ea"/>
                <a:ea typeface="+mn-ea"/>
              </a:rPr>
              <a:t>で動いていて、</a:t>
            </a:r>
            <a:r>
              <a:rPr lang="en-US" altLang="ja-JP" sz="1100" dirty="0" smtClean="0">
                <a:solidFill>
                  <a:schemeClr val="accent1"/>
                </a:solidFill>
                <a:effectLst>
                  <a:glow rad="127000">
                    <a:schemeClr val="bg1">
                      <a:alpha val="90000"/>
                    </a:schemeClr>
                  </a:glow>
                </a:effectLst>
                <a:latin typeface="+mn-ea"/>
                <a:ea typeface="+mn-ea"/>
              </a:rPr>
              <a:t>Pandas</a:t>
            </a:r>
            <a:r>
              <a:rPr lang="ja-JP" altLang="en-US" sz="1100" dirty="0" smtClean="0">
                <a:solidFill>
                  <a:schemeClr val="accent1"/>
                </a:solidFill>
                <a:effectLst>
                  <a:glow rad="127000">
                    <a:schemeClr val="bg1">
                      <a:alpha val="90000"/>
                    </a:schemeClr>
                  </a:glow>
                </a:effectLst>
                <a:latin typeface="+mn-ea"/>
                <a:ea typeface="+mn-ea"/>
              </a:rPr>
              <a:t>の</a:t>
            </a:r>
            <a:r>
              <a:rPr lang="en-US" altLang="ja-JP" sz="1100" dirty="0" err="1" smtClean="0">
                <a:solidFill>
                  <a:schemeClr val="accent1"/>
                </a:solidFill>
                <a:effectLst>
                  <a:glow rad="127000">
                    <a:schemeClr val="bg1">
                      <a:alpha val="90000"/>
                    </a:schemeClr>
                  </a:glow>
                </a:effectLst>
                <a:latin typeface="+mn-ea"/>
                <a:ea typeface="+mn-ea"/>
              </a:rPr>
              <a:t>read_csv</a:t>
            </a:r>
            <a:r>
              <a:rPr lang="ja-JP" altLang="en-US" sz="1100" dirty="0" smtClean="0">
                <a:solidFill>
                  <a:schemeClr val="accent1"/>
                </a:solidFill>
                <a:effectLst>
                  <a:glow rad="127000">
                    <a:schemeClr val="bg1">
                      <a:alpha val="90000"/>
                    </a:schemeClr>
                  </a:glow>
                </a:effectLst>
                <a:latin typeface="+mn-ea"/>
                <a:ea typeface="+mn-ea"/>
              </a:rPr>
              <a:t>使うときとかも</a:t>
            </a:r>
            <a:endParaRPr lang="en-US" altLang="ja-JP" sz="1100" dirty="0" smtClean="0">
              <a:solidFill>
                <a:schemeClr val="accent1"/>
              </a:solidFill>
              <a:effectLst>
                <a:glow rad="127000">
                  <a:schemeClr val="bg1">
                    <a:alpha val="90000"/>
                  </a:schemeClr>
                </a:glow>
              </a:effectLst>
              <a:latin typeface="+mn-ea"/>
              <a:ea typeface="+mn-ea"/>
            </a:endParaRPr>
          </a:p>
          <a:p>
            <a:r>
              <a:rPr lang="ja-JP" altLang="en-US" sz="1100" dirty="0" smtClean="0">
                <a:solidFill>
                  <a:schemeClr val="accent1"/>
                </a:solidFill>
                <a:effectLst>
                  <a:glow rad="127000">
                    <a:schemeClr val="bg1">
                      <a:alpha val="90000"/>
                    </a:schemeClr>
                  </a:glow>
                </a:effectLst>
                <a:latin typeface="+mn-ea"/>
                <a:ea typeface="+mn-ea"/>
              </a:rPr>
              <a:t>こういう</a:t>
            </a:r>
            <a:r>
              <a:rPr lang="en-US" altLang="ja-JP" sz="1100" dirty="0" err="1" smtClean="0">
                <a:solidFill>
                  <a:schemeClr val="accent1"/>
                </a:solidFill>
                <a:effectLst>
                  <a:glow rad="127000">
                    <a:schemeClr val="bg1">
                      <a:alpha val="90000"/>
                    </a:schemeClr>
                  </a:glow>
                </a:effectLst>
                <a:latin typeface="+mn-ea"/>
                <a:ea typeface="+mn-ea"/>
              </a:rPr>
              <a:t>py</a:t>
            </a:r>
            <a:r>
              <a:rPr lang="ja-JP" altLang="en-US" sz="1100" dirty="0" smtClean="0">
                <a:solidFill>
                  <a:schemeClr val="accent1"/>
                </a:solidFill>
                <a:effectLst>
                  <a:glow rad="127000">
                    <a:schemeClr val="bg1">
                      <a:alpha val="90000"/>
                    </a:schemeClr>
                  </a:glow>
                </a:effectLst>
                <a:latin typeface="+mn-ea"/>
                <a:ea typeface="+mn-ea"/>
              </a:rPr>
              <a:t>ファイルを呼び出して、裏で</a:t>
            </a:r>
            <a:r>
              <a:rPr lang="en-US" altLang="ja-JP" sz="1100" dirty="0" err="1" smtClean="0">
                <a:solidFill>
                  <a:schemeClr val="accent1"/>
                </a:solidFill>
                <a:effectLst>
                  <a:glow rad="127000">
                    <a:schemeClr val="bg1">
                      <a:alpha val="90000"/>
                    </a:schemeClr>
                  </a:glow>
                </a:effectLst>
                <a:latin typeface="+mn-ea"/>
                <a:ea typeface="+mn-ea"/>
              </a:rPr>
              <a:t>py</a:t>
            </a:r>
            <a:r>
              <a:rPr lang="ja-JP" altLang="en-US" sz="1100" dirty="0" smtClean="0">
                <a:solidFill>
                  <a:schemeClr val="accent1"/>
                </a:solidFill>
                <a:effectLst>
                  <a:glow rad="127000">
                    <a:schemeClr val="bg1">
                      <a:alpha val="90000"/>
                    </a:schemeClr>
                  </a:glow>
                </a:effectLst>
                <a:latin typeface="+mn-ea"/>
                <a:ea typeface="+mn-ea"/>
              </a:rPr>
              <a:t>ファイルが動いて処理している</a:t>
            </a:r>
            <a:endParaRPr lang="en-US" altLang="ja-JP" sz="1100" dirty="0" smtClean="0">
              <a:solidFill>
                <a:schemeClr val="accent1"/>
              </a:solidFill>
              <a:effectLst>
                <a:glow rad="127000">
                  <a:schemeClr val="bg1">
                    <a:alpha val="90000"/>
                  </a:schemeClr>
                </a:glow>
              </a:effectLst>
              <a:latin typeface="+mn-ea"/>
              <a:ea typeface="+mn-ea"/>
            </a:endParaRPr>
          </a:p>
        </p:txBody>
      </p:sp>
      <p:cxnSp>
        <p:nvCxnSpPr>
          <p:cNvPr id="29" name="直線矢印コネクタ 28"/>
          <p:cNvCxnSpPr>
            <a:stCxn id="28" idx="1"/>
          </p:cNvCxnSpPr>
          <p:nvPr/>
        </p:nvCxnSpPr>
        <p:spPr bwMode="auto">
          <a:xfrm flipH="1">
            <a:off x="3666186" y="4106439"/>
            <a:ext cx="433609" cy="31340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30" name="テキスト ボックス 29"/>
          <p:cNvSpPr txBox="1"/>
          <p:nvPr/>
        </p:nvSpPr>
        <p:spPr>
          <a:xfrm>
            <a:off x="105606" y="6128306"/>
            <a:ext cx="9000000" cy="492443"/>
          </a:xfrm>
          <a:prstGeom prst="rect">
            <a:avLst/>
          </a:prstGeom>
          <a:noFill/>
        </p:spPr>
        <p:txBody>
          <a:bodyPr wrap="square" rtlCol="0">
            <a:spAutoFit/>
          </a:bodyPr>
          <a:lstStyle/>
          <a:p>
            <a:pPr algn="ctr"/>
            <a:r>
              <a:rPr lang="ja-JP" altLang="en-US" sz="1300" b="1" dirty="0" smtClean="0">
                <a:solidFill>
                  <a:schemeClr val="accent1"/>
                </a:solidFill>
                <a:effectLst>
                  <a:glow rad="127000">
                    <a:schemeClr val="bg1">
                      <a:alpha val="90000"/>
                    </a:schemeClr>
                  </a:glow>
                </a:effectLst>
                <a:latin typeface="+mn-ea"/>
                <a:ea typeface="+mn-ea"/>
              </a:rPr>
              <a:t>★完全な初心者は、これでもよくわからん</a:t>
            </a:r>
            <a:r>
              <a:rPr lang="en-US" altLang="ja-JP" sz="1300" b="1" dirty="0" smtClean="0">
                <a:solidFill>
                  <a:schemeClr val="accent1"/>
                </a:solidFill>
                <a:effectLst>
                  <a:glow rad="127000">
                    <a:schemeClr val="bg1">
                      <a:alpha val="90000"/>
                    </a:schemeClr>
                  </a:glow>
                </a:effectLst>
                <a:latin typeface="+mn-ea"/>
                <a:ea typeface="+mn-ea"/>
              </a:rPr>
              <a:t>…</a:t>
            </a:r>
            <a:r>
              <a:rPr lang="ja-JP" altLang="en-US" sz="1300" b="1" dirty="0" smtClean="0">
                <a:solidFill>
                  <a:schemeClr val="accent1"/>
                </a:solidFill>
                <a:effectLst>
                  <a:glow rad="127000">
                    <a:schemeClr val="bg1">
                      <a:alpha val="90000"/>
                    </a:schemeClr>
                  </a:glow>
                </a:effectLst>
                <a:latin typeface="+mn-ea"/>
                <a:ea typeface="+mn-ea"/>
              </a:rPr>
              <a:t>ということが多いので、</a:t>
            </a:r>
            <a:r>
              <a:rPr lang="en-US" altLang="ja-JP" sz="1300" b="1" dirty="0" smtClean="0">
                <a:solidFill>
                  <a:schemeClr val="accent1"/>
                </a:solidFill>
                <a:effectLst>
                  <a:glow rad="127000">
                    <a:schemeClr val="bg1">
                      <a:alpha val="90000"/>
                    </a:schemeClr>
                  </a:glow>
                </a:effectLst>
                <a:latin typeface="+mn-ea"/>
                <a:ea typeface="+mn-ea"/>
              </a:rPr>
              <a:t>10</a:t>
            </a:r>
            <a:r>
              <a:rPr lang="ja-JP" altLang="en-US" sz="1300" b="1" dirty="0" smtClean="0">
                <a:solidFill>
                  <a:schemeClr val="accent1"/>
                </a:solidFill>
                <a:effectLst>
                  <a:glow rad="127000">
                    <a:schemeClr val="bg1">
                      <a:alpha val="90000"/>
                    </a:schemeClr>
                  </a:glow>
                </a:effectLst>
                <a:latin typeface="+mn-ea"/>
                <a:ea typeface="+mn-ea"/>
              </a:rPr>
              <a:t>分頑張っても解決しなければ、さっさと人に聞いた方が良いです。</a:t>
            </a:r>
            <a:endParaRPr lang="en-US" altLang="ja-JP" sz="1300" b="1" dirty="0" smtClean="0">
              <a:solidFill>
                <a:schemeClr val="accent1"/>
              </a:solidFill>
              <a:effectLst>
                <a:glow rad="127000">
                  <a:schemeClr val="bg1">
                    <a:alpha val="90000"/>
                  </a:schemeClr>
                </a:glow>
              </a:effectLst>
              <a:latin typeface="+mn-ea"/>
              <a:ea typeface="+mn-ea"/>
            </a:endParaRPr>
          </a:p>
          <a:p>
            <a:pPr algn="ctr"/>
            <a:r>
              <a:rPr lang="ja-JP" altLang="en-US" sz="1300" b="1" dirty="0" smtClean="0">
                <a:solidFill>
                  <a:schemeClr val="accent1"/>
                </a:solidFill>
                <a:effectLst>
                  <a:glow rad="127000">
                    <a:schemeClr val="bg1">
                      <a:alpha val="90000"/>
                    </a:schemeClr>
                  </a:glow>
                </a:effectLst>
                <a:latin typeface="+mn-ea"/>
                <a:ea typeface="+mn-ea"/>
              </a:rPr>
              <a:t>（</a:t>
            </a:r>
            <a:r>
              <a:rPr lang="en-US" altLang="ja-JP" sz="1300" b="1" dirty="0" smtClean="0">
                <a:solidFill>
                  <a:schemeClr val="accent1"/>
                </a:solidFill>
                <a:effectLst>
                  <a:glow rad="127000">
                    <a:schemeClr val="bg1">
                      <a:alpha val="90000"/>
                    </a:schemeClr>
                  </a:glow>
                </a:effectLst>
                <a:latin typeface="+mn-ea"/>
                <a:ea typeface="+mn-ea"/>
              </a:rPr>
              <a:t>Python</a:t>
            </a:r>
            <a:r>
              <a:rPr lang="ja-JP" altLang="en-US" sz="1300" b="1" dirty="0" smtClean="0">
                <a:solidFill>
                  <a:schemeClr val="accent1"/>
                </a:solidFill>
                <a:effectLst>
                  <a:glow rad="127000">
                    <a:schemeClr val="bg1">
                      <a:alpha val="90000"/>
                    </a:schemeClr>
                  </a:glow>
                </a:effectLst>
                <a:latin typeface="+mn-ea"/>
                <a:ea typeface="+mn-ea"/>
              </a:rPr>
              <a:t>コミュの質問コーナーや、講師にチャットするなど）</a:t>
            </a:r>
            <a:endParaRPr lang="en-US" altLang="ja-JP" sz="1300" b="1" dirty="0">
              <a:solidFill>
                <a:schemeClr val="accent1"/>
              </a:solidFill>
              <a:effectLst>
                <a:glow rad="127000">
                  <a:schemeClr val="bg1">
                    <a:alpha val="90000"/>
                  </a:schemeClr>
                </a:glow>
              </a:effectLst>
              <a:latin typeface="+mn-ea"/>
              <a:ea typeface="+mn-ea"/>
            </a:endParaRPr>
          </a:p>
        </p:txBody>
      </p:sp>
      <p:sp>
        <p:nvSpPr>
          <p:cNvPr id="31" name="テキスト ボックス 30"/>
          <p:cNvSpPr txBox="1"/>
          <p:nvPr/>
        </p:nvSpPr>
        <p:spPr>
          <a:xfrm>
            <a:off x="5023675" y="5228720"/>
            <a:ext cx="4120325" cy="769441"/>
          </a:xfrm>
          <a:prstGeom prst="rect">
            <a:avLst/>
          </a:prstGeom>
          <a:noFill/>
        </p:spPr>
        <p:txBody>
          <a:bodyPr wrap="square" rtlCol="0">
            <a:spAutoFit/>
          </a:bodyPr>
          <a:lstStyle/>
          <a:p>
            <a:r>
              <a:rPr lang="en-US" altLang="ja-JP" sz="1100" dirty="0" smtClean="0">
                <a:solidFill>
                  <a:srgbClr val="0066FF"/>
                </a:solidFill>
                <a:effectLst>
                  <a:glow rad="127000">
                    <a:schemeClr val="bg1">
                      <a:alpha val="90000"/>
                    </a:schemeClr>
                  </a:glow>
                </a:effectLst>
                <a:latin typeface="+mn-ea"/>
                <a:ea typeface="+mn-ea"/>
              </a:rPr>
              <a:t>※</a:t>
            </a:r>
            <a:r>
              <a:rPr lang="ja-JP" altLang="en-US" sz="1100" dirty="0" smtClean="0">
                <a:solidFill>
                  <a:srgbClr val="0066FF"/>
                </a:solidFill>
                <a:effectLst>
                  <a:glow rad="127000">
                    <a:schemeClr val="bg1">
                      <a:alpha val="90000"/>
                    </a:schemeClr>
                  </a:glow>
                </a:effectLst>
                <a:latin typeface="+mn-ea"/>
                <a:ea typeface="+mn-ea"/>
              </a:rPr>
              <a:t>このエラーは「ファイル</a:t>
            </a:r>
            <a:r>
              <a:rPr lang="ja-JP" altLang="en-US" sz="1100" dirty="0">
                <a:solidFill>
                  <a:srgbClr val="0066FF"/>
                </a:solidFill>
                <a:effectLst>
                  <a:glow rad="127000">
                    <a:schemeClr val="bg1">
                      <a:alpha val="90000"/>
                    </a:schemeClr>
                  </a:glow>
                </a:effectLst>
                <a:latin typeface="+mn-ea"/>
                <a:ea typeface="+mn-ea"/>
              </a:rPr>
              <a:t>が</a:t>
            </a:r>
            <a:r>
              <a:rPr lang="en-US" altLang="ja-JP" sz="1100" dirty="0" smtClean="0">
                <a:solidFill>
                  <a:srgbClr val="0066FF"/>
                </a:solidFill>
                <a:effectLst>
                  <a:glow rad="127000">
                    <a:schemeClr val="bg1">
                      <a:alpha val="90000"/>
                    </a:schemeClr>
                  </a:glow>
                </a:effectLst>
                <a:latin typeface="+mn-ea"/>
                <a:ea typeface="+mn-ea"/>
              </a:rPr>
              <a:t>ZIP</a:t>
            </a:r>
            <a:r>
              <a:rPr lang="ja-JP" altLang="en-US" sz="1100" dirty="0" smtClean="0">
                <a:solidFill>
                  <a:srgbClr val="0066FF"/>
                </a:solidFill>
                <a:effectLst>
                  <a:glow rad="127000">
                    <a:schemeClr val="bg1">
                      <a:alpha val="90000"/>
                    </a:schemeClr>
                  </a:glow>
                </a:effectLst>
                <a:latin typeface="+mn-ea"/>
                <a:ea typeface="+mn-ea"/>
              </a:rPr>
              <a:t>ファイルじゃないよ」というエラーなのですが、実は</a:t>
            </a:r>
            <a:r>
              <a:rPr lang="en-US" altLang="ja-JP" sz="1100" dirty="0" err="1" smtClean="0">
                <a:solidFill>
                  <a:srgbClr val="0066FF"/>
                </a:solidFill>
                <a:effectLst>
                  <a:glow rad="127000">
                    <a:schemeClr val="bg1">
                      <a:alpha val="90000"/>
                    </a:schemeClr>
                  </a:glow>
                </a:effectLst>
                <a:latin typeface="+mn-ea"/>
                <a:ea typeface="+mn-ea"/>
              </a:rPr>
              <a:t>openpyxl</a:t>
            </a:r>
            <a:r>
              <a:rPr lang="ja-JP" altLang="en-US" sz="1100" dirty="0" smtClean="0">
                <a:solidFill>
                  <a:srgbClr val="0066FF"/>
                </a:solidFill>
                <a:effectLst>
                  <a:glow rad="127000">
                    <a:schemeClr val="bg1">
                      <a:alpha val="90000"/>
                    </a:schemeClr>
                  </a:glow>
                </a:effectLst>
                <a:latin typeface="+mn-ea"/>
                <a:ea typeface="+mn-ea"/>
              </a:rPr>
              <a:t>で</a:t>
            </a:r>
            <a:r>
              <a:rPr lang="en-US" altLang="ja-JP" sz="1100" dirty="0" smtClean="0">
                <a:solidFill>
                  <a:srgbClr val="0066FF"/>
                </a:solidFill>
                <a:effectLst>
                  <a:glow rad="127000">
                    <a:schemeClr val="bg1">
                      <a:alpha val="90000"/>
                    </a:schemeClr>
                  </a:glow>
                </a:effectLst>
                <a:latin typeface="+mn-ea"/>
                <a:ea typeface="+mn-ea"/>
              </a:rPr>
              <a:t>.</a:t>
            </a:r>
            <a:r>
              <a:rPr lang="en-US" altLang="ja-JP" sz="1100" dirty="0" err="1" smtClean="0">
                <a:solidFill>
                  <a:srgbClr val="0066FF"/>
                </a:solidFill>
                <a:effectLst>
                  <a:glow rad="127000">
                    <a:schemeClr val="bg1">
                      <a:alpha val="90000"/>
                    </a:schemeClr>
                  </a:glow>
                </a:effectLst>
                <a:latin typeface="+mn-ea"/>
                <a:ea typeface="+mn-ea"/>
              </a:rPr>
              <a:t>xlsx</a:t>
            </a:r>
            <a:r>
              <a:rPr lang="ja-JP" altLang="en-US" sz="1100" dirty="0" smtClean="0">
                <a:solidFill>
                  <a:srgbClr val="0066FF"/>
                </a:solidFill>
                <a:effectLst>
                  <a:glow rad="127000">
                    <a:schemeClr val="bg1">
                      <a:alpha val="90000"/>
                    </a:schemeClr>
                  </a:glow>
                </a:effectLst>
                <a:latin typeface="+mn-ea"/>
                <a:ea typeface="+mn-ea"/>
              </a:rPr>
              <a:t>以外の拡張子を読み込もうとすると、全部このエラーが出ます。今回は</a:t>
            </a:r>
            <a:r>
              <a:rPr lang="en-US" altLang="ja-JP" sz="1100" dirty="0" smtClean="0">
                <a:solidFill>
                  <a:srgbClr val="0066FF"/>
                </a:solidFill>
                <a:effectLst>
                  <a:glow rad="127000">
                    <a:schemeClr val="bg1">
                      <a:alpha val="90000"/>
                    </a:schemeClr>
                  </a:glow>
                </a:effectLst>
                <a:latin typeface="+mn-ea"/>
                <a:ea typeface="+mn-ea"/>
              </a:rPr>
              <a:t>csv</a:t>
            </a:r>
            <a:r>
              <a:rPr lang="ja-JP" altLang="en-US" sz="1100" dirty="0" smtClean="0">
                <a:solidFill>
                  <a:srgbClr val="0066FF"/>
                </a:solidFill>
                <a:effectLst>
                  <a:glow rad="127000">
                    <a:schemeClr val="bg1">
                      <a:alpha val="90000"/>
                    </a:schemeClr>
                  </a:glow>
                </a:effectLst>
                <a:latin typeface="+mn-ea"/>
                <a:ea typeface="+mn-ea"/>
              </a:rPr>
              <a:t>を読み込もうとしました。</a:t>
            </a:r>
            <a:endParaRPr lang="en-US" altLang="ja-JP" sz="1100" dirty="0" smtClean="0">
              <a:solidFill>
                <a:srgbClr val="0066FF"/>
              </a:solidFill>
              <a:effectLst>
                <a:glow rad="127000">
                  <a:schemeClr val="bg1">
                    <a:alpha val="90000"/>
                  </a:schemeClr>
                </a:glow>
              </a:effectLst>
              <a:latin typeface="+mn-ea"/>
              <a:ea typeface="+mn-ea"/>
            </a:endParaRPr>
          </a:p>
          <a:p>
            <a:r>
              <a:rPr lang="ja-JP" altLang="en-US" sz="1100" dirty="0" smtClean="0">
                <a:solidFill>
                  <a:srgbClr val="0066FF"/>
                </a:solidFill>
                <a:effectLst>
                  <a:glow rad="127000">
                    <a:schemeClr val="bg1">
                      <a:alpha val="90000"/>
                    </a:schemeClr>
                  </a:glow>
                </a:effectLst>
                <a:latin typeface="+mn-ea"/>
                <a:ea typeface="+mn-ea"/>
              </a:rPr>
              <a:t>ググ</a:t>
            </a:r>
            <a:r>
              <a:rPr lang="ja-JP" altLang="en-US" sz="1100" dirty="0" err="1" smtClean="0">
                <a:solidFill>
                  <a:srgbClr val="0066FF"/>
                </a:solidFill>
                <a:effectLst>
                  <a:glow rad="127000">
                    <a:schemeClr val="bg1">
                      <a:alpha val="90000"/>
                    </a:schemeClr>
                  </a:glow>
                </a:effectLst>
                <a:latin typeface="+mn-ea"/>
                <a:ea typeface="+mn-ea"/>
              </a:rPr>
              <a:t>り</a:t>
            </a:r>
            <a:r>
              <a:rPr lang="ja-JP" altLang="en-US" sz="1100" dirty="0" smtClean="0">
                <a:solidFill>
                  <a:srgbClr val="0066FF"/>
                </a:solidFill>
                <a:effectLst>
                  <a:glow rad="127000">
                    <a:schemeClr val="bg1">
                      <a:alpha val="90000"/>
                    </a:schemeClr>
                  </a:glow>
                </a:effectLst>
                <a:latin typeface="+mn-ea"/>
                <a:ea typeface="+mn-ea"/>
              </a:rPr>
              <a:t>方が下手だと、この解説にたどり着きません。なので検索力が必要。</a:t>
            </a:r>
            <a:endParaRPr lang="en-US" altLang="ja-JP" sz="1100" dirty="0" smtClean="0">
              <a:solidFill>
                <a:srgbClr val="0066FF"/>
              </a:solidFill>
              <a:effectLst>
                <a:glow rad="127000">
                  <a:schemeClr val="bg1">
                    <a:alpha val="90000"/>
                  </a:schemeClr>
                </a:glow>
              </a:effectLst>
              <a:latin typeface="+mn-ea"/>
              <a:ea typeface="+mn-ea"/>
            </a:endParaRPr>
          </a:p>
        </p:txBody>
      </p:sp>
      <p:cxnSp>
        <p:nvCxnSpPr>
          <p:cNvPr id="17" name="直線矢印コネクタ 16"/>
          <p:cNvCxnSpPr>
            <a:endCxn id="31" idx="1"/>
          </p:cNvCxnSpPr>
          <p:nvPr/>
        </p:nvCxnSpPr>
        <p:spPr bwMode="auto">
          <a:xfrm flipV="1">
            <a:off x="2033982" y="5613441"/>
            <a:ext cx="2989693" cy="384721"/>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sp>
        <p:nvSpPr>
          <p:cNvPr id="3" name="正方形/長方形 2"/>
          <p:cNvSpPr/>
          <p:nvPr/>
        </p:nvSpPr>
        <p:spPr bwMode="auto">
          <a:xfrm>
            <a:off x="300251" y="5863799"/>
            <a:ext cx="1887940" cy="292947"/>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 name="テキスト ボックス 19"/>
          <p:cNvSpPr txBox="1"/>
          <p:nvPr/>
        </p:nvSpPr>
        <p:spPr>
          <a:xfrm>
            <a:off x="1023582" y="5205612"/>
            <a:ext cx="3830472" cy="584775"/>
          </a:xfrm>
          <a:prstGeom prst="rect">
            <a:avLst/>
          </a:prstGeom>
          <a:noFill/>
        </p:spPr>
        <p:txBody>
          <a:bodyPr wrap="square" rtlCol="0">
            <a:spAutoFit/>
          </a:bodyPr>
          <a:lstStyle/>
          <a:p>
            <a:r>
              <a:rPr lang="ja-JP" altLang="en-US" sz="1600" b="1" dirty="0" smtClean="0">
                <a:solidFill>
                  <a:schemeClr val="accent1"/>
                </a:solidFill>
                <a:effectLst>
                  <a:glow rad="127000">
                    <a:schemeClr val="bg1">
                      <a:alpha val="90000"/>
                    </a:schemeClr>
                  </a:glow>
                </a:effectLst>
                <a:latin typeface="+mn-ea"/>
                <a:ea typeface="+mn-ea"/>
              </a:rPr>
              <a:t>これがエラーの詳細なので、内容はここを見る</a:t>
            </a:r>
            <a:endParaRPr lang="en-US" altLang="ja-JP" sz="1600" b="1" dirty="0" smtClean="0">
              <a:solidFill>
                <a:schemeClr val="accent1"/>
              </a:solidFill>
              <a:effectLst>
                <a:glow rad="127000">
                  <a:schemeClr val="bg1">
                    <a:alpha val="90000"/>
                  </a:schemeClr>
                </a:glow>
              </a:effectLst>
              <a:latin typeface="+mn-ea"/>
              <a:ea typeface="+mn-ea"/>
            </a:endParaRPr>
          </a:p>
          <a:p>
            <a:r>
              <a:rPr lang="ja-JP" altLang="en-US" sz="1600" b="1" dirty="0" smtClean="0">
                <a:solidFill>
                  <a:schemeClr val="accent1"/>
                </a:solidFill>
                <a:effectLst>
                  <a:glow rad="127000">
                    <a:schemeClr val="bg1">
                      <a:alpha val="90000"/>
                    </a:schemeClr>
                  </a:glow>
                </a:effectLst>
                <a:latin typeface="+mn-ea"/>
                <a:ea typeface="+mn-ea"/>
              </a:rPr>
              <a:t>（一番最後に出ます）</a:t>
            </a:r>
            <a:endParaRPr lang="en-US" altLang="ja-JP" sz="1600" b="1" dirty="0" smtClean="0">
              <a:solidFill>
                <a:schemeClr val="accent1"/>
              </a:solidFill>
              <a:effectLst>
                <a:glow rad="127000">
                  <a:schemeClr val="bg1">
                    <a:alpha val="90000"/>
                  </a:schemeClr>
                </a:glow>
              </a:effectLst>
              <a:latin typeface="+mn-ea"/>
              <a:ea typeface="+mn-ea"/>
            </a:endParaRPr>
          </a:p>
        </p:txBody>
      </p:sp>
      <p:cxnSp>
        <p:nvCxnSpPr>
          <p:cNvPr id="22" name="直線矢印コネクタ 21"/>
          <p:cNvCxnSpPr>
            <a:stCxn id="20" idx="1"/>
          </p:cNvCxnSpPr>
          <p:nvPr/>
        </p:nvCxnSpPr>
        <p:spPr bwMode="auto">
          <a:xfrm flipH="1">
            <a:off x="817743" y="5498000"/>
            <a:ext cx="205839" cy="365799"/>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73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6" presetClass="entr" presetSubtype="21"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6" presetClass="entr" presetSubtype="2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inVertical)">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8" grpId="0" animBg="1"/>
      <p:bldP spid="19" grpId="0" animBg="1"/>
      <p:bldP spid="21" grpId="0"/>
      <p:bldP spid="26" grpId="0"/>
      <p:bldP spid="28" grpId="0"/>
      <p:bldP spid="30" grpId="0"/>
      <p:bldP spid="31" grpId="0"/>
      <p:bldP spid="3"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Line</a:t>
            </a:r>
            <a:r>
              <a:rPr kumimoji="1" lang="ja-JP" altLang="en-US" dirty="0" smtClean="0"/>
              <a:t> </a:t>
            </a:r>
            <a:r>
              <a:rPr kumimoji="1" lang="en-US" altLang="ja-JP" dirty="0" smtClean="0"/>
              <a:t>No</a:t>
            </a:r>
            <a:r>
              <a:rPr kumimoji="1" lang="ja-JP" altLang="en-US" dirty="0" smtClean="0"/>
              <a:t>の表示</a:t>
            </a:r>
            <a:endParaRPr kumimoji="1" lang="ja-JP" altLang="en-US" dirty="0"/>
          </a:p>
        </p:txBody>
      </p:sp>
      <p:sp>
        <p:nvSpPr>
          <p:cNvPr id="3" name="正方形/長方形 2"/>
          <p:cNvSpPr/>
          <p:nvPr/>
        </p:nvSpPr>
        <p:spPr>
          <a:xfrm>
            <a:off x="419374" y="748668"/>
            <a:ext cx="6756978" cy="923330"/>
          </a:xfrm>
          <a:prstGeom prst="rect">
            <a:avLst/>
          </a:prstGeom>
        </p:spPr>
        <p:txBody>
          <a:bodyPr wrap="none">
            <a:spAutoFit/>
          </a:bodyPr>
          <a:lstStyle/>
          <a:p>
            <a:pPr>
              <a:lnSpc>
                <a:spcPct val="150000"/>
              </a:lnSpc>
            </a:pPr>
            <a:r>
              <a:rPr lang="ja-JP" altLang="en-US" dirty="0" smtClean="0">
                <a:solidFill>
                  <a:srgbClr val="000000"/>
                </a:solidFill>
                <a:latin typeface="+mn-ea"/>
                <a:ea typeface="+mn-ea"/>
              </a:rPr>
              <a:t>長いコードを</a:t>
            </a:r>
            <a:r>
              <a:rPr lang="ja-JP" altLang="en-US" dirty="0">
                <a:solidFill>
                  <a:srgbClr val="000000"/>
                </a:solidFill>
                <a:latin typeface="+mn-ea"/>
                <a:ea typeface="+mn-ea"/>
              </a:rPr>
              <a:t>書</a:t>
            </a:r>
            <a:r>
              <a:rPr lang="ja-JP" altLang="en-US" dirty="0" smtClean="0">
                <a:solidFill>
                  <a:srgbClr val="000000"/>
                </a:solidFill>
                <a:latin typeface="+mn-ea"/>
                <a:ea typeface="+mn-ea"/>
              </a:rPr>
              <a:t>くと、何行目のエラーなのか数えるのが大変なので、</a:t>
            </a:r>
            <a:r>
              <a:rPr lang="ja-JP" altLang="en-US" b="1" dirty="0" smtClean="0">
                <a:solidFill>
                  <a:srgbClr val="000000"/>
                </a:solidFill>
                <a:latin typeface="+mn-ea"/>
                <a:ea typeface="+mn-ea"/>
              </a:rPr>
              <a:t>行番号（</a:t>
            </a:r>
            <a:r>
              <a:rPr lang="en-US" altLang="ja-JP" b="1" dirty="0" smtClean="0">
                <a:solidFill>
                  <a:srgbClr val="000000"/>
                </a:solidFill>
                <a:latin typeface="+mn-ea"/>
                <a:ea typeface="+mn-ea"/>
              </a:rPr>
              <a:t>Line</a:t>
            </a:r>
            <a:r>
              <a:rPr lang="ja-JP" altLang="en-US" b="1" dirty="0" smtClean="0">
                <a:solidFill>
                  <a:srgbClr val="000000"/>
                </a:solidFill>
                <a:latin typeface="+mn-ea"/>
                <a:ea typeface="+mn-ea"/>
              </a:rPr>
              <a:t> </a:t>
            </a:r>
            <a:r>
              <a:rPr lang="en-US" altLang="ja-JP" b="1" dirty="0" smtClean="0">
                <a:solidFill>
                  <a:srgbClr val="000000"/>
                </a:solidFill>
                <a:latin typeface="+mn-ea"/>
                <a:ea typeface="+mn-ea"/>
              </a:rPr>
              <a:t>NO</a:t>
            </a:r>
            <a:r>
              <a:rPr lang="ja-JP" altLang="en-US" b="1" dirty="0" smtClean="0">
                <a:solidFill>
                  <a:srgbClr val="000000"/>
                </a:solidFill>
                <a:latin typeface="+mn-ea"/>
                <a:ea typeface="+mn-ea"/>
              </a:rPr>
              <a:t>）を表示させてください</a:t>
            </a:r>
            <a:r>
              <a:rPr lang="ja-JP" altLang="en-US" dirty="0" smtClean="0">
                <a:solidFill>
                  <a:srgbClr val="000000"/>
                </a:solidFill>
                <a:latin typeface="+mn-ea"/>
                <a:ea typeface="+mn-ea"/>
              </a:rPr>
              <a:t>。</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リモート</a:t>
            </a:r>
            <a:r>
              <a:rPr lang="ja-JP" altLang="en-US" dirty="0" smtClean="0">
                <a:solidFill>
                  <a:srgbClr val="000000"/>
                </a:solidFill>
                <a:latin typeface="+mn-ea"/>
                <a:ea typeface="+mn-ea"/>
              </a:rPr>
              <a:t>で講師とやり取りするときも「</a:t>
            </a:r>
            <a:r>
              <a:rPr lang="ja-JP" altLang="en-US" dirty="0" smtClean="0">
                <a:solidFill>
                  <a:srgbClr val="000000"/>
                </a:solidFill>
                <a:latin typeface="+mn-ea"/>
                <a:ea typeface="+mn-ea"/>
              </a:rPr>
              <a:t>〇行目のコード」と言うので</a:t>
            </a:r>
            <a:r>
              <a:rPr lang="ja-JP" altLang="en-US" dirty="0" smtClean="0">
                <a:solidFill>
                  <a:srgbClr val="000000"/>
                </a:solidFill>
                <a:latin typeface="+mn-ea"/>
                <a:ea typeface="+mn-ea"/>
              </a:rPr>
              <a:t>、行番号を表示</a:t>
            </a:r>
            <a:r>
              <a:rPr lang="ja-JP" altLang="en-US" dirty="0" smtClean="0">
                <a:solidFill>
                  <a:srgbClr val="000000"/>
                </a:solidFill>
                <a:latin typeface="+mn-ea"/>
                <a:ea typeface="+mn-ea"/>
              </a:rPr>
              <a:t>してないと意味不明です。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表示方法は手順書に書いてあります。</a:t>
            </a:r>
            <a:endParaRPr lang="ja-JP" altLang="en-US" dirty="0">
              <a:latin typeface="+mn-ea"/>
              <a:ea typeface="+mn-ea"/>
            </a:endParaRPr>
          </a:p>
        </p:txBody>
      </p:sp>
      <p:pic>
        <p:nvPicPr>
          <p:cNvPr id="4" name="図 3"/>
          <p:cNvPicPr>
            <a:picLocks noChangeAspect="1"/>
          </p:cNvPicPr>
          <p:nvPr/>
        </p:nvPicPr>
        <p:blipFill>
          <a:blip r:embed="rId2"/>
          <a:stretch>
            <a:fillRect/>
          </a:stretch>
        </p:blipFill>
        <p:spPr>
          <a:xfrm>
            <a:off x="419374" y="1671998"/>
            <a:ext cx="5978031" cy="3180696"/>
          </a:xfrm>
          <a:prstGeom prst="rect">
            <a:avLst/>
          </a:prstGeom>
        </p:spPr>
      </p:pic>
      <p:sp>
        <p:nvSpPr>
          <p:cNvPr id="6" name="正方形/長方形 5"/>
          <p:cNvSpPr/>
          <p:nvPr/>
        </p:nvSpPr>
        <p:spPr>
          <a:xfrm>
            <a:off x="535285" y="4932385"/>
            <a:ext cx="3654643" cy="1431161"/>
          </a:xfrm>
          <a:prstGeom prst="rect">
            <a:avLst/>
          </a:prstGeom>
        </p:spPr>
        <p:txBody>
          <a:bodyPr wrap="square">
            <a:spAutoFit/>
          </a:bodyPr>
          <a:lstStyle/>
          <a:p>
            <a:r>
              <a:rPr lang="ja-JP" altLang="en-US" dirty="0" smtClean="0">
                <a:latin typeface="+mn-ea"/>
                <a:ea typeface="+mn-ea"/>
              </a:rPr>
              <a:t>■コード</a:t>
            </a:r>
            <a:r>
              <a:rPr lang="ja-JP" altLang="en-US" dirty="0">
                <a:latin typeface="+mn-ea"/>
                <a:ea typeface="+mn-ea"/>
              </a:rPr>
              <a:t>の</a:t>
            </a:r>
            <a:r>
              <a:rPr lang="ja-JP" altLang="en-US" dirty="0" smtClean="0">
                <a:latin typeface="+mn-ea"/>
                <a:ea typeface="+mn-ea"/>
              </a:rPr>
              <a:t>コピー用</a:t>
            </a:r>
            <a:endParaRPr lang="en-US" altLang="ja-JP" dirty="0" smtClean="0">
              <a:latin typeface="+mn-ea"/>
              <a:ea typeface="+mn-ea"/>
            </a:endParaRPr>
          </a:p>
          <a:p>
            <a:endParaRPr lang="en-US" altLang="ja-JP" sz="300" dirty="0" smtClean="0">
              <a:latin typeface="+mn-ea"/>
              <a:ea typeface="+mn-ea"/>
            </a:endParaRPr>
          </a:p>
          <a:p>
            <a:r>
              <a:rPr lang="en-US" altLang="ja-JP" dirty="0" smtClean="0">
                <a:latin typeface="Consolas" panose="020B0609020204030204" pitchFamily="49" charset="0"/>
              </a:rPr>
              <a:t>{</a:t>
            </a:r>
            <a:endParaRPr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codeCellConfig</a:t>
            </a:r>
            <a:r>
              <a:rPr lang="en-US" altLang="ja-JP" dirty="0">
                <a:latin typeface="Consolas" panose="020B0609020204030204" pitchFamily="49" charset="0"/>
              </a:rPr>
              <a:t>": {</a:t>
            </a:r>
          </a:p>
          <a:p>
            <a:r>
              <a:rPr lang="en-US" altLang="ja-JP" dirty="0">
                <a:latin typeface="Consolas" panose="020B0609020204030204" pitchFamily="49" charset="0"/>
              </a:rPr>
              <a:t>      "</a:t>
            </a:r>
            <a:r>
              <a:rPr lang="en-US" altLang="ja-JP" dirty="0" err="1">
                <a:latin typeface="Consolas" panose="020B0609020204030204" pitchFamily="49" charset="0"/>
              </a:rPr>
              <a:t>lineNumbers</a:t>
            </a:r>
            <a:r>
              <a:rPr lang="en-US" altLang="ja-JP" dirty="0">
                <a:latin typeface="Consolas" panose="020B0609020204030204" pitchFamily="49" charset="0"/>
              </a:rPr>
              <a:t>": true,</a:t>
            </a:r>
          </a:p>
          <a:p>
            <a:r>
              <a:rPr lang="en-US" altLang="ja-JP" dirty="0">
                <a:latin typeface="Consolas" panose="020B0609020204030204" pitchFamily="49" charset="0"/>
              </a:rPr>
              <a:t>          "</a:t>
            </a:r>
            <a:r>
              <a:rPr lang="en-US" altLang="ja-JP" dirty="0" err="1">
                <a:latin typeface="Consolas" panose="020B0609020204030204" pitchFamily="49" charset="0"/>
              </a:rPr>
              <a:t>autoClosingBrackets</a:t>
            </a:r>
            <a:r>
              <a:rPr lang="en-US" altLang="ja-JP" dirty="0">
                <a:latin typeface="Consolas" panose="020B0609020204030204" pitchFamily="49" charset="0"/>
              </a:rPr>
              <a:t>": true,</a:t>
            </a:r>
          </a:p>
          <a:p>
            <a:r>
              <a:rPr lang="en-US" altLang="ja-JP" dirty="0">
                <a:latin typeface="Consolas" panose="020B0609020204030204" pitchFamily="49" charset="0"/>
              </a:rPr>
              <a:t>              },</a:t>
            </a:r>
          </a:p>
          <a:p>
            <a:r>
              <a:rPr lang="en-US" altLang="ja-JP" dirty="0">
                <a:latin typeface="Consolas" panose="020B0609020204030204" pitchFamily="49" charset="0"/>
              </a:rPr>
              <a:t>}</a:t>
            </a:r>
            <a:endParaRPr lang="ja-JP" altLang="en-US" dirty="0">
              <a:latin typeface="Consolas" panose="020B0609020204030204" pitchFamily="49" charset="0"/>
            </a:endParaRPr>
          </a:p>
        </p:txBody>
      </p:sp>
      <p:grpSp>
        <p:nvGrpSpPr>
          <p:cNvPr id="16" name="グループ化 15"/>
          <p:cNvGrpSpPr/>
          <p:nvPr/>
        </p:nvGrpSpPr>
        <p:grpSpPr>
          <a:xfrm>
            <a:off x="4577973" y="4117030"/>
            <a:ext cx="4380106" cy="2496923"/>
            <a:chOff x="4577973" y="4117030"/>
            <a:chExt cx="4380106" cy="2496923"/>
          </a:xfrm>
        </p:grpSpPr>
        <p:pic>
          <p:nvPicPr>
            <p:cNvPr id="5" name="図 4"/>
            <p:cNvPicPr>
              <a:picLocks noChangeAspect="1"/>
            </p:cNvPicPr>
            <p:nvPr/>
          </p:nvPicPr>
          <p:blipFill>
            <a:blip r:embed="rId3"/>
            <a:stretch>
              <a:fillRect/>
            </a:stretch>
          </p:blipFill>
          <p:spPr>
            <a:xfrm>
              <a:off x="4577973" y="4117030"/>
              <a:ext cx="4380106" cy="2496923"/>
            </a:xfrm>
            <a:prstGeom prst="rect">
              <a:avLst/>
            </a:prstGeom>
          </p:spPr>
        </p:pic>
        <p:sp>
          <p:nvSpPr>
            <p:cNvPr id="8" name="正方形/長方形 7"/>
            <p:cNvSpPr/>
            <p:nvPr/>
          </p:nvSpPr>
          <p:spPr bwMode="auto">
            <a:xfrm>
              <a:off x="6648450" y="5000625"/>
              <a:ext cx="812800" cy="60007"/>
            </a:xfrm>
            <a:prstGeom prst="rect">
              <a:avLst/>
            </a:prstGeom>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bwMode="auto">
            <a:xfrm>
              <a:off x="6648450" y="5260975"/>
              <a:ext cx="914400" cy="68263"/>
            </a:xfrm>
            <a:prstGeom prst="rect">
              <a:avLst/>
            </a:prstGeom>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正方形/長方形 9"/>
            <p:cNvSpPr/>
            <p:nvPr/>
          </p:nvSpPr>
          <p:spPr bwMode="auto">
            <a:xfrm>
              <a:off x="7435851" y="5025263"/>
              <a:ext cx="126999" cy="2309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 name="正方形/長方形 10"/>
            <p:cNvSpPr/>
            <p:nvPr/>
          </p:nvSpPr>
          <p:spPr bwMode="auto">
            <a:xfrm>
              <a:off x="6529386" y="5025263"/>
              <a:ext cx="126999" cy="230948"/>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正方形/長方形 13"/>
            <p:cNvSpPr/>
            <p:nvPr/>
          </p:nvSpPr>
          <p:spPr bwMode="auto">
            <a:xfrm>
              <a:off x="6529385" y="5025263"/>
              <a:ext cx="1063231" cy="3960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正方形/長方形 14"/>
            <p:cNvSpPr/>
            <p:nvPr/>
          </p:nvSpPr>
          <p:spPr bwMode="auto">
            <a:xfrm>
              <a:off x="6574034" y="5227765"/>
              <a:ext cx="1063231" cy="3960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sp>
        <p:nvSpPr>
          <p:cNvPr id="17" name="テキスト ボックス 16"/>
          <p:cNvSpPr txBox="1"/>
          <p:nvPr/>
        </p:nvSpPr>
        <p:spPr>
          <a:xfrm>
            <a:off x="6447486" y="1903033"/>
            <a:ext cx="2526231" cy="1477328"/>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←手順書</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はここです。</a:t>
            </a:r>
            <a:endParaRPr lang="en-US" altLang="ja-JP" dirty="0" smtClean="0">
              <a:effectLst>
                <a:glow rad="127000">
                  <a:schemeClr val="bg1">
                    <a:alpha val="90000"/>
                  </a:schemeClr>
                </a:glow>
              </a:effectLst>
              <a:latin typeface="+mn-ea"/>
              <a:ea typeface="+mn-ea"/>
            </a:endParaRPr>
          </a:p>
          <a:p>
            <a:pPr>
              <a:lnSpc>
                <a:spcPct val="150000"/>
              </a:lnSpc>
            </a:pPr>
            <a:r>
              <a:rPr lang="en-US" altLang="ja-JP" dirty="0">
                <a:hlinkClick r:id="rId4"/>
              </a:rPr>
              <a:t>00_</a:t>
            </a:r>
            <a:r>
              <a:rPr lang="ja-JP" altLang="en-US" dirty="0">
                <a:hlinkClick r:id="rId4"/>
              </a:rPr>
              <a:t>インストールマニュアル</a:t>
            </a:r>
            <a:endParaRPr lang="en-US" altLang="ja-JP" dirty="0">
              <a:effectLst>
                <a:glow rad="127000">
                  <a:schemeClr val="bg1">
                    <a:alpha val="90000"/>
                  </a:schemeClr>
                </a:glow>
              </a:effectLst>
              <a:latin typeface="+mn-ea"/>
            </a:endParaRPr>
          </a:p>
          <a:p>
            <a:pPr>
              <a:lnSpc>
                <a:spcPct val="150000"/>
              </a:lnSpc>
            </a:pP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rPr>
              <a:t>最近の</a:t>
            </a:r>
            <a:r>
              <a:rPr lang="en-US" altLang="ja-JP" dirty="0" err="1" smtClean="0">
                <a:effectLst>
                  <a:glow rad="127000">
                    <a:schemeClr val="bg1">
                      <a:alpha val="90000"/>
                    </a:schemeClr>
                  </a:glow>
                </a:effectLst>
                <a:latin typeface="+mn-ea"/>
              </a:rPr>
              <a:t>Jupyter</a:t>
            </a:r>
            <a:r>
              <a:rPr lang="ja-JP" altLang="en-US" dirty="0" smtClean="0">
                <a:effectLst>
                  <a:glow rad="127000">
                    <a:schemeClr val="bg1">
                      <a:alpha val="90000"/>
                    </a:schemeClr>
                  </a:glow>
                </a:effectLst>
                <a:latin typeface="+mn-ea"/>
              </a:rPr>
              <a:t>は下のように</a:t>
            </a:r>
            <a:r>
              <a:rPr lang="en-US" altLang="ja-JP" dirty="0" smtClean="0">
                <a:effectLst>
                  <a:glow rad="127000">
                    <a:schemeClr val="bg1">
                      <a:alpha val="90000"/>
                    </a:schemeClr>
                  </a:glow>
                </a:effectLst>
                <a:latin typeface="+mn-ea"/>
              </a:rPr>
              <a:t>GUI</a:t>
            </a:r>
            <a:r>
              <a:rPr lang="ja-JP" altLang="en-US" dirty="0" smtClean="0">
                <a:effectLst>
                  <a:glow rad="127000">
                    <a:schemeClr val="bg1">
                      <a:alpha val="90000"/>
                    </a:schemeClr>
                  </a:glow>
                </a:effectLst>
                <a:latin typeface="+mn-ea"/>
              </a:rPr>
              <a:t>操作ができるので、詳しくはリンク先のマニュアルを見に行ってください。</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19491991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57091" y="2127453"/>
            <a:ext cx="4029818" cy="2603094"/>
          </a:xfrm>
        </p:spPr>
        <p:txBody>
          <a:bodyPr>
            <a:noAutofit/>
          </a:bodyPr>
          <a:lstStyle/>
          <a:p>
            <a:pPr algn="ctr"/>
            <a:r>
              <a:rPr kumimoji="1" lang="ja-JP" altLang="en-US" sz="7200" dirty="0" smtClean="0"/>
              <a:t>変数</a:t>
            </a:r>
            <a:r>
              <a:rPr kumimoji="1" lang="en-US" altLang="ja-JP" sz="7200" dirty="0" smtClean="0"/>
              <a:t/>
            </a:r>
            <a:br>
              <a:rPr kumimoji="1" lang="en-US" altLang="ja-JP" sz="7200" dirty="0" smtClean="0"/>
            </a:br>
            <a:r>
              <a:rPr lang="en-US" altLang="ja-JP" sz="7200" dirty="0" smtClean="0"/>
              <a:t>Variabl</a:t>
            </a:r>
            <a:r>
              <a:rPr lang="en-US" altLang="ja-JP" sz="7200" dirty="0"/>
              <a:t>e</a:t>
            </a:r>
            <a:endParaRPr kumimoji="1" lang="ja-JP" altLang="en-US" sz="7200" dirty="0"/>
          </a:p>
        </p:txBody>
      </p:sp>
    </p:spTree>
    <p:extLst>
      <p:ext uri="{BB962C8B-B14F-4D97-AF65-F5344CB8AC3E}">
        <p14:creationId xmlns:p14="http://schemas.microsoft.com/office/powerpoint/2010/main" val="1700250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92760" y="1031845"/>
            <a:ext cx="7738844" cy="5078313"/>
          </a:xfrm>
          <a:prstGeom prst="rect">
            <a:avLst/>
          </a:prstGeom>
          <a:noFill/>
        </p:spPr>
        <p:txBody>
          <a:bodyPr wrap="square" rtlCol="0">
            <a:spAutoFit/>
          </a:bodyPr>
          <a:lstStyle/>
          <a:p>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r>
              <a:rPr kumimoji="1" lang="ja-JP" altLang="en-US" sz="1800" dirty="0" smtClean="0">
                <a:latin typeface="+mn-ea"/>
                <a:ea typeface="+mn-ea"/>
              </a:rPr>
              <a:t>２）文字（英字）</a:t>
            </a:r>
            <a:endParaRPr kumimoji="1" lang="en-US" altLang="ja-JP" sz="1800" dirty="0" smtClean="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r>
              <a:rPr lang="ja-JP" altLang="en-US" sz="1800" dirty="0">
                <a:latin typeface="+mn-ea"/>
                <a:ea typeface="+mn-ea"/>
              </a:rPr>
              <a:t>・クォートを付けずに文字だけ書いた場合は、文字列とはみなされず</a:t>
            </a:r>
            <a:r>
              <a:rPr lang="ja-JP" altLang="en-US" sz="1800" dirty="0" smtClean="0">
                <a:latin typeface="+mn-ea"/>
                <a:ea typeface="+mn-ea"/>
              </a:rPr>
              <a:t>、</a:t>
            </a:r>
            <a:endParaRPr lang="en-US" altLang="ja-JP" sz="1800" dirty="0" smtClean="0">
              <a:latin typeface="+mn-ea"/>
              <a:ea typeface="+mn-ea"/>
            </a:endParaRPr>
          </a:p>
          <a:p>
            <a:r>
              <a:rPr lang="ja-JP" altLang="en-US" sz="1800" dirty="0" smtClean="0">
                <a:latin typeface="+mn-ea"/>
                <a:ea typeface="+mn-ea"/>
              </a:rPr>
              <a:t>「</a:t>
            </a:r>
            <a:r>
              <a:rPr lang="ja-JP" altLang="en-US" sz="1800" dirty="0">
                <a:latin typeface="+mn-ea"/>
                <a:ea typeface="+mn-ea"/>
              </a:rPr>
              <a:t>何かのデータを表す名前（変数）」と認識されます</a:t>
            </a:r>
            <a:r>
              <a:rPr lang="ja-JP" altLang="en-US" sz="1800" dirty="0" smtClean="0">
                <a:latin typeface="+mn-ea"/>
                <a:ea typeface="+mn-ea"/>
              </a:rPr>
              <a:t>。</a:t>
            </a:r>
            <a:endParaRPr lang="en-US" altLang="ja-JP" sz="1800" dirty="0" smtClean="0">
              <a:latin typeface="+mn-ea"/>
              <a:ea typeface="+mn-ea"/>
            </a:endParaRPr>
          </a:p>
          <a:p>
            <a:endParaRPr lang="ja-JP" altLang="en-US" sz="1800" dirty="0">
              <a:latin typeface="+mn-ea"/>
              <a:ea typeface="+mn-ea"/>
            </a:endParaRPr>
          </a:p>
          <a:p>
            <a:r>
              <a:rPr lang="ja-JP" altLang="en-US" sz="1800" dirty="0" smtClean="0">
                <a:latin typeface="+mn-ea"/>
                <a:ea typeface="+mn-ea"/>
              </a:rPr>
              <a:t>・変数は「</a:t>
            </a:r>
            <a:r>
              <a:rPr lang="en-US" altLang="ja-JP" sz="1800" dirty="0">
                <a:latin typeface="+mn-ea"/>
                <a:ea typeface="+mn-ea"/>
              </a:rPr>
              <a:t>=</a:t>
            </a:r>
            <a:r>
              <a:rPr lang="ja-JP" altLang="en-US" sz="1800" dirty="0">
                <a:latin typeface="+mn-ea"/>
                <a:ea typeface="+mn-ea"/>
              </a:rPr>
              <a:t>」で定義して使います</a:t>
            </a:r>
            <a:r>
              <a:rPr lang="ja-JP" altLang="en-US" sz="1800" dirty="0" smtClean="0">
                <a:latin typeface="+mn-ea"/>
                <a:ea typeface="+mn-ea"/>
              </a:rPr>
              <a:t>。</a:t>
            </a:r>
            <a:endParaRPr lang="ja-JP" altLang="en-US" sz="1800" dirty="0">
              <a:latin typeface="+mn-ea"/>
              <a:ea typeface="+mn-ea"/>
            </a:endParaRPr>
          </a:p>
        </p:txBody>
      </p:sp>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sp>
        <p:nvSpPr>
          <p:cNvPr id="5" name="テキスト ボックス 4"/>
          <p:cNvSpPr txBox="1"/>
          <p:nvPr/>
        </p:nvSpPr>
        <p:spPr>
          <a:xfrm>
            <a:off x="792760" y="1031845"/>
            <a:ext cx="7738844" cy="1200329"/>
          </a:xfrm>
          <a:prstGeom prst="rect">
            <a:avLst/>
          </a:prstGeom>
          <a:noFill/>
        </p:spPr>
        <p:txBody>
          <a:bodyPr wrap="square" rtlCol="0">
            <a:spAutoFit/>
          </a:bodyPr>
          <a:lstStyle/>
          <a:p>
            <a:r>
              <a:rPr lang="ja-JP" altLang="en-US" sz="1800" dirty="0" smtClean="0">
                <a:latin typeface="+mn-ea"/>
                <a:ea typeface="+mn-ea"/>
              </a:rPr>
              <a:t>１）クオーテーション＋文字（英字）</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p:txBody>
      </p:sp>
      <p:pic>
        <p:nvPicPr>
          <p:cNvPr id="6" name="図 5"/>
          <p:cNvPicPr>
            <a:picLocks noChangeAspect="1"/>
          </p:cNvPicPr>
          <p:nvPr/>
        </p:nvPicPr>
        <p:blipFill>
          <a:blip r:embed="rId2"/>
          <a:stretch>
            <a:fillRect/>
          </a:stretch>
        </p:blipFill>
        <p:spPr>
          <a:xfrm>
            <a:off x="862477" y="1421829"/>
            <a:ext cx="5858693" cy="809738"/>
          </a:xfrm>
          <a:prstGeom prst="rect">
            <a:avLst/>
          </a:prstGeom>
        </p:spPr>
      </p:pic>
      <p:sp>
        <p:nvSpPr>
          <p:cNvPr id="7" name="テキスト ボックス 6"/>
          <p:cNvSpPr txBox="1"/>
          <p:nvPr/>
        </p:nvSpPr>
        <p:spPr>
          <a:xfrm>
            <a:off x="2060896" y="1868334"/>
            <a:ext cx="3938002" cy="338554"/>
          </a:xfrm>
          <a:prstGeom prst="rect">
            <a:avLst/>
          </a:prstGeom>
          <a:noFill/>
        </p:spPr>
        <p:txBody>
          <a:bodyPr wrap="square" rtlCol="0">
            <a:spAutoFit/>
          </a:bodyPr>
          <a:lstStyle/>
          <a:p>
            <a:r>
              <a:rPr lang="ja-JP" altLang="en-US" sz="1600" dirty="0" smtClean="0">
                <a:solidFill>
                  <a:schemeClr val="accent1"/>
                </a:solidFill>
                <a:latin typeface="+mn-ea"/>
                <a:ea typeface="+mn-ea"/>
              </a:rPr>
              <a:t>←文字列として認識</a:t>
            </a:r>
            <a:endParaRPr lang="en-US" altLang="ja-JP" sz="1600" dirty="0" smtClean="0">
              <a:solidFill>
                <a:schemeClr val="accent1"/>
              </a:solidFill>
              <a:latin typeface="+mn-ea"/>
              <a:ea typeface="+mn-ea"/>
            </a:endParaRPr>
          </a:p>
        </p:txBody>
      </p:sp>
      <p:pic>
        <p:nvPicPr>
          <p:cNvPr id="8" name="図 7"/>
          <p:cNvPicPr>
            <a:picLocks noChangeAspect="1"/>
          </p:cNvPicPr>
          <p:nvPr/>
        </p:nvPicPr>
        <p:blipFill>
          <a:blip r:embed="rId3"/>
          <a:stretch>
            <a:fillRect/>
          </a:stretch>
        </p:blipFill>
        <p:spPr>
          <a:xfrm>
            <a:off x="792760" y="3043620"/>
            <a:ext cx="5849166" cy="1486107"/>
          </a:xfrm>
          <a:prstGeom prst="rect">
            <a:avLst/>
          </a:prstGeom>
        </p:spPr>
      </p:pic>
      <p:sp>
        <p:nvSpPr>
          <p:cNvPr id="9" name="テキスト ボックス 8"/>
          <p:cNvSpPr txBox="1"/>
          <p:nvPr/>
        </p:nvSpPr>
        <p:spPr>
          <a:xfrm>
            <a:off x="3717343" y="4243342"/>
            <a:ext cx="393800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x</a:t>
            </a:r>
            <a:r>
              <a:rPr lang="ja-JP" altLang="en-US" sz="1600" dirty="0" smtClean="0">
                <a:solidFill>
                  <a:schemeClr val="accent1"/>
                </a:solidFill>
                <a:effectLst>
                  <a:glow rad="127000">
                    <a:schemeClr val="bg1">
                      <a:alpha val="90000"/>
                    </a:schemeClr>
                  </a:glow>
                </a:effectLst>
                <a:latin typeface="+mn-ea"/>
                <a:ea typeface="+mn-ea"/>
              </a:rPr>
              <a:t>は定義されていない</a:t>
            </a:r>
            <a:r>
              <a:rPr lang="ja-JP" altLang="en-US" sz="1600" dirty="0">
                <a:solidFill>
                  <a:schemeClr val="accent1"/>
                </a:solidFill>
                <a:effectLst>
                  <a:glow rad="127000">
                    <a:schemeClr val="bg1">
                      <a:alpha val="90000"/>
                    </a:schemeClr>
                  </a:glow>
                </a:effectLst>
                <a:latin typeface="+mn-ea"/>
                <a:ea typeface="+mn-ea"/>
              </a:rPr>
              <a:t>」</a:t>
            </a:r>
            <a:r>
              <a:rPr lang="ja-JP" altLang="en-US" sz="1600" dirty="0" smtClean="0">
                <a:solidFill>
                  <a:schemeClr val="accent1"/>
                </a:solidFill>
                <a:effectLst>
                  <a:glow rad="127000">
                    <a:schemeClr val="bg1">
                      <a:alpha val="90000"/>
                    </a:schemeClr>
                  </a:glow>
                </a:effectLst>
                <a:latin typeface="+mn-ea"/>
                <a:ea typeface="+mn-ea"/>
              </a:rPr>
              <a:t>というエラー</a:t>
            </a:r>
            <a:endParaRPr lang="en-US" altLang="ja-JP" sz="1600" dirty="0" smtClean="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27212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549479" y="1107347"/>
            <a:ext cx="7738844" cy="1477328"/>
          </a:xfrm>
          <a:prstGeom prst="rect">
            <a:avLst/>
          </a:prstGeom>
          <a:noFill/>
        </p:spPr>
        <p:txBody>
          <a:bodyPr wrap="square" rtlCol="0">
            <a:spAutoFit/>
          </a:bodyPr>
          <a:lstStyle/>
          <a:p>
            <a:r>
              <a:rPr lang="ja-JP" altLang="en-US" sz="1800" dirty="0">
                <a:latin typeface="+mn-ea"/>
                <a:ea typeface="+mn-ea"/>
              </a:rPr>
              <a:t>３</a:t>
            </a:r>
            <a:r>
              <a:rPr lang="ja-JP" altLang="en-US" sz="1800" dirty="0" smtClean="0">
                <a:latin typeface="+mn-ea"/>
                <a:ea typeface="+mn-ea"/>
              </a:rPr>
              <a:t>）変数を定義する</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p:txBody>
      </p:sp>
      <p:sp>
        <p:nvSpPr>
          <p:cNvPr id="2" name="タイトル 1"/>
          <p:cNvSpPr>
            <a:spLocks noGrp="1"/>
          </p:cNvSpPr>
          <p:nvPr>
            <p:ph type="title"/>
          </p:nvPr>
        </p:nvSpPr>
        <p:spPr/>
        <p:txBody>
          <a:bodyPr/>
          <a:lstStyle/>
          <a:p>
            <a:r>
              <a:rPr kumimoji="1" lang="ja-JP" altLang="en-US" dirty="0" smtClean="0"/>
              <a:t>変数</a:t>
            </a:r>
            <a:endParaRPr kumimoji="1" lang="ja-JP" altLang="en-US" dirty="0"/>
          </a:p>
        </p:txBody>
      </p:sp>
      <p:pic>
        <p:nvPicPr>
          <p:cNvPr id="4" name="図 3"/>
          <p:cNvPicPr>
            <a:picLocks noChangeAspect="1"/>
          </p:cNvPicPr>
          <p:nvPr/>
        </p:nvPicPr>
        <p:blipFill rotWithShape="1">
          <a:blip r:embed="rId2"/>
          <a:srcRect t="4905"/>
          <a:stretch/>
        </p:blipFill>
        <p:spPr>
          <a:xfrm>
            <a:off x="619196" y="1497331"/>
            <a:ext cx="5830114" cy="815321"/>
          </a:xfrm>
          <a:prstGeom prst="rect">
            <a:avLst/>
          </a:prstGeom>
        </p:spPr>
      </p:pic>
      <p:sp>
        <p:nvSpPr>
          <p:cNvPr id="6" name="テキスト ボックス 5"/>
          <p:cNvSpPr txBox="1"/>
          <p:nvPr/>
        </p:nvSpPr>
        <p:spPr>
          <a:xfrm>
            <a:off x="1939254" y="1532775"/>
            <a:ext cx="1844181"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に数値を代入</a:t>
            </a:r>
            <a:endParaRPr lang="en-US" altLang="ja-JP" sz="1800" b="1" dirty="0" smtClean="0">
              <a:solidFill>
                <a:schemeClr val="accent1"/>
              </a:solidFill>
              <a:latin typeface="+mn-ea"/>
              <a:ea typeface="+mn-ea"/>
            </a:endParaRPr>
          </a:p>
        </p:txBody>
      </p:sp>
      <p:sp>
        <p:nvSpPr>
          <p:cNvPr id="7" name="テキスト ボックス 6"/>
          <p:cNvSpPr txBox="1"/>
          <p:nvPr/>
        </p:nvSpPr>
        <p:spPr>
          <a:xfrm>
            <a:off x="1356221" y="2025482"/>
            <a:ext cx="3938002"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の中身は</a:t>
            </a:r>
            <a:r>
              <a:rPr lang="en-US" altLang="ja-JP" sz="1600" dirty="0" smtClean="0">
                <a:solidFill>
                  <a:schemeClr val="accent1"/>
                </a:solidFill>
                <a:latin typeface="+mn-ea"/>
                <a:ea typeface="+mn-ea"/>
              </a:rPr>
              <a:t>143</a:t>
            </a:r>
            <a:r>
              <a:rPr lang="ja-JP" altLang="en-US" sz="1600" dirty="0" smtClean="0">
                <a:solidFill>
                  <a:schemeClr val="accent1"/>
                </a:solidFill>
                <a:latin typeface="+mn-ea"/>
                <a:ea typeface="+mn-ea"/>
              </a:rPr>
              <a:t>だと認識</a:t>
            </a:r>
            <a:endParaRPr lang="en-US" altLang="ja-JP" sz="1600" dirty="0" smtClean="0">
              <a:solidFill>
                <a:schemeClr val="accent1"/>
              </a:solidFill>
              <a:latin typeface="+mn-ea"/>
              <a:ea typeface="+mn-ea"/>
            </a:endParaRPr>
          </a:p>
        </p:txBody>
      </p:sp>
      <p:pic>
        <p:nvPicPr>
          <p:cNvPr id="9" name="図 8"/>
          <p:cNvPicPr>
            <a:picLocks noChangeAspect="1"/>
          </p:cNvPicPr>
          <p:nvPr/>
        </p:nvPicPr>
        <p:blipFill>
          <a:blip r:embed="rId3"/>
          <a:stretch>
            <a:fillRect/>
          </a:stretch>
        </p:blipFill>
        <p:spPr>
          <a:xfrm>
            <a:off x="619196" y="2656345"/>
            <a:ext cx="4429743" cy="866896"/>
          </a:xfrm>
          <a:prstGeom prst="rect">
            <a:avLst/>
          </a:prstGeom>
        </p:spPr>
      </p:pic>
      <p:pic>
        <p:nvPicPr>
          <p:cNvPr id="10" name="図 9"/>
          <p:cNvPicPr>
            <a:picLocks noChangeAspect="1"/>
          </p:cNvPicPr>
          <p:nvPr/>
        </p:nvPicPr>
        <p:blipFill>
          <a:blip r:embed="rId4"/>
          <a:stretch>
            <a:fillRect/>
          </a:stretch>
        </p:blipFill>
        <p:spPr>
          <a:xfrm>
            <a:off x="619196" y="3849108"/>
            <a:ext cx="4448796" cy="2219635"/>
          </a:xfrm>
          <a:prstGeom prst="rect">
            <a:avLst/>
          </a:prstGeom>
        </p:spPr>
      </p:pic>
      <p:sp>
        <p:nvSpPr>
          <p:cNvPr id="11" name="テキスト ボックス 10"/>
          <p:cNvSpPr txBox="1"/>
          <p:nvPr/>
        </p:nvSpPr>
        <p:spPr>
          <a:xfrm>
            <a:off x="2733413" y="2711951"/>
            <a:ext cx="2044118"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にリストを代入</a:t>
            </a:r>
            <a:endParaRPr lang="en-US" altLang="ja-JP" sz="1600" dirty="0" smtClean="0">
              <a:solidFill>
                <a:schemeClr val="accent1"/>
              </a:solidFill>
              <a:latin typeface="+mn-ea"/>
              <a:ea typeface="+mn-ea"/>
            </a:endParaRPr>
          </a:p>
        </p:txBody>
      </p:sp>
      <p:sp>
        <p:nvSpPr>
          <p:cNvPr id="12" name="テキスト ボックス 11"/>
          <p:cNvSpPr txBox="1"/>
          <p:nvPr/>
        </p:nvSpPr>
        <p:spPr>
          <a:xfrm>
            <a:off x="2150379" y="3204658"/>
            <a:ext cx="3938002"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の中身はリスト</a:t>
            </a:r>
            <a:r>
              <a:rPr lang="en-US" altLang="ja-JP" sz="1600" dirty="0">
                <a:solidFill>
                  <a:schemeClr val="accent1"/>
                </a:solidFill>
                <a:latin typeface="+mn-ea"/>
                <a:ea typeface="+mn-ea"/>
              </a:rPr>
              <a:t>[0, 1, 2, 3, 4]</a:t>
            </a:r>
            <a:r>
              <a:rPr lang="ja-JP" altLang="en-US" sz="1600" dirty="0" smtClean="0">
                <a:solidFill>
                  <a:schemeClr val="accent1"/>
                </a:solidFill>
                <a:latin typeface="+mn-ea"/>
                <a:ea typeface="+mn-ea"/>
              </a:rPr>
              <a:t>だと認識</a:t>
            </a:r>
            <a:endParaRPr lang="en-US" altLang="ja-JP" sz="1600" dirty="0" smtClean="0">
              <a:solidFill>
                <a:schemeClr val="accent1"/>
              </a:solidFill>
              <a:latin typeface="+mn-ea"/>
              <a:ea typeface="+mn-ea"/>
            </a:endParaRPr>
          </a:p>
        </p:txBody>
      </p:sp>
      <p:sp>
        <p:nvSpPr>
          <p:cNvPr id="13" name="テキスト ボックス 12"/>
          <p:cNvSpPr txBox="1"/>
          <p:nvPr/>
        </p:nvSpPr>
        <p:spPr>
          <a:xfrm>
            <a:off x="4054678" y="3909009"/>
            <a:ext cx="2899795"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に読み込んだ</a:t>
            </a:r>
            <a:r>
              <a:rPr lang="en-US" altLang="ja-JP" sz="1600" dirty="0" smtClean="0">
                <a:solidFill>
                  <a:schemeClr val="accent1"/>
                </a:solidFill>
                <a:latin typeface="+mn-ea"/>
                <a:ea typeface="+mn-ea"/>
              </a:rPr>
              <a:t>csv</a:t>
            </a:r>
            <a:r>
              <a:rPr lang="ja-JP" altLang="en-US" sz="1600" dirty="0" smtClean="0">
                <a:solidFill>
                  <a:schemeClr val="accent1"/>
                </a:solidFill>
                <a:latin typeface="+mn-ea"/>
                <a:ea typeface="+mn-ea"/>
              </a:rPr>
              <a:t>を代入</a:t>
            </a:r>
            <a:endParaRPr lang="en-US" altLang="ja-JP" sz="1600" dirty="0" smtClean="0">
              <a:solidFill>
                <a:schemeClr val="accent1"/>
              </a:solidFill>
              <a:latin typeface="+mn-ea"/>
              <a:ea typeface="+mn-ea"/>
            </a:endParaRPr>
          </a:p>
        </p:txBody>
      </p:sp>
      <p:sp>
        <p:nvSpPr>
          <p:cNvPr id="14" name="テキスト ボックス 13"/>
          <p:cNvSpPr txBox="1"/>
          <p:nvPr/>
        </p:nvSpPr>
        <p:spPr>
          <a:xfrm>
            <a:off x="5120082" y="4460976"/>
            <a:ext cx="3938002" cy="769441"/>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の中身は</a:t>
            </a:r>
            <a:r>
              <a:rPr lang="en-US" altLang="ja-JP" sz="1600" dirty="0" err="1" smtClean="0">
                <a:solidFill>
                  <a:schemeClr val="accent1"/>
                </a:solidFill>
                <a:latin typeface="+mn-ea"/>
                <a:ea typeface="+mn-ea"/>
              </a:rPr>
              <a:t>DataFrame</a:t>
            </a:r>
            <a:r>
              <a:rPr lang="ja-JP" altLang="en-US" sz="1600" dirty="0" smtClean="0">
                <a:solidFill>
                  <a:schemeClr val="accent1"/>
                </a:solidFill>
                <a:latin typeface="+mn-ea"/>
                <a:ea typeface="+mn-ea"/>
              </a:rPr>
              <a:t>だと認識</a:t>
            </a:r>
            <a:endParaRPr lang="en-US" altLang="ja-JP" sz="1600" dirty="0" smtClean="0">
              <a:solidFill>
                <a:schemeClr val="accent1"/>
              </a:solidFill>
              <a:latin typeface="+mn-ea"/>
              <a:ea typeface="+mn-ea"/>
            </a:endParaRPr>
          </a:p>
          <a:p>
            <a:endParaRPr lang="en-US" altLang="ja-JP" sz="1400" dirty="0">
              <a:solidFill>
                <a:schemeClr val="accent1"/>
              </a:solidFill>
              <a:latin typeface="+mn-ea"/>
              <a:ea typeface="+mn-ea"/>
            </a:endParaRPr>
          </a:p>
          <a:p>
            <a:r>
              <a:rPr lang="en-US" altLang="ja-JP" sz="1400" dirty="0" smtClean="0">
                <a:solidFill>
                  <a:schemeClr val="accent1"/>
                </a:solidFill>
                <a:latin typeface="+mn-ea"/>
                <a:ea typeface="+mn-ea"/>
              </a:rPr>
              <a:t>※</a:t>
            </a:r>
            <a:r>
              <a:rPr lang="en-US" altLang="ja-JP" sz="1400" dirty="0" err="1" smtClean="0">
                <a:solidFill>
                  <a:schemeClr val="accent1"/>
                </a:solidFill>
                <a:latin typeface="+mn-ea"/>
                <a:ea typeface="+mn-ea"/>
              </a:rPr>
              <a:t>DataFrame</a:t>
            </a:r>
            <a:r>
              <a:rPr lang="ja-JP" altLang="en-US" sz="1400" dirty="0" smtClean="0">
                <a:solidFill>
                  <a:schemeClr val="accent1"/>
                </a:solidFill>
                <a:latin typeface="+mn-ea"/>
                <a:ea typeface="+mn-ea"/>
              </a:rPr>
              <a:t>＝表のこと</a:t>
            </a:r>
            <a:endParaRPr lang="en-US" altLang="ja-JP" sz="1400" dirty="0" smtClean="0">
              <a:solidFill>
                <a:schemeClr val="accent1"/>
              </a:solidFill>
              <a:latin typeface="+mn-ea"/>
              <a:ea typeface="+mn-ea"/>
            </a:endParaRPr>
          </a:p>
        </p:txBody>
      </p:sp>
      <p:pic>
        <p:nvPicPr>
          <p:cNvPr id="16" name="図 15"/>
          <p:cNvPicPr>
            <a:picLocks noChangeAspect="1"/>
          </p:cNvPicPr>
          <p:nvPr/>
        </p:nvPicPr>
        <p:blipFill>
          <a:blip r:embed="rId5"/>
          <a:stretch>
            <a:fillRect/>
          </a:stretch>
        </p:blipFill>
        <p:spPr>
          <a:xfrm>
            <a:off x="6783612" y="2104071"/>
            <a:ext cx="1559881" cy="1251922"/>
          </a:xfrm>
          <a:prstGeom prst="rect">
            <a:avLst/>
          </a:prstGeom>
        </p:spPr>
      </p:pic>
      <p:sp>
        <p:nvSpPr>
          <p:cNvPr id="17" name="テキスト ボックス 16"/>
          <p:cNvSpPr txBox="1"/>
          <p:nvPr/>
        </p:nvSpPr>
        <p:spPr>
          <a:xfrm>
            <a:off x="6741281" y="3257784"/>
            <a:ext cx="1824606" cy="276999"/>
          </a:xfrm>
          <a:prstGeom prst="rect">
            <a:avLst/>
          </a:prstGeom>
          <a:noFill/>
        </p:spPr>
        <p:txBody>
          <a:bodyPr wrap="square" rtlCol="0">
            <a:spAutoFit/>
          </a:bodyPr>
          <a:lstStyle/>
          <a:p>
            <a:pPr algn="ctr"/>
            <a:r>
              <a:rPr lang="ja-JP" altLang="en-US" dirty="0" smtClean="0">
                <a:latin typeface="+mn-ea"/>
                <a:ea typeface="+mn-ea"/>
              </a:rPr>
              <a:t>よくある変数の説明イメージ</a:t>
            </a:r>
            <a:endParaRPr lang="en-US" altLang="ja-JP" dirty="0" smtClean="0">
              <a:latin typeface="+mn-ea"/>
              <a:ea typeface="+mn-ea"/>
            </a:endParaRPr>
          </a:p>
        </p:txBody>
      </p:sp>
      <p:sp>
        <p:nvSpPr>
          <p:cNvPr id="18" name="テキスト ボックス 17"/>
          <p:cNvSpPr txBox="1"/>
          <p:nvPr/>
        </p:nvSpPr>
        <p:spPr>
          <a:xfrm>
            <a:off x="3534253" y="1516567"/>
            <a:ext cx="4868562" cy="646331"/>
          </a:xfrm>
          <a:prstGeom prst="rect">
            <a:avLst/>
          </a:prstGeom>
          <a:noFill/>
        </p:spPr>
        <p:txBody>
          <a:bodyPr wrap="square" rtlCol="0">
            <a:spAutoFit/>
          </a:bodyPr>
          <a:lstStyle/>
          <a:p>
            <a:r>
              <a:rPr lang="en-US" altLang="ja-JP" sz="1800" b="1" dirty="0" smtClean="0">
                <a:solidFill>
                  <a:schemeClr val="accent1"/>
                </a:solidFill>
                <a:latin typeface="+mn-ea"/>
                <a:ea typeface="+mn-ea"/>
              </a:rPr>
              <a:t>※</a:t>
            </a:r>
            <a:r>
              <a:rPr lang="ja-JP" altLang="en-US" sz="1800" b="1" dirty="0" smtClean="0">
                <a:solidFill>
                  <a:schemeClr val="accent1"/>
                </a:solidFill>
                <a:latin typeface="+mn-ea"/>
                <a:ea typeface="+mn-ea"/>
              </a:rPr>
              <a:t>「</a:t>
            </a:r>
            <a:r>
              <a:rPr lang="en-US" altLang="ja-JP" sz="1800" b="1" dirty="0" smtClean="0">
                <a:solidFill>
                  <a:schemeClr val="accent1"/>
                </a:solidFill>
                <a:latin typeface="+mn-ea"/>
                <a:ea typeface="+mn-ea"/>
              </a:rPr>
              <a:t>x</a:t>
            </a:r>
            <a:r>
              <a:rPr lang="ja-JP" altLang="en-US" sz="1800" b="1" dirty="0" smtClean="0">
                <a:solidFill>
                  <a:schemeClr val="accent1"/>
                </a:solidFill>
                <a:latin typeface="+mn-ea"/>
                <a:ea typeface="+mn-ea"/>
              </a:rPr>
              <a:t>は</a:t>
            </a:r>
            <a:r>
              <a:rPr lang="en-US" altLang="ja-JP" sz="1800" b="1" dirty="0" smtClean="0">
                <a:solidFill>
                  <a:schemeClr val="accent1"/>
                </a:solidFill>
                <a:latin typeface="+mn-ea"/>
                <a:ea typeface="+mn-ea"/>
              </a:rPr>
              <a:t>143</a:t>
            </a:r>
            <a:r>
              <a:rPr lang="ja-JP" altLang="en-US" sz="1800" b="1" dirty="0" smtClean="0">
                <a:solidFill>
                  <a:schemeClr val="accent1"/>
                </a:solidFill>
                <a:latin typeface="+mn-ea"/>
                <a:ea typeface="+mn-ea"/>
              </a:rPr>
              <a:t>に等しい」という意味ではない</a:t>
            </a:r>
            <a:endParaRPr lang="en-US" altLang="ja-JP" sz="1800" b="1" dirty="0" smtClean="0">
              <a:solidFill>
                <a:schemeClr val="accent1"/>
              </a:solidFill>
              <a:latin typeface="+mn-ea"/>
              <a:ea typeface="+mn-ea"/>
            </a:endParaRPr>
          </a:p>
          <a:p>
            <a:r>
              <a:rPr lang="ja-JP" altLang="en-US" sz="1800" b="1" dirty="0">
                <a:solidFill>
                  <a:schemeClr val="accent1"/>
                </a:solidFill>
                <a:latin typeface="+mn-ea"/>
                <a:ea typeface="+mn-ea"/>
              </a:rPr>
              <a:t>　</a:t>
            </a:r>
            <a:r>
              <a:rPr lang="ja-JP" altLang="en-US" sz="1800" b="1" dirty="0" smtClean="0">
                <a:solidFill>
                  <a:schemeClr val="accent1"/>
                </a:solidFill>
                <a:latin typeface="+mn-ea"/>
                <a:ea typeface="+mn-ea"/>
              </a:rPr>
              <a:t>右辺の内容を左辺に代入するという意味です</a:t>
            </a:r>
            <a:endParaRPr lang="en-US" altLang="ja-JP" sz="1800" b="1" dirty="0" smtClean="0">
              <a:solidFill>
                <a:schemeClr val="accent1"/>
              </a:solidFill>
              <a:latin typeface="+mn-ea"/>
              <a:ea typeface="+mn-ea"/>
            </a:endParaRPr>
          </a:p>
        </p:txBody>
      </p:sp>
    </p:spTree>
    <p:extLst>
      <p:ext uri="{BB962C8B-B14F-4D97-AF65-F5344CB8AC3E}">
        <p14:creationId xmlns:p14="http://schemas.microsoft.com/office/powerpoint/2010/main" val="344597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ipynb</a:t>
            </a:r>
            <a:r>
              <a:rPr kumimoji="1" lang="ja-JP" altLang="en-US" dirty="0" smtClean="0"/>
              <a:t>形式（</a:t>
            </a:r>
            <a:r>
              <a:rPr kumimoji="1" lang="en-US" altLang="ja-JP" dirty="0" smtClean="0"/>
              <a:t>notebook</a:t>
            </a:r>
            <a:r>
              <a:rPr kumimoji="1" lang="ja-JP" altLang="en-US" dirty="0" smtClean="0"/>
              <a:t>形式）ファイルの開き方</a:t>
            </a:r>
            <a:endParaRPr kumimoji="1" lang="ja-JP" altLang="en-US" dirty="0"/>
          </a:p>
        </p:txBody>
      </p:sp>
      <p:sp>
        <p:nvSpPr>
          <p:cNvPr id="3" name="テキスト ボックス 2"/>
          <p:cNvSpPr txBox="1"/>
          <p:nvPr/>
        </p:nvSpPr>
        <p:spPr>
          <a:xfrm>
            <a:off x="413581" y="1014142"/>
            <a:ext cx="7490109" cy="2308324"/>
          </a:xfrm>
          <a:prstGeom prst="rect">
            <a:avLst/>
          </a:prstGeom>
          <a:noFill/>
        </p:spPr>
        <p:txBody>
          <a:bodyPr wrap="square" rtlCol="0">
            <a:spAutoFit/>
          </a:bodyPr>
          <a:lstStyle/>
          <a:p>
            <a:r>
              <a:rPr lang="ja-JP" altLang="en-US" sz="1600" dirty="0" smtClean="0">
                <a:latin typeface="+mn-ea"/>
                <a:ea typeface="+mn-ea"/>
              </a:rPr>
              <a:t>・</a:t>
            </a:r>
            <a:r>
              <a:rPr lang="en-US" altLang="ja-JP" sz="1600" dirty="0" err="1" smtClean="0">
                <a:latin typeface="+mn-ea"/>
                <a:ea typeface="+mn-ea"/>
              </a:rPr>
              <a:t>JupyterNotebook</a:t>
            </a:r>
            <a:r>
              <a:rPr lang="ja-JP" altLang="en-US" sz="1600" dirty="0" smtClean="0">
                <a:latin typeface="+mn-ea"/>
                <a:ea typeface="+mn-ea"/>
              </a:rPr>
              <a:t>形式のファイルは、拡張子が「</a:t>
            </a:r>
            <a:r>
              <a:rPr lang="en-US" altLang="ja-JP" sz="1600" dirty="0" smtClean="0">
                <a:latin typeface="+mn-ea"/>
                <a:ea typeface="+mn-ea"/>
              </a:rPr>
              <a:t>.</a:t>
            </a:r>
            <a:r>
              <a:rPr lang="en-US" altLang="ja-JP" sz="1600" dirty="0" err="1" smtClean="0">
                <a:latin typeface="+mn-ea"/>
                <a:ea typeface="+mn-ea"/>
              </a:rPr>
              <a:t>ipynb</a:t>
            </a:r>
            <a:r>
              <a:rPr lang="ja-JP" altLang="en-US" sz="1600" dirty="0" smtClean="0">
                <a:latin typeface="+mn-ea"/>
                <a:ea typeface="+mn-ea"/>
              </a:rPr>
              <a:t>」になっています。</a:t>
            </a:r>
            <a:endParaRPr lang="en-US" altLang="ja-JP" sz="1600" dirty="0" smtClean="0">
              <a:latin typeface="+mn-ea"/>
              <a:ea typeface="+mn-ea"/>
            </a:endParaRPr>
          </a:p>
          <a:p>
            <a:r>
              <a:rPr lang="ja-JP" altLang="en-US" sz="1600" dirty="0">
                <a:latin typeface="+mn-ea"/>
                <a:ea typeface="+mn-ea"/>
              </a:rPr>
              <a:t>　</a:t>
            </a:r>
            <a:r>
              <a:rPr lang="en-US" altLang="ja-JP" sz="1600" dirty="0" smtClean="0">
                <a:latin typeface="+mn-ea"/>
                <a:ea typeface="+mn-ea"/>
              </a:rPr>
              <a:t>Windows</a:t>
            </a:r>
            <a:r>
              <a:rPr lang="ja-JP" altLang="en-US" sz="1600" dirty="0" smtClean="0">
                <a:latin typeface="+mn-ea"/>
                <a:ea typeface="+mn-ea"/>
              </a:rPr>
              <a:t>のフォルダでダブルクリックしても、開きません。</a:t>
            </a:r>
            <a:endParaRPr lang="en-US" altLang="ja-JP" sz="1600" dirty="0" smtClean="0">
              <a:latin typeface="+mn-ea"/>
              <a:ea typeface="+mn-ea"/>
            </a:endParaRPr>
          </a:p>
          <a:p>
            <a:endParaRPr lang="en-US" altLang="ja-JP" sz="1600" dirty="0">
              <a:latin typeface="+mn-ea"/>
              <a:ea typeface="+mn-ea"/>
            </a:endParaRPr>
          </a:p>
          <a:p>
            <a:r>
              <a:rPr lang="ja-JP" altLang="en-US" sz="1600" dirty="0" smtClean="0">
                <a:latin typeface="+mn-ea"/>
                <a:ea typeface="+mn-ea"/>
              </a:rPr>
              <a:t>・まずは</a:t>
            </a:r>
            <a:r>
              <a:rPr lang="en-US" altLang="ja-JP" sz="1600" dirty="0" err="1" smtClean="0">
                <a:latin typeface="+mn-ea"/>
                <a:ea typeface="+mn-ea"/>
              </a:rPr>
              <a:t>JupyterLab</a:t>
            </a:r>
            <a:r>
              <a:rPr lang="ja-JP" altLang="en-US" sz="1600" dirty="0" smtClean="0">
                <a:latin typeface="+mn-ea"/>
                <a:ea typeface="+mn-ea"/>
              </a:rPr>
              <a:t>を立ち上げます。</a:t>
            </a:r>
            <a:endParaRPr lang="en-US" altLang="ja-JP" sz="1600" dirty="0" smtClean="0">
              <a:latin typeface="+mn-ea"/>
              <a:ea typeface="+mn-ea"/>
            </a:endParaRPr>
          </a:p>
          <a:p>
            <a:endParaRPr lang="en-US" altLang="ja-JP" sz="1600" dirty="0" smtClean="0">
              <a:latin typeface="+mn-ea"/>
              <a:ea typeface="+mn-ea"/>
            </a:endParaRPr>
          </a:p>
          <a:p>
            <a:r>
              <a:rPr lang="ja-JP" altLang="en-US" sz="1600" dirty="0" smtClean="0">
                <a:latin typeface="+mn-ea"/>
                <a:ea typeface="+mn-ea"/>
              </a:rPr>
              <a:t>■方法その①</a:t>
            </a:r>
            <a:endParaRPr lang="en-US" altLang="ja-JP" sz="1600" dirty="0" smtClean="0">
              <a:latin typeface="+mn-ea"/>
              <a:ea typeface="+mn-ea"/>
            </a:endParaRPr>
          </a:p>
          <a:p>
            <a:r>
              <a:rPr lang="ja-JP" altLang="en-US" sz="1600" dirty="0">
                <a:latin typeface="+mn-ea"/>
                <a:ea typeface="+mn-ea"/>
              </a:rPr>
              <a:t>　</a:t>
            </a:r>
            <a:r>
              <a:rPr lang="ja-JP" altLang="en-US" sz="1600" dirty="0" smtClean="0">
                <a:latin typeface="+mn-ea"/>
                <a:ea typeface="+mn-ea"/>
              </a:rPr>
              <a:t>検索バーから「</a:t>
            </a:r>
            <a:r>
              <a:rPr lang="en-US" altLang="ja-JP" sz="1600" dirty="0" err="1" smtClean="0">
                <a:latin typeface="+mn-ea"/>
                <a:ea typeface="+mn-ea"/>
              </a:rPr>
              <a:t>jupyter</a:t>
            </a:r>
            <a:r>
              <a:rPr lang="ja-JP" altLang="en-US" sz="1600" dirty="0" smtClean="0">
                <a:latin typeface="+mn-ea"/>
                <a:ea typeface="+mn-ea"/>
              </a:rPr>
              <a:t>」と入れて検索</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p:txBody>
      </p:sp>
      <p:pic>
        <p:nvPicPr>
          <p:cNvPr id="6" name="図 5"/>
          <p:cNvPicPr>
            <a:picLocks noChangeAspect="1"/>
          </p:cNvPicPr>
          <p:nvPr/>
        </p:nvPicPr>
        <p:blipFill>
          <a:blip r:embed="rId2"/>
          <a:stretch>
            <a:fillRect/>
          </a:stretch>
        </p:blipFill>
        <p:spPr>
          <a:xfrm>
            <a:off x="550721" y="2902417"/>
            <a:ext cx="3693732" cy="3187485"/>
          </a:xfrm>
          <a:prstGeom prst="rect">
            <a:avLst/>
          </a:prstGeom>
        </p:spPr>
      </p:pic>
      <p:sp>
        <p:nvSpPr>
          <p:cNvPr id="7" name="テキスト ボックス 6"/>
          <p:cNvSpPr txBox="1"/>
          <p:nvPr/>
        </p:nvSpPr>
        <p:spPr>
          <a:xfrm>
            <a:off x="4646663" y="2158278"/>
            <a:ext cx="4051512" cy="3785652"/>
          </a:xfrm>
          <a:prstGeom prst="rect">
            <a:avLst/>
          </a:prstGeom>
          <a:noFill/>
        </p:spPr>
        <p:txBody>
          <a:bodyPr wrap="square" rtlCol="0">
            <a:spAutoFit/>
          </a:bodyPr>
          <a:lstStyle/>
          <a:p>
            <a:r>
              <a:rPr lang="ja-JP" altLang="en-US" sz="1600" dirty="0" smtClean="0">
                <a:latin typeface="+mn-ea"/>
                <a:ea typeface="+mn-ea"/>
              </a:rPr>
              <a:t>■方法その②</a:t>
            </a:r>
            <a:endParaRPr lang="en-US" altLang="ja-JP" sz="1600" dirty="0" smtClean="0">
              <a:latin typeface="+mn-ea"/>
              <a:ea typeface="+mn-ea"/>
            </a:endParaRPr>
          </a:p>
          <a:p>
            <a:r>
              <a:rPr lang="ja-JP" altLang="en-US" sz="1600" dirty="0">
                <a:latin typeface="+mn-ea"/>
                <a:ea typeface="+mn-ea"/>
              </a:rPr>
              <a:t>　</a:t>
            </a:r>
            <a:r>
              <a:rPr lang="en-US" altLang="ja-JP" sz="1600" dirty="0" err="1" smtClean="0">
                <a:latin typeface="+mn-ea"/>
                <a:ea typeface="+mn-ea"/>
              </a:rPr>
              <a:t>cmd</a:t>
            </a:r>
            <a:r>
              <a:rPr lang="ja-JP" altLang="en-US" sz="1600" dirty="0" smtClean="0">
                <a:latin typeface="+mn-ea"/>
                <a:ea typeface="+mn-ea"/>
              </a:rPr>
              <a:t>に「</a:t>
            </a:r>
            <a:r>
              <a:rPr lang="en-US" altLang="ja-JP" sz="1600" dirty="0" err="1" smtClean="0">
                <a:latin typeface="+mn-ea"/>
                <a:ea typeface="+mn-ea"/>
              </a:rPr>
              <a:t>jupyter</a:t>
            </a:r>
            <a:r>
              <a:rPr lang="en-US" altLang="ja-JP" sz="1600" dirty="0" smtClean="0">
                <a:latin typeface="+mn-ea"/>
                <a:ea typeface="+mn-ea"/>
              </a:rPr>
              <a:t> lab</a:t>
            </a:r>
            <a:r>
              <a:rPr lang="ja-JP" altLang="en-US" sz="1600" dirty="0" smtClean="0">
                <a:latin typeface="+mn-ea"/>
                <a:ea typeface="+mn-ea"/>
              </a:rPr>
              <a:t>」と打って</a:t>
            </a:r>
            <a:r>
              <a:rPr lang="ja-JP" altLang="en-US" sz="1600" dirty="0" smtClean="0">
                <a:latin typeface="+mn-ea"/>
                <a:ea typeface="+mn-ea"/>
              </a:rPr>
              <a:t>実行</a:t>
            </a:r>
            <a:endParaRPr lang="en-US" altLang="ja-JP" sz="1600" dirty="0" smtClean="0">
              <a:latin typeface="+mn-ea"/>
              <a:ea typeface="+mn-ea"/>
            </a:endParaRPr>
          </a:p>
          <a:p>
            <a:endParaRPr lang="en-US" altLang="ja-JP" sz="1600" dirty="0">
              <a:latin typeface="+mn-ea"/>
              <a:ea typeface="+mn-ea"/>
            </a:endParaRPr>
          </a:p>
          <a:p>
            <a:endParaRPr kumimoji="1" lang="en-US" altLang="ja-JP" sz="1600" dirty="0" smtClean="0">
              <a:latin typeface="+mn-ea"/>
              <a:ea typeface="+mn-ea"/>
            </a:endParaRPr>
          </a:p>
          <a:p>
            <a:endParaRPr lang="en-US" altLang="ja-JP" sz="1600" dirty="0">
              <a:latin typeface="+mn-ea"/>
              <a:ea typeface="+mn-ea"/>
            </a:endParaRPr>
          </a:p>
          <a:p>
            <a:endParaRPr kumimoji="1" lang="en-US" altLang="ja-JP" sz="1600" dirty="0" smtClean="0">
              <a:latin typeface="+mn-ea"/>
              <a:ea typeface="+mn-ea"/>
            </a:endParaRPr>
          </a:p>
          <a:p>
            <a:endParaRPr lang="en-US" altLang="ja-JP" sz="1600" dirty="0">
              <a:latin typeface="+mn-ea"/>
              <a:ea typeface="+mn-ea"/>
            </a:endParaRPr>
          </a:p>
          <a:p>
            <a:endParaRPr kumimoji="1" lang="en-US" altLang="ja-JP" sz="1600" dirty="0" smtClean="0">
              <a:latin typeface="+mn-ea"/>
              <a:ea typeface="+mn-ea"/>
            </a:endParaRPr>
          </a:p>
          <a:p>
            <a:endParaRPr lang="en-US" altLang="ja-JP" sz="1600" dirty="0">
              <a:latin typeface="+mn-ea"/>
              <a:ea typeface="+mn-ea"/>
            </a:endParaRPr>
          </a:p>
          <a:p>
            <a:endParaRPr kumimoji="1" lang="en-US" altLang="ja-JP" sz="1600" dirty="0" smtClean="0">
              <a:latin typeface="+mn-ea"/>
              <a:ea typeface="+mn-ea"/>
            </a:endParaRPr>
          </a:p>
          <a:p>
            <a:endParaRPr lang="en-US" altLang="ja-JP" sz="1600" dirty="0">
              <a:latin typeface="+mn-ea"/>
              <a:ea typeface="+mn-ea"/>
            </a:endParaRPr>
          </a:p>
          <a:p>
            <a:endParaRPr kumimoji="1" lang="en-US" altLang="ja-JP" sz="1600" dirty="0" smtClean="0">
              <a:latin typeface="+mn-ea"/>
              <a:ea typeface="+mn-ea"/>
            </a:endParaRPr>
          </a:p>
          <a:p>
            <a:r>
              <a:rPr lang="ja-JP" altLang="en-US" sz="1600" dirty="0" smtClean="0">
                <a:latin typeface="+mn-ea"/>
                <a:ea typeface="+mn-ea"/>
              </a:rPr>
              <a:t>■方法その③</a:t>
            </a:r>
            <a:endParaRPr lang="en-US" altLang="ja-JP" sz="1600" dirty="0" smtClean="0">
              <a:latin typeface="+mn-ea"/>
              <a:ea typeface="+mn-ea"/>
            </a:endParaRPr>
          </a:p>
          <a:p>
            <a:r>
              <a:rPr kumimoji="1" lang="ja-JP" altLang="en-US" sz="1600" dirty="0">
                <a:latin typeface="+mn-ea"/>
                <a:ea typeface="+mn-ea"/>
              </a:rPr>
              <a:t>　</a:t>
            </a:r>
            <a:r>
              <a:rPr kumimoji="1" lang="ja-JP" altLang="en-US" sz="1600" dirty="0" smtClean="0">
                <a:latin typeface="+mn-ea"/>
                <a:ea typeface="+mn-ea"/>
              </a:rPr>
              <a:t>タスクバーのショートカットをクリック</a:t>
            </a:r>
            <a:endParaRPr kumimoji="1" lang="en-US" altLang="ja-JP" sz="1600" dirty="0" smtClean="0">
              <a:latin typeface="+mn-ea"/>
              <a:ea typeface="+mn-ea"/>
            </a:endParaRPr>
          </a:p>
          <a:p>
            <a:r>
              <a:rPr lang="ja-JP" altLang="en-US" sz="1600" dirty="0" smtClean="0">
                <a:latin typeface="+mn-ea"/>
                <a:ea typeface="+mn-ea"/>
              </a:rPr>
              <a:t>（手順書に従った人は作っているはずです）</a:t>
            </a:r>
            <a:endParaRPr kumimoji="1" lang="en-US" altLang="ja-JP" sz="1600" dirty="0" smtClean="0">
              <a:latin typeface="+mn-ea"/>
              <a:ea typeface="+mn-ea"/>
            </a:endParaRPr>
          </a:p>
        </p:txBody>
      </p:sp>
      <p:sp>
        <p:nvSpPr>
          <p:cNvPr id="9" name="正方形/長方形 8"/>
          <p:cNvSpPr/>
          <p:nvPr/>
        </p:nvSpPr>
        <p:spPr bwMode="auto">
          <a:xfrm>
            <a:off x="550721" y="5701629"/>
            <a:ext cx="718521" cy="237522"/>
          </a:xfrm>
          <a:prstGeom prst="rect">
            <a:avLst/>
          </a:prstGeom>
          <a:noFill/>
          <a:ln w="28575"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正方形/長方形 9"/>
          <p:cNvSpPr/>
          <p:nvPr/>
        </p:nvSpPr>
        <p:spPr bwMode="auto">
          <a:xfrm>
            <a:off x="2202099" y="4258637"/>
            <a:ext cx="718521" cy="237522"/>
          </a:xfrm>
          <a:prstGeom prst="rect">
            <a:avLst/>
          </a:prstGeom>
          <a:noFill/>
          <a:ln w="28575"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nvGrpSpPr>
          <p:cNvPr id="13" name="グループ化 12"/>
          <p:cNvGrpSpPr/>
          <p:nvPr/>
        </p:nvGrpSpPr>
        <p:grpSpPr>
          <a:xfrm>
            <a:off x="4646663" y="2762513"/>
            <a:ext cx="4276227" cy="2236192"/>
            <a:chOff x="4728623" y="3262931"/>
            <a:chExt cx="4276227" cy="2236192"/>
          </a:xfrm>
        </p:grpSpPr>
        <p:pic>
          <p:nvPicPr>
            <p:cNvPr id="11" name="図 10"/>
            <p:cNvPicPr>
              <a:picLocks noChangeAspect="1"/>
            </p:cNvPicPr>
            <p:nvPr/>
          </p:nvPicPr>
          <p:blipFill>
            <a:blip r:embed="rId3"/>
            <a:stretch>
              <a:fillRect/>
            </a:stretch>
          </p:blipFill>
          <p:spPr>
            <a:xfrm>
              <a:off x="4728623" y="3262931"/>
              <a:ext cx="4276227" cy="2236192"/>
            </a:xfrm>
            <a:prstGeom prst="rect">
              <a:avLst/>
            </a:prstGeom>
          </p:spPr>
        </p:pic>
        <p:sp>
          <p:nvSpPr>
            <p:cNvPr id="12" name="正方形/長方形 11"/>
            <p:cNvSpPr/>
            <p:nvPr/>
          </p:nvSpPr>
          <p:spPr bwMode="auto">
            <a:xfrm>
              <a:off x="5060950" y="3599465"/>
              <a:ext cx="360363" cy="692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grpSp>
      <p:sp>
        <p:nvSpPr>
          <p:cNvPr id="14" name="正方形/長方形 13"/>
          <p:cNvSpPr/>
          <p:nvPr/>
        </p:nvSpPr>
        <p:spPr bwMode="auto">
          <a:xfrm>
            <a:off x="5261399" y="3049534"/>
            <a:ext cx="718521" cy="237522"/>
          </a:xfrm>
          <a:prstGeom prst="rect">
            <a:avLst/>
          </a:prstGeom>
          <a:noFill/>
          <a:ln w="28575"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4" name="図 3"/>
          <p:cNvPicPr>
            <a:picLocks noChangeAspect="1"/>
          </p:cNvPicPr>
          <p:nvPr/>
        </p:nvPicPr>
        <p:blipFill>
          <a:blip r:embed="rId4"/>
          <a:stretch>
            <a:fillRect/>
          </a:stretch>
        </p:blipFill>
        <p:spPr>
          <a:xfrm>
            <a:off x="4961222" y="5965587"/>
            <a:ext cx="1951400" cy="416428"/>
          </a:xfrm>
          <a:prstGeom prst="rect">
            <a:avLst/>
          </a:prstGeom>
        </p:spPr>
      </p:pic>
      <p:sp>
        <p:nvSpPr>
          <p:cNvPr id="15" name="正方形/長方形 14"/>
          <p:cNvSpPr/>
          <p:nvPr/>
        </p:nvSpPr>
        <p:spPr bwMode="auto">
          <a:xfrm>
            <a:off x="5459365" y="5997577"/>
            <a:ext cx="504707" cy="426524"/>
          </a:xfrm>
          <a:prstGeom prst="rect">
            <a:avLst/>
          </a:prstGeom>
          <a:noFill/>
          <a:ln w="28575"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42321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7272348" y="1018662"/>
            <a:ext cx="1559881" cy="1251922"/>
            <a:chOff x="6816290" y="881968"/>
            <a:chExt cx="1559881" cy="1251922"/>
          </a:xfrm>
        </p:grpSpPr>
        <p:pic>
          <p:nvPicPr>
            <p:cNvPr id="11" name="図 10"/>
            <p:cNvPicPr>
              <a:picLocks noChangeAspect="1"/>
            </p:cNvPicPr>
            <p:nvPr/>
          </p:nvPicPr>
          <p:blipFill>
            <a:blip r:embed="rId2"/>
            <a:stretch>
              <a:fillRect/>
            </a:stretch>
          </p:blipFill>
          <p:spPr>
            <a:xfrm>
              <a:off x="6816290" y="881968"/>
              <a:ext cx="1559881" cy="1251922"/>
            </a:xfrm>
            <a:prstGeom prst="rect">
              <a:avLst/>
            </a:prstGeom>
          </p:spPr>
        </p:pic>
        <p:sp>
          <p:nvSpPr>
            <p:cNvPr id="13" name="円弧 12"/>
            <p:cNvSpPr/>
            <p:nvPr/>
          </p:nvSpPr>
          <p:spPr bwMode="auto">
            <a:xfrm>
              <a:off x="7152462" y="1043157"/>
              <a:ext cx="734331" cy="854479"/>
            </a:xfrm>
            <a:prstGeom prst="arc">
              <a:avLst>
                <a:gd name="adj1" fmla="val 15277425"/>
                <a:gd name="adj2" fmla="val 196019"/>
              </a:avLst>
            </a:prstGeom>
            <a:ln w="28575">
              <a:solidFill>
                <a:schemeClr val="accent1"/>
              </a:solidFill>
              <a:prstDash val="sysDash"/>
              <a:headEnd type="arrow"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14" name="十字形 13"/>
            <p:cNvSpPr/>
            <p:nvPr/>
          </p:nvSpPr>
          <p:spPr bwMode="auto">
            <a:xfrm rot="2663323">
              <a:off x="7923195" y="954670"/>
              <a:ext cx="324000" cy="322133"/>
            </a:xfrm>
            <a:prstGeom prst="plus">
              <a:avLst>
                <a:gd name="adj" fmla="val 46094"/>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grpSp>
      <p:sp>
        <p:nvSpPr>
          <p:cNvPr id="2" name="タイトル 1"/>
          <p:cNvSpPr>
            <a:spLocks noGrp="1"/>
          </p:cNvSpPr>
          <p:nvPr>
            <p:ph type="title"/>
          </p:nvPr>
        </p:nvSpPr>
        <p:spPr/>
        <p:txBody>
          <a:bodyPr/>
          <a:lstStyle/>
          <a:p>
            <a:r>
              <a:rPr lang="ja-JP" altLang="en-US" dirty="0"/>
              <a:t>変数</a:t>
            </a:r>
            <a:endParaRPr kumimoji="1" lang="ja-JP" altLang="en-US" dirty="0"/>
          </a:p>
        </p:txBody>
      </p:sp>
      <p:sp>
        <p:nvSpPr>
          <p:cNvPr id="3" name="テキスト ボックス 2"/>
          <p:cNvSpPr txBox="1"/>
          <p:nvPr/>
        </p:nvSpPr>
        <p:spPr>
          <a:xfrm>
            <a:off x="486561" y="1237376"/>
            <a:ext cx="7490109" cy="1477328"/>
          </a:xfrm>
          <a:prstGeom prst="rect">
            <a:avLst/>
          </a:prstGeom>
          <a:noFill/>
        </p:spPr>
        <p:txBody>
          <a:bodyPr wrap="square" rtlCol="0">
            <a:spAutoFit/>
          </a:bodyPr>
          <a:lstStyle/>
          <a:p>
            <a:r>
              <a:rPr lang="ja-JP" altLang="en-US" sz="1800" dirty="0">
                <a:latin typeface="+mn-ea"/>
                <a:ea typeface="+mn-ea"/>
              </a:rPr>
              <a:t>３</a:t>
            </a:r>
            <a:r>
              <a:rPr lang="ja-JP" altLang="en-US" sz="1800" dirty="0" smtClean="0">
                <a:latin typeface="+mn-ea"/>
                <a:ea typeface="+mn-ea"/>
              </a:rPr>
              <a:t>）変数を定義する</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p:txBody>
      </p:sp>
      <p:pic>
        <p:nvPicPr>
          <p:cNvPr id="4" name="図 3"/>
          <p:cNvPicPr>
            <a:picLocks noChangeAspect="1"/>
          </p:cNvPicPr>
          <p:nvPr/>
        </p:nvPicPr>
        <p:blipFill>
          <a:blip r:embed="rId3"/>
          <a:stretch>
            <a:fillRect/>
          </a:stretch>
        </p:blipFill>
        <p:spPr>
          <a:xfrm>
            <a:off x="447153" y="1629569"/>
            <a:ext cx="6211167" cy="1124107"/>
          </a:xfrm>
          <a:prstGeom prst="rect">
            <a:avLst/>
          </a:prstGeom>
        </p:spPr>
      </p:pic>
      <p:sp>
        <p:nvSpPr>
          <p:cNvPr id="6" name="テキスト ボックス 5"/>
          <p:cNvSpPr txBox="1"/>
          <p:nvPr/>
        </p:nvSpPr>
        <p:spPr>
          <a:xfrm>
            <a:off x="3574337" y="2448099"/>
            <a:ext cx="4500066" cy="523220"/>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143</a:t>
            </a:r>
            <a:r>
              <a:rPr lang="ja-JP" altLang="en-US" sz="1600" dirty="0" smtClean="0">
                <a:solidFill>
                  <a:schemeClr val="accent1"/>
                </a:solidFill>
                <a:effectLst>
                  <a:glow rad="127000">
                    <a:schemeClr val="bg1">
                      <a:alpha val="90000"/>
                    </a:schemeClr>
                  </a:glow>
                </a:effectLst>
                <a:latin typeface="+mn-ea"/>
                <a:ea typeface="+mn-ea"/>
              </a:rPr>
              <a:t>という即値には代入できませ</a:t>
            </a:r>
            <a:r>
              <a:rPr lang="ja-JP" altLang="en-US" sz="1600" dirty="0">
                <a:solidFill>
                  <a:schemeClr val="accent1"/>
                </a:solidFill>
                <a:effectLst>
                  <a:glow rad="127000">
                    <a:schemeClr val="bg1">
                      <a:alpha val="90000"/>
                    </a:schemeClr>
                  </a:glow>
                </a:effectLst>
                <a:latin typeface="+mn-ea"/>
                <a:ea typeface="+mn-ea"/>
              </a:rPr>
              <a:t>ん</a:t>
            </a:r>
            <a:r>
              <a:rPr lang="ja-JP" altLang="en-US" sz="1600" dirty="0" smtClean="0">
                <a:solidFill>
                  <a:schemeClr val="accent1"/>
                </a:solidFill>
                <a:effectLst>
                  <a:glow rad="127000">
                    <a:schemeClr val="bg1">
                      <a:alpha val="90000"/>
                    </a:schemeClr>
                  </a:glow>
                </a:effectLst>
                <a:latin typeface="+mn-ea"/>
                <a:ea typeface="+mn-ea"/>
              </a:rPr>
              <a:t>」というエラー</a:t>
            </a:r>
            <a:endParaRPr lang="en-US" altLang="ja-JP" sz="1600"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　</a:t>
            </a:r>
            <a:r>
              <a:rPr lang="en-US" altLang="ja-JP" dirty="0" smtClean="0">
                <a:solidFill>
                  <a:schemeClr val="accent1"/>
                </a:solidFill>
                <a:effectLst>
                  <a:glow rad="127000">
                    <a:schemeClr val="bg1">
                      <a:alpha val="90000"/>
                    </a:schemeClr>
                  </a:glow>
                </a:effectLst>
                <a:latin typeface="+mn-ea"/>
                <a:ea typeface="+mn-ea"/>
              </a:rPr>
              <a:t>※</a:t>
            </a:r>
            <a:r>
              <a:rPr lang="ja-JP" altLang="en-US" dirty="0">
                <a:solidFill>
                  <a:schemeClr val="accent1"/>
                </a:solidFill>
                <a:effectLst>
                  <a:glow rad="127000">
                    <a:schemeClr val="bg1">
                      <a:alpha val="90000"/>
                    </a:schemeClr>
                  </a:glow>
                </a:effectLst>
                <a:latin typeface="+mn-ea"/>
                <a:ea typeface="+mn-ea"/>
              </a:rPr>
              <a:t>即値＝コード中に直に書き込まれた</a:t>
            </a:r>
            <a:r>
              <a:rPr lang="ja-JP" altLang="en-US" dirty="0" smtClean="0">
                <a:solidFill>
                  <a:schemeClr val="accent1"/>
                </a:solidFill>
                <a:effectLst>
                  <a:glow rad="127000">
                    <a:schemeClr val="bg1">
                      <a:alpha val="90000"/>
                    </a:schemeClr>
                  </a:glow>
                </a:effectLst>
                <a:latin typeface="+mn-ea"/>
                <a:ea typeface="+mn-ea"/>
              </a:rPr>
              <a:t>数値のこと</a:t>
            </a:r>
            <a:endParaRPr lang="en-US" altLang="ja-JP" dirty="0" smtClean="0">
              <a:solidFill>
                <a:schemeClr val="accent1"/>
              </a:solidFill>
              <a:effectLst>
                <a:glow rad="127000">
                  <a:schemeClr val="bg1">
                    <a:alpha val="90000"/>
                  </a:schemeClr>
                </a:glow>
              </a:effectLst>
              <a:latin typeface="+mn-ea"/>
              <a:ea typeface="+mn-ea"/>
            </a:endParaRPr>
          </a:p>
        </p:txBody>
      </p:sp>
      <p:pic>
        <p:nvPicPr>
          <p:cNvPr id="7" name="図 6"/>
          <p:cNvPicPr>
            <a:picLocks noChangeAspect="1"/>
          </p:cNvPicPr>
          <p:nvPr/>
        </p:nvPicPr>
        <p:blipFill>
          <a:blip r:embed="rId4"/>
          <a:stretch>
            <a:fillRect/>
          </a:stretch>
        </p:blipFill>
        <p:spPr>
          <a:xfrm>
            <a:off x="447153" y="3466141"/>
            <a:ext cx="6277851" cy="990738"/>
          </a:xfrm>
          <a:prstGeom prst="rect">
            <a:avLst/>
          </a:prstGeom>
        </p:spPr>
      </p:pic>
      <p:sp>
        <p:nvSpPr>
          <p:cNvPr id="8" name="テキスト ボックス 7"/>
          <p:cNvSpPr txBox="1"/>
          <p:nvPr/>
        </p:nvSpPr>
        <p:spPr>
          <a:xfrm>
            <a:off x="2057328" y="3674171"/>
            <a:ext cx="4500066" cy="523220"/>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←自分自身に自分の値を代入</a:t>
            </a:r>
            <a:endParaRPr lang="en-US" altLang="ja-JP" sz="1600"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　（という技ができます。</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は「等しい」ではないので）</a:t>
            </a:r>
            <a:endParaRPr lang="en-US" altLang="ja-JP" dirty="0" smtClean="0">
              <a:solidFill>
                <a:schemeClr val="accent1"/>
              </a:solidFill>
              <a:effectLst>
                <a:glow rad="127000">
                  <a:schemeClr val="bg1">
                    <a:alpha val="90000"/>
                  </a:schemeClr>
                </a:glow>
              </a:effectLst>
              <a:latin typeface="+mn-ea"/>
              <a:ea typeface="+mn-ea"/>
            </a:endParaRPr>
          </a:p>
        </p:txBody>
      </p:sp>
      <p:pic>
        <p:nvPicPr>
          <p:cNvPr id="9" name="図 8"/>
          <p:cNvPicPr>
            <a:picLocks noChangeAspect="1"/>
          </p:cNvPicPr>
          <p:nvPr/>
        </p:nvPicPr>
        <p:blipFill>
          <a:blip r:embed="rId5"/>
          <a:stretch>
            <a:fillRect/>
          </a:stretch>
        </p:blipFill>
        <p:spPr>
          <a:xfrm>
            <a:off x="447153" y="5069738"/>
            <a:ext cx="4782217" cy="428685"/>
          </a:xfrm>
          <a:prstGeom prst="rect">
            <a:avLst/>
          </a:prstGeom>
        </p:spPr>
      </p:pic>
      <p:sp>
        <p:nvSpPr>
          <p:cNvPr id="10" name="テキスト ボックス 9"/>
          <p:cNvSpPr txBox="1"/>
          <p:nvPr/>
        </p:nvSpPr>
        <p:spPr>
          <a:xfrm>
            <a:off x="4136400" y="5169344"/>
            <a:ext cx="4739151" cy="584775"/>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err="1">
                <a:solidFill>
                  <a:schemeClr val="accent1"/>
                </a:solidFill>
                <a:effectLst>
                  <a:glow rad="127000">
                    <a:schemeClr val="bg1">
                      <a:alpha val="90000"/>
                    </a:schemeClr>
                  </a:glow>
                </a:effectLst>
                <a:latin typeface="+mn-ea"/>
                <a:ea typeface="+mn-ea"/>
              </a:rPr>
              <a:t>df</a:t>
            </a:r>
            <a:r>
              <a:rPr lang="ja-JP" altLang="en-US" sz="1600" dirty="0">
                <a:solidFill>
                  <a:schemeClr val="accent1"/>
                </a:solidFill>
                <a:effectLst>
                  <a:glow rad="127000">
                    <a:schemeClr val="bg1">
                      <a:alpha val="90000"/>
                    </a:schemeClr>
                  </a:glow>
                </a:effectLst>
                <a:latin typeface="+mn-ea"/>
                <a:ea typeface="+mn-ea"/>
              </a:rPr>
              <a:t>の「</a:t>
            </a:r>
            <a:r>
              <a:rPr lang="en-US" altLang="ja-JP" sz="1600" dirty="0">
                <a:solidFill>
                  <a:schemeClr val="accent1"/>
                </a:solidFill>
                <a:effectLst>
                  <a:glow rad="127000">
                    <a:schemeClr val="bg1">
                      <a:alpha val="90000"/>
                    </a:schemeClr>
                  </a:glow>
                </a:effectLst>
                <a:latin typeface="+mn-ea"/>
                <a:ea typeface="+mn-ea"/>
              </a:rPr>
              <a:t>RATE</a:t>
            </a:r>
            <a:r>
              <a:rPr lang="ja-JP" altLang="en-US" sz="1600" dirty="0">
                <a:solidFill>
                  <a:schemeClr val="accent1"/>
                </a:solidFill>
                <a:effectLst>
                  <a:glow rad="127000">
                    <a:schemeClr val="bg1">
                      <a:alpha val="90000"/>
                    </a:schemeClr>
                  </a:glow>
                </a:effectLst>
                <a:latin typeface="+mn-ea"/>
                <a:ea typeface="+mn-ea"/>
              </a:rPr>
              <a:t>」列は「（</a:t>
            </a:r>
            <a:r>
              <a:rPr lang="en-US" altLang="ja-JP" sz="1600" dirty="0" err="1">
                <a:solidFill>
                  <a:schemeClr val="accent1"/>
                </a:solidFill>
                <a:effectLst>
                  <a:glow rad="127000">
                    <a:schemeClr val="bg1">
                      <a:alpha val="90000"/>
                    </a:schemeClr>
                  </a:glow>
                </a:effectLst>
                <a:latin typeface="+mn-ea"/>
                <a:ea typeface="+mn-ea"/>
              </a:rPr>
              <a:t>df</a:t>
            </a:r>
            <a:r>
              <a:rPr lang="ja-JP" altLang="en-US" sz="1600" dirty="0" smtClean="0">
                <a:solidFill>
                  <a:schemeClr val="accent1"/>
                </a:solidFill>
                <a:effectLst>
                  <a:glow rad="127000">
                    <a:schemeClr val="bg1">
                      <a:alpha val="90000"/>
                    </a:schemeClr>
                  </a:glow>
                </a:effectLst>
                <a:latin typeface="+mn-ea"/>
                <a:ea typeface="+mn-ea"/>
              </a:rPr>
              <a:t>の「</a:t>
            </a:r>
            <a:r>
              <a:rPr lang="en-US" altLang="ja-JP" sz="1600" dirty="0" smtClean="0">
                <a:solidFill>
                  <a:schemeClr val="accent1"/>
                </a:solidFill>
                <a:effectLst>
                  <a:glow rad="127000">
                    <a:schemeClr val="bg1">
                      <a:alpha val="90000"/>
                    </a:schemeClr>
                  </a:glow>
                </a:effectLst>
                <a:latin typeface="+mn-ea"/>
                <a:ea typeface="+mn-ea"/>
              </a:rPr>
              <a:t>PAL_1</a:t>
            </a:r>
            <a:r>
              <a:rPr lang="ja-JP" altLang="en-US" sz="1600" dirty="0" smtClean="0">
                <a:solidFill>
                  <a:schemeClr val="accent1"/>
                </a:solidFill>
                <a:effectLst>
                  <a:glow rad="127000">
                    <a:schemeClr val="bg1">
                      <a:alpha val="90000"/>
                    </a:schemeClr>
                  </a:glow>
                </a:effectLst>
                <a:latin typeface="+mn-ea"/>
                <a:ea typeface="+mn-ea"/>
              </a:rPr>
              <a:t>」</a:t>
            </a:r>
            <a:r>
              <a:rPr lang="ja-JP" altLang="en-US" sz="1600" dirty="0">
                <a:solidFill>
                  <a:schemeClr val="accent1"/>
                </a:solidFill>
                <a:effectLst>
                  <a:glow rad="127000">
                    <a:schemeClr val="bg1">
                      <a:alpha val="90000"/>
                    </a:schemeClr>
                  </a:glow>
                </a:effectLst>
                <a:latin typeface="+mn-ea"/>
                <a:ea typeface="+mn-ea"/>
              </a:rPr>
              <a:t>列）</a:t>
            </a:r>
            <a:r>
              <a:rPr lang="en-US" altLang="ja-JP" sz="1600" dirty="0">
                <a:solidFill>
                  <a:schemeClr val="accent1"/>
                </a:solidFill>
                <a:effectLst>
                  <a:glow rad="127000">
                    <a:schemeClr val="bg1">
                      <a:alpha val="90000"/>
                    </a:schemeClr>
                  </a:glow>
                </a:effectLst>
                <a:latin typeface="+mn-ea"/>
                <a:ea typeface="+mn-ea"/>
              </a:rPr>
              <a:t>÷</a:t>
            </a:r>
            <a:r>
              <a:rPr lang="ja-JP" altLang="en-US" sz="1600" dirty="0">
                <a:solidFill>
                  <a:schemeClr val="accent1"/>
                </a:solidFill>
                <a:effectLst>
                  <a:glow rad="127000">
                    <a:schemeClr val="bg1">
                      <a:alpha val="90000"/>
                    </a:schemeClr>
                  </a:glow>
                </a:effectLst>
                <a:latin typeface="+mn-ea"/>
                <a:ea typeface="+mn-ea"/>
              </a:rPr>
              <a:t>（</a:t>
            </a:r>
            <a:r>
              <a:rPr lang="en-US" altLang="ja-JP" sz="1600" dirty="0" err="1">
                <a:solidFill>
                  <a:schemeClr val="accent1"/>
                </a:solidFill>
                <a:effectLst>
                  <a:glow rad="127000">
                    <a:schemeClr val="bg1">
                      <a:alpha val="90000"/>
                    </a:schemeClr>
                  </a:glow>
                </a:effectLst>
                <a:latin typeface="+mn-ea"/>
                <a:ea typeface="+mn-ea"/>
              </a:rPr>
              <a:t>df</a:t>
            </a:r>
            <a:r>
              <a:rPr lang="ja-JP" altLang="en-US" sz="1600" dirty="0">
                <a:solidFill>
                  <a:schemeClr val="accent1"/>
                </a:solidFill>
                <a:effectLst>
                  <a:glow rad="127000">
                    <a:schemeClr val="bg1">
                      <a:alpha val="90000"/>
                    </a:schemeClr>
                  </a:glow>
                </a:effectLst>
                <a:latin typeface="+mn-ea"/>
                <a:ea typeface="+mn-ea"/>
              </a:rPr>
              <a:t>の</a:t>
            </a:r>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PAL_2</a:t>
            </a:r>
            <a:r>
              <a:rPr lang="ja-JP" altLang="en-US" sz="1600" dirty="0" smtClean="0">
                <a:solidFill>
                  <a:schemeClr val="accent1"/>
                </a:solidFill>
                <a:effectLst>
                  <a:glow rad="127000">
                    <a:schemeClr val="bg1">
                      <a:alpha val="90000"/>
                    </a:schemeClr>
                  </a:glow>
                </a:effectLst>
                <a:latin typeface="+mn-ea"/>
                <a:ea typeface="+mn-ea"/>
              </a:rPr>
              <a:t>」</a:t>
            </a:r>
            <a:r>
              <a:rPr lang="ja-JP" altLang="en-US" sz="1600" dirty="0">
                <a:solidFill>
                  <a:schemeClr val="accent1"/>
                </a:solidFill>
                <a:effectLst>
                  <a:glow rad="127000">
                    <a:schemeClr val="bg1">
                      <a:alpha val="90000"/>
                    </a:schemeClr>
                  </a:glow>
                </a:effectLst>
                <a:latin typeface="+mn-ea"/>
                <a:ea typeface="+mn-ea"/>
              </a:rPr>
              <a:t>列）」であると定義</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6" name="テキスト ボックス 15"/>
          <p:cNvSpPr txBox="1"/>
          <p:nvPr/>
        </p:nvSpPr>
        <p:spPr>
          <a:xfrm>
            <a:off x="7512339" y="2176416"/>
            <a:ext cx="1540446" cy="276999"/>
          </a:xfrm>
          <a:prstGeom prst="rect">
            <a:avLst/>
          </a:prstGeom>
          <a:noFill/>
        </p:spPr>
        <p:txBody>
          <a:bodyPr wrap="square" rtlCol="0">
            <a:spAutoFit/>
          </a:bodyPr>
          <a:lstStyle/>
          <a:p>
            <a:pPr algn="ctr"/>
            <a:r>
              <a:rPr lang="ja-JP" altLang="en-US" dirty="0" smtClean="0">
                <a:latin typeface="+mn-ea"/>
                <a:ea typeface="+mn-ea"/>
              </a:rPr>
              <a:t>紙に箱の機能はない</a:t>
            </a:r>
            <a:endParaRPr lang="en-US" altLang="ja-JP" dirty="0" smtClean="0">
              <a:latin typeface="+mn-ea"/>
              <a:ea typeface="+mn-ea"/>
            </a:endParaRPr>
          </a:p>
        </p:txBody>
      </p:sp>
      <p:sp>
        <p:nvSpPr>
          <p:cNvPr id="19" name="テキスト ボックス 18"/>
          <p:cNvSpPr txBox="1"/>
          <p:nvPr/>
        </p:nvSpPr>
        <p:spPr>
          <a:xfrm>
            <a:off x="1880407" y="1668717"/>
            <a:ext cx="1844181" cy="338554"/>
          </a:xfrm>
          <a:prstGeom prst="rect">
            <a:avLst/>
          </a:prstGeom>
          <a:noFill/>
        </p:spPr>
        <p:txBody>
          <a:bodyPr wrap="square" rtlCol="0">
            <a:spAutoFit/>
          </a:bodyPr>
          <a:lstStyle/>
          <a:p>
            <a:r>
              <a:rPr lang="ja-JP" altLang="en-US" sz="1600" dirty="0" smtClean="0">
                <a:solidFill>
                  <a:schemeClr val="accent1"/>
                </a:solidFill>
                <a:latin typeface="+mn-ea"/>
                <a:ea typeface="+mn-ea"/>
              </a:rPr>
              <a:t>←</a:t>
            </a:r>
            <a:r>
              <a:rPr lang="ja-JP" altLang="en-US" sz="1600" dirty="0">
                <a:solidFill>
                  <a:schemeClr val="accent1"/>
                </a:solidFill>
                <a:latin typeface="+mn-ea"/>
                <a:ea typeface="+mn-ea"/>
              </a:rPr>
              <a:t>数値</a:t>
            </a:r>
            <a:r>
              <a:rPr lang="ja-JP" altLang="en-US" sz="1600" dirty="0" smtClean="0">
                <a:solidFill>
                  <a:schemeClr val="accent1"/>
                </a:solidFill>
                <a:latin typeface="+mn-ea"/>
                <a:ea typeface="+mn-ea"/>
              </a:rPr>
              <a:t>に</a:t>
            </a:r>
            <a:r>
              <a:rPr lang="en-US" altLang="ja-JP" sz="1600" dirty="0" smtClean="0">
                <a:solidFill>
                  <a:schemeClr val="accent1"/>
                </a:solidFill>
                <a:latin typeface="+mn-ea"/>
                <a:ea typeface="+mn-ea"/>
              </a:rPr>
              <a:t>x</a:t>
            </a:r>
            <a:r>
              <a:rPr lang="ja-JP" altLang="en-US" sz="1600" dirty="0" smtClean="0">
                <a:solidFill>
                  <a:schemeClr val="accent1"/>
                </a:solidFill>
                <a:latin typeface="+mn-ea"/>
                <a:ea typeface="+mn-ea"/>
              </a:rPr>
              <a:t>を代入</a:t>
            </a:r>
            <a:endParaRPr lang="en-US" altLang="ja-JP" sz="1800" b="1" dirty="0" smtClean="0">
              <a:solidFill>
                <a:schemeClr val="accent1"/>
              </a:solidFill>
              <a:latin typeface="+mn-ea"/>
              <a:ea typeface="+mn-ea"/>
            </a:endParaRPr>
          </a:p>
        </p:txBody>
      </p:sp>
      <p:sp>
        <p:nvSpPr>
          <p:cNvPr id="20" name="テキスト ボックス 19"/>
          <p:cNvSpPr txBox="1"/>
          <p:nvPr/>
        </p:nvSpPr>
        <p:spPr>
          <a:xfrm>
            <a:off x="3291199" y="1329709"/>
            <a:ext cx="4868562" cy="646331"/>
          </a:xfrm>
          <a:prstGeom prst="rect">
            <a:avLst/>
          </a:prstGeom>
          <a:noFill/>
        </p:spPr>
        <p:txBody>
          <a:bodyPr wrap="square" rtlCol="0">
            <a:spAutoFit/>
          </a:bodyPr>
          <a:lstStyle/>
          <a:p>
            <a:r>
              <a:rPr lang="en-US" altLang="ja-JP" sz="1800" b="1" dirty="0" smtClean="0">
                <a:solidFill>
                  <a:schemeClr val="accent1"/>
                </a:solidFill>
                <a:latin typeface="+mn-ea"/>
                <a:ea typeface="+mn-ea"/>
              </a:rPr>
              <a:t>※</a:t>
            </a:r>
            <a:r>
              <a:rPr lang="ja-JP" altLang="en-US" sz="1800" b="1" dirty="0" smtClean="0">
                <a:solidFill>
                  <a:schemeClr val="accent1"/>
                </a:solidFill>
                <a:latin typeface="+mn-ea"/>
                <a:ea typeface="+mn-ea"/>
              </a:rPr>
              <a:t>「</a:t>
            </a:r>
            <a:r>
              <a:rPr lang="en-US" altLang="ja-JP" sz="1800" b="1" dirty="0" smtClean="0">
                <a:solidFill>
                  <a:schemeClr val="accent1"/>
                </a:solidFill>
                <a:latin typeface="+mn-ea"/>
                <a:ea typeface="+mn-ea"/>
              </a:rPr>
              <a:t>x</a:t>
            </a:r>
            <a:r>
              <a:rPr lang="ja-JP" altLang="en-US" sz="1800" b="1" dirty="0" smtClean="0">
                <a:solidFill>
                  <a:schemeClr val="accent1"/>
                </a:solidFill>
                <a:latin typeface="+mn-ea"/>
                <a:ea typeface="+mn-ea"/>
              </a:rPr>
              <a:t>は</a:t>
            </a:r>
            <a:r>
              <a:rPr lang="en-US" altLang="ja-JP" sz="1800" b="1" dirty="0" smtClean="0">
                <a:solidFill>
                  <a:schemeClr val="accent1"/>
                </a:solidFill>
                <a:latin typeface="+mn-ea"/>
                <a:ea typeface="+mn-ea"/>
              </a:rPr>
              <a:t>143</a:t>
            </a:r>
            <a:r>
              <a:rPr lang="ja-JP" altLang="en-US" sz="1800" b="1" dirty="0" smtClean="0">
                <a:solidFill>
                  <a:schemeClr val="accent1"/>
                </a:solidFill>
                <a:latin typeface="+mn-ea"/>
                <a:ea typeface="+mn-ea"/>
              </a:rPr>
              <a:t>に等しい」という意味ではない</a:t>
            </a:r>
            <a:endParaRPr lang="en-US" altLang="ja-JP" sz="1800" b="1" dirty="0" smtClean="0">
              <a:solidFill>
                <a:schemeClr val="accent1"/>
              </a:solidFill>
              <a:latin typeface="+mn-ea"/>
              <a:ea typeface="+mn-ea"/>
            </a:endParaRPr>
          </a:p>
          <a:p>
            <a:r>
              <a:rPr lang="ja-JP" altLang="en-US" sz="1800" b="1" dirty="0">
                <a:solidFill>
                  <a:schemeClr val="accent1"/>
                </a:solidFill>
                <a:latin typeface="+mn-ea"/>
                <a:ea typeface="+mn-ea"/>
              </a:rPr>
              <a:t>　</a:t>
            </a:r>
            <a:r>
              <a:rPr lang="ja-JP" altLang="en-US" sz="1800" b="1" dirty="0" smtClean="0">
                <a:solidFill>
                  <a:schemeClr val="accent1"/>
                </a:solidFill>
                <a:latin typeface="+mn-ea"/>
                <a:ea typeface="+mn-ea"/>
              </a:rPr>
              <a:t>右辺の内容を左辺に代入するという意味です</a:t>
            </a:r>
            <a:endParaRPr lang="en-US" altLang="ja-JP" sz="1800" b="1" dirty="0" smtClean="0">
              <a:solidFill>
                <a:schemeClr val="accent1"/>
              </a:solidFill>
              <a:latin typeface="+mn-ea"/>
              <a:ea typeface="+mn-ea"/>
            </a:endParaRPr>
          </a:p>
        </p:txBody>
      </p:sp>
    </p:spTree>
    <p:extLst>
      <p:ext uri="{BB962C8B-B14F-4D97-AF65-F5344CB8AC3E}">
        <p14:creationId xmlns:p14="http://schemas.microsoft.com/office/powerpoint/2010/main" val="376194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1"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1"/>
      <p:bldP spid="10" grpId="1"/>
      <p:bldP spid="16"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413581" y="1014142"/>
            <a:ext cx="7490109" cy="1477328"/>
          </a:xfrm>
          <a:prstGeom prst="rect">
            <a:avLst/>
          </a:prstGeom>
          <a:noFill/>
        </p:spPr>
        <p:txBody>
          <a:bodyPr wrap="square" rtlCol="0">
            <a:spAutoFit/>
          </a:bodyPr>
          <a:lstStyle/>
          <a:p>
            <a:r>
              <a:rPr lang="ja-JP" altLang="en-US" sz="1800" dirty="0">
                <a:latin typeface="+mn-ea"/>
                <a:ea typeface="+mn-ea"/>
              </a:rPr>
              <a:t>４</a:t>
            </a:r>
            <a:r>
              <a:rPr lang="ja-JP" altLang="en-US" sz="1800" dirty="0" smtClean="0">
                <a:latin typeface="+mn-ea"/>
                <a:ea typeface="+mn-ea"/>
              </a:rPr>
              <a:t>）こういう場合、</a:t>
            </a:r>
            <a:r>
              <a:rPr lang="en-US" altLang="ja-JP" sz="1800" dirty="0" smtClean="0">
                <a:latin typeface="+mn-ea"/>
                <a:ea typeface="+mn-ea"/>
              </a:rPr>
              <a:t>x</a:t>
            </a:r>
            <a:r>
              <a:rPr lang="ja-JP" altLang="en-US" sz="1800" dirty="0" err="1" smtClean="0">
                <a:latin typeface="+mn-ea"/>
                <a:ea typeface="+mn-ea"/>
              </a:rPr>
              <a:t>には</a:t>
            </a:r>
            <a:r>
              <a:rPr lang="ja-JP" altLang="en-US" sz="1800" dirty="0" smtClean="0">
                <a:latin typeface="+mn-ea"/>
                <a:ea typeface="+mn-ea"/>
              </a:rPr>
              <a:t>何が入っている？</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p:txBody>
      </p:sp>
      <p:sp>
        <p:nvSpPr>
          <p:cNvPr id="2" name="タイトル 1"/>
          <p:cNvSpPr>
            <a:spLocks noGrp="1"/>
          </p:cNvSpPr>
          <p:nvPr>
            <p:ph type="title"/>
          </p:nvPr>
        </p:nvSpPr>
        <p:spPr/>
        <p:txBody>
          <a:bodyPr/>
          <a:lstStyle/>
          <a:p>
            <a:r>
              <a:rPr kumimoji="1" lang="ja-JP" altLang="en-US" dirty="0" smtClean="0"/>
              <a:t>変数</a:t>
            </a:r>
            <a:r>
              <a:rPr lang="ja-JP" altLang="en-US" dirty="0" smtClean="0"/>
              <a:t>の中身を確認す</a:t>
            </a:r>
            <a:r>
              <a:rPr lang="ja-JP" altLang="en-US" dirty="0"/>
              <a:t>る</a:t>
            </a:r>
            <a:endParaRPr kumimoji="1" lang="ja-JP" altLang="en-US" dirty="0"/>
          </a:p>
        </p:txBody>
      </p:sp>
      <p:pic>
        <p:nvPicPr>
          <p:cNvPr id="3" name="図 2"/>
          <p:cNvPicPr>
            <a:picLocks noChangeAspect="1"/>
          </p:cNvPicPr>
          <p:nvPr/>
        </p:nvPicPr>
        <p:blipFill>
          <a:blip r:embed="rId2"/>
          <a:stretch>
            <a:fillRect/>
          </a:stretch>
        </p:blipFill>
        <p:spPr>
          <a:xfrm>
            <a:off x="766481" y="1497140"/>
            <a:ext cx="2976979" cy="1652819"/>
          </a:xfrm>
          <a:prstGeom prst="rect">
            <a:avLst/>
          </a:prstGeom>
        </p:spPr>
      </p:pic>
      <p:sp>
        <p:nvSpPr>
          <p:cNvPr id="5" name="テキスト ボックス 4"/>
          <p:cNvSpPr txBox="1"/>
          <p:nvPr/>
        </p:nvSpPr>
        <p:spPr>
          <a:xfrm>
            <a:off x="4040675" y="2035884"/>
            <a:ext cx="4500066" cy="830997"/>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x</a:t>
            </a:r>
            <a:r>
              <a:rPr lang="ja-JP" altLang="en-US" sz="1600" dirty="0" smtClean="0">
                <a:solidFill>
                  <a:schemeClr val="accent1"/>
                </a:solidFill>
                <a:effectLst>
                  <a:glow rad="127000">
                    <a:schemeClr val="bg1">
                      <a:alpha val="90000"/>
                    </a:schemeClr>
                  </a:glow>
                </a:effectLst>
                <a:latin typeface="+mn-ea"/>
                <a:ea typeface="+mn-ea"/>
              </a:rPr>
              <a:t>を</a:t>
            </a:r>
            <a:r>
              <a:rPr lang="en-US" altLang="ja-JP" sz="1600" dirty="0" smtClean="0">
                <a:solidFill>
                  <a:schemeClr val="accent1"/>
                </a:solidFill>
                <a:effectLst>
                  <a:glow rad="127000">
                    <a:schemeClr val="bg1">
                      <a:alpha val="90000"/>
                    </a:schemeClr>
                  </a:glow>
                </a:effectLst>
                <a:latin typeface="+mn-ea"/>
                <a:ea typeface="+mn-ea"/>
              </a:rPr>
              <a:t>4</a:t>
            </a:r>
            <a:r>
              <a:rPr lang="ja-JP" altLang="en-US" sz="1600" dirty="0" smtClean="0">
                <a:solidFill>
                  <a:schemeClr val="accent1"/>
                </a:solidFill>
                <a:effectLst>
                  <a:glow rad="127000">
                    <a:schemeClr val="bg1">
                      <a:alpha val="90000"/>
                    </a:schemeClr>
                  </a:glow>
                </a:effectLst>
                <a:latin typeface="+mn-ea"/>
                <a:ea typeface="+mn-ea"/>
              </a:rPr>
              <a:t>回定義している</a:t>
            </a:r>
            <a:endParaRPr lang="en-US" altLang="ja-JP" sz="1600" dirty="0" smtClean="0">
              <a:solidFill>
                <a:schemeClr val="accent1"/>
              </a:solidFill>
              <a:effectLst>
                <a:glow rad="127000">
                  <a:schemeClr val="bg1">
                    <a:alpha val="90000"/>
                  </a:schemeClr>
                </a:glow>
              </a:effectLst>
              <a:latin typeface="+mn-ea"/>
              <a:ea typeface="+mn-ea"/>
            </a:endParaRPr>
          </a:p>
          <a:p>
            <a:r>
              <a:rPr lang="ja-JP" altLang="en-US" sz="1600" dirty="0">
                <a:solidFill>
                  <a:schemeClr val="accent1"/>
                </a:solidFill>
                <a:effectLst>
                  <a:glow rad="127000">
                    <a:schemeClr val="bg1">
                      <a:alpha val="90000"/>
                    </a:schemeClr>
                  </a:glow>
                </a:effectLst>
                <a:latin typeface="+mn-ea"/>
                <a:ea typeface="+mn-ea"/>
              </a:rPr>
              <a:t>　</a:t>
            </a:r>
            <a:r>
              <a:rPr lang="en-US" altLang="ja-JP" sz="1600" dirty="0" smtClean="0">
                <a:solidFill>
                  <a:schemeClr val="accent1"/>
                </a:solidFill>
                <a:effectLst>
                  <a:glow rad="127000">
                    <a:schemeClr val="bg1">
                      <a:alpha val="90000"/>
                    </a:schemeClr>
                  </a:glow>
                </a:effectLst>
                <a:latin typeface="+mn-ea"/>
                <a:ea typeface="+mn-ea"/>
              </a:rPr>
              <a:t>…</a:t>
            </a:r>
            <a:r>
              <a:rPr lang="ja-JP" altLang="en-US" sz="1600" dirty="0" smtClean="0">
                <a:solidFill>
                  <a:schemeClr val="accent1"/>
                </a:solidFill>
                <a:effectLst>
                  <a:glow rad="127000">
                    <a:schemeClr val="bg1">
                      <a:alpha val="90000"/>
                    </a:schemeClr>
                  </a:glow>
                </a:effectLst>
                <a:latin typeface="+mn-ea"/>
                <a:ea typeface="+mn-ea"/>
              </a:rPr>
              <a:t>最新の</a:t>
            </a:r>
            <a:r>
              <a:rPr lang="en-US" altLang="ja-JP" sz="1600" dirty="0" smtClean="0">
                <a:solidFill>
                  <a:schemeClr val="accent1"/>
                </a:solidFill>
                <a:effectLst>
                  <a:glow rad="127000">
                    <a:schemeClr val="bg1">
                      <a:alpha val="90000"/>
                    </a:schemeClr>
                  </a:glow>
                </a:effectLst>
                <a:latin typeface="+mn-ea"/>
                <a:ea typeface="+mn-ea"/>
              </a:rPr>
              <a:t>x</a:t>
            </a:r>
            <a:r>
              <a:rPr lang="ja-JP" altLang="en-US" sz="1600" dirty="0" smtClean="0">
                <a:solidFill>
                  <a:schemeClr val="accent1"/>
                </a:solidFill>
                <a:effectLst>
                  <a:glow rad="127000">
                    <a:schemeClr val="bg1">
                      <a:alpha val="90000"/>
                    </a:schemeClr>
                  </a:glow>
                </a:effectLst>
                <a:latin typeface="+mn-ea"/>
                <a:ea typeface="+mn-ea"/>
              </a:rPr>
              <a:t>はどれ？</a:t>
            </a:r>
            <a:endParaRPr lang="en-US" altLang="ja-JP" sz="1600" dirty="0" smtClean="0">
              <a:solidFill>
                <a:schemeClr val="accent1"/>
              </a:solidFill>
              <a:effectLst>
                <a:glow rad="127000">
                  <a:schemeClr val="bg1">
                    <a:alpha val="90000"/>
                  </a:schemeClr>
                </a:glow>
              </a:effectLst>
              <a:latin typeface="+mn-ea"/>
              <a:ea typeface="+mn-ea"/>
            </a:endParaRPr>
          </a:p>
          <a:p>
            <a:r>
              <a:rPr lang="ja-JP" altLang="en-US" sz="1600" dirty="0" smtClean="0">
                <a:solidFill>
                  <a:schemeClr val="accent1"/>
                </a:solidFill>
                <a:effectLst>
                  <a:glow rad="127000">
                    <a:schemeClr val="bg1">
                      <a:alpha val="90000"/>
                    </a:schemeClr>
                  </a:glow>
                </a:effectLst>
                <a:latin typeface="+mn-ea"/>
                <a:ea typeface="+mn-ea"/>
              </a:rPr>
              <a:t>（一番最後に実行されたものが入っているはず）</a:t>
            </a:r>
          </a:p>
        </p:txBody>
      </p:sp>
      <p:pic>
        <p:nvPicPr>
          <p:cNvPr id="6" name="図 5"/>
          <p:cNvPicPr>
            <a:picLocks noChangeAspect="1"/>
          </p:cNvPicPr>
          <p:nvPr/>
        </p:nvPicPr>
        <p:blipFill>
          <a:blip r:embed="rId3"/>
          <a:stretch>
            <a:fillRect/>
          </a:stretch>
        </p:blipFill>
        <p:spPr>
          <a:xfrm>
            <a:off x="766481" y="3827219"/>
            <a:ext cx="2530511" cy="632628"/>
          </a:xfrm>
          <a:prstGeom prst="rect">
            <a:avLst/>
          </a:prstGeom>
        </p:spPr>
      </p:pic>
      <p:sp>
        <p:nvSpPr>
          <p:cNvPr id="7" name="下矢印 6"/>
          <p:cNvSpPr/>
          <p:nvPr/>
        </p:nvSpPr>
        <p:spPr bwMode="auto">
          <a:xfrm>
            <a:off x="1631324" y="3202546"/>
            <a:ext cx="377781" cy="540913"/>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テキスト ボックス 7"/>
          <p:cNvSpPr txBox="1"/>
          <p:nvPr/>
        </p:nvSpPr>
        <p:spPr>
          <a:xfrm>
            <a:off x="3682213" y="3888623"/>
            <a:ext cx="4500066" cy="584775"/>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←わからなかったら出力する！</a:t>
            </a:r>
            <a:endParaRPr lang="en-US" altLang="ja-JP" sz="1600" dirty="0" smtClean="0">
              <a:solidFill>
                <a:schemeClr val="accent1"/>
              </a:solidFill>
              <a:effectLst>
                <a:glow rad="127000">
                  <a:schemeClr val="bg1">
                    <a:alpha val="90000"/>
                  </a:schemeClr>
                </a:glow>
              </a:effectLst>
              <a:latin typeface="+mn-ea"/>
              <a:ea typeface="+mn-ea"/>
            </a:endParaRPr>
          </a:p>
          <a:p>
            <a:r>
              <a:rPr lang="ja-JP" altLang="en-US" sz="1600" dirty="0" smtClean="0">
                <a:solidFill>
                  <a:schemeClr val="accent1"/>
                </a:solidFill>
                <a:effectLst>
                  <a:glow rad="127000">
                    <a:schemeClr val="bg1">
                      <a:alpha val="90000"/>
                    </a:schemeClr>
                  </a:glow>
                </a:effectLst>
                <a:latin typeface="+mn-ea"/>
                <a:ea typeface="+mn-ea"/>
              </a:rPr>
              <a:t>（あれ？</a:t>
            </a:r>
            <a:r>
              <a:rPr lang="en-US" altLang="ja-JP" sz="1600" dirty="0" smtClean="0">
                <a:solidFill>
                  <a:schemeClr val="accent1"/>
                </a:solidFill>
                <a:effectLst>
                  <a:glow rad="127000">
                    <a:schemeClr val="bg1">
                      <a:alpha val="90000"/>
                    </a:schemeClr>
                  </a:glow>
                </a:effectLst>
                <a:latin typeface="+mn-ea"/>
                <a:ea typeface="+mn-ea"/>
              </a:rPr>
              <a:t>15</a:t>
            </a:r>
            <a:r>
              <a:rPr lang="ja-JP" altLang="en-US" sz="1600" dirty="0" smtClean="0">
                <a:solidFill>
                  <a:schemeClr val="accent1"/>
                </a:solidFill>
                <a:effectLst>
                  <a:glow rad="127000">
                    <a:schemeClr val="bg1">
                      <a:alpha val="90000"/>
                    </a:schemeClr>
                  </a:glow>
                </a:effectLst>
                <a:latin typeface="+mn-ea"/>
                <a:ea typeface="+mn-ea"/>
              </a:rPr>
              <a:t>になるような</a:t>
            </a:r>
            <a:r>
              <a:rPr lang="en-US" altLang="ja-JP" sz="1600" dirty="0" smtClean="0">
                <a:solidFill>
                  <a:schemeClr val="accent1"/>
                </a:solidFill>
                <a:effectLst>
                  <a:glow rad="127000">
                    <a:schemeClr val="bg1">
                      <a:alpha val="90000"/>
                    </a:schemeClr>
                  </a:glow>
                </a:effectLst>
                <a:latin typeface="+mn-ea"/>
                <a:ea typeface="+mn-ea"/>
              </a:rPr>
              <a:t>x</a:t>
            </a:r>
            <a:r>
              <a:rPr lang="ja-JP" altLang="en-US" sz="1600" dirty="0" err="1" smtClean="0">
                <a:solidFill>
                  <a:schemeClr val="accent1"/>
                </a:solidFill>
                <a:effectLst>
                  <a:glow rad="127000">
                    <a:schemeClr val="bg1">
                      <a:alpha val="90000"/>
                    </a:schemeClr>
                  </a:glow>
                </a:effectLst>
                <a:latin typeface="+mn-ea"/>
                <a:ea typeface="+mn-ea"/>
              </a:rPr>
              <a:t>ってあったっけ</a:t>
            </a:r>
            <a:r>
              <a:rPr lang="ja-JP" altLang="en-US" sz="1600" dirty="0" smtClean="0">
                <a:solidFill>
                  <a:schemeClr val="accent1"/>
                </a:solidFill>
                <a:effectLst>
                  <a:glow rad="127000">
                    <a:schemeClr val="bg1">
                      <a:alpha val="90000"/>
                    </a:schemeClr>
                  </a:glow>
                </a:effectLst>
                <a:latin typeface="+mn-ea"/>
                <a:ea typeface="+mn-ea"/>
              </a:rPr>
              <a:t>？）</a:t>
            </a:r>
          </a:p>
        </p:txBody>
      </p:sp>
      <p:pic>
        <p:nvPicPr>
          <p:cNvPr id="9" name="図 8"/>
          <p:cNvPicPr>
            <a:picLocks noChangeAspect="1"/>
          </p:cNvPicPr>
          <p:nvPr/>
        </p:nvPicPr>
        <p:blipFill>
          <a:blip r:embed="rId4"/>
          <a:stretch>
            <a:fillRect/>
          </a:stretch>
        </p:blipFill>
        <p:spPr>
          <a:xfrm>
            <a:off x="766481" y="4773054"/>
            <a:ext cx="2090969" cy="364053"/>
          </a:xfrm>
          <a:prstGeom prst="rect">
            <a:avLst/>
          </a:prstGeom>
        </p:spPr>
      </p:pic>
      <p:sp>
        <p:nvSpPr>
          <p:cNvPr id="10" name="テキスト ボックス 9"/>
          <p:cNvSpPr txBox="1"/>
          <p:nvPr/>
        </p:nvSpPr>
        <p:spPr>
          <a:xfrm>
            <a:off x="3006071" y="4809463"/>
            <a:ext cx="5176207"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←実は別の場所でもう一つ定義していた（はた迷惑）</a:t>
            </a:r>
          </a:p>
        </p:txBody>
      </p:sp>
      <p:pic>
        <p:nvPicPr>
          <p:cNvPr id="12" name="図 11"/>
          <p:cNvPicPr>
            <a:picLocks noChangeAspect="1"/>
          </p:cNvPicPr>
          <p:nvPr/>
        </p:nvPicPr>
        <p:blipFill>
          <a:blip r:embed="rId5"/>
          <a:stretch>
            <a:fillRect/>
          </a:stretch>
        </p:blipFill>
        <p:spPr>
          <a:xfrm>
            <a:off x="5499648" y="5577359"/>
            <a:ext cx="3147371" cy="473977"/>
          </a:xfrm>
          <a:prstGeom prst="rect">
            <a:avLst/>
          </a:prstGeom>
        </p:spPr>
      </p:pic>
      <p:sp>
        <p:nvSpPr>
          <p:cNvPr id="13" name="テキスト ボックス 12"/>
          <p:cNvSpPr txBox="1"/>
          <p:nvPr/>
        </p:nvSpPr>
        <p:spPr>
          <a:xfrm>
            <a:off x="627258" y="5640459"/>
            <a:ext cx="5027054" cy="677108"/>
          </a:xfrm>
          <a:prstGeom prst="rect">
            <a:avLst/>
          </a:prstGeom>
          <a:noFill/>
        </p:spPr>
        <p:txBody>
          <a:bodyPr wrap="square" rtlCol="0">
            <a:spAutoFit/>
          </a:bodyPr>
          <a:lstStyle/>
          <a:p>
            <a:r>
              <a:rPr lang="en-US" altLang="ja-JP" sz="1400" dirty="0" smtClean="0">
                <a:solidFill>
                  <a:schemeClr val="accent1"/>
                </a:solidFill>
                <a:effectLst>
                  <a:glow rad="127000">
                    <a:schemeClr val="bg1">
                      <a:alpha val="90000"/>
                    </a:schemeClr>
                  </a:glow>
                </a:effectLst>
                <a:latin typeface="+mn-ea"/>
                <a:ea typeface="+mn-ea"/>
              </a:rPr>
              <a:t>Ctrl</a:t>
            </a:r>
            <a:r>
              <a:rPr lang="ja-JP" altLang="en-US" sz="1400" dirty="0" smtClean="0">
                <a:solidFill>
                  <a:schemeClr val="accent1"/>
                </a:solidFill>
                <a:effectLst>
                  <a:glow rad="127000">
                    <a:schemeClr val="bg1">
                      <a:alpha val="90000"/>
                    </a:schemeClr>
                  </a:glow>
                </a:effectLst>
                <a:latin typeface="+mn-ea"/>
                <a:ea typeface="+mn-ea"/>
              </a:rPr>
              <a:t> </a:t>
            </a:r>
            <a:r>
              <a:rPr lang="en-US" altLang="ja-JP" sz="1400" dirty="0" smtClean="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 </a:t>
            </a:r>
            <a:r>
              <a:rPr lang="en-US" altLang="ja-JP" sz="1400" dirty="0" smtClean="0">
                <a:solidFill>
                  <a:schemeClr val="accent1"/>
                </a:solidFill>
                <a:effectLst>
                  <a:glow rad="127000">
                    <a:schemeClr val="bg1">
                      <a:alpha val="90000"/>
                    </a:schemeClr>
                  </a:glow>
                </a:effectLst>
                <a:latin typeface="+mn-ea"/>
                <a:ea typeface="+mn-ea"/>
              </a:rPr>
              <a:t>F</a:t>
            </a:r>
            <a:r>
              <a:rPr lang="ja-JP" altLang="en-US" sz="1400" dirty="0">
                <a:solidFill>
                  <a:schemeClr val="accent1"/>
                </a:solidFill>
                <a:effectLst>
                  <a:glow rad="127000">
                    <a:schemeClr val="bg1">
                      <a:alpha val="90000"/>
                    </a:schemeClr>
                  </a:glow>
                </a:effectLst>
                <a:latin typeface="+mn-ea"/>
                <a:ea typeface="+mn-ea"/>
              </a:rPr>
              <a:t> </a:t>
            </a:r>
            <a:r>
              <a:rPr lang="ja-JP" altLang="en-US" sz="1400" dirty="0" smtClean="0">
                <a:solidFill>
                  <a:schemeClr val="accent1"/>
                </a:solidFill>
                <a:effectLst>
                  <a:glow rad="127000">
                    <a:schemeClr val="bg1">
                      <a:alpha val="90000"/>
                    </a:schemeClr>
                  </a:glow>
                </a:effectLst>
                <a:latin typeface="+mn-ea"/>
                <a:ea typeface="+mn-ea"/>
              </a:rPr>
              <a:t>で検索できるので、この</a:t>
            </a:r>
            <a:r>
              <a:rPr lang="en-US" altLang="ja-JP" sz="1400" dirty="0" smtClean="0">
                <a:solidFill>
                  <a:schemeClr val="accent1"/>
                </a:solidFill>
                <a:effectLst>
                  <a:glow rad="127000">
                    <a:schemeClr val="bg1">
                      <a:alpha val="90000"/>
                    </a:schemeClr>
                  </a:glow>
                </a:effectLst>
                <a:latin typeface="+mn-ea"/>
                <a:ea typeface="+mn-ea"/>
              </a:rPr>
              <a:t>x</a:t>
            </a:r>
            <a:r>
              <a:rPr lang="ja-JP" altLang="en-US" sz="1400" dirty="0" smtClean="0">
                <a:solidFill>
                  <a:schemeClr val="accent1"/>
                </a:solidFill>
                <a:effectLst>
                  <a:glow rad="127000">
                    <a:schemeClr val="bg1">
                      <a:alpha val="90000"/>
                    </a:schemeClr>
                  </a:glow>
                </a:effectLst>
                <a:latin typeface="+mn-ea"/>
                <a:ea typeface="+mn-ea"/>
              </a:rPr>
              <a:t>がどこに表れているのか探しましょう</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（なんと</a:t>
            </a:r>
            <a:r>
              <a:rPr lang="en-US" altLang="ja-JP" dirty="0" smtClean="0">
                <a:solidFill>
                  <a:schemeClr val="accent1"/>
                </a:solidFill>
                <a:effectLst>
                  <a:glow rad="127000">
                    <a:schemeClr val="bg1">
                      <a:alpha val="90000"/>
                    </a:schemeClr>
                  </a:glow>
                </a:effectLst>
                <a:latin typeface="+mn-ea"/>
                <a:ea typeface="+mn-ea"/>
              </a:rPr>
              <a:t>22</a:t>
            </a:r>
            <a:r>
              <a:rPr lang="ja-JP" altLang="en-US" dirty="0" smtClean="0">
                <a:solidFill>
                  <a:schemeClr val="accent1"/>
                </a:solidFill>
                <a:effectLst>
                  <a:glow rad="127000">
                    <a:schemeClr val="bg1">
                      <a:alpha val="90000"/>
                    </a:schemeClr>
                  </a:glow>
                </a:effectLst>
                <a:latin typeface="+mn-ea"/>
                <a:ea typeface="+mn-ea"/>
              </a:rPr>
              <a:t>個もあるようだ）</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あと、もっと分かりやすい変数を設定しましょう</a:t>
            </a:r>
          </a:p>
        </p:txBody>
      </p:sp>
      <p:sp>
        <p:nvSpPr>
          <p:cNvPr id="14" name="正方形/長方形 13"/>
          <p:cNvSpPr/>
          <p:nvPr/>
        </p:nvSpPr>
        <p:spPr bwMode="auto">
          <a:xfrm>
            <a:off x="1459606" y="1601273"/>
            <a:ext cx="549499" cy="15884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正方形/長方形 14"/>
          <p:cNvSpPr/>
          <p:nvPr/>
        </p:nvSpPr>
        <p:spPr bwMode="auto">
          <a:xfrm>
            <a:off x="1482237" y="2073255"/>
            <a:ext cx="793031" cy="169855"/>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bwMode="auto">
          <a:xfrm>
            <a:off x="1482237" y="2409776"/>
            <a:ext cx="629898" cy="16545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1459607" y="2888435"/>
            <a:ext cx="691165" cy="169791"/>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44079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81006" y="881059"/>
            <a:ext cx="7490109" cy="1200329"/>
          </a:xfrm>
          <a:prstGeom prst="rect">
            <a:avLst/>
          </a:prstGeom>
          <a:noFill/>
        </p:spPr>
        <p:txBody>
          <a:bodyPr wrap="square" rtlCol="0">
            <a:spAutoFit/>
          </a:bodyPr>
          <a:lstStyle/>
          <a:p>
            <a:r>
              <a:rPr lang="en-US" altLang="ja-JP" sz="1800" dirty="0">
                <a:latin typeface="+mn-ea"/>
                <a:ea typeface="+mn-ea"/>
              </a:rPr>
              <a:t>5</a:t>
            </a:r>
            <a:r>
              <a:rPr lang="ja-JP" altLang="en-US" sz="1800" dirty="0" smtClean="0">
                <a:latin typeface="+mn-ea"/>
                <a:ea typeface="+mn-ea"/>
              </a:rPr>
              <a:t>）無意識の上書きに注意</a:t>
            </a:r>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p:txBody>
      </p:sp>
      <p:sp>
        <p:nvSpPr>
          <p:cNvPr id="2" name="タイトル 1"/>
          <p:cNvSpPr>
            <a:spLocks noGrp="1"/>
          </p:cNvSpPr>
          <p:nvPr>
            <p:ph type="title"/>
          </p:nvPr>
        </p:nvSpPr>
        <p:spPr/>
        <p:txBody>
          <a:bodyPr/>
          <a:lstStyle/>
          <a:p>
            <a:r>
              <a:rPr lang="ja-JP" altLang="en-US" dirty="0"/>
              <a:t>意図</a:t>
            </a:r>
            <a:r>
              <a:rPr lang="ja-JP" altLang="en-US" dirty="0" smtClean="0"/>
              <a:t>しない代入に</a:t>
            </a:r>
            <a:r>
              <a:rPr lang="ja-JP" altLang="en-US" dirty="0"/>
              <a:t>注意</a:t>
            </a:r>
            <a:r>
              <a:rPr lang="ja-JP" altLang="en-US" dirty="0" smtClean="0"/>
              <a:t>する：</a:t>
            </a:r>
            <a:r>
              <a:rPr kumimoji="1" lang="ja-JP" altLang="en-US" dirty="0" smtClean="0"/>
              <a:t>変数の上書き</a:t>
            </a:r>
            <a:r>
              <a:rPr lang="ja-JP" altLang="en-US" dirty="0" smtClean="0"/>
              <a:t>し</a:t>
            </a:r>
            <a:r>
              <a:rPr lang="ja-JP" altLang="en-US" dirty="0"/>
              <a:t>た</a:t>
            </a:r>
            <a:endParaRPr kumimoji="1" lang="ja-JP" altLang="en-US" dirty="0"/>
          </a:p>
        </p:txBody>
      </p:sp>
      <p:pic>
        <p:nvPicPr>
          <p:cNvPr id="3" name="図 2"/>
          <p:cNvPicPr>
            <a:picLocks noChangeAspect="1"/>
          </p:cNvPicPr>
          <p:nvPr/>
        </p:nvPicPr>
        <p:blipFill>
          <a:blip r:embed="rId2"/>
          <a:stretch>
            <a:fillRect/>
          </a:stretch>
        </p:blipFill>
        <p:spPr>
          <a:xfrm>
            <a:off x="654338" y="1409703"/>
            <a:ext cx="2183307" cy="1432292"/>
          </a:xfrm>
          <a:prstGeom prst="rect">
            <a:avLst/>
          </a:prstGeom>
        </p:spPr>
      </p:pic>
      <p:pic>
        <p:nvPicPr>
          <p:cNvPr id="4" name="図 3"/>
          <p:cNvPicPr>
            <a:picLocks noChangeAspect="1"/>
          </p:cNvPicPr>
          <p:nvPr/>
        </p:nvPicPr>
        <p:blipFill>
          <a:blip r:embed="rId3"/>
          <a:stretch>
            <a:fillRect/>
          </a:stretch>
        </p:blipFill>
        <p:spPr>
          <a:xfrm>
            <a:off x="701560" y="3449970"/>
            <a:ext cx="1990125" cy="771453"/>
          </a:xfrm>
          <a:prstGeom prst="rect">
            <a:avLst/>
          </a:prstGeom>
        </p:spPr>
      </p:pic>
      <p:pic>
        <p:nvPicPr>
          <p:cNvPr id="5" name="図 4"/>
          <p:cNvPicPr>
            <a:picLocks noChangeAspect="1"/>
          </p:cNvPicPr>
          <p:nvPr/>
        </p:nvPicPr>
        <p:blipFill>
          <a:blip r:embed="rId4"/>
          <a:stretch>
            <a:fillRect/>
          </a:stretch>
        </p:blipFill>
        <p:spPr>
          <a:xfrm>
            <a:off x="581005" y="4995967"/>
            <a:ext cx="2205124" cy="791028"/>
          </a:xfrm>
          <a:prstGeom prst="rect">
            <a:avLst/>
          </a:prstGeom>
        </p:spPr>
      </p:pic>
      <p:sp>
        <p:nvSpPr>
          <p:cNvPr id="7" name="下矢印 6"/>
          <p:cNvSpPr/>
          <p:nvPr/>
        </p:nvSpPr>
        <p:spPr bwMode="auto">
          <a:xfrm>
            <a:off x="1798748" y="2909057"/>
            <a:ext cx="377781" cy="540913"/>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下矢印 7"/>
          <p:cNvSpPr/>
          <p:nvPr/>
        </p:nvSpPr>
        <p:spPr bwMode="auto">
          <a:xfrm>
            <a:off x="1798748" y="4399292"/>
            <a:ext cx="377781" cy="540913"/>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テキスト ボックス 8"/>
          <p:cNvSpPr txBox="1"/>
          <p:nvPr/>
        </p:nvSpPr>
        <p:spPr>
          <a:xfrm>
            <a:off x="2997486" y="2147754"/>
            <a:ext cx="4500066" cy="338554"/>
          </a:xfrm>
          <a:prstGeom prst="rect">
            <a:avLst/>
          </a:prstGeom>
          <a:noFill/>
        </p:spPr>
        <p:txBody>
          <a:bodyPr wrap="square" rtlCol="0">
            <a:spAutoFit/>
          </a:bodyPr>
          <a:lstStyle/>
          <a:p>
            <a:r>
              <a:rPr lang="ja-JP" altLang="en-US" sz="1600" dirty="0" smtClean="0">
                <a:effectLst>
                  <a:glow rad="127000">
                    <a:schemeClr val="bg1">
                      <a:alpha val="90000"/>
                    </a:schemeClr>
                  </a:glow>
                </a:effectLst>
                <a:latin typeface="+mn-ea"/>
                <a:ea typeface="+mn-ea"/>
              </a:rPr>
              <a:t>←</a:t>
            </a:r>
            <a:r>
              <a:rPr lang="en-US" altLang="ja-JP" sz="1600" dirty="0" smtClean="0">
                <a:effectLst>
                  <a:glow rad="127000">
                    <a:schemeClr val="bg1">
                      <a:alpha val="90000"/>
                    </a:schemeClr>
                  </a:glow>
                </a:effectLst>
                <a:latin typeface="+mn-ea"/>
                <a:ea typeface="+mn-ea"/>
              </a:rPr>
              <a:t>a</a:t>
            </a:r>
            <a:r>
              <a:rPr lang="ja-JP" altLang="en-US" sz="1600" dirty="0">
                <a:effectLst>
                  <a:glow rad="127000">
                    <a:schemeClr val="bg1">
                      <a:alpha val="90000"/>
                    </a:schemeClr>
                  </a:glow>
                </a:effectLst>
                <a:latin typeface="+mn-ea"/>
                <a:ea typeface="+mn-ea"/>
              </a:rPr>
              <a:t> </a:t>
            </a:r>
            <a:r>
              <a:rPr lang="en-US" altLang="ja-JP" sz="1600" dirty="0" smtClean="0">
                <a:effectLst>
                  <a:glow rad="127000">
                    <a:schemeClr val="bg1">
                      <a:alpha val="90000"/>
                    </a:schemeClr>
                  </a:glow>
                </a:effectLst>
                <a:latin typeface="+mn-ea"/>
                <a:ea typeface="+mn-ea"/>
              </a:rPr>
              <a:t>= a + b + c</a:t>
            </a:r>
            <a:r>
              <a:rPr lang="ja-JP" altLang="en-US" sz="1600" dirty="0">
                <a:effectLst>
                  <a:glow rad="127000">
                    <a:schemeClr val="bg1">
                      <a:alpha val="90000"/>
                    </a:schemeClr>
                  </a:glow>
                </a:effectLst>
                <a:latin typeface="+mn-ea"/>
                <a:ea typeface="+mn-ea"/>
              </a:rPr>
              <a:t>　</a:t>
            </a:r>
            <a:r>
              <a:rPr lang="ja-JP" altLang="en-US" sz="1600" dirty="0" smtClean="0">
                <a:effectLst>
                  <a:glow rad="127000">
                    <a:schemeClr val="bg1">
                      <a:alpha val="90000"/>
                    </a:schemeClr>
                  </a:glow>
                </a:effectLst>
                <a:latin typeface="+mn-ea"/>
                <a:ea typeface="+mn-ea"/>
              </a:rPr>
              <a:t>と定義して、</a:t>
            </a:r>
            <a:r>
              <a:rPr lang="en-US" altLang="ja-JP" sz="1600" dirty="0" smtClean="0">
                <a:effectLst>
                  <a:glow rad="127000">
                    <a:schemeClr val="bg1">
                      <a:alpha val="90000"/>
                    </a:schemeClr>
                  </a:glow>
                </a:effectLst>
                <a:latin typeface="+mn-ea"/>
                <a:ea typeface="+mn-ea"/>
              </a:rPr>
              <a:t>1</a:t>
            </a:r>
            <a:r>
              <a:rPr lang="ja-JP" altLang="en-US" sz="1600" dirty="0" smtClean="0">
                <a:effectLst>
                  <a:glow rad="127000">
                    <a:schemeClr val="bg1">
                      <a:alpha val="90000"/>
                    </a:schemeClr>
                  </a:glow>
                </a:effectLst>
                <a:latin typeface="+mn-ea"/>
                <a:ea typeface="+mn-ea"/>
              </a:rPr>
              <a:t>回目の実行</a:t>
            </a:r>
          </a:p>
        </p:txBody>
      </p:sp>
      <p:sp>
        <p:nvSpPr>
          <p:cNvPr id="10" name="テキスト ボックス 9"/>
          <p:cNvSpPr txBox="1"/>
          <p:nvPr/>
        </p:nvSpPr>
        <p:spPr>
          <a:xfrm>
            <a:off x="2997486" y="3519354"/>
            <a:ext cx="4500066" cy="338554"/>
          </a:xfrm>
          <a:prstGeom prst="rect">
            <a:avLst/>
          </a:prstGeom>
          <a:noFill/>
        </p:spPr>
        <p:txBody>
          <a:bodyPr wrap="square" rtlCol="0">
            <a:spAutoFit/>
          </a:bodyPr>
          <a:lstStyle/>
          <a:p>
            <a:r>
              <a:rPr lang="ja-JP" altLang="en-US" sz="1600" dirty="0" smtClean="0">
                <a:effectLst>
                  <a:glow rad="127000">
                    <a:schemeClr val="bg1">
                      <a:alpha val="90000"/>
                    </a:schemeClr>
                  </a:glow>
                </a:effectLst>
                <a:latin typeface="+mn-ea"/>
                <a:ea typeface="+mn-ea"/>
              </a:rPr>
              <a:t>←同じセルをもう一度実行</a:t>
            </a:r>
          </a:p>
        </p:txBody>
      </p:sp>
      <p:sp>
        <p:nvSpPr>
          <p:cNvPr id="11" name="テキスト ボックス 10"/>
          <p:cNvSpPr txBox="1"/>
          <p:nvPr/>
        </p:nvSpPr>
        <p:spPr>
          <a:xfrm>
            <a:off x="1406945" y="3950462"/>
            <a:ext cx="2632728"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←答え変わってる</a:t>
            </a:r>
          </a:p>
        </p:txBody>
      </p:sp>
      <p:sp>
        <p:nvSpPr>
          <p:cNvPr id="12" name="テキスト ボックス 11"/>
          <p:cNvSpPr txBox="1"/>
          <p:nvPr/>
        </p:nvSpPr>
        <p:spPr>
          <a:xfrm>
            <a:off x="2997486" y="5135652"/>
            <a:ext cx="4500066" cy="338554"/>
          </a:xfrm>
          <a:prstGeom prst="rect">
            <a:avLst/>
          </a:prstGeom>
          <a:noFill/>
        </p:spPr>
        <p:txBody>
          <a:bodyPr wrap="square" rtlCol="0">
            <a:spAutoFit/>
          </a:bodyPr>
          <a:lstStyle/>
          <a:p>
            <a:r>
              <a:rPr lang="ja-JP" altLang="en-US" sz="1600" dirty="0" smtClean="0">
                <a:effectLst>
                  <a:glow rad="127000">
                    <a:schemeClr val="bg1">
                      <a:alpha val="90000"/>
                    </a:schemeClr>
                  </a:glow>
                </a:effectLst>
                <a:latin typeface="+mn-ea"/>
                <a:ea typeface="+mn-ea"/>
              </a:rPr>
              <a:t>←同じセルをもう一度実行</a:t>
            </a:r>
          </a:p>
        </p:txBody>
      </p:sp>
      <p:sp>
        <p:nvSpPr>
          <p:cNvPr id="13" name="テキスト ボックス 12"/>
          <p:cNvSpPr txBox="1"/>
          <p:nvPr/>
        </p:nvSpPr>
        <p:spPr>
          <a:xfrm>
            <a:off x="1406945" y="5516300"/>
            <a:ext cx="2632728"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←答え変わってる</a:t>
            </a:r>
          </a:p>
        </p:txBody>
      </p:sp>
      <p:sp>
        <p:nvSpPr>
          <p:cNvPr id="14" name="テキスト ボックス 13"/>
          <p:cNvSpPr txBox="1"/>
          <p:nvPr/>
        </p:nvSpPr>
        <p:spPr>
          <a:xfrm>
            <a:off x="5950271" y="3534963"/>
            <a:ext cx="2632728" cy="830997"/>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1</a:t>
            </a:r>
            <a:r>
              <a:rPr lang="ja-JP" altLang="en-US" sz="1600" dirty="0" smtClean="0">
                <a:solidFill>
                  <a:schemeClr val="accent1"/>
                </a:solidFill>
                <a:effectLst>
                  <a:glow rad="127000">
                    <a:schemeClr val="bg1">
                      <a:alpha val="90000"/>
                    </a:schemeClr>
                  </a:glow>
                </a:effectLst>
                <a:latin typeface="+mn-ea"/>
                <a:ea typeface="+mn-ea"/>
              </a:rPr>
              <a:t>行目実行時、</a:t>
            </a:r>
            <a:r>
              <a:rPr lang="en-US" altLang="ja-JP" sz="1600" dirty="0" smtClean="0">
                <a:solidFill>
                  <a:schemeClr val="accent1"/>
                </a:solidFill>
                <a:effectLst>
                  <a:glow rad="127000">
                    <a:schemeClr val="bg1">
                      <a:alpha val="90000"/>
                    </a:schemeClr>
                  </a:glow>
                </a:effectLst>
                <a:latin typeface="+mn-ea"/>
                <a:ea typeface="+mn-ea"/>
              </a:rPr>
              <a:t>a = 26</a:t>
            </a:r>
            <a:r>
              <a:rPr lang="ja-JP" altLang="en-US" sz="1600" dirty="0" smtClean="0">
                <a:solidFill>
                  <a:schemeClr val="accent1"/>
                </a:solidFill>
                <a:effectLst>
                  <a:glow rad="127000">
                    <a:schemeClr val="bg1">
                      <a:alpha val="90000"/>
                    </a:schemeClr>
                  </a:glow>
                </a:effectLst>
                <a:latin typeface="+mn-ea"/>
                <a:ea typeface="+mn-ea"/>
              </a:rPr>
              <a:t>が入っているので、</a:t>
            </a:r>
            <a:r>
              <a:rPr lang="en-US" altLang="ja-JP" sz="1600" dirty="0" smtClean="0">
                <a:solidFill>
                  <a:schemeClr val="accent1"/>
                </a:solidFill>
                <a:effectLst>
                  <a:glow rad="127000">
                    <a:schemeClr val="bg1">
                      <a:alpha val="90000"/>
                    </a:schemeClr>
                  </a:glow>
                </a:effectLst>
                <a:latin typeface="+mn-ea"/>
                <a:ea typeface="+mn-ea"/>
              </a:rPr>
              <a:t>26 + 10 + 1</a:t>
            </a:r>
          </a:p>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37</a:t>
            </a:r>
            <a:r>
              <a:rPr lang="ja-JP" altLang="en-US" sz="1600" dirty="0" smtClean="0">
                <a:solidFill>
                  <a:schemeClr val="accent1"/>
                </a:solidFill>
                <a:effectLst>
                  <a:glow rad="127000">
                    <a:schemeClr val="bg1">
                      <a:alpha val="90000"/>
                    </a:schemeClr>
                  </a:glow>
                </a:effectLst>
                <a:latin typeface="+mn-ea"/>
                <a:ea typeface="+mn-ea"/>
              </a:rPr>
              <a:t>が出力される</a:t>
            </a:r>
          </a:p>
        </p:txBody>
      </p:sp>
      <p:sp>
        <p:nvSpPr>
          <p:cNvPr id="15" name="テキスト ボックス 14"/>
          <p:cNvSpPr txBox="1"/>
          <p:nvPr/>
        </p:nvSpPr>
        <p:spPr>
          <a:xfrm>
            <a:off x="5950271" y="5091450"/>
            <a:ext cx="2632728" cy="830997"/>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1</a:t>
            </a:r>
            <a:r>
              <a:rPr lang="ja-JP" altLang="en-US" sz="1600" dirty="0" smtClean="0">
                <a:solidFill>
                  <a:schemeClr val="accent1"/>
                </a:solidFill>
                <a:effectLst>
                  <a:glow rad="127000">
                    <a:schemeClr val="bg1">
                      <a:alpha val="90000"/>
                    </a:schemeClr>
                  </a:glow>
                </a:effectLst>
                <a:latin typeface="+mn-ea"/>
                <a:ea typeface="+mn-ea"/>
              </a:rPr>
              <a:t>行目実行時、</a:t>
            </a:r>
            <a:r>
              <a:rPr lang="en-US" altLang="ja-JP" sz="1600" dirty="0" smtClean="0">
                <a:solidFill>
                  <a:schemeClr val="accent1"/>
                </a:solidFill>
                <a:effectLst>
                  <a:glow rad="127000">
                    <a:schemeClr val="bg1">
                      <a:alpha val="90000"/>
                    </a:schemeClr>
                  </a:glow>
                </a:effectLst>
                <a:latin typeface="+mn-ea"/>
                <a:ea typeface="+mn-ea"/>
              </a:rPr>
              <a:t>a = 37</a:t>
            </a:r>
            <a:r>
              <a:rPr lang="ja-JP" altLang="en-US" sz="1600" dirty="0" smtClean="0">
                <a:solidFill>
                  <a:schemeClr val="accent1"/>
                </a:solidFill>
                <a:effectLst>
                  <a:glow rad="127000">
                    <a:schemeClr val="bg1">
                      <a:alpha val="90000"/>
                    </a:schemeClr>
                  </a:glow>
                </a:effectLst>
                <a:latin typeface="+mn-ea"/>
                <a:ea typeface="+mn-ea"/>
              </a:rPr>
              <a:t>が入っているので、</a:t>
            </a:r>
            <a:r>
              <a:rPr lang="en-US" altLang="ja-JP" sz="1600" dirty="0" smtClean="0">
                <a:solidFill>
                  <a:schemeClr val="accent1"/>
                </a:solidFill>
                <a:effectLst>
                  <a:glow rad="127000">
                    <a:schemeClr val="bg1">
                      <a:alpha val="90000"/>
                    </a:schemeClr>
                  </a:glow>
                </a:effectLst>
                <a:latin typeface="+mn-ea"/>
                <a:ea typeface="+mn-ea"/>
              </a:rPr>
              <a:t>37 + 10 + 1</a:t>
            </a:r>
          </a:p>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48</a:t>
            </a:r>
            <a:r>
              <a:rPr lang="ja-JP" altLang="en-US" sz="1600" dirty="0" smtClean="0">
                <a:solidFill>
                  <a:schemeClr val="accent1"/>
                </a:solidFill>
                <a:effectLst>
                  <a:glow rad="127000">
                    <a:schemeClr val="bg1">
                      <a:alpha val="90000"/>
                    </a:schemeClr>
                  </a:glow>
                </a:effectLst>
                <a:latin typeface="+mn-ea"/>
                <a:ea typeface="+mn-ea"/>
              </a:rPr>
              <a:t>が出力される</a:t>
            </a:r>
          </a:p>
        </p:txBody>
      </p:sp>
      <p:sp>
        <p:nvSpPr>
          <p:cNvPr id="16" name="テキスト ボックス 15"/>
          <p:cNvSpPr txBox="1"/>
          <p:nvPr/>
        </p:nvSpPr>
        <p:spPr>
          <a:xfrm>
            <a:off x="1357302" y="6095022"/>
            <a:ext cx="6540659" cy="461665"/>
          </a:xfrm>
          <a:prstGeom prst="rect">
            <a:avLst/>
          </a:prstGeom>
          <a:noFill/>
        </p:spPr>
        <p:txBody>
          <a:bodyPr wrap="square" rtlCol="0">
            <a:spAutoFit/>
          </a:bodyPr>
          <a:lstStyle/>
          <a:p>
            <a:r>
              <a:rPr lang="en-US" altLang="ja-JP" sz="2400" dirty="0" smtClean="0">
                <a:solidFill>
                  <a:schemeClr val="accent1"/>
                </a:solidFill>
                <a:effectLst>
                  <a:glow rad="127000">
                    <a:schemeClr val="bg1">
                      <a:alpha val="90000"/>
                    </a:schemeClr>
                  </a:glow>
                </a:effectLst>
                <a:latin typeface="+mn-ea"/>
                <a:ea typeface="+mn-ea"/>
              </a:rPr>
              <a:t>※x = a + b + c</a:t>
            </a:r>
            <a:r>
              <a:rPr lang="ja-JP" altLang="en-US" sz="2400" dirty="0" smtClean="0">
                <a:solidFill>
                  <a:schemeClr val="accent1"/>
                </a:solidFill>
                <a:effectLst>
                  <a:glow rad="127000">
                    <a:schemeClr val="bg1">
                      <a:alpha val="90000"/>
                    </a:schemeClr>
                  </a:glow>
                </a:effectLst>
                <a:latin typeface="+mn-ea"/>
                <a:ea typeface="+mn-ea"/>
              </a:rPr>
              <a:t>　とすれば、こんなことは起きません</a:t>
            </a:r>
          </a:p>
        </p:txBody>
      </p:sp>
    </p:spTree>
    <p:extLst>
      <p:ext uri="{BB962C8B-B14F-4D97-AF65-F5344CB8AC3E}">
        <p14:creationId xmlns:p14="http://schemas.microsoft.com/office/powerpoint/2010/main" val="259617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テキスト ボックス 20"/>
          <p:cNvSpPr txBox="1"/>
          <p:nvPr/>
        </p:nvSpPr>
        <p:spPr>
          <a:xfrm>
            <a:off x="679289" y="1300878"/>
            <a:ext cx="4500066" cy="307777"/>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・カラムの名前を変更（したつもり）</a:t>
            </a:r>
            <a:endParaRPr lang="en-US" altLang="ja-JP" sz="1400" dirty="0" smtClean="0">
              <a:effectLst>
                <a:glow rad="127000">
                  <a:schemeClr val="bg1">
                    <a:alpha val="90000"/>
                  </a:schemeClr>
                </a:glow>
              </a:effectLst>
              <a:latin typeface="+mn-ea"/>
              <a:ea typeface="+mn-ea"/>
            </a:endParaRPr>
          </a:p>
        </p:txBody>
      </p:sp>
      <p:sp>
        <p:nvSpPr>
          <p:cNvPr id="6" name="テキスト ボックス 5"/>
          <p:cNvSpPr txBox="1"/>
          <p:nvPr/>
        </p:nvSpPr>
        <p:spPr>
          <a:xfrm>
            <a:off x="581007" y="881059"/>
            <a:ext cx="5055648" cy="369332"/>
          </a:xfrm>
          <a:prstGeom prst="rect">
            <a:avLst/>
          </a:prstGeom>
          <a:noFill/>
        </p:spPr>
        <p:txBody>
          <a:bodyPr wrap="square" rtlCol="0">
            <a:spAutoFit/>
          </a:bodyPr>
          <a:lstStyle/>
          <a:p>
            <a:r>
              <a:rPr lang="en-US" altLang="ja-JP" sz="1800" dirty="0">
                <a:latin typeface="+mn-ea"/>
                <a:ea typeface="+mn-ea"/>
              </a:rPr>
              <a:t>6</a:t>
            </a:r>
            <a:r>
              <a:rPr lang="ja-JP" altLang="en-US" sz="1800" dirty="0" smtClean="0">
                <a:latin typeface="+mn-ea"/>
                <a:ea typeface="+mn-ea"/>
              </a:rPr>
              <a:t>）無意識の上書きし損ねに注意</a:t>
            </a:r>
            <a:endParaRPr lang="en-US" altLang="ja-JP" sz="1800" dirty="0">
              <a:latin typeface="+mn-ea"/>
              <a:ea typeface="+mn-ea"/>
            </a:endParaRPr>
          </a:p>
        </p:txBody>
      </p:sp>
      <p:sp>
        <p:nvSpPr>
          <p:cNvPr id="2" name="タイトル 1"/>
          <p:cNvSpPr>
            <a:spLocks noGrp="1"/>
          </p:cNvSpPr>
          <p:nvPr>
            <p:ph type="title"/>
          </p:nvPr>
        </p:nvSpPr>
        <p:spPr/>
        <p:txBody>
          <a:bodyPr/>
          <a:lstStyle/>
          <a:p>
            <a:r>
              <a:rPr lang="ja-JP" altLang="en-US" dirty="0"/>
              <a:t>意図</a:t>
            </a:r>
            <a:r>
              <a:rPr lang="ja-JP" altLang="en-US" dirty="0" smtClean="0"/>
              <a:t>しない代入に</a:t>
            </a:r>
            <a:r>
              <a:rPr lang="ja-JP" altLang="en-US" dirty="0"/>
              <a:t>注意</a:t>
            </a:r>
            <a:r>
              <a:rPr lang="ja-JP" altLang="en-US" dirty="0" smtClean="0"/>
              <a:t>する：</a:t>
            </a:r>
            <a:r>
              <a:rPr kumimoji="1" lang="ja-JP" altLang="en-US" dirty="0" smtClean="0"/>
              <a:t>変数の上書き</a:t>
            </a:r>
            <a:r>
              <a:rPr lang="ja-JP" altLang="en-US" dirty="0" smtClean="0"/>
              <a:t>し損ねた</a:t>
            </a:r>
            <a:endParaRPr kumimoji="1" lang="ja-JP" altLang="en-US" dirty="0"/>
          </a:p>
        </p:txBody>
      </p:sp>
      <p:pic>
        <p:nvPicPr>
          <p:cNvPr id="17" name="図 16"/>
          <p:cNvPicPr>
            <a:picLocks noChangeAspect="1"/>
          </p:cNvPicPr>
          <p:nvPr/>
        </p:nvPicPr>
        <p:blipFill>
          <a:blip r:embed="rId2"/>
          <a:stretch>
            <a:fillRect/>
          </a:stretch>
        </p:blipFill>
        <p:spPr>
          <a:xfrm>
            <a:off x="6552618" y="1307516"/>
            <a:ext cx="1814357" cy="1222612"/>
          </a:xfrm>
          <a:prstGeom prst="rect">
            <a:avLst/>
          </a:prstGeom>
        </p:spPr>
      </p:pic>
      <p:pic>
        <p:nvPicPr>
          <p:cNvPr id="18" name="図 17"/>
          <p:cNvPicPr>
            <a:picLocks noChangeAspect="1"/>
          </p:cNvPicPr>
          <p:nvPr/>
        </p:nvPicPr>
        <p:blipFill>
          <a:blip r:embed="rId3"/>
          <a:stretch>
            <a:fillRect/>
          </a:stretch>
        </p:blipFill>
        <p:spPr>
          <a:xfrm>
            <a:off x="914470" y="1599281"/>
            <a:ext cx="4238867" cy="1525992"/>
          </a:xfrm>
          <a:prstGeom prst="rect">
            <a:avLst/>
          </a:prstGeom>
        </p:spPr>
      </p:pic>
      <p:pic>
        <p:nvPicPr>
          <p:cNvPr id="19" name="図 18"/>
          <p:cNvPicPr>
            <a:picLocks noChangeAspect="1"/>
          </p:cNvPicPr>
          <p:nvPr/>
        </p:nvPicPr>
        <p:blipFill>
          <a:blip r:embed="rId4"/>
          <a:stretch>
            <a:fillRect/>
          </a:stretch>
        </p:blipFill>
        <p:spPr>
          <a:xfrm>
            <a:off x="809316" y="3597982"/>
            <a:ext cx="4744112" cy="990738"/>
          </a:xfrm>
          <a:prstGeom prst="rect">
            <a:avLst/>
          </a:prstGeom>
        </p:spPr>
      </p:pic>
      <p:pic>
        <p:nvPicPr>
          <p:cNvPr id="20" name="図 19"/>
          <p:cNvPicPr>
            <a:picLocks noChangeAspect="1"/>
          </p:cNvPicPr>
          <p:nvPr/>
        </p:nvPicPr>
        <p:blipFill>
          <a:blip r:embed="rId5"/>
          <a:stretch>
            <a:fillRect/>
          </a:stretch>
        </p:blipFill>
        <p:spPr>
          <a:xfrm>
            <a:off x="728143" y="4718977"/>
            <a:ext cx="1686160" cy="400106"/>
          </a:xfrm>
          <a:prstGeom prst="rect">
            <a:avLst/>
          </a:prstGeom>
        </p:spPr>
      </p:pic>
      <p:sp>
        <p:nvSpPr>
          <p:cNvPr id="22" name="テキスト ボックス 21"/>
          <p:cNvSpPr txBox="1"/>
          <p:nvPr/>
        </p:nvSpPr>
        <p:spPr>
          <a:xfrm>
            <a:off x="2488943" y="1918822"/>
            <a:ext cx="2925593" cy="307777"/>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←書き変わっている（ように見える）</a:t>
            </a:r>
          </a:p>
        </p:txBody>
      </p:sp>
      <p:sp>
        <p:nvSpPr>
          <p:cNvPr id="23" name="テキスト ボックス 22"/>
          <p:cNvSpPr txBox="1"/>
          <p:nvPr/>
        </p:nvSpPr>
        <p:spPr>
          <a:xfrm>
            <a:off x="6497710" y="881059"/>
            <a:ext cx="1869265" cy="307777"/>
          </a:xfrm>
          <a:prstGeom prst="rect">
            <a:avLst/>
          </a:prstGeom>
          <a:noFill/>
        </p:spPr>
        <p:txBody>
          <a:bodyPr wrap="square" rtlCol="0">
            <a:spAutoFit/>
          </a:bodyPr>
          <a:lstStyle/>
          <a:p>
            <a:r>
              <a:rPr lang="en-US" altLang="ja-JP" sz="1400" dirty="0" smtClean="0">
                <a:effectLst>
                  <a:glow rad="127000">
                    <a:schemeClr val="bg1">
                      <a:alpha val="90000"/>
                    </a:schemeClr>
                  </a:glow>
                </a:effectLst>
                <a:latin typeface="+mn-ea"/>
                <a:ea typeface="+mn-ea"/>
              </a:rPr>
              <a:t>※</a:t>
            </a:r>
            <a:r>
              <a:rPr lang="ja-JP" altLang="en-US" sz="1400" dirty="0" smtClean="0">
                <a:effectLst>
                  <a:glow rad="127000">
                    <a:schemeClr val="bg1">
                      <a:alpha val="90000"/>
                    </a:schemeClr>
                  </a:glow>
                </a:effectLst>
                <a:latin typeface="+mn-ea"/>
                <a:ea typeface="+mn-ea"/>
              </a:rPr>
              <a:t>こんな</a:t>
            </a:r>
            <a:r>
              <a:rPr lang="en-US" altLang="ja-JP" sz="1400" dirty="0" smtClean="0">
                <a:effectLst>
                  <a:glow rad="127000">
                    <a:schemeClr val="bg1">
                      <a:alpha val="90000"/>
                    </a:schemeClr>
                  </a:glow>
                </a:effectLst>
                <a:latin typeface="+mn-ea"/>
                <a:ea typeface="+mn-ea"/>
              </a:rPr>
              <a:t>DF</a:t>
            </a:r>
            <a:r>
              <a:rPr lang="ja-JP" altLang="en-US" sz="1400" dirty="0" smtClean="0">
                <a:effectLst>
                  <a:glow rad="127000">
                    <a:schemeClr val="bg1">
                      <a:alpha val="90000"/>
                    </a:schemeClr>
                  </a:glow>
                </a:effectLst>
                <a:latin typeface="+mn-ea"/>
                <a:ea typeface="+mn-ea"/>
              </a:rPr>
              <a:t>があります</a:t>
            </a:r>
          </a:p>
        </p:txBody>
      </p:sp>
      <p:sp>
        <p:nvSpPr>
          <p:cNvPr id="24" name="テキスト ボックス 23"/>
          <p:cNvSpPr txBox="1"/>
          <p:nvPr/>
        </p:nvSpPr>
        <p:spPr>
          <a:xfrm>
            <a:off x="679289" y="3349299"/>
            <a:ext cx="4500066" cy="307777"/>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・変更後のカラム名で計算　→できない！？</a:t>
            </a:r>
          </a:p>
        </p:txBody>
      </p:sp>
      <p:sp>
        <p:nvSpPr>
          <p:cNvPr id="25" name="テキスト ボックス 24"/>
          <p:cNvSpPr txBox="1"/>
          <p:nvPr/>
        </p:nvSpPr>
        <p:spPr>
          <a:xfrm>
            <a:off x="5636655" y="3695712"/>
            <a:ext cx="2925593" cy="553998"/>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a:t>
            </a:r>
            <a:r>
              <a:rPr lang="en-US" altLang="ja-JP" sz="1600" b="1" dirty="0" err="1" smtClean="0">
                <a:solidFill>
                  <a:schemeClr val="accent1"/>
                </a:solidFill>
                <a:effectLst>
                  <a:glow rad="127000">
                    <a:schemeClr val="bg1">
                      <a:alpha val="90000"/>
                    </a:schemeClr>
                  </a:glow>
                </a:effectLst>
                <a:latin typeface="+mn-ea"/>
                <a:ea typeface="+mn-ea"/>
              </a:rPr>
              <a:t>df</a:t>
            </a:r>
            <a:r>
              <a:rPr lang="ja-JP" altLang="en-US" sz="1600" b="1" dirty="0" smtClean="0">
                <a:solidFill>
                  <a:schemeClr val="accent1"/>
                </a:solidFill>
                <a:effectLst>
                  <a:glow rad="127000">
                    <a:schemeClr val="bg1">
                      <a:alpha val="90000"/>
                    </a:schemeClr>
                  </a:glow>
                </a:effectLst>
                <a:latin typeface="+mn-ea"/>
                <a:ea typeface="+mn-ea"/>
              </a:rPr>
              <a:t>に代入していない</a:t>
            </a:r>
            <a:r>
              <a:rPr lang="ja-JP" altLang="en-US" sz="1400" dirty="0" smtClean="0">
                <a:solidFill>
                  <a:schemeClr val="accent1"/>
                </a:solidFill>
                <a:effectLst>
                  <a:glow rad="127000">
                    <a:schemeClr val="bg1">
                      <a:alpha val="90000"/>
                    </a:schemeClr>
                  </a:glow>
                </a:effectLst>
                <a:latin typeface="+mn-ea"/>
                <a:ea typeface="+mn-ea"/>
              </a:rPr>
              <a:t>ので、</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a:solidFill>
                  <a:schemeClr val="accent1"/>
                </a:solidFill>
                <a:effectLst>
                  <a:glow rad="127000">
                    <a:schemeClr val="bg1">
                      <a:alpha val="90000"/>
                    </a:schemeClr>
                  </a:glow>
                </a:effectLst>
                <a:latin typeface="+mn-ea"/>
                <a:ea typeface="+mn-ea"/>
              </a:rPr>
              <a:t>　</a:t>
            </a:r>
            <a:r>
              <a:rPr lang="ja-JP" altLang="en-US" sz="1400" dirty="0" smtClean="0">
                <a:solidFill>
                  <a:schemeClr val="accent1"/>
                </a:solidFill>
                <a:effectLst>
                  <a:glow rad="127000">
                    <a:schemeClr val="bg1">
                      <a:alpha val="90000"/>
                    </a:schemeClr>
                  </a:glow>
                </a:effectLst>
                <a:latin typeface="+mn-ea"/>
                <a:ea typeface="+mn-ea"/>
              </a:rPr>
              <a:t>実は</a:t>
            </a:r>
            <a:r>
              <a:rPr lang="en-US" altLang="ja-JP" sz="1400" dirty="0" err="1" smtClean="0">
                <a:solidFill>
                  <a:schemeClr val="accent1"/>
                </a:solidFill>
                <a:effectLst>
                  <a:glow rad="127000">
                    <a:schemeClr val="bg1">
                      <a:alpha val="90000"/>
                    </a:schemeClr>
                  </a:glow>
                </a:effectLst>
                <a:latin typeface="+mn-ea"/>
                <a:ea typeface="+mn-ea"/>
              </a:rPr>
              <a:t>df</a:t>
            </a:r>
            <a:r>
              <a:rPr lang="ja-JP" altLang="en-US" sz="1400" dirty="0" smtClean="0">
                <a:solidFill>
                  <a:schemeClr val="accent1"/>
                </a:solidFill>
                <a:effectLst>
                  <a:glow rad="127000">
                    <a:schemeClr val="bg1">
                      <a:alpha val="90000"/>
                    </a:schemeClr>
                  </a:glow>
                </a:effectLst>
                <a:latin typeface="+mn-ea"/>
                <a:ea typeface="+mn-ea"/>
              </a:rPr>
              <a:t>のカラム名は</a:t>
            </a:r>
            <a:r>
              <a:rPr lang="ja-JP" altLang="en-US" sz="1400" u="sng" dirty="0" smtClean="0">
                <a:solidFill>
                  <a:schemeClr val="accent1"/>
                </a:solidFill>
                <a:effectLst>
                  <a:glow rad="127000">
                    <a:schemeClr val="bg1">
                      <a:alpha val="90000"/>
                    </a:schemeClr>
                  </a:glow>
                </a:effectLst>
                <a:latin typeface="+mn-ea"/>
                <a:ea typeface="+mn-ea"/>
              </a:rPr>
              <a:t>元のまま</a:t>
            </a:r>
          </a:p>
        </p:txBody>
      </p:sp>
      <p:cxnSp>
        <p:nvCxnSpPr>
          <p:cNvPr id="28" name="直線コネクタ 27"/>
          <p:cNvCxnSpPr/>
          <p:nvPr/>
        </p:nvCxnSpPr>
        <p:spPr bwMode="auto">
          <a:xfrm>
            <a:off x="1189149" y="3842197"/>
            <a:ext cx="4225387" cy="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414303" y="4750210"/>
            <a:ext cx="2925593" cy="307777"/>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a:t>
            </a:r>
            <a:r>
              <a:rPr lang="en-US" altLang="ja-JP" sz="1400" dirty="0" smtClean="0">
                <a:effectLst>
                  <a:glow rad="127000">
                    <a:schemeClr val="bg1">
                      <a:alpha val="90000"/>
                    </a:schemeClr>
                  </a:glow>
                </a:effectLst>
                <a:latin typeface="+mn-ea"/>
                <a:ea typeface="+mn-ea"/>
              </a:rPr>
              <a:t>NG1</a:t>
            </a:r>
            <a:r>
              <a:rPr lang="ja-JP" altLang="en-US" sz="1400" dirty="0" smtClean="0">
                <a:effectLst>
                  <a:glow rad="127000">
                    <a:schemeClr val="bg1">
                      <a:alpha val="90000"/>
                    </a:schemeClr>
                  </a:glow>
                </a:effectLst>
                <a:latin typeface="+mn-ea"/>
                <a:ea typeface="+mn-ea"/>
              </a:rPr>
              <a:t>」なんてないよというエラー</a:t>
            </a:r>
          </a:p>
        </p:txBody>
      </p:sp>
      <p:pic>
        <p:nvPicPr>
          <p:cNvPr id="30" name="図 29"/>
          <p:cNvPicPr>
            <a:picLocks noChangeAspect="1"/>
          </p:cNvPicPr>
          <p:nvPr/>
        </p:nvPicPr>
        <p:blipFill>
          <a:blip r:embed="rId6"/>
          <a:stretch>
            <a:fillRect/>
          </a:stretch>
        </p:blipFill>
        <p:spPr>
          <a:xfrm>
            <a:off x="4637118" y="5111810"/>
            <a:ext cx="3729857" cy="1455375"/>
          </a:xfrm>
          <a:prstGeom prst="rect">
            <a:avLst/>
          </a:prstGeom>
        </p:spPr>
      </p:pic>
      <p:sp>
        <p:nvSpPr>
          <p:cNvPr id="31" name="テキスト ボックス 30"/>
          <p:cNvSpPr txBox="1"/>
          <p:nvPr/>
        </p:nvSpPr>
        <p:spPr>
          <a:xfrm>
            <a:off x="1461018" y="5249340"/>
            <a:ext cx="3440707" cy="523220"/>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　</a:t>
            </a:r>
            <a:r>
              <a:rPr lang="en-US" altLang="ja-JP" sz="1400" dirty="0" err="1" smtClean="0">
                <a:solidFill>
                  <a:schemeClr val="accent1"/>
                </a:solidFill>
                <a:effectLst>
                  <a:glow rad="127000">
                    <a:schemeClr val="bg1">
                      <a:alpha val="90000"/>
                    </a:schemeClr>
                  </a:glow>
                </a:effectLst>
                <a:latin typeface="+mn-ea"/>
                <a:ea typeface="+mn-ea"/>
              </a:rPr>
              <a:t>df</a:t>
            </a:r>
            <a:r>
              <a:rPr lang="ja-JP" altLang="en-US" sz="1400" dirty="0" smtClean="0">
                <a:solidFill>
                  <a:schemeClr val="accent1"/>
                </a:solidFill>
                <a:effectLst>
                  <a:glow rad="127000">
                    <a:schemeClr val="bg1">
                      <a:alpha val="90000"/>
                    </a:schemeClr>
                  </a:glow>
                </a:effectLst>
                <a:latin typeface="+mn-ea"/>
                <a:ea typeface="+mn-ea"/>
              </a:rPr>
              <a:t>に変更後の</a:t>
            </a:r>
            <a:r>
              <a:rPr lang="en-US" altLang="ja-JP" sz="1400" dirty="0" err="1" smtClean="0">
                <a:solidFill>
                  <a:schemeClr val="accent1"/>
                </a:solidFill>
                <a:effectLst>
                  <a:glow rad="127000">
                    <a:schemeClr val="bg1">
                      <a:alpha val="90000"/>
                    </a:schemeClr>
                  </a:glow>
                </a:effectLst>
                <a:latin typeface="+mn-ea"/>
                <a:ea typeface="+mn-ea"/>
              </a:rPr>
              <a:t>df</a:t>
            </a:r>
            <a:r>
              <a:rPr lang="ja-JP" altLang="en-US" sz="1400" dirty="0" smtClean="0">
                <a:solidFill>
                  <a:schemeClr val="accent1"/>
                </a:solidFill>
                <a:effectLst>
                  <a:glow rad="127000">
                    <a:schemeClr val="bg1">
                      <a:alpha val="90000"/>
                    </a:schemeClr>
                  </a:glow>
                </a:effectLst>
                <a:latin typeface="+mn-ea"/>
                <a:ea typeface="+mn-ea"/>
              </a:rPr>
              <a:t>を代入すると動きます→</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（右辺の</a:t>
            </a:r>
            <a:r>
              <a:rPr lang="en-US" altLang="ja-JP" sz="1400" dirty="0" err="1" smtClean="0">
                <a:solidFill>
                  <a:schemeClr val="accent1"/>
                </a:solidFill>
                <a:effectLst>
                  <a:glow rad="127000">
                    <a:schemeClr val="bg1">
                      <a:alpha val="90000"/>
                    </a:schemeClr>
                  </a:glow>
                </a:effectLst>
                <a:latin typeface="+mn-ea"/>
                <a:ea typeface="+mn-ea"/>
              </a:rPr>
              <a:t>df.rename</a:t>
            </a:r>
            <a:r>
              <a:rPr lang="en-US" altLang="ja-JP" sz="1400" dirty="0" smtClean="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を左辺の</a:t>
            </a:r>
            <a:r>
              <a:rPr lang="en-US" altLang="ja-JP" sz="1400" dirty="0" err="1" smtClean="0">
                <a:solidFill>
                  <a:schemeClr val="accent1"/>
                </a:solidFill>
                <a:effectLst>
                  <a:glow rad="127000">
                    <a:schemeClr val="bg1">
                      <a:alpha val="90000"/>
                    </a:schemeClr>
                  </a:glow>
                </a:effectLst>
                <a:latin typeface="+mn-ea"/>
                <a:ea typeface="+mn-ea"/>
              </a:rPr>
              <a:t>df</a:t>
            </a:r>
            <a:r>
              <a:rPr lang="ja-JP" altLang="en-US" sz="1400" dirty="0" smtClean="0">
                <a:solidFill>
                  <a:schemeClr val="accent1"/>
                </a:solidFill>
                <a:effectLst>
                  <a:glow rad="127000">
                    <a:schemeClr val="bg1">
                      <a:alpha val="90000"/>
                    </a:schemeClr>
                  </a:glow>
                </a:effectLst>
                <a:latin typeface="+mn-ea"/>
                <a:ea typeface="+mn-ea"/>
              </a:rPr>
              <a:t>に代入）</a:t>
            </a:r>
          </a:p>
        </p:txBody>
      </p:sp>
      <p:cxnSp>
        <p:nvCxnSpPr>
          <p:cNvPr id="32" name="直線コネクタ 31"/>
          <p:cNvCxnSpPr/>
          <p:nvPr/>
        </p:nvCxnSpPr>
        <p:spPr bwMode="auto">
          <a:xfrm flipV="1">
            <a:off x="4943101" y="5284631"/>
            <a:ext cx="252000" cy="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11032" y="6004667"/>
            <a:ext cx="3440707" cy="523220"/>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注意：関数によっては、「代入しなくてももとの配列が変わる」ものもあります。</a:t>
            </a:r>
          </a:p>
        </p:txBody>
      </p:sp>
    </p:spTree>
    <p:extLst>
      <p:ext uri="{BB962C8B-B14F-4D97-AF65-F5344CB8AC3E}">
        <p14:creationId xmlns:p14="http://schemas.microsoft.com/office/powerpoint/2010/main" val="316795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9" grpId="0"/>
      <p:bldP spid="31"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a:t>
            </a:r>
            <a:endParaRPr kumimoji="1" lang="ja-JP" altLang="en-US" dirty="0"/>
          </a:p>
        </p:txBody>
      </p:sp>
      <p:sp>
        <p:nvSpPr>
          <p:cNvPr id="3" name="正方形/長方形 2"/>
          <p:cNvSpPr/>
          <p:nvPr/>
        </p:nvSpPr>
        <p:spPr>
          <a:xfrm>
            <a:off x="707643" y="1385269"/>
            <a:ext cx="5332549" cy="3693319"/>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a:t>
            </a:r>
            <a:r>
              <a:rPr lang="en-US" altLang="ja-JP" dirty="0">
                <a:solidFill>
                  <a:srgbClr val="000000"/>
                </a:solidFill>
                <a:latin typeface="+mn-ea"/>
                <a:ea typeface="+mn-ea"/>
              </a:rPr>
              <a:t>【Python</a:t>
            </a:r>
            <a:r>
              <a:rPr lang="ja-JP" altLang="en-US" dirty="0">
                <a:solidFill>
                  <a:srgbClr val="000000"/>
                </a:solidFill>
                <a:latin typeface="+mn-ea"/>
                <a:ea typeface="+mn-ea"/>
              </a:rPr>
              <a:t>入門</a:t>
            </a:r>
            <a:r>
              <a:rPr lang="en-US" altLang="ja-JP" dirty="0">
                <a:solidFill>
                  <a:srgbClr val="000000"/>
                </a:solidFill>
                <a:latin typeface="+mn-ea"/>
                <a:ea typeface="+mn-ea"/>
              </a:rPr>
              <a:t>】 </a:t>
            </a:r>
            <a:r>
              <a:rPr lang="ja-JP" altLang="en-US" dirty="0">
                <a:solidFill>
                  <a:srgbClr val="000000"/>
                </a:solidFill>
                <a:latin typeface="+mn-ea"/>
                <a:ea typeface="+mn-ea"/>
              </a:rPr>
              <a:t>変数ってなに</a:t>
            </a:r>
            <a:r>
              <a:rPr lang="ja-JP" altLang="en-US" dirty="0" smtClean="0">
                <a:solidFill>
                  <a:srgbClr val="000000"/>
                </a:solidFill>
                <a:latin typeface="+mn-ea"/>
                <a:ea typeface="+mn-ea"/>
              </a:rPr>
              <a:t>？</a:t>
            </a:r>
            <a:endParaRPr lang="en-US" altLang="ja-JP" dirty="0" smtClean="0">
              <a:solidFill>
                <a:srgbClr val="000000"/>
              </a:solidFill>
              <a:latin typeface="+mn-ea"/>
              <a:ea typeface="+mn-ea"/>
            </a:endParaRPr>
          </a:p>
          <a:p>
            <a:pPr>
              <a:lnSpc>
                <a:spcPct val="150000"/>
              </a:lnSpc>
            </a:pPr>
            <a:r>
              <a:rPr lang="en-US" altLang="ja-JP" dirty="0">
                <a:latin typeface="+mn-ea"/>
                <a:ea typeface="+mn-ea"/>
                <a:hlinkClick r:id="rId2"/>
              </a:rPr>
              <a:t>https://</a:t>
            </a:r>
            <a:r>
              <a:rPr lang="en-US" altLang="ja-JP" dirty="0" smtClean="0">
                <a:latin typeface="+mn-ea"/>
                <a:ea typeface="+mn-ea"/>
                <a:hlinkClick r:id="rId2"/>
              </a:rPr>
              <a:t>zenn.dev/nekoallergy/articles/py-basic-var01</a:t>
            </a:r>
            <a:endParaRPr lang="en-US" altLang="ja-JP" dirty="0" smtClean="0">
              <a:latin typeface="+mn-ea"/>
              <a:ea typeface="+mn-ea"/>
            </a:endParaRPr>
          </a:p>
          <a:p>
            <a:pPr>
              <a:lnSpc>
                <a:spcPct val="150000"/>
              </a:lnSpc>
            </a:pPr>
            <a:r>
              <a:rPr lang="ja-JP" altLang="en-US" dirty="0" smtClean="0">
                <a:latin typeface="+mn-ea"/>
                <a:ea typeface="+mn-ea"/>
              </a:rPr>
              <a:t>文字なのですぐに読める。割と詳しい。アニメーションつき。</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a:latin typeface="+mn-ea"/>
                <a:ea typeface="+mn-ea"/>
              </a:rPr>
              <a:t>04. </a:t>
            </a:r>
            <a:r>
              <a:rPr lang="ja-JP" altLang="en-US" dirty="0">
                <a:latin typeface="+mn-ea"/>
                <a:ea typeface="+mn-ea"/>
              </a:rPr>
              <a:t>変数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a:t>
            </a:r>
            <a:r>
              <a:rPr lang="ja-JP" altLang="en-US" dirty="0" smtClean="0">
                <a:latin typeface="+mn-ea"/>
                <a:ea typeface="+mn-ea"/>
              </a:rPr>
              <a:t>シリーズ</a:t>
            </a:r>
            <a:endParaRPr lang="en-US" altLang="ja-JP" dirty="0" smtClean="0">
              <a:latin typeface="+mn-ea"/>
              <a:ea typeface="+mn-ea"/>
            </a:endParaRPr>
          </a:p>
          <a:p>
            <a:pPr>
              <a:lnSpc>
                <a:spcPct val="150000"/>
              </a:lnSpc>
            </a:pPr>
            <a:r>
              <a:rPr lang="en-US" altLang="ja-JP" dirty="0">
                <a:latin typeface="+mn-ea"/>
                <a:ea typeface="+mn-ea"/>
                <a:hlinkClick r:id="rId3"/>
              </a:rPr>
              <a:t>https://</a:t>
            </a:r>
            <a:r>
              <a:rPr lang="en-US" altLang="ja-JP" dirty="0" smtClean="0">
                <a:latin typeface="+mn-ea"/>
                <a:ea typeface="+mn-ea"/>
                <a:hlinkClick r:id="rId3"/>
              </a:rPr>
              <a:t>www.youtube.com/watch?v=2Ov-e9OPpDw&amp;t=0s</a:t>
            </a:r>
            <a:endParaRPr lang="en-US" altLang="ja-JP" dirty="0" smtClean="0">
              <a:latin typeface="+mn-ea"/>
              <a:ea typeface="+mn-ea"/>
            </a:endParaRPr>
          </a:p>
          <a:p>
            <a:pPr>
              <a:lnSpc>
                <a:spcPct val="150000"/>
              </a:lnSpc>
            </a:pPr>
            <a:r>
              <a:rPr lang="ja-JP" altLang="en-US" dirty="0" smtClean="0">
                <a:latin typeface="+mn-ea"/>
                <a:ea typeface="+mn-ea"/>
              </a:rPr>
              <a:t>動画がいい人はこちら。</a:t>
            </a:r>
            <a:endParaRPr lang="en-US" altLang="ja-JP" dirty="0" smtClean="0">
              <a:latin typeface="+mn-ea"/>
              <a:ea typeface="+mn-ea"/>
            </a:endParaRPr>
          </a:p>
          <a:p>
            <a:pPr>
              <a:lnSpc>
                <a:spcPct val="150000"/>
              </a:lnSpc>
            </a:pPr>
            <a:r>
              <a:rPr lang="ja-JP" altLang="en-US" dirty="0" smtClean="0">
                <a:latin typeface="+mn-ea"/>
                <a:ea typeface="+mn-ea"/>
              </a:rPr>
              <a:t>コードを打ちながら解説してくれます。</a:t>
            </a:r>
            <a:endParaRPr lang="en-US" altLang="ja-JP" dirty="0" smtClean="0">
              <a:latin typeface="+mn-ea"/>
              <a:ea typeface="+mn-ea"/>
            </a:endParaRPr>
          </a:p>
          <a:p>
            <a:pPr>
              <a:lnSpc>
                <a:spcPct val="150000"/>
              </a:lnSpc>
            </a:pP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a:latin typeface="+mn-ea"/>
                <a:ea typeface="+mn-ea"/>
              </a:rPr>
              <a:t>07. </a:t>
            </a:r>
            <a:r>
              <a:rPr lang="ja-JP" altLang="en-US" dirty="0">
                <a:latin typeface="+mn-ea"/>
                <a:ea typeface="+mn-ea"/>
              </a:rPr>
              <a:t>複数の変数を扱おう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入門シリーズ</a:t>
            </a:r>
            <a:endParaRPr lang="en-US" altLang="ja-JP" dirty="0" smtClean="0">
              <a:latin typeface="+mn-ea"/>
              <a:ea typeface="+mn-ea"/>
            </a:endParaRPr>
          </a:p>
          <a:p>
            <a:pPr>
              <a:lnSpc>
                <a:spcPct val="150000"/>
              </a:lnSpc>
            </a:pPr>
            <a:r>
              <a:rPr lang="en-US" altLang="ja-JP" dirty="0">
                <a:latin typeface="+mn-ea"/>
                <a:ea typeface="+mn-ea"/>
                <a:hlinkClick r:id="rId4"/>
              </a:rPr>
              <a:t>https://</a:t>
            </a:r>
            <a:r>
              <a:rPr lang="en-US" altLang="ja-JP" dirty="0" smtClean="0">
                <a:latin typeface="+mn-ea"/>
                <a:ea typeface="+mn-ea"/>
                <a:hlinkClick r:id="rId4"/>
              </a:rPr>
              <a:t>www.youtube.com/watch?v=EaY9iYWzR8o</a:t>
            </a:r>
            <a:endParaRPr lang="en-US" altLang="ja-JP" dirty="0" smtClean="0">
              <a:latin typeface="+mn-ea"/>
              <a:ea typeface="+mn-ea"/>
            </a:endParaRPr>
          </a:p>
          <a:p>
            <a:pPr>
              <a:lnSpc>
                <a:spcPct val="150000"/>
              </a:lnSpc>
            </a:pPr>
            <a:r>
              <a:rPr lang="ja-JP" altLang="en-US" dirty="0" smtClean="0">
                <a:latin typeface="+mn-ea"/>
                <a:ea typeface="+mn-ea"/>
              </a:rPr>
              <a:t>変数の中身にリスト型、辞書型、タプルを入れる場合を解説</a:t>
            </a: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smtClean="0">
                <a:latin typeface="+mn-ea"/>
                <a:ea typeface="+mn-ea"/>
              </a:rPr>
              <a:t>DE</a:t>
            </a:r>
            <a:r>
              <a:rPr lang="ja-JP" altLang="en-US" dirty="0" smtClean="0">
                <a:latin typeface="+mn-ea"/>
                <a:ea typeface="+mn-ea"/>
              </a:rPr>
              <a:t>教育ではリスト型しか扱っていません）</a:t>
            </a:r>
            <a:endParaRPr lang="ja-JP" altLang="en-US" dirty="0">
              <a:latin typeface="+mn-ea"/>
              <a:ea typeface="+mn-ea"/>
            </a:endParaRPr>
          </a:p>
        </p:txBody>
      </p:sp>
    </p:spTree>
    <p:extLst>
      <p:ext uri="{BB962C8B-B14F-4D97-AF65-F5344CB8AC3E}">
        <p14:creationId xmlns:p14="http://schemas.microsoft.com/office/powerpoint/2010/main" val="1188768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05695" y="2127453"/>
            <a:ext cx="5732610" cy="2603094"/>
          </a:xfrm>
        </p:spPr>
        <p:txBody>
          <a:bodyPr>
            <a:noAutofit/>
          </a:bodyPr>
          <a:lstStyle/>
          <a:p>
            <a:pPr algn="ctr"/>
            <a:r>
              <a:rPr lang="ja-JP" altLang="en-US" sz="7200" dirty="0" smtClean="0"/>
              <a:t>関数 その１</a:t>
            </a:r>
            <a:r>
              <a:rPr lang="en-US" altLang="ja-JP" sz="7200" dirty="0" smtClean="0"/>
              <a:t/>
            </a:r>
            <a:br>
              <a:rPr lang="en-US" altLang="ja-JP" sz="7200" dirty="0" smtClean="0"/>
            </a:br>
            <a:r>
              <a:rPr lang="en-US" altLang="ja-JP" sz="7200" dirty="0" smtClean="0"/>
              <a:t>Functio</a:t>
            </a:r>
            <a:r>
              <a:rPr lang="en-US" altLang="ja-JP" sz="7200" dirty="0"/>
              <a:t>n</a:t>
            </a:r>
            <a:endParaRPr kumimoji="1" lang="ja-JP" altLang="en-US" sz="7200" dirty="0"/>
          </a:p>
        </p:txBody>
      </p:sp>
    </p:spTree>
    <p:extLst>
      <p:ext uri="{BB962C8B-B14F-4D97-AF65-F5344CB8AC3E}">
        <p14:creationId xmlns:p14="http://schemas.microsoft.com/office/powerpoint/2010/main" val="3674303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関数</a:t>
            </a:r>
            <a:endParaRPr kumimoji="1" lang="ja-JP" altLang="en-US" dirty="0"/>
          </a:p>
        </p:txBody>
      </p:sp>
      <p:sp>
        <p:nvSpPr>
          <p:cNvPr id="3" name="テキスト ボックス 2"/>
          <p:cNvSpPr txBox="1"/>
          <p:nvPr/>
        </p:nvSpPr>
        <p:spPr>
          <a:xfrm>
            <a:off x="630711" y="810070"/>
            <a:ext cx="3938002" cy="3970318"/>
          </a:xfrm>
          <a:prstGeom prst="rect">
            <a:avLst/>
          </a:prstGeom>
          <a:noFill/>
        </p:spPr>
        <p:txBody>
          <a:bodyPr wrap="square" rtlCol="0">
            <a:spAutoFit/>
          </a:bodyPr>
          <a:lstStyle/>
          <a:p>
            <a:r>
              <a:rPr lang="ja-JP" altLang="en-US" sz="1800" dirty="0" smtClean="0">
                <a:latin typeface="+mn-ea"/>
                <a:ea typeface="+mn-ea"/>
              </a:rPr>
              <a:t>■合計（</a:t>
            </a:r>
            <a:r>
              <a:rPr lang="en-US" altLang="ja-JP" sz="1800" dirty="0" smtClean="0">
                <a:latin typeface="+mn-ea"/>
                <a:ea typeface="+mn-ea"/>
              </a:rPr>
              <a:t>SUM</a:t>
            </a:r>
            <a:r>
              <a:rPr lang="ja-JP" altLang="en-US" sz="1800" dirty="0" smtClean="0">
                <a:latin typeface="+mn-ea"/>
                <a:ea typeface="+mn-ea"/>
              </a:rPr>
              <a:t>）</a:t>
            </a:r>
            <a:endParaRPr lang="en-US" altLang="ja-JP" sz="1800" dirty="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4" name="図 3"/>
          <p:cNvPicPr>
            <a:picLocks noChangeAspect="1"/>
          </p:cNvPicPr>
          <p:nvPr/>
        </p:nvPicPr>
        <p:blipFill rotWithShape="1">
          <a:blip r:embed="rId2"/>
          <a:srcRect r="3190"/>
          <a:stretch/>
        </p:blipFill>
        <p:spPr>
          <a:xfrm>
            <a:off x="944466" y="1721678"/>
            <a:ext cx="1909328" cy="295467"/>
          </a:xfrm>
          <a:prstGeom prst="rect">
            <a:avLst/>
          </a:prstGeom>
        </p:spPr>
      </p:pic>
      <p:pic>
        <p:nvPicPr>
          <p:cNvPr id="5" name="図 4"/>
          <p:cNvPicPr>
            <a:picLocks noChangeAspect="1"/>
          </p:cNvPicPr>
          <p:nvPr/>
        </p:nvPicPr>
        <p:blipFill>
          <a:blip r:embed="rId3"/>
          <a:stretch>
            <a:fillRect/>
          </a:stretch>
        </p:blipFill>
        <p:spPr>
          <a:xfrm>
            <a:off x="978859" y="3822863"/>
            <a:ext cx="1938689" cy="556320"/>
          </a:xfrm>
          <a:prstGeom prst="rect">
            <a:avLst/>
          </a:prstGeom>
        </p:spPr>
      </p:pic>
      <p:cxnSp>
        <p:nvCxnSpPr>
          <p:cNvPr id="7" name="直線コネクタ 6"/>
          <p:cNvCxnSpPr/>
          <p:nvPr/>
        </p:nvCxnSpPr>
        <p:spPr bwMode="auto">
          <a:xfrm>
            <a:off x="1746447" y="2017145"/>
            <a:ext cx="1010873"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8" name="テキスト ボックス 7"/>
          <p:cNvSpPr txBox="1"/>
          <p:nvPr/>
        </p:nvSpPr>
        <p:spPr>
          <a:xfrm>
            <a:off x="1205969" y="2028686"/>
            <a:ext cx="4897495" cy="1046440"/>
          </a:xfrm>
          <a:prstGeom prst="rect">
            <a:avLst/>
          </a:prstGeom>
          <a:noFill/>
        </p:spPr>
        <p:txBody>
          <a:bodyPr wrap="none" rtlCol="0">
            <a:spAutoFit/>
          </a:bodyPr>
          <a:lstStyle/>
          <a:p>
            <a:r>
              <a:rPr kumimoji="1" lang="ja-JP" altLang="en-US" sz="2000" b="1" dirty="0" smtClean="0">
                <a:solidFill>
                  <a:srgbClr val="FF0000"/>
                </a:solidFill>
                <a:latin typeface="+mn-ea"/>
                <a:ea typeface="+mn-ea"/>
              </a:rPr>
              <a:t>引数</a:t>
            </a:r>
            <a:endParaRPr kumimoji="1" lang="en-US" altLang="ja-JP" sz="2000" b="1" dirty="0" smtClean="0">
              <a:solidFill>
                <a:srgbClr val="FF0000"/>
              </a:solidFill>
              <a:latin typeface="+mn-ea"/>
              <a:ea typeface="+mn-ea"/>
            </a:endParaRPr>
          </a:p>
          <a:p>
            <a:r>
              <a:rPr lang="en-US" altLang="ja-JP" sz="1400" dirty="0" smtClean="0">
                <a:solidFill>
                  <a:srgbClr val="FF0000"/>
                </a:solidFill>
                <a:latin typeface="+mn-ea"/>
                <a:ea typeface="+mn-ea"/>
              </a:rPr>
              <a:t>※</a:t>
            </a:r>
            <a:r>
              <a:rPr lang="ja-JP" altLang="en-US" sz="1400" dirty="0" smtClean="0">
                <a:solidFill>
                  <a:srgbClr val="FF0000"/>
                </a:solidFill>
                <a:latin typeface="+mn-ea"/>
                <a:ea typeface="+mn-ea"/>
              </a:rPr>
              <a:t>「ひきすう」と読みます。</a:t>
            </a:r>
            <a:r>
              <a:rPr lang="ja-JP" altLang="en-US" sz="1050" b="1" dirty="0" smtClean="0">
                <a:solidFill>
                  <a:srgbClr val="FF0000"/>
                </a:solidFill>
                <a:latin typeface="+mn-ea"/>
                <a:ea typeface="+mn-ea"/>
              </a:rPr>
              <a:t>「いんすう」ではない</a:t>
            </a:r>
            <a:endParaRPr lang="en-US" altLang="ja-JP" sz="1400" b="1" dirty="0" smtClean="0">
              <a:solidFill>
                <a:srgbClr val="FF0000"/>
              </a:solidFill>
              <a:latin typeface="+mn-ea"/>
              <a:ea typeface="+mn-ea"/>
            </a:endParaRPr>
          </a:p>
          <a:p>
            <a:r>
              <a:rPr kumimoji="1" lang="en-US" altLang="ja-JP" sz="1400" dirty="0" smtClean="0">
                <a:solidFill>
                  <a:srgbClr val="FF0000"/>
                </a:solidFill>
                <a:latin typeface="+mn-ea"/>
                <a:ea typeface="+mn-ea"/>
              </a:rPr>
              <a:t>※</a:t>
            </a:r>
            <a:r>
              <a:rPr lang="ja-JP" altLang="en-US" sz="1400" b="1" dirty="0">
                <a:solidFill>
                  <a:srgbClr val="FF0000"/>
                </a:solidFill>
                <a:latin typeface="+mn-ea"/>
                <a:ea typeface="+mn-ea"/>
              </a:rPr>
              <a:t>「関数、あるいはプログラムに渡す</a:t>
            </a:r>
            <a:r>
              <a:rPr lang="ja-JP" altLang="en-US" sz="1400" b="1" dirty="0" smtClean="0">
                <a:solidFill>
                  <a:srgbClr val="FF0000"/>
                </a:solidFill>
                <a:latin typeface="+mn-ea"/>
                <a:ea typeface="+mn-ea"/>
              </a:rPr>
              <a:t>値」のこと</a:t>
            </a:r>
            <a:r>
              <a:rPr lang="ja-JP" altLang="en-US" sz="1400" dirty="0" smtClean="0">
                <a:solidFill>
                  <a:srgbClr val="FF0000"/>
                </a:solidFill>
                <a:latin typeface="+mn-ea"/>
                <a:ea typeface="+mn-ea"/>
              </a:rPr>
              <a:t>。</a:t>
            </a:r>
            <a:r>
              <a:rPr lang="en-US" altLang="ja-JP" sz="1400" dirty="0" smtClean="0">
                <a:solidFill>
                  <a:srgbClr val="FF0000"/>
                </a:solidFill>
                <a:latin typeface="+mn-ea"/>
                <a:ea typeface="+mn-ea"/>
              </a:rPr>
              <a:t>IT</a:t>
            </a:r>
            <a:r>
              <a:rPr lang="ja-JP" altLang="en-US" sz="1400" dirty="0" smtClean="0">
                <a:solidFill>
                  <a:srgbClr val="FF0000"/>
                </a:solidFill>
                <a:latin typeface="+mn-ea"/>
                <a:ea typeface="+mn-ea"/>
              </a:rPr>
              <a:t>用語</a:t>
            </a:r>
            <a:endParaRPr lang="en-US" altLang="ja-JP" sz="1400" dirty="0" smtClean="0">
              <a:solidFill>
                <a:srgbClr val="FF0000"/>
              </a:solidFill>
              <a:latin typeface="+mn-ea"/>
              <a:ea typeface="+mn-ea"/>
            </a:endParaRPr>
          </a:p>
          <a:p>
            <a:r>
              <a:rPr kumimoji="1" lang="en-US" altLang="ja-JP" sz="1400" dirty="0" smtClean="0">
                <a:solidFill>
                  <a:srgbClr val="FF0000"/>
                </a:solidFill>
                <a:latin typeface="+mn-ea"/>
                <a:ea typeface="+mn-ea"/>
              </a:rPr>
              <a:t>※</a:t>
            </a:r>
            <a:r>
              <a:rPr lang="ja-JP" altLang="en-US" sz="1400" dirty="0" smtClean="0">
                <a:solidFill>
                  <a:srgbClr val="FF0000"/>
                </a:solidFill>
                <a:latin typeface="+mn-ea"/>
                <a:ea typeface="+mn-ea"/>
              </a:rPr>
              <a:t>引数が複数ある場合は、順番に「第一引数」「第二引数」と呼ぶ</a:t>
            </a:r>
            <a:endParaRPr kumimoji="1" lang="ja-JP" altLang="en-US" sz="1400" dirty="0" smtClean="0">
              <a:solidFill>
                <a:srgbClr val="FF0000"/>
              </a:solidFill>
              <a:latin typeface="+mn-ea"/>
              <a:ea typeface="+mn-ea"/>
            </a:endParaRPr>
          </a:p>
        </p:txBody>
      </p:sp>
      <p:cxnSp>
        <p:nvCxnSpPr>
          <p:cNvPr id="9" name="直線コネクタ 8"/>
          <p:cNvCxnSpPr/>
          <p:nvPr/>
        </p:nvCxnSpPr>
        <p:spPr bwMode="auto">
          <a:xfrm flipV="1">
            <a:off x="1408928" y="4379183"/>
            <a:ext cx="271244"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10" name="テキスト ボックス 9"/>
          <p:cNvSpPr txBox="1"/>
          <p:nvPr/>
        </p:nvSpPr>
        <p:spPr>
          <a:xfrm>
            <a:off x="1652528" y="4224660"/>
            <a:ext cx="646331"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p>
        </p:txBody>
      </p:sp>
      <p:sp>
        <p:nvSpPr>
          <p:cNvPr id="11" name="テキスト ボックス 10"/>
          <p:cNvSpPr txBox="1"/>
          <p:nvPr/>
        </p:nvSpPr>
        <p:spPr>
          <a:xfrm>
            <a:off x="3004133" y="1696656"/>
            <a:ext cx="393800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Q277~Q286</a:t>
            </a:r>
            <a:r>
              <a:rPr lang="ja-JP" altLang="en-US" sz="1600" dirty="0" smtClean="0">
                <a:solidFill>
                  <a:schemeClr val="accent1"/>
                </a:solidFill>
                <a:effectLst>
                  <a:glow rad="127000">
                    <a:schemeClr val="bg1">
                      <a:alpha val="90000"/>
                    </a:schemeClr>
                  </a:glow>
                </a:effectLst>
                <a:latin typeface="+mn-ea"/>
                <a:ea typeface="+mn-ea"/>
              </a:rPr>
              <a:t>を合計する」</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3" name="テキスト ボックス 12"/>
          <p:cNvSpPr txBox="1"/>
          <p:nvPr/>
        </p:nvSpPr>
        <p:spPr>
          <a:xfrm>
            <a:off x="2824221" y="3831382"/>
            <a:ext cx="393800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a</a:t>
            </a:r>
            <a:r>
              <a:rPr lang="ja-JP" altLang="en-US" sz="1600" dirty="0" smtClean="0">
                <a:solidFill>
                  <a:schemeClr val="accent1"/>
                </a:solidFill>
                <a:effectLst>
                  <a:glow rad="127000">
                    <a:schemeClr val="bg1">
                      <a:alpha val="90000"/>
                    </a:schemeClr>
                  </a:glow>
                </a:effectLst>
                <a:latin typeface="+mn-ea"/>
                <a:ea typeface="+mn-ea"/>
              </a:rPr>
              <a:t>（の中身）を合計する」</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5" name="テキスト ボックス 14"/>
          <p:cNvSpPr txBox="1"/>
          <p:nvPr/>
        </p:nvSpPr>
        <p:spPr>
          <a:xfrm>
            <a:off x="518860" y="4712858"/>
            <a:ext cx="5757444"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800" dirty="0" smtClean="0">
                <a:solidFill>
                  <a:sysClr val="windowText" lastClr="000000"/>
                </a:solidFill>
                <a:latin typeface="+mn-ea"/>
                <a:ea typeface="+mn-ea"/>
              </a:rPr>
              <a:t>・</a:t>
            </a:r>
            <a:r>
              <a:rPr lang="en-US" altLang="ja-JP" sz="1800" dirty="0" smtClean="0">
                <a:solidFill>
                  <a:sysClr val="windowText" lastClr="000000"/>
                </a:solidFill>
                <a:latin typeface="+mn-ea"/>
                <a:ea typeface="+mn-ea"/>
              </a:rPr>
              <a:t>Python</a:t>
            </a:r>
            <a:r>
              <a:rPr lang="ja-JP" altLang="en-US" sz="1800" dirty="0" smtClean="0">
                <a:solidFill>
                  <a:sysClr val="windowText" lastClr="000000"/>
                </a:solidFill>
                <a:latin typeface="+mn-ea"/>
                <a:ea typeface="+mn-ea"/>
              </a:rPr>
              <a:t>の関数は</a:t>
            </a:r>
            <a:r>
              <a:rPr lang="en-US" altLang="ja-JP" sz="1800" dirty="0" smtClean="0">
                <a:solidFill>
                  <a:sysClr val="windowText" lastClr="000000"/>
                </a:solidFill>
                <a:latin typeface="+mn-ea"/>
                <a:ea typeface="+mn-ea"/>
              </a:rPr>
              <a:t>Excel</a:t>
            </a:r>
            <a:r>
              <a:rPr lang="ja-JP" altLang="en-US" sz="1800" dirty="0" smtClean="0">
                <a:solidFill>
                  <a:sysClr val="windowText" lastClr="000000"/>
                </a:solidFill>
                <a:latin typeface="+mn-ea"/>
                <a:ea typeface="+mn-ea"/>
              </a:rPr>
              <a:t>関数のイメージに近い</a:t>
            </a:r>
            <a:endParaRPr lang="en-US" altLang="ja-JP" sz="1800" dirty="0" smtClean="0">
              <a:solidFill>
                <a:sysClr val="windowText" lastClr="000000"/>
              </a:solidFill>
              <a:latin typeface="+mn-ea"/>
              <a:ea typeface="+mn-ea"/>
            </a:endParaRPr>
          </a:p>
          <a:p>
            <a:r>
              <a:rPr lang="ja-JP" altLang="en-US" sz="1800" dirty="0" smtClean="0">
                <a:solidFill>
                  <a:sysClr val="windowText" lastClr="000000"/>
                </a:solidFill>
                <a:latin typeface="+mn-ea"/>
              </a:rPr>
              <a:t>　</a:t>
            </a:r>
            <a:r>
              <a:rPr lang="en-US" altLang="ja-JP" sz="1600" dirty="0" smtClean="0">
                <a:solidFill>
                  <a:sysClr val="windowText" lastClr="000000"/>
                </a:solidFill>
                <a:latin typeface="+mn-ea"/>
                <a:ea typeface="+mn-ea"/>
              </a:rPr>
              <a:t>※</a:t>
            </a:r>
            <a:r>
              <a:rPr lang="ja-JP" altLang="en-US" sz="1600" dirty="0" smtClean="0">
                <a:solidFill>
                  <a:sysClr val="windowText" lastClr="000000"/>
                </a:solidFill>
                <a:latin typeface="+mn-ea"/>
                <a:ea typeface="+mn-ea"/>
              </a:rPr>
              <a:t>個人的な見解</a:t>
            </a:r>
            <a:endParaRPr lang="en-US" altLang="ja-JP" sz="1600" dirty="0" smtClean="0">
              <a:solidFill>
                <a:sysClr val="windowText" lastClr="000000"/>
              </a:solidFill>
              <a:latin typeface="+mn-ea"/>
              <a:ea typeface="+mn-ea"/>
            </a:endParaRPr>
          </a:p>
          <a:p>
            <a:r>
              <a:rPr lang="ja-JP" altLang="en-US" sz="1800" dirty="0">
                <a:solidFill>
                  <a:sysClr val="windowText" lastClr="000000"/>
                </a:solidFill>
                <a:latin typeface="+mn-ea"/>
              </a:rPr>
              <a:t>・</a:t>
            </a:r>
            <a:r>
              <a:rPr lang="ja-JP" altLang="en-US" sz="1800" dirty="0" smtClean="0">
                <a:solidFill>
                  <a:sysClr val="windowText" lastClr="000000"/>
                </a:solidFill>
                <a:latin typeface="+mn-ea"/>
              </a:rPr>
              <a:t>数学の「関数」と考えると、</a:t>
            </a:r>
            <a:r>
              <a:rPr lang="en-US" altLang="ja-JP" sz="1800" dirty="0" smtClean="0">
                <a:solidFill>
                  <a:sysClr val="windowText" lastClr="000000"/>
                </a:solidFill>
                <a:latin typeface="+mn-ea"/>
              </a:rPr>
              <a:t>x</a:t>
            </a:r>
            <a:r>
              <a:rPr lang="ja-JP" altLang="en-US" sz="1800" dirty="0" smtClean="0">
                <a:solidFill>
                  <a:sysClr val="windowText" lastClr="000000"/>
                </a:solidFill>
                <a:latin typeface="+mn-ea"/>
              </a:rPr>
              <a:t>＝「引数」、</a:t>
            </a:r>
            <a:r>
              <a:rPr lang="en-US" altLang="ja-JP" sz="1800" dirty="0" smtClean="0">
                <a:solidFill>
                  <a:sysClr val="windowText" lastClr="000000"/>
                </a:solidFill>
                <a:latin typeface="+mn-ea"/>
              </a:rPr>
              <a:t>y=</a:t>
            </a:r>
            <a:r>
              <a:rPr lang="ja-JP" altLang="en-US" sz="1800" dirty="0" smtClean="0">
                <a:solidFill>
                  <a:sysClr val="windowText" lastClr="000000"/>
                </a:solidFill>
                <a:latin typeface="+mn-ea"/>
              </a:rPr>
              <a:t>「戻り値」に相当する感じ</a:t>
            </a:r>
            <a:endParaRPr lang="en-US" altLang="ja-JP" sz="1800" dirty="0" smtClean="0">
              <a:solidFill>
                <a:sysClr val="windowText" lastClr="000000"/>
              </a:solidFill>
              <a:latin typeface="+mn-ea"/>
            </a:endParaRPr>
          </a:p>
          <a:p>
            <a:r>
              <a:rPr lang="ja-JP" altLang="en-US" sz="1800" dirty="0">
                <a:solidFill>
                  <a:sysClr val="windowText" lastClr="000000"/>
                </a:solidFill>
                <a:latin typeface="+mn-ea"/>
              </a:rPr>
              <a:t>　</a:t>
            </a:r>
            <a:r>
              <a:rPr lang="en-US" altLang="ja-JP" sz="1800" dirty="0" smtClean="0">
                <a:solidFill>
                  <a:sysClr val="windowText" lastClr="000000"/>
                </a:solidFill>
                <a:latin typeface="+mn-ea"/>
              </a:rPr>
              <a:t>y = x + 1</a:t>
            </a:r>
          </a:p>
          <a:p>
            <a:r>
              <a:rPr lang="ja-JP" altLang="en-US" sz="1800" dirty="0" smtClean="0">
                <a:solidFill>
                  <a:sysClr val="windowText" lastClr="000000"/>
                </a:solidFill>
                <a:latin typeface="+mn-ea"/>
              </a:rPr>
              <a:t>→</a:t>
            </a:r>
            <a:r>
              <a:rPr lang="en-US" altLang="ja-JP" sz="1800" dirty="0" smtClean="0">
                <a:solidFill>
                  <a:sysClr val="windowText" lastClr="000000"/>
                </a:solidFill>
                <a:latin typeface="+mn-ea"/>
              </a:rPr>
              <a:t>x = 1 </a:t>
            </a:r>
            <a:r>
              <a:rPr lang="ja-JP" altLang="en-US" sz="1800" dirty="0" smtClean="0">
                <a:solidFill>
                  <a:sysClr val="windowText" lastClr="000000"/>
                </a:solidFill>
                <a:latin typeface="+mn-ea"/>
              </a:rPr>
              <a:t>（引数）を代入すると、</a:t>
            </a:r>
            <a:r>
              <a:rPr lang="en-US" altLang="ja-JP" sz="1800" dirty="0" smtClean="0">
                <a:solidFill>
                  <a:sysClr val="windowText" lastClr="000000"/>
                </a:solidFill>
                <a:latin typeface="+mn-ea"/>
              </a:rPr>
              <a:t>y = 2</a:t>
            </a:r>
            <a:r>
              <a:rPr lang="ja-JP" altLang="en-US" sz="1800" dirty="0" smtClean="0">
                <a:solidFill>
                  <a:sysClr val="windowText" lastClr="000000"/>
                </a:solidFill>
                <a:latin typeface="+mn-ea"/>
              </a:rPr>
              <a:t>（戻り値）を返す</a:t>
            </a:r>
            <a:endParaRPr lang="en-US" altLang="ja-JP" sz="1800" dirty="0" smtClean="0">
              <a:solidFill>
                <a:sysClr val="windowText" lastClr="000000"/>
              </a:solidFill>
              <a:latin typeface="+mn-ea"/>
            </a:endParaRPr>
          </a:p>
        </p:txBody>
      </p:sp>
      <p:pic>
        <p:nvPicPr>
          <p:cNvPr id="16" name="図 15"/>
          <p:cNvPicPr>
            <a:picLocks noChangeAspect="1"/>
          </p:cNvPicPr>
          <p:nvPr/>
        </p:nvPicPr>
        <p:blipFill>
          <a:blip r:embed="rId4"/>
          <a:stretch>
            <a:fillRect/>
          </a:stretch>
        </p:blipFill>
        <p:spPr>
          <a:xfrm>
            <a:off x="6696049" y="1088643"/>
            <a:ext cx="1204143" cy="1266070"/>
          </a:xfrm>
          <a:prstGeom prst="rect">
            <a:avLst/>
          </a:prstGeom>
        </p:spPr>
      </p:pic>
      <p:pic>
        <p:nvPicPr>
          <p:cNvPr id="17" name="図 16"/>
          <p:cNvPicPr>
            <a:picLocks noChangeAspect="1"/>
          </p:cNvPicPr>
          <p:nvPr/>
        </p:nvPicPr>
        <p:blipFill>
          <a:blip r:embed="rId5"/>
          <a:stretch>
            <a:fillRect/>
          </a:stretch>
        </p:blipFill>
        <p:spPr>
          <a:xfrm>
            <a:off x="6850945" y="2907681"/>
            <a:ext cx="1438839" cy="961750"/>
          </a:xfrm>
          <a:prstGeom prst="rect">
            <a:avLst/>
          </a:prstGeom>
        </p:spPr>
      </p:pic>
      <p:sp>
        <p:nvSpPr>
          <p:cNvPr id="6" name="正方形/長方形 5"/>
          <p:cNvSpPr/>
          <p:nvPr/>
        </p:nvSpPr>
        <p:spPr>
          <a:xfrm>
            <a:off x="6407617" y="3856257"/>
            <a:ext cx="2603598" cy="253916"/>
          </a:xfrm>
          <a:prstGeom prst="rect">
            <a:avLst/>
          </a:prstGeom>
        </p:spPr>
        <p:txBody>
          <a:bodyPr wrap="none">
            <a:spAutoFit/>
          </a:bodyPr>
          <a:lstStyle/>
          <a:p>
            <a:r>
              <a:rPr lang="ja-JP" altLang="en-US" sz="1050" dirty="0" smtClean="0">
                <a:latin typeface="+mn-ea"/>
                <a:ea typeface="+mn-ea"/>
              </a:rPr>
              <a:t>引用元：</a:t>
            </a:r>
            <a:r>
              <a:rPr lang="ja-JP" altLang="en-US" sz="1050" dirty="0" smtClean="0">
                <a:latin typeface="+mn-ea"/>
                <a:ea typeface="+mn-ea"/>
                <a:hlinkClick r:id="rId6"/>
              </a:rPr>
              <a:t>https</a:t>
            </a:r>
            <a:r>
              <a:rPr lang="ja-JP" altLang="en-US" sz="1050" dirty="0">
                <a:latin typeface="+mn-ea"/>
                <a:ea typeface="+mn-ea"/>
                <a:hlinkClick r:id="rId6"/>
              </a:rPr>
              <a:t>://wa3.i-3-i.info/index.html</a:t>
            </a:r>
            <a:endParaRPr lang="ja-JP" altLang="en-US" sz="1050" dirty="0">
              <a:latin typeface="+mn-ea"/>
              <a:ea typeface="+mn-ea"/>
            </a:endParaRPr>
          </a:p>
        </p:txBody>
      </p:sp>
      <p:sp>
        <p:nvSpPr>
          <p:cNvPr id="12" name="正方形/長方形 11"/>
          <p:cNvSpPr/>
          <p:nvPr/>
        </p:nvSpPr>
        <p:spPr bwMode="auto">
          <a:xfrm>
            <a:off x="8058035" y="5244583"/>
            <a:ext cx="738384" cy="253284"/>
          </a:xfrm>
          <a:prstGeom prst="rect">
            <a:avLst/>
          </a:prstGeom>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Sum</a:t>
            </a:r>
            <a:r>
              <a:rPr kumimoji="1" lang="ja-JP" altLang="en-US" sz="1100" noProof="0" dirty="0" smtClean="0">
                <a:solidFill>
                  <a:schemeClr val="tx1"/>
                </a:solidFill>
                <a:effectLst>
                  <a:glow rad="127000">
                    <a:srgbClr val="FFFFFF"/>
                  </a:glow>
                </a:effectLst>
                <a:latin typeface="+mn-ea"/>
              </a:rPr>
              <a:t>関数</a:t>
            </a:r>
            <a:endParaRPr kumimoji="1" lang="ja-JP" altLang="en-US" sz="1100" noProof="0" dirty="0">
              <a:solidFill>
                <a:schemeClr val="tx1"/>
              </a:solidFill>
              <a:effectLst>
                <a:glow rad="127000">
                  <a:srgbClr val="FFFFFF"/>
                </a:glow>
              </a:effectLst>
              <a:latin typeface="+mn-ea"/>
            </a:endParaRPr>
          </a:p>
        </p:txBody>
      </p:sp>
      <p:cxnSp>
        <p:nvCxnSpPr>
          <p:cNvPr id="18" name="直線矢印コネクタ 17"/>
          <p:cNvCxnSpPr/>
          <p:nvPr/>
        </p:nvCxnSpPr>
        <p:spPr bwMode="auto">
          <a:xfrm flipV="1">
            <a:off x="7550650" y="5258207"/>
            <a:ext cx="394952"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28575" cap="flat" cmpd="sng" algn="ctr">
            <a:solidFill>
              <a:srgbClr val="0000FF"/>
            </a:solidFill>
            <a:prstDash val="solid"/>
            <a:round/>
            <a:headEnd type="none" w="med" len="med"/>
            <a:tailEnd type="arrow" w="med" len="med"/>
          </a:ln>
          <a:effectLst/>
        </p:spPr>
      </p:cxnSp>
      <p:cxnSp>
        <p:nvCxnSpPr>
          <p:cNvPr id="19" name="直線矢印コネクタ 18"/>
          <p:cNvCxnSpPr/>
          <p:nvPr/>
        </p:nvCxnSpPr>
        <p:spPr bwMode="auto">
          <a:xfrm flipH="1" flipV="1">
            <a:off x="7550650" y="5493732"/>
            <a:ext cx="394952"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28575" cap="flat" cmpd="sng" algn="ctr">
            <a:solidFill>
              <a:srgbClr val="00B050"/>
            </a:solidFill>
            <a:prstDash val="solid"/>
            <a:round/>
            <a:headEnd type="none" w="med" len="med"/>
            <a:tailEnd type="arrow" w="med" len="med"/>
          </a:ln>
          <a:effectLst/>
        </p:spPr>
      </p:cxnSp>
      <p:sp>
        <p:nvSpPr>
          <p:cNvPr id="20" name="正方形/長方形 19"/>
          <p:cNvSpPr/>
          <p:nvPr/>
        </p:nvSpPr>
        <p:spPr bwMode="auto">
          <a:xfrm>
            <a:off x="6700498" y="5106391"/>
            <a:ext cx="820189" cy="253284"/>
          </a:xfrm>
          <a:prstGeom prst="rect">
            <a:avLst/>
          </a:prstGeom>
          <a:ln w="19050">
            <a:solidFill>
              <a:srgbClr val="0000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00FF"/>
                </a:solidFill>
                <a:effectLst>
                  <a:glow rad="127000">
                    <a:srgbClr val="FFFFFF"/>
                  </a:glow>
                </a:effectLst>
                <a:latin typeface="+mn-ea"/>
              </a:rPr>
              <a:t>Q277:Q286</a:t>
            </a:r>
            <a:endParaRPr kumimoji="1" lang="ja-JP" altLang="en-US" sz="1100" noProof="0" dirty="0">
              <a:solidFill>
                <a:srgbClr val="0000FF"/>
              </a:solidFill>
              <a:effectLst>
                <a:glow rad="127000">
                  <a:srgbClr val="FFFFFF"/>
                </a:glow>
              </a:effectLst>
              <a:latin typeface="+mn-ea"/>
            </a:endParaRPr>
          </a:p>
        </p:txBody>
      </p:sp>
      <p:sp>
        <p:nvSpPr>
          <p:cNvPr id="21" name="正方形/長方形 20"/>
          <p:cNvSpPr/>
          <p:nvPr/>
        </p:nvSpPr>
        <p:spPr bwMode="auto">
          <a:xfrm>
            <a:off x="6700497" y="5414210"/>
            <a:ext cx="820189" cy="253284"/>
          </a:xfrm>
          <a:prstGeom prst="rect">
            <a:avLst/>
          </a:prstGeom>
          <a:ln w="19050">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B050"/>
                </a:solidFill>
                <a:effectLst>
                  <a:glow rad="127000">
                    <a:srgbClr val="FFFFFF"/>
                  </a:glow>
                </a:effectLst>
                <a:latin typeface="+mn-ea"/>
              </a:rPr>
              <a:t>592</a:t>
            </a:r>
            <a:endParaRPr kumimoji="1" lang="ja-JP" altLang="en-US" sz="1100" noProof="0" dirty="0">
              <a:solidFill>
                <a:srgbClr val="00B050"/>
              </a:solidFill>
              <a:effectLst>
                <a:glow rad="127000">
                  <a:srgbClr val="FFFFFF"/>
                </a:glow>
              </a:effectLst>
              <a:latin typeface="+mn-ea"/>
            </a:endParaRPr>
          </a:p>
        </p:txBody>
      </p:sp>
      <p:sp>
        <p:nvSpPr>
          <p:cNvPr id="22" name="テキスト ボックス 21"/>
          <p:cNvSpPr txBox="1"/>
          <p:nvPr/>
        </p:nvSpPr>
        <p:spPr>
          <a:xfrm>
            <a:off x="6681819" y="4862622"/>
            <a:ext cx="2436745" cy="230832"/>
          </a:xfrm>
          <a:prstGeom prst="rect">
            <a:avLst/>
          </a:prstGeom>
          <a:noFill/>
        </p:spPr>
        <p:txBody>
          <a:bodyPr wrap="square" rtlCol="0">
            <a:spAutoFit/>
          </a:bodyPr>
          <a:lstStyle/>
          <a:p>
            <a:r>
              <a:rPr lang="ja-JP" altLang="en-US" sz="900" dirty="0" smtClean="0">
                <a:solidFill>
                  <a:schemeClr val="accent1"/>
                </a:solidFill>
                <a:effectLst>
                  <a:glow rad="127000">
                    <a:schemeClr val="bg1">
                      <a:alpha val="90000"/>
                    </a:schemeClr>
                  </a:glow>
                </a:effectLst>
                <a:latin typeface="+mn-ea"/>
                <a:ea typeface="+mn-ea"/>
              </a:rPr>
              <a:t>引数（</a:t>
            </a:r>
            <a:r>
              <a:rPr lang="en-US" altLang="ja-JP" sz="900" dirty="0" smtClean="0">
                <a:solidFill>
                  <a:schemeClr val="accent1"/>
                </a:solidFill>
                <a:effectLst>
                  <a:glow rad="127000">
                    <a:schemeClr val="bg1">
                      <a:alpha val="90000"/>
                    </a:schemeClr>
                  </a:glow>
                </a:effectLst>
                <a:latin typeface="+mn-ea"/>
                <a:ea typeface="+mn-ea"/>
              </a:rPr>
              <a:t>Excel</a:t>
            </a:r>
            <a:r>
              <a:rPr lang="ja-JP" altLang="en-US" sz="900" dirty="0" smtClean="0">
                <a:solidFill>
                  <a:schemeClr val="accent1"/>
                </a:solidFill>
                <a:effectLst>
                  <a:glow rad="127000">
                    <a:schemeClr val="bg1">
                      <a:alpha val="90000"/>
                    </a:schemeClr>
                  </a:glow>
                </a:effectLst>
                <a:latin typeface="+mn-ea"/>
                <a:ea typeface="+mn-ea"/>
              </a:rPr>
              <a:t>の</a:t>
            </a:r>
            <a:r>
              <a:rPr lang="en-US" altLang="ja-JP" sz="900" dirty="0" smtClean="0">
                <a:solidFill>
                  <a:schemeClr val="accent1"/>
                </a:solidFill>
                <a:effectLst>
                  <a:glow rad="127000">
                    <a:schemeClr val="bg1">
                      <a:alpha val="90000"/>
                    </a:schemeClr>
                  </a:glow>
                </a:effectLst>
                <a:latin typeface="+mn-ea"/>
                <a:ea typeface="+mn-ea"/>
              </a:rPr>
              <a:t>sum</a:t>
            </a:r>
            <a:r>
              <a:rPr lang="ja-JP" altLang="en-US" sz="900" dirty="0" smtClean="0">
                <a:solidFill>
                  <a:schemeClr val="accent1"/>
                </a:solidFill>
                <a:effectLst>
                  <a:glow rad="127000">
                    <a:schemeClr val="bg1">
                      <a:alpha val="90000"/>
                    </a:schemeClr>
                  </a:glow>
                </a:effectLst>
                <a:latin typeface="+mn-ea"/>
                <a:ea typeface="+mn-ea"/>
              </a:rPr>
              <a:t>関数の</a:t>
            </a:r>
            <a:r>
              <a:rPr lang="ja-JP" altLang="en-US" sz="900" dirty="0">
                <a:solidFill>
                  <a:schemeClr val="accent1"/>
                </a:solidFill>
                <a:effectLst>
                  <a:glow rad="127000">
                    <a:schemeClr val="bg1">
                      <a:alpha val="90000"/>
                    </a:schemeClr>
                  </a:glow>
                </a:effectLst>
                <a:latin typeface="+mn-ea"/>
                <a:ea typeface="+mn-ea"/>
              </a:rPr>
              <a:t>場合</a:t>
            </a:r>
            <a:r>
              <a:rPr lang="ja-JP" altLang="en-US" sz="900" dirty="0" smtClean="0">
                <a:solidFill>
                  <a:schemeClr val="accent1"/>
                </a:solidFill>
                <a:effectLst>
                  <a:glow rad="127000">
                    <a:schemeClr val="bg1">
                      <a:alpha val="90000"/>
                    </a:schemeClr>
                  </a:glow>
                </a:effectLst>
                <a:latin typeface="+mn-ea"/>
                <a:ea typeface="+mn-ea"/>
              </a:rPr>
              <a:t>は「選択範囲」）</a:t>
            </a:r>
            <a:endParaRPr lang="en-US" altLang="ja-JP" sz="900" dirty="0" smtClean="0">
              <a:solidFill>
                <a:schemeClr val="accent1"/>
              </a:solidFill>
              <a:effectLst>
                <a:glow rad="127000">
                  <a:schemeClr val="bg1">
                    <a:alpha val="90000"/>
                  </a:schemeClr>
                </a:glow>
              </a:effectLst>
              <a:latin typeface="+mn-ea"/>
              <a:ea typeface="+mn-ea"/>
            </a:endParaRPr>
          </a:p>
        </p:txBody>
      </p:sp>
      <p:sp>
        <p:nvSpPr>
          <p:cNvPr id="23" name="テキスト ボックス 22"/>
          <p:cNvSpPr txBox="1"/>
          <p:nvPr/>
        </p:nvSpPr>
        <p:spPr>
          <a:xfrm>
            <a:off x="6891874" y="5722029"/>
            <a:ext cx="500726" cy="230832"/>
          </a:xfrm>
          <a:prstGeom prst="rect">
            <a:avLst/>
          </a:prstGeom>
          <a:noFill/>
        </p:spPr>
        <p:txBody>
          <a:bodyPr wrap="square" rtlCol="0">
            <a:spAutoFit/>
          </a:bodyPr>
          <a:lstStyle/>
          <a:p>
            <a:r>
              <a:rPr lang="ja-JP" altLang="en-US" sz="900" dirty="0" smtClean="0">
                <a:solidFill>
                  <a:schemeClr val="accent1"/>
                </a:solidFill>
                <a:effectLst>
                  <a:glow rad="127000">
                    <a:schemeClr val="bg1">
                      <a:alpha val="90000"/>
                    </a:schemeClr>
                  </a:glow>
                </a:effectLst>
                <a:latin typeface="+mn-ea"/>
                <a:ea typeface="+mn-ea"/>
              </a:rPr>
              <a:t>戻り値</a:t>
            </a:r>
            <a:endParaRPr lang="en-US" altLang="ja-JP" sz="900" dirty="0" smtClean="0">
              <a:solidFill>
                <a:schemeClr val="accent1"/>
              </a:solidFill>
              <a:effectLst>
                <a:glow rad="127000">
                  <a:schemeClr val="bg1">
                    <a:alpha val="90000"/>
                  </a:schemeClr>
                </a:glow>
              </a:effectLst>
              <a:latin typeface="+mn-ea"/>
              <a:ea typeface="+mn-ea"/>
            </a:endParaRPr>
          </a:p>
        </p:txBody>
      </p:sp>
      <p:sp>
        <p:nvSpPr>
          <p:cNvPr id="24" name="テキスト ボックス 23"/>
          <p:cNvSpPr txBox="1"/>
          <p:nvPr/>
        </p:nvSpPr>
        <p:spPr>
          <a:xfrm>
            <a:off x="6343007" y="926184"/>
            <a:ext cx="1088838" cy="246221"/>
          </a:xfrm>
          <a:prstGeom prst="rect">
            <a:avLst/>
          </a:prstGeom>
          <a:noFill/>
        </p:spPr>
        <p:txBody>
          <a:bodyPr wrap="square" rtlCol="0">
            <a:spAutoFit/>
          </a:bodyPr>
          <a:lstStyle/>
          <a:p>
            <a:r>
              <a:rPr lang="ja-JP" altLang="en-US" sz="1000" dirty="0" smtClean="0">
                <a:latin typeface="+mn-ea"/>
                <a:ea typeface="+mn-ea"/>
              </a:rPr>
              <a:t>■引数、戻り値</a:t>
            </a:r>
            <a:endParaRPr kumimoji="1" lang="ja-JP" altLang="en-US" sz="1000" dirty="0" smtClean="0">
              <a:latin typeface="+mn-ea"/>
              <a:ea typeface="+mn-ea"/>
            </a:endParaRPr>
          </a:p>
        </p:txBody>
      </p:sp>
      <p:sp>
        <p:nvSpPr>
          <p:cNvPr id="25" name="テキスト ボックス 24"/>
          <p:cNvSpPr txBox="1"/>
          <p:nvPr/>
        </p:nvSpPr>
        <p:spPr>
          <a:xfrm>
            <a:off x="6343006" y="2661460"/>
            <a:ext cx="2066889" cy="246221"/>
          </a:xfrm>
          <a:prstGeom prst="rect">
            <a:avLst/>
          </a:prstGeom>
          <a:noFill/>
        </p:spPr>
        <p:txBody>
          <a:bodyPr wrap="square" rtlCol="0">
            <a:spAutoFit/>
          </a:bodyPr>
          <a:lstStyle/>
          <a:p>
            <a:r>
              <a:rPr kumimoji="1" lang="ja-JP" altLang="en-US" sz="1000" dirty="0" smtClean="0">
                <a:latin typeface="+mn-ea"/>
                <a:ea typeface="+mn-ea"/>
              </a:rPr>
              <a:t>■翻訳する関数に入れると</a:t>
            </a:r>
          </a:p>
        </p:txBody>
      </p:sp>
      <p:sp>
        <p:nvSpPr>
          <p:cNvPr id="26" name="テキスト ボックス 25"/>
          <p:cNvSpPr txBox="1"/>
          <p:nvPr/>
        </p:nvSpPr>
        <p:spPr>
          <a:xfrm>
            <a:off x="6343006" y="4561866"/>
            <a:ext cx="2066889" cy="246221"/>
          </a:xfrm>
          <a:prstGeom prst="rect">
            <a:avLst/>
          </a:prstGeom>
          <a:noFill/>
        </p:spPr>
        <p:txBody>
          <a:bodyPr wrap="square" rtlCol="0">
            <a:spAutoFit/>
          </a:bodyPr>
          <a:lstStyle/>
          <a:p>
            <a:r>
              <a:rPr lang="ja-JP" altLang="en-US" sz="1000" dirty="0" smtClean="0">
                <a:latin typeface="+mn-ea"/>
                <a:ea typeface="+mn-ea"/>
              </a:rPr>
              <a:t>■</a:t>
            </a:r>
            <a:r>
              <a:rPr lang="en-US" altLang="ja-JP" sz="1000" dirty="0" smtClean="0">
                <a:latin typeface="+mn-ea"/>
                <a:ea typeface="+mn-ea"/>
              </a:rPr>
              <a:t>Su</a:t>
            </a:r>
            <a:r>
              <a:rPr lang="en-US" altLang="ja-JP" sz="1000" dirty="0">
                <a:latin typeface="+mn-ea"/>
                <a:ea typeface="+mn-ea"/>
              </a:rPr>
              <a:t>m</a:t>
            </a:r>
            <a:r>
              <a:rPr kumimoji="1" lang="ja-JP" altLang="en-US" sz="1000" dirty="0" smtClean="0">
                <a:latin typeface="+mn-ea"/>
                <a:ea typeface="+mn-ea"/>
              </a:rPr>
              <a:t>関数に入れると</a:t>
            </a:r>
          </a:p>
        </p:txBody>
      </p:sp>
    </p:spTree>
    <p:extLst>
      <p:ext uri="{BB962C8B-B14F-4D97-AF65-F5344CB8AC3E}">
        <p14:creationId xmlns:p14="http://schemas.microsoft.com/office/powerpoint/2010/main" val="32316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animBg="1"/>
      <p:bldP spid="6" grpId="0"/>
      <p:bldP spid="12" grpId="0" animBg="1"/>
      <p:bldP spid="20" grpId="0" animBg="1"/>
      <p:bldP spid="21" grpId="0" animBg="1"/>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01_</a:t>
            </a:r>
            <a:r>
              <a:rPr kumimoji="1" lang="ja-JP" altLang="en-US" dirty="0" smtClean="0"/>
              <a:t>基礎　で出てきた関数</a:t>
            </a:r>
            <a:endParaRPr kumimoji="1" lang="ja-JP" altLang="en-US" dirty="0"/>
          </a:p>
        </p:txBody>
      </p:sp>
      <p:sp>
        <p:nvSpPr>
          <p:cNvPr id="3" name="テキスト ボックス 2"/>
          <p:cNvSpPr txBox="1"/>
          <p:nvPr/>
        </p:nvSpPr>
        <p:spPr>
          <a:xfrm>
            <a:off x="630710" y="810070"/>
            <a:ext cx="8264298" cy="5586145"/>
          </a:xfrm>
          <a:prstGeom prst="rect">
            <a:avLst/>
          </a:prstGeom>
          <a:noFill/>
        </p:spPr>
        <p:txBody>
          <a:bodyPr wrap="square" rtlCol="0">
            <a:spAutoFit/>
          </a:bodyPr>
          <a:lstStyle/>
          <a:p>
            <a:pPr>
              <a:lnSpc>
                <a:spcPct val="150000"/>
              </a:lnSpc>
            </a:pPr>
            <a:r>
              <a:rPr lang="ja-JP" altLang="en-US" sz="1600" dirty="0">
                <a:latin typeface="+mn-ea"/>
                <a:ea typeface="+mn-ea"/>
              </a:rPr>
              <a:t>■</a:t>
            </a:r>
            <a:r>
              <a:rPr lang="en-US" altLang="ja-JP" sz="1600" dirty="0" smtClean="0">
                <a:latin typeface="+mn-ea"/>
                <a:ea typeface="+mn-ea"/>
              </a:rPr>
              <a:t>print</a:t>
            </a:r>
            <a:r>
              <a:rPr lang="ja-JP" altLang="en-US" sz="1600" dirty="0" smtClean="0">
                <a:latin typeface="+mn-ea"/>
                <a:ea typeface="+mn-ea"/>
              </a:rPr>
              <a:t>関数：かっこ内の引数を出力　</a:t>
            </a:r>
            <a:r>
              <a:rPr lang="en-US" altLang="ja-JP" dirty="0">
                <a:latin typeface="+mn-ea"/>
                <a:ea typeface="+mn-ea"/>
                <a:hlinkClick r:id="rId2"/>
              </a:rPr>
              <a:t>https://note.nkmk.me/python-print-basic</a:t>
            </a:r>
            <a:r>
              <a:rPr lang="en-US" altLang="ja-JP" dirty="0" smtClean="0">
                <a:latin typeface="+mn-ea"/>
                <a:ea typeface="+mn-ea"/>
                <a:hlinkClick r:id="rId2"/>
              </a:rPr>
              <a:t>/</a:t>
            </a:r>
            <a:endParaRPr lang="en-US" altLang="ja-JP" dirty="0" smtClean="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smtClean="0">
              <a:latin typeface="+mn-ea"/>
              <a:ea typeface="+mn-ea"/>
            </a:endParaRPr>
          </a:p>
          <a:p>
            <a:pPr>
              <a:lnSpc>
                <a:spcPct val="150000"/>
              </a:lnSpc>
            </a:pPr>
            <a:r>
              <a:rPr lang="ja-JP" altLang="en-US" sz="1600" dirty="0">
                <a:latin typeface="+mn-ea"/>
                <a:ea typeface="+mn-ea"/>
              </a:rPr>
              <a:t>・</a:t>
            </a:r>
            <a:r>
              <a:rPr lang="en-US" altLang="ja-JP" sz="1600" dirty="0" smtClean="0">
                <a:latin typeface="+mn-ea"/>
                <a:ea typeface="+mn-ea"/>
              </a:rPr>
              <a:t>print</a:t>
            </a:r>
            <a:r>
              <a:rPr lang="ja-JP" altLang="en-US" sz="1600" dirty="0" smtClean="0">
                <a:latin typeface="+mn-ea"/>
                <a:ea typeface="+mn-ea"/>
              </a:rPr>
              <a:t>関数は、カンマで文字列と変数を繋げて出力できるが、半角スペースが空く</a:t>
            </a:r>
            <a:endParaRPr lang="en-US" altLang="ja-JP" sz="1600" dirty="0" smtClean="0">
              <a:latin typeface="+mn-ea"/>
              <a:ea typeface="+mn-ea"/>
            </a:endParaRPr>
          </a:p>
          <a:p>
            <a:pPr>
              <a:lnSpc>
                <a:spcPct val="150000"/>
              </a:lnSpc>
            </a:pPr>
            <a:r>
              <a:rPr lang="ja-JP" altLang="en-US" sz="1600" dirty="0">
                <a:latin typeface="+mn-ea"/>
                <a:ea typeface="+mn-ea"/>
              </a:rPr>
              <a:t>・</a:t>
            </a:r>
            <a:r>
              <a:rPr lang="ja-JP" altLang="en-US" sz="1600" dirty="0" smtClean="0">
                <a:latin typeface="+mn-ea"/>
                <a:ea typeface="+mn-ea"/>
              </a:rPr>
              <a:t>＋で繋ぐ場合は文字列のみ連結可能</a:t>
            </a:r>
            <a:endParaRPr lang="en-US" altLang="ja-JP" sz="1600" dirty="0">
              <a:latin typeface="+mn-ea"/>
              <a:ea typeface="+mn-ea"/>
            </a:endParaRPr>
          </a:p>
          <a:p>
            <a:pPr>
              <a:lnSpc>
                <a:spcPct val="150000"/>
              </a:lnSpc>
            </a:pPr>
            <a:endParaRPr kumimoji="1" lang="en-US" altLang="ja-JP" sz="1600" dirty="0" smtClean="0">
              <a:latin typeface="+mn-ea"/>
              <a:ea typeface="+mn-ea"/>
            </a:endParaRPr>
          </a:p>
          <a:p>
            <a:pPr>
              <a:lnSpc>
                <a:spcPct val="150000"/>
              </a:lnSpc>
            </a:pPr>
            <a:endParaRPr lang="en-US" altLang="ja-JP" sz="1600" dirty="0">
              <a:latin typeface="+mn-ea"/>
              <a:ea typeface="+mn-ea"/>
            </a:endParaRPr>
          </a:p>
          <a:p>
            <a:pPr>
              <a:lnSpc>
                <a:spcPct val="150000"/>
              </a:lnSpc>
            </a:pPr>
            <a:endParaRPr kumimoji="1" lang="en-US" altLang="ja-JP" sz="1600" dirty="0" smtClean="0">
              <a:latin typeface="+mn-ea"/>
              <a:ea typeface="+mn-ea"/>
            </a:endParaRPr>
          </a:p>
          <a:p>
            <a:pPr>
              <a:lnSpc>
                <a:spcPct val="150000"/>
              </a:lnSpc>
            </a:pPr>
            <a:endParaRPr kumimoji="1" lang="en-US" altLang="ja-JP" sz="1600" dirty="0" smtClean="0">
              <a:latin typeface="+mn-ea"/>
              <a:ea typeface="+mn-ea"/>
            </a:endParaRPr>
          </a:p>
          <a:p>
            <a:pPr>
              <a:lnSpc>
                <a:spcPct val="150000"/>
              </a:lnSpc>
            </a:pPr>
            <a:r>
              <a:rPr lang="ja-JP" altLang="en-US" sz="1600" dirty="0">
                <a:latin typeface="+mn-ea"/>
                <a:ea typeface="+mn-ea"/>
              </a:rPr>
              <a:t>■</a:t>
            </a:r>
            <a:r>
              <a:rPr lang="en-US" altLang="ja-JP" sz="1600" dirty="0" err="1" smtClean="0">
                <a:latin typeface="+mn-ea"/>
                <a:ea typeface="+mn-ea"/>
              </a:rPr>
              <a:t>len</a:t>
            </a:r>
            <a:r>
              <a:rPr lang="ja-JP" altLang="en-US" sz="1600" dirty="0" smtClean="0">
                <a:latin typeface="+mn-ea"/>
                <a:ea typeface="+mn-ea"/>
              </a:rPr>
              <a:t>関数：かっこ内の引数のデータの長さを出力　</a:t>
            </a:r>
            <a:r>
              <a:rPr lang="en-US" altLang="ja-JP" dirty="0">
                <a:latin typeface="+mn-ea"/>
                <a:ea typeface="+mn-ea"/>
                <a:hlinkClick r:id="rId3"/>
              </a:rPr>
              <a:t>https://</a:t>
            </a:r>
            <a:r>
              <a:rPr lang="en-US" altLang="ja-JP" dirty="0" smtClean="0">
                <a:latin typeface="+mn-ea"/>
                <a:ea typeface="+mn-ea"/>
                <a:hlinkClick r:id="rId3"/>
              </a:rPr>
              <a:t>www.javadrive.jp/python/function/index4.html</a:t>
            </a:r>
            <a:endParaRPr lang="en-US" altLang="ja-JP" dirty="0" smtClean="0">
              <a:latin typeface="+mn-ea"/>
              <a:ea typeface="+mn-ea"/>
            </a:endParaRPr>
          </a:p>
          <a:p>
            <a:pPr>
              <a:lnSpc>
                <a:spcPct val="150000"/>
              </a:lnSpc>
            </a:pPr>
            <a:endParaRPr lang="en-US" altLang="ja-JP" sz="1400" dirty="0" smtClean="0">
              <a:latin typeface="+mn-ea"/>
              <a:ea typeface="+mn-ea"/>
            </a:endParaRPr>
          </a:p>
          <a:p>
            <a:pPr>
              <a:lnSpc>
                <a:spcPct val="150000"/>
              </a:lnSpc>
            </a:pPr>
            <a:endParaRPr lang="en-US" altLang="ja-JP" sz="1600" dirty="0" smtClean="0">
              <a:latin typeface="+mn-ea"/>
              <a:ea typeface="+mn-ea"/>
            </a:endParaRPr>
          </a:p>
          <a:p>
            <a:pPr>
              <a:lnSpc>
                <a:spcPct val="150000"/>
              </a:lnSpc>
            </a:pPr>
            <a:r>
              <a:rPr lang="ja-JP" altLang="en-US" sz="1600" dirty="0" smtClean="0">
                <a:latin typeface="+mn-ea"/>
                <a:ea typeface="+mn-ea"/>
              </a:rPr>
              <a:t>・引数が文字列：　文字数を出力</a:t>
            </a:r>
            <a:endParaRPr lang="en-US" altLang="ja-JP" sz="1600" dirty="0" smtClean="0">
              <a:latin typeface="+mn-ea"/>
              <a:ea typeface="+mn-ea"/>
            </a:endParaRPr>
          </a:p>
          <a:p>
            <a:pPr>
              <a:lnSpc>
                <a:spcPct val="150000"/>
              </a:lnSpc>
            </a:pPr>
            <a:r>
              <a:rPr lang="ja-JP" altLang="en-US" sz="1600" dirty="0" smtClean="0">
                <a:latin typeface="+mn-ea"/>
                <a:ea typeface="+mn-ea"/>
              </a:rPr>
              <a:t>・引数がリスト、タプルなど（</a:t>
            </a:r>
            <a:r>
              <a:rPr lang="en-US" altLang="ja-JP" sz="1600" dirty="0" smtClean="0">
                <a:latin typeface="+mn-ea"/>
                <a:ea typeface="+mn-ea"/>
              </a:rPr>
              <a:t>1</a:t>
            </a:r>
            <a:r>
              <a:rPr lang="ja-JP" altLang="en-US" sz="1600" dirty="0" smtClean="0">
                <a:latin typeface="+mn-ea"/>
                <a:ea typeface="+mn-ea"/>
              </a:rPr>
              <a:t>次元のデータ）：　要素の数を出力</a:t>
            </a:r>
            <a:endParaRPr lang="en-US" altLang="ja-JP" sz="1600" dirty="0" smtClean="0">
              <a:latin typeface="+mn-ea"/>
              <a:ea typeface="+mn-ea"/>
            </a:endParaRPr>
          </a:p>
          <a:p>
            <a:pPr>
              <a:lnSpc>
                <a:spcPct val="150000"/>
              </a:lnSpc>
            </a:pPr>
            <a:r>
              <a:rPr lang="ja-JP" altLang="en-US" sz="1600" dirty="0" smtClean="0">
                <a:latin typeface="+mn-ea"/>
                <a:ea typeface="+mn-ea"/>
              </a:rPr>
              <a:t>・因数が</a:t>
            </a:r>
            <a:r>
              <a:rPr lang="en-US" altLang="ja-JP" sz="1600" dirty="0" err="1" smtClean="0">
                <a:latin typeface="+mn-ea"/>
                <a:ea typeface="+mn-ea"/>
              </a:rPr>
              <a:t>DataFrame</a:t>
            </a:r>
            <a:r>
              <a:rPr lang="ja-JP" altLang="en-US" sz="1600" dirty="0" smtClean="0">
                <a:latin typeface="+mn-ea"/>
                <a:ea typeface="+mn-ea"/>
              </a:rPr>
              <a:t>（</a:t>
            </a:r>
            <a:r>
              <a:rPr lang="en-US" altLang="ja-JP" sz="1600" dirty="0" smtClean="0">
                <a:latin typeface="+mn-ea"/>
                <a:ea typeface="+mn-ea"/>
              </a:rPr>
              <a:t>2</a:t>
            </a:r>
            <a:r>
              <a:rPr lang="ja-JP" altLang="en-US" sz="1600" dirty="0" smtClean="0">
                <a:latin typeface="+mn-ea"/>
                <a:ea typeface="+mn-ea"/>
              </a:rPr>
              <a:t>次元のデータ）：　行数を出力</a:t>
            </a:r>
            <a:endParaRPr lang="en-US" altLang="ja-JP" sz="1600" dirty="0">
              <a:latin typeface="+mn-ea"/>
              <a:ea typeface="+mn-ea"/>
            </a:endParaRPr>
          </a:p>
        </p:txBody>
      </p:sp>
      <p:pic>
        <p:nvPicPr>
          <p:cNvPr id="4" name="図 3"/>
          <p:cNvPicPr>
            <a:picLocks noChangeAspect="1"/>
          </p:cNvPicPr>
          <p:nvPr/>
        </p:nvPicPr>
        <p:blipFill>
          <a:blip r:embed="rId4"/>
          <a:stretch>
            <a:fillRect/>
          </a:stretch>
        </p:blipFill>
        <p:spPr>
          <a:xfrm>
            <a:off x="996244" y="1262322"/>
            <a:ext cx="1983070" cy="586827"/>
          </a:xfrm>
          <a:prstGeom prst="rect">
            <a:avLst/>
          </a:prstGeom>
        </p:spPr>
      </p:pic>
      <p:pic>
        <p:nvPicPr>
          <p:cNvPr id="5" name="図 4"/>
          <p:cNvPicPr>
            <a:picLocks noChangeAspect="1"/>
          </p:cNvPicPr>
          <p:nvPr/>
        </p:nvPicPr>
        <p:blipFill>
          <a:blip r:embed="rId5"/>
          <a:stretch>
            <a:fillRect/>
          </a:stretch>
        </p:blipFill>
        <p:spPr>
          <a:xfrm>
            <a:off x="927556" y="2681916"/>
            <a:ext cx="3310248" cy="1297656"/>
          </a:xfrm>
          <a:prstGeom prst="rect">
            <a:avLst/>
          </a:prstGeom>
        </p:spPr>
      </p:pic>
      <p:pic>
        <p:nvPicPr>
          <p:cNvPr id="6" name="図 5"/>
          <p:cNvPicPr>
            <a:picLocks noChangeAspect="1"/>
          </p:cNvPicPr>
          <p:nvPr/>
        </p:nvPicPr>
        <p:blipFill>
          <a:blip r:embed="rId6"/>
          <a:stretch>
            <a:fillRect/>
          </a:stretch>
        </p:blipFill>
        <p:spPr>
          <a:xfrm>
            <a:off x="996244" y="4475509"/>
            <a:ext cx="1648218" cy="748734"/>
          </a:xfrm>
          <a:prstGeom prst="rect">
            <a:avLst/>
          </a:prstGeom>
        </p:spPr>
      </p:pic>
      <p:pic>
        <p:nvPicPr>
          <p:cNvPr id="7" name="図 6"/>
          <p:cNvPicPr>
            <a:picLocks noChangeAspect="1"/>
          </p:cNvPicPr>
          <p:nvPr/>
        </p:nvPicPr>
        <p:blipFill rotWithShape="1">
          <a:blip r:embed="rId7"/>
          <a:srcRect l="2370" r="-1"/>
          <a:stretch/>
        </p:blipFill>
        <p:spPr>
          <a:xfrm>
            <a:off x="3825026" y="4475509"/>
            <a:ext cx="1888786" cy="748734"/>
          </a:xfrm>
          <a:prstGeom prst="rect">
            <a:avLst/>
          </a:prstGeom>
        </p:spPr>
      </p:pic>
      <p:pic>
        <p:nvPicPr>
          <p:cNvPr id="8" name="図 7"/>
          <p:cNvPicPr>
            <a:picLocks noChangeAspect="1"/>
          </p:cNvPicPr>
          <p:nvPr/>
        </p:nvPicPr>
        <p:blipFill>
          <a:blip r:embed="rId8"/>
          <a:stretch>
            <a:fillRect/>
          </a:stretch>
        </p:blipFill>
        <p:spPr>
          <a:xfrm>
            <a:off x="6722713" y="4475509"/>
            <a:ext cx="1107641" cy="1643880"/>
          </a:xfrm>
          <a:prstGeom prst="rect">
            <a:avLst/>
          </a:prstGeom>
        </p:spPr>
      </p:pic>
    </p:spTree>
    <p:extLst>
      <p:ext uri="{BB962C8B-B14F-4D97-AF65-F5344CB8AC3E}">
        <p14:creationId xmlns:p14="http://schemas.microsoft.com/office/powerpoint/2010/main" val="98883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11099" y="791360"/>
            <a:ext cx="8264298" cy="4524315"/>
          </a:xfrm>
          <a:prstGeom prst="rect">
            <a:avLst/>
          </a:prstGeom>
          <a:noFill/>
        </p:spPr>
        <p:txBody>
          <a:bodyPr wrap="square" rtlCol="0">
            <a:spAutoFit/>
          </a:bodyPr>
          <a:lstStyle/>
          <a:p>
            <a:pPr>
              <a:lnSpc>
                <a:spcPct val="150000"/>
              </a:lnSpc>
            </a:pPr>
            <a:r>
              <a:rPr lang="ja-JP" altLang="en-US" sz="1600" dirty="0" smtClean="0">
                <a:latin typeface="+mn-ea"/>
                <a:ea typeface="+mn-ea"/>
              </a:rPr>
              <a:t>■</a:t>
            </a:r>
            <a:r>
              <a:rPr lang="en-US" altLang="ja-JP" sz="1600" dirty="0" smtClean="0">
                <a:latin typeface="+mn-ea"/>
                <a:ea typeface="+mn-ea"/>
              </a:rPr>
              <a:t>replace</a:t>
            </a:r>
            <a:r>
              <a:rPr lang="ja-JP" altLang="en-US" sz="1600" dirty="0" smtClean="0">
                <a:latin typeface="+mn-ea"/>
                <a:ea typeface="+mn-ea"/>
              </a:rPr>
              <a:t>関数：文字の置き換え　</a:t>
            </a:r>
            <a:r>
              <a:rPr lang="en-US" altLang="ja-JP" sz="1400" dirty="0">
                <a:latin typeface="+mn-ea"/>
                <a:ea typeface="+mn-ea"/>
                <a:hlinkClick r:id="rId2"/>
              </a:rPr>
              <a:t>https://note.nkmk.me/python-str-replace-translate-re-sub</a:t>
            </a:r>
            <a:r>
              <a:rPr lang="en-US" altLang="ja-JP" sz="1400" dirty="0" smtClean="0">
                <a:latin typeface="+mn-ea"/>
                <a:ea typeface="+mn-ea"/>
                <a:hlinkClick r:id="rId2"/>
              </a:rPr>
              <a:t>/</a:t>
            </a:r>
            <a:endParaRPr lang="en-US" altLang="ja-JP" sz="1600" dirty="0" smtClean="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smtClean="0">
              <a:latin typeface="+mn-ea"/>
              <a:ea typeface="+mn-ea"/>
            </a:endParaRPr>
          </a:p>
          <a:p>
            <a:pPr>
              <a:lnSpc>
                <a:spcPct val="150000"/>
              </a:lnSpc>
            </a:pPr>
            <a:r>
              <a:rPr lang="ja-JP" altLang="en-US" sz="1600" dirty="0" smtClean="0">
                <a:latin typeface="+mn-ea"/>
                <a:ea typeface="+mn-ea"/>
              </a:rPr>
              <a:t>■</a:t>
            </a:r>
            <a:r>
              <a:rPr lang="en-US" altLang="ja-JP" sz="1600" dirty="0" err="1" smtClean="0">
                <a:latin typeface="+mn-ea"/>
                <a:ea typeface="+mn-ea"/>
              </a:rPr>
              <a:t>str</a:t>
            </a:r>
            <a:r>
              <a:rPr lang="ja-JP" altLang="en-US" sz="1600" dirty="0" smtClean="0">
                <a:latin typeface="+mn-ea"/>
                <a:ea typeface="+mn-ea"/>
              </a:rPr>
              <a:t>関数：数値型のデータを文字列に変換する（キャストする）</a:t>
            </a:r>
            <a:endParaRPr lang="en-US" altLang="ja-JP" sz="1600" dirty="0" smtClean="0">
              <a:latin typeface="+mn-ea"/>
              <a:ea typeface="+mn-ea"/>
            </a:endParaRPr>
          </a:p>
          <a:p>
            <a:pPr>
              <a:lnSpc>
                <a:spcPct val="150000"/>
              </a:lnSpc>
            </a:pPr>
            <a:r>
              <a:rPr lang="ja-JP" altLang="en-US" sz="1600" dirty="0">
                <a:latin typeface="+mn-ea"/>
                <a:ea typeface="+mn-ea"/>
              </a:rPr>
              <a:t>　</a:t>
            </a:r>
            <a:r>
              <a:rPr lang="en-US" altLang="ja-JP" sz="1600" dirty="0" smtClean="0">
                <a:latin typeface="+mn-ea"/>
                <a:ea typeface="+mn-ea"/>
              </a:rPr>
              <a:t>※</a:t>
            </a:r>
            <a:r>
              <a:rPr lang="ja-JP" altLang="en-US" sz="1600" dirty="0" smtClean="0">
                <a:latin typeface="+mn-ea"/>
                <a:ea typeface="+mn-ea"/>
              </a:rPr>
              <a:t>キャストとは→</a:t>
            </a:r>
            <a:r>
              <a:rPr lang="ja-JP" altLang="en-US" sz="1600" dirty="0" smtClean="0">
                <a:latin typeface="+mn-ea"/>
                <a:ea typeface="+mn-ea"/>
                <a:hlinkClick r:id="rId3"/>
              </a:rPr>
              <a:t>こちら</a:t>
            </a:r>
            <a:endParaRPr lang="en-US" altLang="ja-JP" sz="1600" dirty="0" smtClean="0">
              <a:latin typeface="+mn-ea"/>
              <a:ea typeface="+mn-ea"/>
            </a:endParaRPr>
          </a:p>
          <a:p>
            <a:pPr>
              <a:lnSpc>
                <a:spcPct val="150000"/>
              </a:lnSpc>
            </a:pPr>
            <a:endParaRPr lang="en-US" altLang="ja-JP" sz="1600" dirty="0" smtClean="0">
              <a:latin typeface="+mn-ea"/>
              <a:ea typeface="+mn-ea"/>
            </a:endParaRPr>
          </a:p>
          <a:p>
            <a:pPr>
              <a:lnSpc>
                <a:spcPct val="150000"/>
              </a:lnSpc>
            </a:pPr>
            <a:endParaRPr lang="en-US" altLang="ja-JP" sz="1600" dirty="0" smtClean="0">
              <a:latin typeface="+mn-ea"/>
              <a:ea typeface="+mn-ea"/>
            </a:endParaRPr>
          </a:p>
        </p:txBody>
      </p:sp>
      <p:sp>
        <p:nvSpPr>
          <p:cNvPr id="2" name="タイトル 1"/>
          <p:cNvSpPr>
            <a:spLocks noGrp="1"/>
          </p:cNvSpPr>
          <p:nvPr>
            <p:ph type="title"/>
          </p:nvPr>
        </p:nvSpPr>
        <p:spPr/>
        <p:txBody>
          <a:bodyPr/>
          <a:lstStyle/>
          <a:p>
            <a:r>
              <a:rPr lang="en-US" altLang="ja-JP" dirty="0"/>
              <a:t>01_</a:t>
            </a:r>
            <a:r>
              <a:rPr lang="ja-JP" altLang="en-US" dirty="0"/>
              <a:t>基礎　で出てきた関数</a:t>
            </a:r>
            <a:endParaRPr kumimoji="1" lang="ja-JP" altLang="en-US" dirty="0"/>
          </a:p>
        </p:txBody>
      </p:sp>
      <p:sp>
        <p:nvSpPr>
          <p:cNvPr id="3" name="正方形/長方形 2"/>
          <p:cNvSpPr/>
          <p:nvPr/>
        </p:nvSpPr>
        <p:spPr>
          <a:xfrm>
            <a:off x="1268090" y="1516020"/>
            <a:ext cx="3305713" cy="369332"/>
          </a:xfrm>
          <a:prstGeom prst="rect">
            <a:avLst/>
          </a:prstGeom>
        </p:spPr>
        <p:txBody>
          <a:bodyPr wrap="none">
            <a:spAutoFit/>
          </a:bodyPr>
          <a:lstStyle/>
          <a:p>
            <a:r>
              <a:rPr lang="ja-JP" altLang="en-US" sz="1800" dirty="0" smtClean="0">
                <a:solidFill>
                  <a:schemeClr val="accent5">
                    <a:lumMod val="75000"/>
                  </a:schemeClr>
                </a:solidFill>
                <a:latin typeface="Consolas" panose="020B0609020204030204" pitchFamily="49" charset="0"/>
              </a:rPr>
              <a:t>a</a:t>
            </a:r>
            <a:r>
              <a:rPr lang="ja-JP" altLang="en-US" sz="1800" dirty="0">
                <a:solidFill>
                  <a:schemeClr val="accent1"/>
                </a:solidFill>
                <a:latin typeface="Consolas" panose="020B0609020204030204" pitchFamily="49" charset="0"/>
              </a:rPr>
              <a:t>.replace</a:t>
            </a:r>
            <a:r>
              <a:rPr lang="ja-JP" altLang="en-US" sz="1800" dirty="0">
                <a:latin typeface="Consolas" panose="020B0609020204030204" pitchFamily="49" charset="0"/>
              </a:rPr>
              <a:t>(</a:t>
            </a:r>
            <a:r>
              <a:rPr lang="ja-JP" altLang="en-US" sz="1800" dirty="0">
                <a:solidFill>
                  <a:schemeClr val="accent3">
                    <a:lumMod val="75000"/>
                  </a:schemeClr>
                </a:solidFill>
                <a:latin typeface="Consolas" panose="020B0609020204030204" pitchFamily="49" charset="0"/>
              </a:rPr>
              <a:t>"moji"</a:t>
            </a:r>
            <a:r>
              <a:rPr lang="ja-JP" altLang="en-US" sz="1800" dirty="0">
                <a:latin typeface="Consolas" panose="020B0609020204030204" pitchFamily="49" charset="0"/>
              </a:rPr>
              <a:t>, </a:t>
            </a:r>
            <a:r>
              <a:rPr lang="ja-JP" altLang="en-US" sz="1800" dirty="0">
                <a:solidFill>
                  <a:schemeClr val="accent4">
                    <a:lumMod val="75000"/>
                  </a:schemeClr>
                </a:solidFill>
                <a:latin typeface="Consolas" panose="020B0609020204030204" pitchFamily="49" charset="0"/>
              </a:rPr>
              <a:t>"文字"</a:t>
            </a:r>
            <a:r>
              <a:rPr lang="ja-JP" altLang="en-US" sz="1800" dirty="0">
                <a:latin typeface="Consolas" panose="020B0609020204030204" pitchFamily="49" charset="0"/>
              </a:rPr>
              <a:t>)</a:t>
            </a:r>
          </a:p>
        </p:txBody>
      </p:sp>
      <p:sp>
        <p:nvSpPr>
          <p:cNvPr id="5" name="正方形/長方形 4"/>
          <p:cNvSpPr/>
          <p:nvPr/>
        </p:nvSpPr>
        <p:spPr>
          <a:xfrm>
            <a:off x="237075" y="2009544"/>
            <a:ext cx="3426671" cy="738664"/>
          </a:xfrm>
          <a:prstGeom prst="rect">
            <a:avLst/>
          </a:prstGeom>
        </p:spPr>
        <p:txBody>
          <a:bodyPr wrap="square">
            <a:spAutoFit/>
          </a:bodyPr>
          <a:lstStyle/>
          <a:p>
            <a:pPr>
              <a:lnSpc>
                <a:spcPct val="150000"/>
              </a:lnSpc>
            </a:pPr>
            <a:r>
              <a:rPr lang="ja-JP" altLang="en-US" sz="1400" dirty="0" smtClean="0">
                <a:solidFill>
                  <a:schemeClr val="accent5">
                    <a:lumMod val="75000"/>
                  </a:schemeClr>
                </a:solidFill>
                <a:latin typeface="+mn-ea"/>
                <a:ea typeface="+mn-ea"/>
              </a:rPr>
              <a:t>置き換え対象の文字列</a:t>
            </a:r>
            <a:endParaRPr lang="en-US" altLang="ja-JP" sz="1400" dirty="0" smtClean="0">
              <a:solidFill>
                <a:schemeClr val="accent5">
                  <a:lumMod val="75000"/>
                </a:schemeClr>
              </a:solidFill>
              <a:latin typeface="+mn-ea"/>
              <a:ea typeface="+mn-ea"/>
            </a:endParaRPr>
          </a:p>
          <a:p>
            <a:pPr>
              <a:lnSpc>
                <a:spcPct val="150000"/>
              </a:lnSpc>
            </a:pPr>
            <a:r>
              <a:rPr lang="ja-JP" altLang="en-US" sz="1400" dirty="0" smtClean="0">
                <a:solidFill>
                  <a:schemeClr val="accent5">
                    <a:lumMod val="75000"/>
                  </a:schemeClr>
                </a:solidFill>
                <a:latin typeface="+mn-ea"/>
                <a:ea typeface="+mn-ea"/>
              </a:rPr>
              <a:t>（例では変数</a:t>
            </a:r>
            <a:r>
              <a:rPr lang="en-US" altLang="ja-JP" sz="1400" dirty="0" smtClean="0">
                <a:solidFill>
                  <a:schemeClr val="accent5">
                    <a:lumMod val="75000"/>
                  </a:schemeClr>
                </a:solidFill>
                <a:latin typeface="+mn-ea"/>
                <a:ea typeface="+mn-ea"/>
              </a:rPr>
              <a:t>a</a:t>
            </a:r>
            <a:r>
              <a:rPr lang="ja-JP" altLang="en-US" sz="1400" dirty="0" smtClean="0">
                <a:solidFill>
                  <a:schemeClr val="accent5">
                    <a:lumMod val="75000"/>
                  </a:schemeClr>
                </a:solidFill>
                <a:latin typeface="+mn-ea"/>
                <a:ea typeface="+mn-ea"/>
              </a:rPr>
              <a:t>に文字列が代入されている）</a:t>
            </a:r>
            <a:endParaRPr lang="en-US" altLang="ja-JP" sz="1400" dirty="0" smtClean="0">
              <a:solidFill>
                <a:schemeClr val="accent5">
                  <a:lumMod val="75000"/>
                </a:schemeClr>
              </a:solidFill>
              <a:latin typeface="+mn-ea"/>
              <a:ea typeface="+mn-ea"/>
            </a:endParaRPr>
          </a:p>
        </p:txBody>
      </p:sp>
      <p:cxnSp>
        <p:nvCxnSpPr>
          <p:cNvPr id="6" name="直線矢印コネクタ 5"/>
          <p:cNvCxnSpPr/>
          <p:nvPr/>
        </p:nvCxnSpPr>
        <p:spPr bwMode="auto">
          <a:xfrm flipV="1">
            <a:off x="1268090" y="1885353"/>
            <a:ext cx="145026" cy="1805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cxnSp>
        <p:nvCxnSpPr>
          <p:cNvPr id="8" name="直線矢印コネクタ 7"/>
          <p:cNvCxnSpPr/>
          <p:nvPr/>
        </p:nvCxnSpPr>
        <p:spPr bwMode="auto">
          <a:xfrm flipH="1" flipV="1">
            <a:off x="3049853" y="1901121"/>
            <a:ext cx="117543" cy="238983"/>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sp>
        <p:nvSpPr>
          <p:cNvPr id="9" name="正方形/長方形 8"/>
          <p:cNvSpPr/>
          <p:nvPr/>
        </p:nvSpPr>
        <p:spPr>
          <a:xfrm>
            <a:off x="4741748" y="1157255"/>
            <a:ext cx="2566720" cy="415498"/>
          </a:xfrm>
          <a:prstGeom prst="rect">
            <a:avLst/>
          </a:prstGeom>
        </p:spPr>
        <p:txBody>
          <a:bodyPr wrap="square">
            <a:spAutoFit/>
          </a:bodyPr>
          <a:lstStyle/>
          <a:p>
            <a:pPr>
              <a:lnSpc>
                <a:spcPct val="150000"/>
              </a:lnSpc>
            </a:pPr>
            <a:r>
              <a:rPr lang="ja-JP" altLang="en-US" sz="1400" dirty="0" smtClean="0">
                <a:latin typeface="+mn-ea"/>
                <a:ea typeface="+mn-ea"/>
              </a:rPr>
              <a:t>かっこの中に引数を入れる</a:t>
            </a:r>
            <a:endParaRPr lang="en-US" altLang="ja-JP" sz="1400" dirty="0" smtClean="0">
              <a:latin typeface="+mn-ea"/>
              <a:ea typeface="+mn-ea"/>
            </a:endParaRPr>
          </a:p>
        </p:txBody>
      </p:sp>
      <p:cxnSp>
        <p:nvCxnSpPr>
          <p:cNvPr id="10" name="直線矢印コネクタ 9"/>
          <p:cNvCxnSpPr/>
          <p:nvPr/>
        </p:nvCxnSpPr>
        <p:spPr bwMode="auto">
          <a:xfrm flipH="1">
            <a:off x="2624852" y="1382474"/>
            <a:ext cx="2167579" cy="17734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tx1"/>
            </a:solidFill>
            <a:prstDash val="solid"/>
            <a:round/>
            <a:headEnd type="none" w="med" len="med"/>
            <a:tailEnd type="triangle"/>
          </a:ln>
          <a:effectLst/>
        </p:spPr>
      </p:cxnSp>
      <p:sp>
        <p:nvSpPr>
          <p:cNvPr id="11" name="正方形/長方形 10"/>
          <p:cNvSpPr/>
          <p:nvPr/>
        </p:nvSpPr>
        <p:spPr>
          <a:xfrm>
            <a:off x="4735482" y="1795255"/>
            <a:ext cx="2303102" cy="375359"/>
          </a:xfrm>
          <a:prstGeom prst="rect">
            <a:avLst/>
          </a:prstGeom>
        </p:spPr>
        <p:txBody>
          <a:bodyPr wrap="square">
            <a:spAutoFit/>
          </a:bodyPr>
          <a:lstStyle/>
          <a:p>
            <a:pPr>
              <a:lnSpc>
                <a:spcPct val="150000"/>
              </a:lnSpc>
            </a:pPr>
            <a:r>
              <a:rPr lang="ja-JP" altLang="en-US" sz="1400" dirty="0" smtClean="0">
                <a:solidFill>
                  <a:schemeClr val="accent4">
                    <a:lumMod val="75000"/>
                  </a:schemeClr>
                </a:solidFill>
                <a:latin typeface="+mn-ea"/>
                <a:ea typeface="+mn-ea"/>
              </a:rPr>
              <a:t>第二引数：置換先文字列</a:t>
            </a:r>
            <a:endParaRPr lang="en-US" altLang="ja-JP" sz="1400" dirty="0" smtClean="0">
              <a:solidFill>
                <a:schemeClr val="accent4">
                  <a:lumMod val="75000"/>
                </a:schemeClr>
              </a:solidFill>
              <a:latin typeface="+mn-ea"/>
              <a:ea typeface="+mn-ea"/>
            </a:endParaRPr>
          </a:p>
        </p:txBody>
      </p:sp>
      <p:cxnSp>
        <p:nvCxnSpPr>
          <p:cNvPr id="12" name="直線矢印コネクタ 11"/>
          <p:cNvCxnSpPr/>
          <p:nvPr/>
        </p:nvCxnSpPr>
        <p:spPr bwMode="auto">
          <a:xfrm flipH="1" flipV="1">
            <a:off x="4235945" y="1856166"/>
            <a:ext cx="440211" cy="15337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4">
                <a:lumMod val="75000"/>
              </a:schemeClr>
            </a:solidFill>
            <a:prstDash val="solid"/>
            <a:round/>
            <a:headEnd type="none" w="med" len="med"/>
            <a:tailEnd type="triangle"/>
          </a:ln>
          <a:effectLst/>
        </p:spPr>
      </p:cxnSp>
      <p:cxnSp>
        <p:nvCxnSpPr>
          <p:cNvPr id="15" name="直線矢印コネクタ 14"/>
          <p:cNvCxnSpPr/>
          <p:nvPr/>
        </p:nvCxnSpPr>
        <p:spPr bwMode="auto">
          <a:xfrm flipH="1">
            <a:off x="4436479" y="1391524"/>
            <a:ext cx="355952" cy="22146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tx1"/>
            </a:solidFill>
            <a:prstDash val="solid"/>
            <a:round/>
            <a:headEnd type="none" w="med" len="med"/>
            <a:tailEnd type="triangle"/>
          </a:ln>
          <a:effectLst/>
        </p:spPr>
      </p:cxnSp>
      <p:sp>
        <p:nvSpPr>
          <p:cNvPr id="20" name="正方形/長方形 19"/>
          <p:cNvSpPr/>
          <p:nvPr/>
        </p:nvSpPr>
        <p:spPr>
          <a:xfrm>
            <a:off x="3497791" y="2618809"/>
            <a:ext cx="1724324" cy="375359"/>
          </a:xfrm>
          <a:prstGeom prst="rect">
            <a:avLst/>
          </a:prstGeom>
        </p:spPr>
        <p:txBody>
          <a:bodyPr wrap="square">
            <a:spAutoFit/>
          </a:bodyPr>
          <a:lstStyle/>
          <a:p>
            <a:pPr>
              <a:lnSpc>
                <a:spcPct val="150000"/>
              </a:lnSpc>
            </a:pPr>
            <a:r>
              <a:rPr lang="ja-JP" altLang="en-US" sz="1400" dirty="0" smtClean="0">
                <a:latin typeface="+mn-ea"/>
                <a:ea typeface="+mn-ea"/>
              </a:rPr>
              <a:t>引数はカンマで区切る</a:t>
            </a:r>
            <a:endParaRPr lang="en-US" altLang="ja-JP" sz="1400" dirty="0" smtClean="0">
              <a:latin typeface="+mn-ea"/>
              <a:ea typeface="+mn-ea"/>
            </a:endParaRPr>
          </a:p>
        </p:txBody>
      </p:sp>
      <p:cxnSp>
        <p:nvCxnSpPr>
          <p:cNvPr id="21" name="直線矢印コネクタ 20"/>
          <p:cNvCxnSpPr/>
          <p:nvPr/>
        </p:nvCxnSpPr>
        <p:spPr bwMode="auto">
          <a:xfrm flipH="1" flipV="1">
            <a:off x="3500115" y="1847238"/>
            <a:ext cx="447522" cy="8251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tx1"/>
            </a:solidFill>
            <a:prstDash val="solid"/>
            <a:round/>
            <a:headEnd type="none" w="med" len="med"/>
            <a:tailEnd type="triangle"/>
          </a:ln>
          <a:effectLst/>
        </p:spPr>
      </p:cxnSp>
      <p:sp>
        <p:nvSpPr>
          <p:cNvPr id="26" name="正方形/長方形 25"/>
          <p:cNvSpPr/>
          <p:nvPr/>
        </p:nvSpPr>
        <p:spPr>
          <a:xfrm>
            <a:off x="2320988" y="2064525"/>
            <a:ext cx="2414494" cy="375359"/>
          </a:xfrm>
          <a:prstGeom prst="rect">
            <a:avLst/>
          </a:prstGeom>
        </p:spPr>
        <p:txBody>
          <a:bodyPr wrap="square">
            <a:spAutoFit/>
          </a:bodyPr>
          <a:lstStyle/>
          <a:p>
            <a:pPr>
              <a:lnSpc>
                <a:spcPct val="150000"/>
              </a:lnSpc>
            </a:pPr>
            <a:r>
              <a:rPr lang="ja-JP" altLang="en-US" sz="1400" dirty="0">
                <a:solidFill>
                  <a:schemeClr val="accent3">
                    <a:lumMod val="75000"/>
                  </a:schemeClr>
                </a:solidFill>
                <a:effectLst>
                  <a:glow rad="139700">
                    <a:schemeClr val="bg1">
                      <a:alpha val="90000"/>
                    </a:schemeClr>
                  </a:glow>
                </a:effectLst>
                <a:latin typeface="+mn-ea"/>
                <a:ea typeface="+mn-ea"/>
              </a:rPr>
              <a:t>第一引数：置換元</a:t>
            </a:r>
            <a:r>
              <a:rPr lang="ja-JP" altLang="en-US" sz="1400" dirty="0" smtClean="0">
                <a:solidFill>
                  <a:schemeClr val="accent3">
                    <a:lumMod val="75000"/>
                  </a:schemeClr>
                </a:solidFill>
                <a:effectLst>
                  <a:glow rad="139700">
                    <a:schemeClr val="bg1">
                      <a:alpha val="90000"/>
                    </a:schemeClr>
                  </a:glow>
                </a:effectLst>
                <a:latin typeface="+mn-ea"/>
                <a:ea typeface="+mn-ea"/>
              </a:rPr>
              <a:t>文字列</a:t>
            </a:r>
            <a:endParaRPr lang="en-US" altLang="ja-JP" sz="1400" dirty="0" smtClean="0">
              <a:solidFill>
                <a:schemeClr val="accent3">
                  <a:lumMod val="75000"/>
                </a:schemeClr>
              </a:solidFill>
              <a:effectLst>
                <a:glow rad="139700">
                  <a:schemeClr val="bg1">
                    <a:alpha val="90000"/>
                  </a:schemeClr>
                </a:glow>
              </a:effectLst>
              <a:latin typeface="+mn-ea"/>
              <a:ea typeface="+mn-ea"/>
            </a:endParaRPr>
          </a:p>
        </p:txBody>
      </p:sp>
      <p:pic>
        <p:nvPicPr>
          <p:cNvPr id="27" name="図 26"/>
          <p:cNvPicPr>
            <a:picLocks noChangeAspect="1"/>
          </p:cNvPicPr>
          <p:nvPr/>
        </p:nvPicPr>
        <p:blipFill>
          <a:blip r:embed="rId4"/>
          <a:stretch>
            <a:fillRect/>
          </a:stretch>
        </p:blipFill>
        <p:spPr>
          <a:xfrm>
            <a:off x="5867194" y="2182447"/>
            <a:ext cx="2882547" cy="1086356"/>
          </a:xfrm>
          <a:prstGeom prst="rect">
            <a:avLst/>
          </a:prstGeom>
        </p:spPr>
      </p:pic>
      <p:sp>
        <p:nvSpPr>
          <p:cNvPr id="18" name="正方形/長方形 17"/>
          <p:cNvSpPr/>
          <p:nvPr/>
        </p:nvSpPr>
        <p:spPr>
          <a:xfrm>
            <a:off x="1318132" y="5023763"/>
            <a:ext cx="944489" cy="369332"/>
          </a:xfrm>
          <a:prstGeom prst="rect">
            <a:avLst/>
          </a:prstGeom>
        </p:spPr>
        <p:txBody>
          <a:bodyPr wrap="none">
            <a:spAutoFit/>
          </a:bodyPr>
          <a:lstStyle/>
          <a:p>
            <a:r>
              <a:rPr lang="en-US" altLang="ja-JP" sz="1800" dirty="0" err="1" smtClean="0">
                <a:solidFill>
                  <a:schemeClr val="accent1"/>
                </a:solidFill>
                <a:latin typeface="Consolas" panose="020B0609020204030204" pitchFamily="49" charset="0"/>
              </a:rPr>
              <a:t>str</a:t>
            </a:r>
            <a:r>
              <a:rPr lang="ja-JP" altLang="en-US" sz="1800" dirty="0" smtClean="0">
                <a:latin typeface="Consolas" panose="020B0609020204030204" pitchFamily="49" charset="0"/>
              </a:rPr>
              <a:t>(</a:t>
            </a:r>
            <a:r>
              <a:rPr lang="en-US" altLang="ja-JP" sz="1800" dirty="0" smtClean="0">
                <a:solidFill>
                  <a:schemeClr val="accent5">
                    <a:lumMod val="75000"/>
                  </a:schemeClr>
                </a:solidFill>
                <a:latin typeface="Consolas" panose="020B0609020204030204" pitchFamily="49" charset="0"/>
              </a:rPr>
              <a:t>b</a:t>
            </a:r>
            <a:r>
              <a:rPr lang="ja-JP" altLang="en-US" sz="1800" dirty="0" smtClean="0">
                <a:latin typeface="Consolas" panose="020B0609020204030204" pitchFamily="49" charset="0"/>
              </a:rPr>
              <a:t>)</a:t>
            </a:r>
            <a:endParaRPr lang="ja-JP" altLang="en-US" sz="1800" dirty="0">
              <a:latin typeface="Consolas" panose="020B0609020204030204" pitchFamily="49" charset="0"/>
            </a:endParaRPr>
          </a:p>
        </p:txBody>
      </p:sp>
      <p:sp>
        <p:nvSpPr>
          <p:cNvPr id="19" name="正方形/長方形 18"/>
          <p:cNvSpPr/>
          <p:nvPr/>
        </p:nvSpPr>
        <p:spPr>
          <a:xfrm>
            <a:off x="797069" y="5482887"/>
            <a:ext cx="3426671" cy="738664"/>
          </a:xfrm>
          <a:prstGeom prst="rect">
            <a:avLst/>
          </a:prstGeom>
        </p:spPr>
        <p:txBody>
          <a:bodyPr wrap="square">
            <a:spAutoFit/>
          </a:bodyPr>
          <a:lstStyle/>
          <a:p>
            <a:pPr>
              <a:lnSpc>
                <a:spcPct val="150000"/>
              </a:lnSpc>
            </a:pPr>
            <a:r>
              <a:rPr lang="ja-JP" altLang="en-US" sz="1400" dirty="0" smtClean="0">
                <a:solidFill>
                  <a:schemeClr val="accent5">
                    <a:lumMod val="75000"/>
                  </a:schemeClr>
                </a:solidFill>
                <a:latin typeface="+mn-ea"/>
                <a:ea typeface="+mn-ea"/>
              </a:rPr>
              <a:t>引数＝キャスト対象の文字列</a:t>
            </a:r>
            <a:endParaRPr lang="en-US" altLang="ja-JP" sz="1400" dirty="0" smtClean="0">
              <a:solidFill>
                <a:schemeClr val="accent5">
                  <a:lumMod val="75000"/>
                </a:schemeClr>
              </a:solidFill>
              <a:latin typeface="+mn-ea"/>
              <a:ea typeface="+mn-ea"/>
            </a:endParaRPr>
          </a:p>
          <a:p>
            <a:pPr>
              <a:lnSpc>
                <a:spcPct val="150000"/>
              </a:lnSpc>
            </a:pPr>
            <a:r>
              <a:rPr lang="ja-JP" altLang="en-US" sz="1400" dirty="0" smtClean="0">
                <a:solidFill>
                  <a:schemeClr val="accent5">
                    <a:lumMod val="75000"/>
                  </a:schemeClr>
                </a:solidFill>
                <a:latin typeface="+mn-ea"/>
                <a:ea typeface="+mn-ea"/>
              </a:rPr>
              <a:t>（例では変数</a:t>
            </a:r>
            <a:r>
              <a:rPr lang="en-US" altLang="ja-JP" sz="1400" dirty="0">
                <a:solidFill>
                  <a:schemeClr val="accent5">
                    <a:lumMod val="75000"/>
                  </a:schemeClr>
                </a:solidFill>
                <a:latin typeface="+mn-ea"/>
                <a:ea typeface="+mn-ea"/>
              </a:rPr>
              <a:t>b</a:t>
            </a:r>
            <a:r>
              <a:rPr lang="ja-JP" altLang="en-US" sz="1400" dirty="0" smtClean="0">
                <a:solidFill>
                  <a:schemeClr val="accent5">
                    <a:lumMod val="75000"/>
                  </a:schemeClr>
                </a:solidFill>
                <a:latin typeface="+mn-ea"/>
                <a:ea typeface="+mn-ea"/>
              </a:rPr>
              <a:t>に数値が代入されている）</a:t>
            </a:r>
            <a:endParaRPr lang="en-US" altLang="ja-JP" sz="1400" dirty="0" smtClean="0">
              <a:solidFill>
                <a:schemeClr val="accent5">
                  <a:lumMod val="75000"/>
                </a:schemeClr>
              </a:solidFill>
              <a:latin typeface="+mn-ea"/>
              <a:ea typeface="+mn-ea"/>
            </a:endParaRPr>
          </a:p>
        </p:txBody>
      </p:sp>
      <p:cxnSp>
        <p:nvCxnSpPr>
          <p:cNvPr id="22" name="直線矢印コネクタ 21"/>
          <p:cNvCxnSpPr/>
          <p:nvPr/>
        </p:nvCxnSpPr>
        <p:spPr bwMode="auto">
          <a:xfrm flipV="1">
            <a:off x="1828084" y="5358696"/>
            <a:ext cx="145026" cy="1805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sp>
        <p:nvSpPr>
          <p:cNvPr id="24" name="正方形/長方形 23"/>
          <p:cNvSpPr/>
          <p:nvPr/>
        </p:nvSpPr>
        <p:spPr>
          <a:xfrm>
            <a:off x="2561230" y="4624967"/>
            <a:ext cx="2566720" cy="415498"/>
          </a:xfrm>
          <a:prstGeom prst="rect">
            <a:avLst/>
          </a:prstGeom>
        </p:spPr>
        <p:txBody>
          <a:bodyPr wrap="square">
            <a:spAutoFit/>
          </a:bodyPr>
          <a:lstStyle/>
          <a:p>
            <a:pPr>
              <a:lnSpc>
                <a:spcPct val="150000"/>
              </a:lnSpc>
            </a:pPr>
            <a:r>
              <a:rPr lang="ja-JP" altLang="en-US" sz="1400" dirty="0" smtClean="0">
                <a:latin typeface="+mn-ea"/>
                <a:ea typeface="+mn-ea"/>
              </a:rPr>
              <a:t>かっこの中に引数を入れる</a:t>
            </a:r>
            <a:endParaRPr lang="en-US" altLang="ja-JP" sz="1400" dirty="0" smtClean="0">
              <a:latin typeface="+mn-ea"/>
              <a:ea typeface="+mn-ea"/>
            </a:endParaRPr>
          </a:p>
        </p:txBody>
      </p:sp>
      <p:cxnSp>
        <p:nvCxnSpPr>
          <p:cNvPr id="25" name="直線矢印コネクタ 24"/>
          <p:cNvCxnSpPr/>
          <p:nvPr/>
        </p:nvCxnSpPr>
        <p:spPr bwMode="auto">
          <a:xfrm flipH="1">
            <a:off x="2141072" y="4893711"/>
            <a:ext cx="456552" cy="18290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tx1"/>
            </a:solidFill>
            <a:prstDash val="solid"/>
            <a:round/>
            <a:headEnd type="none" w="med" len="med"/>
            <a:tailEnd type="triangle"/>
          </a:ln>
          <a:effectLst/>
        </p:spPr>
      </p:cxnSp>
      <p:pic>
        <p:nvPicPr>
          <p:cNvPr id="14" name="図 13"/>
          <p:cNvPicPr>
            <a:picLocks noChangeAspect="1"/>
          </p:cNvPicPr>
          <p:nvPr/>
        </p:nvPicPr>
        <p:blipFill>
          <a:blip r:embed="rId5"/>
          <a:stretch>
            <a:fillRect/>
          </a:stretch>
        </p:blipFill>
        <p:spPr>
          <a:xfrm>
            <a:off x="5923427" y="4376523"/>
            <a:ext cx="1629028" cy="1663812"/>
          </a:xfrm>
          <a:prstGeom prst="rect">
            <a:avLst/>
          </a:prstGeom>
        </p:spPr>
      </p:pic>
    </p:spTree>
    <p:extLst>
      <p:ext uri="{BB962C8B-B14F-4D97-AF65-F5344CB8AC3E}">
        <p14:creationId xmlns:p14="http://schemas.microsoft.com/office/powerpoint/2010/main" val="2819112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2312" y="1618898"/>
            <a:ext cx="8539376" cy="3620204"/>
          </a:xfrm>
        </p:spPr>
        <p:txBody>
          <a:bodyPr>
            <a:noAutofit/>
          </a:bodyPr>
          <a:lstStyle/>
          <a:p>
            <a:pPr algn="ctr"/>
            <a:r>
              <a:rPr lang="ja-JP" altLang="en-US" sz="7200" dirty="0" smtClean="0"/>
              <a:t>リスト</a:t>
            </a:r>
            <a:r>
              <a:rPr lang="en-US" altLang="ja-JP" sz="7200" dirty="0" smtClean="0"/>
              <a:t/>
            </a:r>
            <a:br>
              <a:rPr lang="en-US" altLang="ja-JP" sz="7200" dirty="0" smtClean="0"/>
            </a:br>
            <a:r>
              <a:rPr lang="en-US" altLang="ja-JP" sz="7200" dirty="0" smtClean="0"/>
              <a:t>List</a:t>
            </a:r>
            <a:endParaRPr kumimoji="1" lang="ja-JP" altLang="en-US" sz="7200" dirty="0"/>
          </a:p>
        </p:txBody>
      </p:sp>
    </p:spTree>
    <p:extLst>
      <p:ext uri="{BB962C8B-B14F-4D97-AF65-F5344CB8AC3E}">
        <p14:creationId xmlns:p14="http://schemas.microsoft.com/office/powerpoint/2010/main" val="3437673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784521" y="6291618"/>
            <a:ext cx="280966" cy="235095"/>
          </a:xfrm>
          <a:prstGeom prst="rect">
            <a:avLst/>
          </a:prstGeom>
        </p:spPr>
      </p:pic>
      <p:pic>
        <p:nvPicPr>
          <p:cNvPr id="4" name="図 3"/>
          <p:cNvPicPr>
            <a:picLocks noChangeAspect="1"/>
          </p:cNvPicPr>
          <p:nvPr/>
        </p:nvPicPr>
        <p:blipFill rotWithShape="1">
          <a:blip r:embed="rId3"/>
          <a:srcRect r="13357"/>
          <a:stretch/>
        </p:blipFill>
        <p:spPr>
          <a:xfrm>
            <a:off x="7000936" y="6070204"/>
            <a:ext cx="277888" cy="288000"/>
          </a:xfrm>
          <a:prstGeom prst="rect">
            <a:avLst/>
          </a:prstGeom>
        </p:spPr>
      </p:pic>
      <p:sp>
        <p:nvSpPr>
          <p:cNvPr id="6" name="テキスト ボックス 5"/>
          <p:cNvSpPr txBox="1"/>
          <p:nvPr/>
        </p:nvSpPr>
        <p:spPr>
          <a:xfrm>
            <a:off x="372638" y="841270"/>
            <a:ext cx="7490109" cy="338554"/>
          </a:xfrm>
          <a:prstGeom prst="rect">
            <a:avLst/>
          </a:prstGeom>
          <a:noFill/>
        </p:spPr>
        <p:txBody>
          <a:bodyPr wrap="square" rtlCol="0">
            <a:spAutoFit/>
          </a:bodyPr>
          <a:lstStyle/>
          <a:p>
            <a:r>
              <a:rPr lang="ja-JP" altLang="en-US" sz="1600" dirty="0" smtClean="0">
                <a:latin typeface="+mn-ea"/>
                <a:ea typeface="+mn-ea"/>
              </a:rPr>
              <a:t>・</a:t>
            </a:r>
            <a:r>
              <a:rPr lang="en-US" altLang="ja-JP" sz="1600" dirty="0" err="1" smtClean="0">
                <a:latin typeface="+mn-ea"/>
                <a:ea typeface="+mn-ea"/>
              </a:rPr>
              <a:t>Jupyterlab</a:t>
            </a:r>
            <a:r>
              <a:rPr lang="ja-JP" altLang="en-US" sz="1600" dirty="0" smtClean="0">
                <a:latin typeface="+mn-ea"/>
                <a:ea typeface="+mn-ea"/>
              </a:rPr>
              <a:t>立ち上げ直後の画面はこんな感じ</a:t>
            </a:r>
            <a:endParaRPr lang="en-US" altLang="ja-JP" sz="1600" dirty="0" smtClean="0">
              <a:latin typeface="+mn-ea"/>
              <a:ea typeface="+mn-ea"/>
            </a:endParaRPr>
          </a:p>
        </p:txBody>
      </p:sp>
      <p:sp>
        <p:nvSpPr>
          <p:cNvPr id="2" name="タイトル 1"/>
          <p:cNvSpPr>
            <a:spLocks noGrp="1"/>
          </p:cNvSpPr>
          <p:nvPr>
            <p:ph type="title"/>
          </p:nvPr>
        </p:nvSpPr>
        <p:spPr/>
        <p:txBody>
          <a:bodyPr/>
          <a:lstStyle/>
          <a:p>
            <a:r>
              <a:rPr lang="en-US" altLang="ja-JP" dirty="0" err="1"/>
              <a:t>ipynb</a:t>
            </a:r>
            <a:r>
              <a:rPr lang="ja-JP" altLang="en-US" dirty="0"/>
              <a:t>形式（</a:t>
            </a:r>
            <a:r>
              <a:rPr lang="en-US" altLang="ja-JP" dirty="0"/>
              <a:t>notebook</a:t>
            </a:r>
            <a:r>
              <a:rPr lang="ja-JP" altLang="en-US" dirty="0"/>
              <a:t>形式）ファイルの開き方</a:t>
            </a:r>
            <a:endParaRPr kumimoji="1" lang="ja-JP" altLang="en-US" dirty="0"/>
          </a:p>
        </p:txBody>
      </p:sp>
      <p:grpSp>
        <p:nvGrpSpPr>
          <p:cNvPr id="8" name="グループ化 7"/>
          <p:cNvGrpSpPr/>
          <p:nvPr/>
        </p:nvGrpSpPr>
        <p:grpSpPr>
          <a:xfrm>
            <a:off x="426162" y="1360558"/>
            <a:ext cx="4345275" cy="3359080"/>
            <a:chOff x="426162" y="1360558"/>
            <a:chExt cx="4345275" cy="3359080"/>
          </a:xfrm>
        </p:grpSpPr>
        <p:pic>
          <p:nvPicPr>
            <p:cNvPr id="5" name="図 4">
              <a:extLst>
                <a:ext uri="{FF2B5EF4-FFF2-40B4-BE49-F238E27FC236}">
                  <a16:creationId xmlns:a16="http://schemas.microsoft.com/office/drawing/2014/main" id="{00000000-0008-0000-0500-000018000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75" y="1360558"/>
              <a:ext cx="4321462" cy="3359080"/>
            </a:xfrm>
            <a:prstGeom prst="rect">
              <a:avLst/>
            </a:prstGeom>
          </p:spPr>
        </p:pic>
        <p:pic>
          <p:nvPicPr>
            <p:cNvPr id="7" name="図 6">
              <a:extLst>
                <a:ext uri="{FF2B5EF4-FFF2-40B4-BE49-F238E27FC236}">
                  <a16:creationId xmlns:a16="http://schemas.microsoft.com/office/drawing/2014/main" id="{00000000-0008-0000-0500-00005B000000}"/>
                </a:ext>
              </a:extLst>
            </p:cNvPr>
            <p:cNvPicPr>
              <a:picLocks noChangeAspect="1"/>
            </p:cNvPicPr>
            <p:nvPr/>
          </p:nvPicPr>
          <p:blipFill rotWithShape="1">
            <a:blip r:embed="rId5"/>
            <a:srcRect t="1041"/>
            <a:stretch/>
          </p:blipFill>
          <p:spPr>
            <a:xfrm>
              <a:off x="426162" y="1838324"/>
              <a:ext cx="1442502" cy="2772665"/>
            </a:xfrm>
            <a:prstGeom prst="rect">
              <a:avLst/>
            </a:prstGeom>
          </p:spPr>
        </p:pic>
      </p:grpSp>
      <p:pic>
        <p:nvPicPr>
          <p:cNvPr id="9" name="図 8">
            <a:extLst>
              <a:ext uri="{FF2B5EF4-FFF2-40B4-BE49-F238E27FC236}">
                <a16:creationId xmlns:a16="http://schemas.microsoft.com/office/drawing/2014/main" id="{00000000-0008-0000-0500-000022000000}"/>
              </a:ext>
            </a:extLst>
          </p:cNvPr>
          <p:cNvPicPr>
            <a:picLocks noChangeAspect="1"/>
          </p:cNvPicPr>
          <p:nvPr/>
        </p:nvPicPr>
        <p:blipFill>
          <a:blip r:embed="rId6"/>
          <a:stretch>
            <a:fillRect/>
          </a:stretch>
        </p:blipFill>
        <p:spPr>
          <a:xfrm>
            <a:off x="5788085" y="1285246"/>
            <a:ext cx="2088310" cy="3680731"/>
          </a:xfrm>
          <a:prstGeom prst="rect">
            <a:avLst/>
          </a:prstGeom>
        </p:spPr>
      </p:pic>
      <p:sp>
        <p:nvSpPr>
          <p:cNvPr id="10" name="テキスト ボックス 9"/>
          <p:cNvSpPr txBox="1"/>
          <p:nvPr/>
        </p:nvSpPr>
        <p:spPr>
          <a:xfrm>
            <a:off x="538711" y="5088754"/>
            <a:ext cx="4232726" cy="1169551"/>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・左サイドバーのフォルダをクリックしたら開くので、自分が置いた「</a:t>
            </a:r>
            <a:r>
              <a:rPr lang="en-US" altLang="ja-JP" sz="1400" dirty="0" smtClean="0">
                <a:effectLst>
                  <a:glow rad="127000">
                    <a:schemeClr val="bg1">
                      <a:alpha val="90000"/>
                    </a:schemeClr>
                  </a:glow>
                </a:effectLst>
                <a:latin typeface="+mn-ea"/>
                <a:ea typeface="+mn-ea"/>
              </a:rPr>
              <a:t>(1)Python</a:t>
            </a:r>
            <a:r>
              <a:rPr lang="ja-JP" altLang="en-US" sz="1400" dirty="0" smtClean="0">
                <a:effectLst>
                  <a:glow rad="127000">
                    <a:schemeClr val="bg1">
                      <a:alpha val="90000"/>
                    </a:schemeClr>
                  </a:glow>
                </a:effectLst>
                <a:latin typeface="+mn-ea"/>
                <a:ea typeface="+mn-ea"/>
              </a:rPr>
              <a:t>マニュアル</a:t>
            </a:r>
            <a:r>
              <a:rPr lang="en-US" altLang="ja-JP" sz="1400" dirty="0" smtClean="0">
                <a:effectLst>
                  <a:glow rad="127000">
                    <a:schemeClr val="bg1">
                      <a:alpha val="90000"/>
                    </a:schemeClr>
                  </a:glow>
                </a:effectLst>
                <a:latin typeface="+mn-ea"/>
                <a:ea typeface="+mn-ea"/>
              </a:rPr>
              <a:t>_</a:t>
            </a:r>
            <a:r>
              <a:rPr lang="en-US" altLang="ja-JP" sz="1400" dirty="0" err="1" smtClean="0">
                <a:effectLst>
                  <a:glow rad="127000">
                    <a:schemeClr val="bg1">
                      <a:alpha val="90000"/>
                    </a:schemeClr>
                  </a:glow>
                </a:effectLst>
                <a:latin typeface="+mn-ea"/>
                <a:ea typeface="+mn-ea"/>
              </a:rPr>
              <a:t>vXX</a:t>
            </a:r>
            <a:r>
              <a:rPr lang="ja-JP" altLang="en-US" sz="1400" dirty="0" smtClean="0">
                <a:effectLst>
                  <a:glow rad="127000">
                    <a:schemeClr val="bg1">
                      <a:alpha val="90000"/>
                    </a:schemeClr>
                  </a:glow>
                </a:effectLst>
                <a:latin typeface="+mn-ea"/>
                <a:ea typeface="+mn-ea"/>
              </a:rPr>
              <a:t>」の場所を開いてください。</a:t>
            </a:r>
            <a:endParaRPr lang="en-US" altLang="ja-JP" sz="1400" dirty="0" smtClean="0">
              <a:effectLst>
                <a:glow rad="127000">
                  <a:schemeClr val="bg1">
                    <a:alpha val="90000"/>
                  </a:schemeClr>
                </a:glow>
              </a:effectLst>
              <a:latin typeface="+mn-ea"/>
              <a:ea typeface="+mn-ea"/>
            </a:endParaRPr>
          </a:p>
          <a:p>
            <a:endParaRPr lang="en-US" altLang="ja-JP" sz="1400" dirty="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・「ドキュメント」「ダウンロード」などは英語表記されているので、日本語で探さないようにしてください。</a:t>
            </a:r>
            <a:endParaRPr lang="ja-JP" altLang="en-US" sz="1400" dirty="0">
              <a:effectLst>
                <a:glow rad="127000">
                  <a:schemeClr val="bg1">
                    <a:alpha val="90000"/>
                  </a:schemeClr>
                </a:glow>
              </a:effectLst>
              <a:latin typeface="+mn-ea"/>
              <a:ea typeface="+mn-ea"/>
            </a:endParaRPr>
          </a:p>
        </p:txBody>
      </p:sp>
      <p:cxnSp>
        <p:nvCxnSpPr>
          <p:cNvPr id="11" name="直線矢印コネクタ 10"/>
          <p:cNvCxnSpPr/>
          <p:nvPr/>
        </p:nvCxnSpPr>
        <p:spPr bwMode="auto">
          <a:xfrm>
            <a:off x="1439463" y="2775739"/>
            <a:ext cx="4565552" cy="26601"/>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5277134" y="5209349"/>
            <a:ext cx="3725991" cy="1384995"/>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・拡張子が「</a:t>
            </a:r>
            <a:r>
              <a:rPr lang="en-US" altLang="ja-JP" sz="1400" dirty="0" smtClean="0">
                <a:effectLst>
                  <a:glow rad="127000">
                    <a:schemeClr val="bg1">
                      <a:alpha val="90000"/>
                    </a:schemeClr>
                  </a:glow>
                </a:effectLst>
                <a:latin typeface="+mn-ea"/>
                <a:ea typeface="+mn-ea"/>
              </a:rPr>
              <a:t>.</a:t>
            </a:r>
            <a:r>
              <a:rPr lang="en-US" altLang="ja-JP" sz="1400" dirty="0" err="1" smtClean="0">
                <a:effectLst>
                  <a:glow rad="127000">
                    <a:schemeClr val="bg1">
                      <a:alpha val="90000"/>
                    </a:schemeClr>
                  </a:glow>
                </a:effectLst>
                <a:latin typeface="+mn-ea"/>
                <a:ea typeface="+mn-ea"/>
              </a:rPr>
              <a:t>ipynb</a:t>
            </a:r>
            <a:r>
              <a:rPr lang="ja-JP" altLang="en-US" sz="1400" dirty="0" smtClean="0">
                <a:effectLst>
                  <a:glow rad="127000">
                    <a:schemeClr val="bg1">
                      <a:alpha val="90000"/>
                    </a:schemeClr>
                  </a:glow>
                </a:effectLst>
                <a:latin typeface="+mn-ea"/>
                <a:ea typeface="+mn-ea"/>
              </a:rPr>
              <a:t>」となっているものと</a:t>
            </a:r>
            <a:endParaRPr lang="en-US" altLang="ja-JP" sz="1400" dirty="0" smtClean="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a:t>
            </a:r>
            <a:r>
              <a:rPr lang="en-US" altLang="ja-JP" sz="1400" dirty="0" smtClean="0">
                <a:effectLst>
                  <a:glow rad="127000">
                    <a:schemeClr val="bg1">
                      <a:alpha val="90000"/>
                    </a:schemeClr>
                  </a:glow>
                </a:effectLst>
                <a:latin typeface="+mn-ea"/>
                <a:ea typeface="+mn-ea"/>
              </a:rPr>
              <a:t>.</a:t>
            </a:r>
            <a:r>
              <a:rPr lang="en-US" altLang="ja-JP" sz="1400" dirty="0" err="1" smtClean="0">
                <a:effectLst>
                  <a:glow rad="127000">
                    <a:schemeClr val="bg1">
                      <a:alpha val="90000"/>
                    </a:schemeClr>
                  </a:glow>
                </a:effectLst>
                <a:latin typeface="+mn-ea"/>
                <a:ea typeface="+mn-ea"/>
              </a:rPr>
              <a:t>py</a:t>
            </a:r>
            <a:r>
              <a:rPr lang="ja-JP" altLang="en-US" sz="1400" dirty="0" smtClean="0">
                <a:effectLst>
                  <a:glow rad="127000">
                    <a:schemeClr val="bg1">
                      <a:alpha val="90000"/>
                    </a:schemeClr>
                  </a:glow>
                </a:effectLst>
                <a:latin typeface="+mn-ea"/>
                <a:ea typeface="+mn-ea"/>
              </a:rPr>
              <a:t>」になっているものが、</a:t>
            </a:r>
            <a:r>
              <a:rPr lang="en-US" altLang="ja-JP" sz="1400" dirty="0" err="1" smtClean="0">
                <a:effectLst>
                  <a:glow rad="127000">
                    <a:schemeClr val="bg1">
                      <a:alpha val="90000"/>
                    </a:schemeClr>
                  </a:glow>
                </a:effectLst>
                <a:latin typeface="+mn-ea"/>
                <a:ea typeface="+mn-ea"/>
              </a:rPr>
              <a:t>jupyter</a:t>
            </a:r>
            <a:r>
              <a:rPr lang="en-US" altLang="ja-JP" sz="1400" dirty="0" smtClean="0">
                <a:effectLst>
                  <a:glow rad="127000">
                    <a:schemeClr val="bg1">
                      <a:alpha val="90000"/>
                    </a:schemeClr>
                  </a:glow>
                </a:effectLst>
                <a:latin typeface="+mn-ea"/>
                <a:ea typeface="+mn-ea"/>
              </a:rPr>
              <a:t>-lab</a:t>
            </a:r>
            <a:r>
              <a:rPr lang="ja-JP" altLang="en-US" sz="1400" dirty="0" smtClean="0">
                <a:effectLst>
                  <a:glow rad="127000">
                    <a:schemeClr val="bg1">
                      <a:alpha val="90000"/>
                    </a:schemeClr>
                  </a:glow>
                </a:effectLst>
                <a:latin typeface="+mn-ea"/>
                <a:ea typeface="+mn-ea"/>
              </a:rPr>
              <a:t>で開けます。</a:t>
            </a:r>
            <a:endParaRPr lang="en-US" altLang="ja-JP" sz="1400" dirty="0" smtClean="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a:t>
            </a:r>
            <a:r>
              <a:rPr lang="en-US" altLang="ja-JP" sz="1400" dirty="0" smtClean="0">
                <a:effectLst>
                  <a:glow rad="127000">
                    <a:schemeClr val="bg1">
                      <a:alpha val="90000"/>
                    </a:schemeClr>
                  </a:glow>
                </a:effectLst>
                <a:latin typeface="+mn-ea"/>
                <a:ea typeface="+mn-ea"/>
              </a:rPr>
              <a:t>csv</a:t>
            </a:r>
            <a:r>
              <a:rPr lang="ja-JP" altLang="en-US" sz="1400" dirty="0" err="1" smtClean="0">
                <a:effectLst>
                  <a:glow rad="127000">
                    <a:schemeClr val="bg1">
                      <a:alpha val="90000"/>
                    </a:schemeClr>
                  </a:glow>
                </a:effectLst>
                <a:latin typeface="+mn-ea"/>
                <a:ea typeface="+mn-ea"/>
              </a:rPr>
              <a:t>、</a:t>
            </a:r>
            <a:r>
              <a:rPr lang="en-US" altLang="ja-JP" sz="1400" dirty="0" smtClean="0">
                <a:effectLst>
                  <a:glow rad="127000">
                    <a:schemeClr val="bg1">
                      <a:alpha val="90000"/>
                    </a:schemeClr>
                  </a:glow>
                </a:effectLst>
                <a:latin typeface="+mn-ea"/>
                <a:ea typeface="+mn-ea"/>
              </a:rPr>
              <a:t>txt</a:t>
            </a:r>
            <a:r>
              <a:rPr lang="ja-JP" altLang="en-US" sz="1400" dirty="0" smtClean="0">
                <a:effectLst>
                  <a:glow rad="127000">
                    <a:schemeClr val="bg1">
                      <a:alpha val="90000"/>
                    </a:schemeClr>
                  </a:glow>
                </a:effectLst>
                <a:latin typeface="+mn-ea"/>
                <a:ea typeface="+mn-ea"/>
              </a:rPr>
              <a:t>なども開けます）</a:t>
            </a:r>
            <a:endParaRPr lang="en-US" altLang="ja-JP" sz="1400" dirty="0" smtClean="0">
              <a:effectLst>
                <a:glow rad="127000">
                  <a:schemeClr val="bg1">
                    <a:alpha val="90000"/>
                  </a:schemeClr>
                </a:glow>
              </a:effectLst>
              <a:latin typeface="+mn-ea"/>
              <a:ea typeface="+mn-ea"/>
            </a:endParaRPr>
          </a:p>
          <a:p>
            <a:endParaRPr lang="en-US" altLang="ja-JP" sz="1400" dirty="0">
              <a:effectLst>
                <a:glow rad="127000">
                  <a:schemeClr val="bg1">
                    <a:alpha val="90000"/>
                  </a:schemeClr>
                </a:glow>
              </a:effectLst>
              <a:latin typeface="+mn-ea"/>
              <a:ea typeface="+mn-ea"/>
            </a:endParaRPr>
          </a:p>
          <a:p>
            <a:r>
              <a:rPr lang="ja-JP" altLang="en-US" sz="1400" dirty="0" smtClean="0">
                <a:effectLst>
                  <a:glow rad="127000">
                    <a:schemeClr val="bg1">
                      <a:alpha val="90000"/>
                    </a:schemeClr>
                  </a:glow>
                </a:effectLst>
                <a:latin typeface="+mn-ea"/>
                <a:ea typeface="+mn-ea"/>
              </a:rPr>
              <a:t>・オレンジ色の四角</a:t>
            </a:r>
            <a:r>
              <a:rPr lang="ja-JP" altLang="en-US" sz="1400" dirty="0" smtClean="0">
                <a:effectLst>
                  <a:glow rad="127000">
                    <a:schemeClr val="bg1">
                      <a:alpha val="90000"/>
                    </a:schemeClr>
                  </a:glow>
                </a:effectLst>
                <a:latin typeface="+mn-ea"/>
                <a:ea typeface="+mn-ea"/>
              </a:rPr>
              <a:t>マーク　が</a:t>
            </a:r>
            <a:r>
              <a:rPr lang="ja-JP" altLang="en-US" sz="1400" dirty="0" smtClean="0">
                <a:effectLst>
                  <a:glow rad="127000">
                    <a:schemeClr val="bg1">
                      <a:alpha val="90000"/>
                    </a:schemeClr>
                  </a:glow>
                </a:effectLst>
                <a:latin typeface="+mn-ea"/>
                <a:ea typeface="+mn-ea"/>
              </a:rPr>
              <a:t>、</a:t>
            </a:r>
            <a:r>
              <a:rPr lang="en-US" altLang="ja-JP" sz="1400" dirty="0" err="1" smtClean="0">
                <a:effectLst>
                  <a:glow rad="127000">
                    <a:schemeClr val="bg1">
                      <a:alpha val="90000"/>
                    </a:schemeClr>
                  </a:glow>
                </a:effectLst>
                <a:latin typeface="+mn-ea"/>
                <a:ea typeface="+mn-ea"/>
              </a:rPr>
              <a:t>ipynb</a:t>
            </a:r>
            <a:r>
              <a:rPr lang="ja-JP" altLang="en-US" sz="1400" dirty="0" smtClean="0">
                <a:effectLst>
                  <a:glow rad="127000">
                    <a:schemeClr val="bg1">
                      <a:alpha val="90000"/>
                    </a:schemeClr>
                  </a:glow>
                </a:effectLst>
                <a:latin typeface="+mn-ea"/>
                <a:ea typeface="+mn-ea"/>
              </a:rPr>
              <a:t>ファイルです</a:t>
            </a:r>
            <a:r>
              <a:rPr lang="ja-JP" altLang="en-US" sz="1400" dirty="0" smtClean="0">
                <a:effectLst>
                  <a:glow rad="127000">
                    <a:schemeClr val="bg1">
                      <a:alpha val="90000"/>
                    </a:schemeClr>
                  </a:glow>
                </a:effectLst>
                <a:latin typeface="+mn-ea"/>
                <a:ea typeface="+mn-ea"/>
              </a:rPr>
              <a:t>。</a:t>
            </a:r>
            <a:endParaRPr lang="en-US" altLang="ja-JP" sz="1400" dirty="0" smtClean="0">
              <a:effectLst>
                <a:glow rad="127000">
                  <a:schemeClr val="bg1">
                    <a:alpha val="90000"/>
                  </a:schemeClr>
                </a:glow>
              </a:effectLst>
              <a:latin typeface="+mn-ea"/>
              <a:ea typeface="+mn-ea"/>
            </a:endParaRPr>
          </a:p>
          <a:p>
            <a:r>
              <a:rPr lang="ja-JP" altLang="en-US" sz="1400" dirty="0">
                <a:effectLst>
                  <a:glow rad="127000">
                    <a:schemeClr val="bg1">
                      <a:alpha val="90000"/>
                    </a:schemeClr>
                  </a:glow>
                </a:effectLst>
                <a:latin typeface="+mn-ea"/>
                <a:ea typeface="+mn-ea"/>
              </a:rPr>
              <a:t>　</a:t>
            </a:r>
            <a:r>
              <a:rPr lang="en-US" altLang="ja-JP" sz="1400" dirty="0" err="1" smtClean="0">
                <a:effectLst>
                  <a:glow rad="127000">
                    <a:schemeClr val="bg1">
                      <a:alpha val="90000"/>
                    </a:schemeClr>
                  </a:glow>
                </a:effectLst>
                <a:latin typeface="+mn-ea"/>
                <a:ea typeface="+mn-ea"/>
              </a:rPr>
              <a:t>py</a:t>
            </a:r>
            <a:r>
              <a:rPr lang="ja-JP" altLang="en-US" sz="1400" dirty="0" smtClean="0">
                <a:effectLst>
                  <a:glow rad="127000">
                    <a:schemeClr val="bg1">
                      <a:alpha val="90000"/>
                    </a:schemeClr>
                  </a:glow>
                </a:effectLst>
                <a:latin typeface="+mn-ea"/>
                <a:ea typeface="+mn-ea"/>
              </a:rPr>
              <a:t>ファイルは青色の</a:t>
            </a:r>
            <a:r>
              <a:rPr lang="en-US" altLang="ja-JP" sz="1400" dirty="0" smtClean="0">
                <a:effectLst>
                  <a:glow rad="127000">
                    <a:schemeClr val="bg1">
                      <a:alpha val="90000"/>
                    </a:schemeClr>
                  </a:glow>
                </a:effectLst>
                <a:latin typeface="+mn-ea"/>
                <a:ea typeface="+mn-ea"/>
              </a:rPr>
              <a:t>Python</a:t>
            </a:r>
            <a:r>
              <a:rPr lang="ja-JP" altLang="en-US" sz="1400" dirty="0" smtClean="0">
                <a:effectLst>
                  <a:glow rad="127000">
                    <a:schemeClr val="bg1">
                      <a:alpha val="90000"/>
                    </a:schemeClr>
                  </a:glow>
                </a:effectLst>
                <a:latin typeface="+mn-ea"/>
                <a:ea typeface="+mn-ea"/>
              </a:rPr>
              <a:t>マーク　です。</a:t>
            </a:r>
            <a:endParaRPr lang="ja-JP" altLang="en-US" sz="1400" dirty="0">
              <a:effectLst>
                <a:glow rad="127000">
                  <a:schemeClr val="bg1">
                    <a:alpha val="90000"/>
                  </a:schemeClr>
                </a:glow>
              </a:effectLst>
              <a:latin typeface="+mn-ea"/>
              <a:ea typeface="+mn-ea"/>
            </a:endParaRPr>
          </a:p>
        </p:txBody>
      </p:sp>
      <p:cxnSp>
        <p:nvCxnSpPr>
          <p:cNvPr id="14" name="直線矢印コネクタ 13"/>
          <p:cNvCxnSpPr>
            <a:stCxn id="13" idx="0"/>
          </p:cNvCxnSpPr>
          <p:nvPr/>
        </p:nvCxnSpPr>
        <p:spPr bwMode="auto">
          <a:xfrm flipH="1" flipV="1">
            <a:off x="7046794" y="4609129"/>
            <a:ext cx="93336" cy="600220"/>
          </a:xfrm>
          <a:prstGeom prst="straightConnector1">
            <a:avLst/>
          </a:prstGeom>
          <a:ln>
            <a:solidFill>
              <a:schemeClr val="tx1"/>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832240" y="3318983"/>
            <a:ext cx="1856835" cy="523220"/>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クリックで</a:t>
            </a:r>
            <a:endParaRPr lang="en-US" altLang="ja-JP" sz="1400" dirty="0" smtClean="0">
              <a:solidFill>
                <a:schemeClr val="accent1"/>
              </a:solidFill>
              <a:effectLst>
                <a:glow rad="127000">
                  <a:schemeClr val="bg1">
                    <a:alpha val="90000"/>
                  </a:schemeClr>
                </a:glow>
              </a:effectLst>
              <a:latin typeface="+mn-ea"/>
              <a:ea typeface="+mn-ea"/>
            </a:endParaRPr>
          </a:p>
          <a:p>
            <a:r>
              <a:rPr lang="en-US" altLang="ja-JP" sz="1400" dirty="0" err="1" smtClean="0">
                <a:solidFill>
                  <a:schemeClr val="accent1"/>
                </a:solidFill>
                <a:effectLst>
                  <a:glow rad="127000">
                    <a:schemeClr val="bg1">
                      <a:alpha val="90000"/>
                    </a:schemeClr>
                  </a:glow>
                </a:effectLst>
                <a:latin typeface="+mn-ea"/>
                <a:ea typeface="+mn-ea"/>
              </a:rPr>
              <a:t>ipynb</a:t>
            </a:r>
            <a:r>
              <a:rPr lang="ja-JP" altLang="en-US" sz="1400" dirty="0" smtClean="0">
                <a:solidFill>
                  <a:schemeClr val="accent1"/>
                </a:solidFill>
                <a:effectLst>
                  <a:glow rad="127000">
                    <a:schemeClr val="bg1">
                      <a:alpha val="90000"/>
                    </a:schemeClr>
                  </a:glow>
                </a:effectLst>
                <a:latin typeface="+mn-ea"/>
                <a:ea typeface="+mn-ea"/>
              </a:rPr>
              <a:t>ファイルを開く</a:t>
            </a:r>
            <a:endParaRPr lang="ja-JP" altLang="en-US" sz="1400" dirty="0">
              <a:solidFill>
                <a:schemeClr val="accent1"/>
              </a:solidFill>
              <a:effectLst>
                <a:glow rad="127000">
                  <a:schemeClr val="bg1">
                    <a:alpha val="90000"/>
                  </a:schemeClr>
                </a:glow>
              </a:effectLst>
              <a:latin typeface="+mn-ea"/>
              <a:ea typeface="+mn-ea"/>
            </a:endParaRPr>
          </a:p>
        </p:txBody>
      </p:sp>
      <p:sp>
        <p:nvSpPr>
          <p:cNvPr id="19" name="テキスト ボックス 18"/>
          <p:cNvSpPr txBox="1"/>
          <p:nvPr/>
        </p:nvSpPr>
        <p:spPr>
          <a:xfrm>
            <a:off x="2755748" y="2494563"/>
            <a:ext cx="1849271" cy="307777"/>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クリックでフォルダ移動</a:t>
            </a:r>
            <a:endParaRPr lang="ja-JP" altLang="en-US" sz="1400" dirty="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4260114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リスト</a:t>
            </a:r>
            <a:endParaRPr kumimoji="1" lang="ja-JP" altLang="en-US" dirty="0"/>
          </a:p>
        </p:txBody>
      </p:sp>
      <p:sp>
        <p:nvSpPr>
          <p:cNvPr id="3" name="正方形/長方形 2"/>
          <p:cNvSpPr/>
          <p:nvPr/>
        </p:nvSpPr>
        <p:spPr>
          <a:xfrm>
            <a:off x="631444" y="1082287"/>
            <a:ext cx="6888938" cy="3000821"/>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■リストとは</a:t>
            </a: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・角かっこ</a:t>
            </a:r>
            <a:r>
              <a:rPr lang="en-US" altLang="ja-JP" sz="1400" dirty="0" smtClean="0">
                <a:solidFill>
                  <a:srgbClr val="000000"/>
                </a:solidFill>
                <a:latin typeface="+mn-ea"/>
                <a:ea typeface="+mn-ea"/>
              </a:rPr>
              <a:t>[ ]</a:t>
            </a:r>
            <a:r>
              <a:rPr lang="ja-JP" altLang="en-US" sz="1400" dirty="0" smtClean="0">
                <a:solidFill>
                  <a:srgbClr val="000000"/>
                </a:solidFill>
                <a:latin typeface="+mn-ea"/>
                <a:ea typeface="+mn-ea"/>
              </a:rPr>
              <a:t>でくくった</a:t>
            </a:r>
            <a:r>
              <a:rPr lang="en-US" altLang="ja-JP" sz="1400" dirty="0" smtClean="0">
                <a:solidFill>
                  <a:srgbClr val="000000"/>
                </a:solidFill>
                <a:latin typeface="+mn-ea"/>
                <a:ea typeface="+mn-ea"/>
              </a:rPr>
              <a:t>1</a:t>
            </a:r>
            <a:r>
              <a:rPr lang="ja-JP" altLang="en-US" sz="1400" dirty="0" smtClean="0">
                <a:solidFill>
                  <a:srgbClr val="000000"/>
                </a:solidFill>
                <a:latin typeface="+mn-ea"/>
                <a:ea typeface="+mn-ea"/>
              </a:rPr>
              <a:t>次元のデータのかたまり（データの塊を「配列」という）</a:t>
            </a: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・要素の間はカンマ（</a:t>
            </a:r>
            <a:r>
              <a:rPr lang="en-US" altLang="ja-JP" sz="1400" dirty="0" smtClean="0">
                <a:solidFill>
                  <a:srgbClr val="000000"/>
                </a:solidFill>
                <a:latin typeface="+mn-ea"/>
                <a:ea typeface="+mn-ea"/>
              </a:rPr>
              <a:t>,</a:t>
            </a:r>
            <a:r>
              <a:rPr lang="ja-JP" altLang="en-US" sz="1400" dirty="0" smtClean="0">
                <a:solidFill>
                  <a:srgbClr val="000000"/>
                </a:solidFill>
                <a:latin typeface="+mn-ea"/>
                <a:ea typeface="+mn-ea"/>
              </a:rPr>
              <a:t>）で区切る</a:t>
            </a:r>
            <a:endParaRPr lang="en-US" altLang="ja-JP" sz="1400" dirty="0" smtClean="0">
              <a:solidFill>
                <a:srgbClr val="000000"/>
              </a:solidFill>
              <a:latin typeface="+mn-ea"/>
              <a:ea typeface="+mn-ea"/>
            </a:endParaRPr>
          </a:p>
          <a:p>
            <a:pPr>
              <a:lnSpc>
                <a:spcPct val="150000"/>
              </a:lnSpc>
            </a:pPr>
            <a:endParaRPr lang="en-US" altLang="ja-JP" sz="1400" dirty="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a:solidFill>
                <a:srgbClr val="000000"/>
              </a:solidFill>
              <a:latin typeface="+mn-ea"/>
              <a:ea typeface="+mn-ea"/>
            </a:endParaRPr>
          </a:p>
          <a:p>
            <a:pPr>
              <a:lnSpc>
                <a:spcPct val="150000"/>
              </a:lnSpc>
            </a:pPr>
            <a:r>
              <a:rPr lang="ja-JP" altLang="en-US" sz="1400" dirty="0" smtClean="0">
                <a:solidFill>
                  <a:srgbClr val="000000"/>
                </a:solidFill>
                <a:latin typeface="+mn-ea"/>
                <a:ea typeface="+mn-ea"/>
              </a:rPr>
              <a:t>・普通は変数に代入しておく（いちいち</a:t>
            </a:r>
            <a:r>
              <a:rPr lang="ja-JP" altLang="en-US" sz="1400" dirty="0" err="1" smtClean="0">
                <a:solidFill>
                  <a:srgbClr val="000000"/>
                </a:solidFill>
                <a:latin typeface="+mn-ea"/>
                <a:ea typeface="+mn-ea"/>
              </a:rPr>
              <a:t>書くの</a:t>
            </a:r>
            <a:r>
              <a:rPr lang="ja-JP" altLang="en-US" sz="1400" dirty="0" smtClean="0">
                <a:solidFill>
                  <a:srgbClr val="000000"/>
                </a:solidFill>
                <a:latin typeface="+mn-ea"/>
                <a:ea typeface="+mn-ea"/>
              </a:rPr>
              <a:t>面倒、要素が多いと書ききれない）</a:t>
            </a:r>
            <a:endParaRPr lang="en-US" altLang="ja-JP" sz="1400" dirty="0" smtClean="0">
              <a:solidFill>
                <a:srgbClr val="000000"/>
              </a:solidFill>
              <a:latin typeface="+mn-ea"/>
              <a:ea typeface="+mn-ea"/>
            </a:endParaRPr>
          </a:p>
        </p:txBody>
      </p:sp>
      <p:sp>
        <p:nvSpPr>
          <p:cNvPr id="4" name="正方形/長方形 3"/>
          <p:cNvSpPr/>
          <p:nvPr/>
        </p:nvSpPr>
        <p:spPr>
          <a:xfrm>
            <a:off x="1276816" y="2460130"/>
            <a:ext cx="5487400" cy="369332"/>
          </a:xfrm>
          <a:prstGeom prst="rect">
            <a:avLst/>
          </a:prstGeom>
        </p:spPr>
        <p:txBody>
          <a:bodyPr wrap="none">
            <a:spAutoFit/>
          </a:bodyPr>
          <a:lstStyle/>
          <a:p>
            <a:r>
              <a:rPr lang="ja-JP" altLang="en-US" sz="1800" dirty="0">
                <a:solidFill>
                  <a:schemeClr val="accent3">
                    <a:lumMod val="75000"/>
                  </a:schemeClr>
                </a:solidFill>
                <a:latin typeface="Consolas" panose="020B0609020204030204" pitchFamily="49" charset="0"/>
              </a:rPr>
              <a:t>[</a:t>
            </a:r>
            <a:r>
              <a:rPr lang="ja-JP" altLang="en-US" sz="1800" dirty="0">
                <a:latin typeface="Consolas" panose="020B0609020204030204" pitchFamily="49" charset="0"/>
              </a:rPr>
              <a:t>"東京"</a:t>
            </a:r>
            <a:r>
              <a:rPr lang="ja-JP" altLang="en-US" sz="1800" dirty="0">
                <a:solidFill>
                  <a:schemeClr val="accent6"/>
                </a:solidFill>
                <a:latin typeface="Consolas" panose="020B0609020204030204" pitchFamily="49" charset="0"/>
              </a:rPr>
              <a:t>, </a:t>
            </a:r>
            <a:r>
              <a:rPr lang="ja-JP" altLang="en-US" sz="1800" dirty="0">
                <a:latin typeface="Consolas" panose="020B0609020204030204" pitchFamily="49" charset="0"/>
              </a:rPr>
              <a:t>"品川"</a:t>
            </a:r>
            <a:r>
              <a:rPr lang="ja-JP" altLang="en-US" sz="1800" dirty="0">
                <a:solidFill>
                  <a:schemeClr val="accent6"/>
                </a:solidFill>
                <a:latin typeface="Consolas" panose="020B0609020204030204" pitchFamily="49" charset="0"/>
              </a:rPr>
              <a:t>,</a:t>
            </a:r>
            <a:r>
              <a:rPr lang="ja-JP" altLang="en-US" sz="1800" dirty="0">
                <a:latin typeface="Consolas" panose="020B0609020204030204" pitchFamily="49" charset="0"/>
              </a:rPr>
              <a:t> "新横浜"</a:t>
            </a:r>
            <a:r>
              <a:rPr lang="ja-JP" altLang="en-US" sz="1800" dirty="0">
                <a:solidFill>
                  <a:schemeClr val="accent6"/>
                </a:solidFill>
                <a:latin typeface="Consolas" panose="020B0609020204030204" pitchFamily="49" charset="0"/>
              </a:rPr>
              <a:t>,</a:t>
            </a:r>
            <a:r>
              <a:rPr lang="ja-JP" altLang="en-US" sz="1800" dirty="0">
                <a:latin typeface="Consolas" panose="020B0609020204030204" pitchFamily="49" charset="0"/>
              </a:rPr>
              <a:t> "小田原</a:t>
            </a:r>
            <a:r>
              <a:rPr lang="ja-JP" altLang="en-US" sz="1800" dirty="0" smtClean="0">
                <a:latin typeface="Consolas" panose="020B0609020204030204" pitchFamily="49" charset="0"/>
              </a:rPr>
              <a:t>"</a:t>
            </a:r>
            <a:r>
              <a:rPr lang="ja-JP" altLang="en-US" sz="1800" dirty="0" smtClean="0">
                <a:solidFill>
                  <a:schemeClr val="accent6"/>
                </a:solidFill>
                <a:latin typeface="Consolas" panose="020B0609020204030204" pitchFamily="49" charset="0"/>
              </a:rPr>
              <a:t>,</a:t>
            </a:r>
            <a:r>
              <a:rPr lang="ja-JP" altLang="en-US" sz="1800" dirty="0" smtClean="0">
                <a:latin typeface="Consolas" panose="020B0609020204030204" pitchFamily="49" charset="0"/>
              </a:rPr>
              <a:t> </a:t>
            </a:r>
            <a:r>
              <a:rPr lang="ja-JP" altLang="en-US" sz="1800" dirty="0">
                <a:latin typeface="Consolas" panose="020B0609020204030204" pitchFamily="49" charset="0"/>
              </a:rPr>
              <a:t>"熱海"</a:t>
            </a:r>
            <a:r>
              <a:rPr lang="ja-JP" altLang="en-US" sz="1800" dirty="0">
                <a:solidFill>
                  <a:schemeClr val="accent3">
                    <a:lumMod val="75000"/>
                  </a:schemeClr>
                </a:solidFill>
                <a:latin typeface="Consolas" panose="020B0609020204030204" pitchFamily="49" charset="0"/>
              </a:rPr>
              <a:t>]</a:t>
            </a:r>
          </a:p>
        </p:txBody>
      </p:sp>
      <p:sp>
        <p:nvSpPr>
          <p:cNvPr id="5" name="正方形/長方形 4"/>
          <p:cNvSpPr/>
          <p:nvPr/>
        </p:nvSpPr>
        <p:spPr>
          <a:xfrm>
            <a:off x="6764216" y="1814919"/>
            <a:ext cx="1059244" cy="375359"/>
          </a:xfrm>
          <a:prstGeom prst="rect">
            <a:avLst/>
          </a:prstGeom>
        </p:spPr>
        <p:txBody>
          <a:bodyPr wrap="square">
            <a:spAutoFit/>
          </a:bodyPr>
          <a:lstStyle/>
          <a:p>
            <a:pPr>
              <a:lnSpc>
                <a:spcPct val="150000"/>
              </a:lnSpc>
            </a:pPr>
            <a:r>
              <a:rPr lang="ja-JP" altLang="en-US" sz="1400" dirty="0" smtClean="0">
                <a:solidFill>
                  <a:schemeClr val="accent3">
                    <a:lumMod val="75000"/>
                  </a:schemeClr>
                </a:solidFill>
                <a:latin typeface="+mn-ea"/>
                <a:ea typeface="+mn-ea"/>
              </a:rPr>
              <a:t>角かっこ</a:t>
            </a:r>
            <a:endParaRPr lang="en-US" altLang="ja-JP" sz="1400" dirty="0" smtClean="0">
              <a:solidFill>
                <a:schemeClr val="accent3">
                  <a:lumMod val="75000"/>
                </a:schemeClr>
              </a:solidFill>
              <a:latin typeface="+mn-ea"/>
              <a:ea typeface="+mn-ea"/>
            </a:endParaRPr>
          </a:p>
        </p:txBody>
      </p:sp>
      <p:cxnSp>
        <p:nvCxnSpPr>
          <p:cNvPr id="7" name="直線矢印コネクタ 6"/>
          <p:cNvCxnSpPr/>
          <p:nvPr/>
        </p:nvCxnSpPr>
        <p:spPr bwMode="auto">
          <a:xfrm flipH="1">
            <a:off x="6580446" y="2144150"/>
            <a:ext cx="176213" cy="36195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cxnSp>
        <p:nvCxnSpPr>
          <p:cNvPr id="8" name="直線矢印コネクタ 7"/>
          <p:cNvCxnSpPr>
            <a:stCxn id="5" idx="1"/>
          </p:cNvCxnSpPr>
          <p:nvPr/>
        </p:nvCxnSpPr>
        <p:spPr bwMode="auto">
          <a:xfrm flipH="1">
            <a:off x="1476375" y="2002599"/>
            <a:ext cx="5287841" cy="50321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sp>
        <p:nvSpPr>
          <p:cNvPr id="13" name="正方形/長方形 12"/>
          <p:cNvSpPr/>
          <p:nvPr/>
        </p:nvSpPr>
        <p:spPr>
          <a:xfrm>
            <a:off x="2442467" y="2915919"/>
            <a:ext cx="1459831" cy="415498"/>
          </a:xfrm>
          <a:prstGeom prst="rect">
            <a:avLst/>
          </a:prstGeom>
        </p:spPr>
        <p:txBody>
          <a:bodyPr wrap="square">
            <a:spAutoFit/>
          </a:bodyPr>
          <a:lstStyle/>
          <a:p>
            <a:pPr>
              <a:lnSpc>
                <a:spcPct val="150000"/>
              </a:lnSpc>
            </a:pPr>
            <a:r>
              <a:rPr lang="ja-JP" altLang="en-US" sz="1400" dirty="0" smtClean="0">
                <a:solidFill>
                  <a:schemeClr val="accent6"/>
                </a:solidFill>
                <a:latin typeface="+mn-ea"/>
                <a:ea typeface="+mn-ea"/>
              </a:rPr>
              <a:t>カンマで区切る</a:t>
            </a:r>
            <a:endParaRPr lang="en-US" altLang="ja-JP" sz="1400" dirty="0" smtClean="0">
              <a:solidFill>
                <a:schemeClr val="accent6"/>
              </a:solidFill>
              <a:latin typeface="+mn-ea"/>
              <a:ea typeface="+mn-ea"/>
            </a:endParaRPr>
          </a:p>
        </p:txBody>
      </p:sp>
      <p:cxnSp>
        <p:nvCxnSpPr>
          <p:cNvPr id="14" name="直線矢印コネクタ 13"/>
          <p:cNvCxnSpPr/>
          <p:nvPr/>
        </p:nvCxnSpPr>
        <p:spPr bwMode="auto">
          <a:xfrm flipH="1" flipV="1">
            <a:off x="2307150" y="2832844"/>
            <a:ext cx="135318" cy="16615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6"/>
            </a:solidFill>
            <a:prstDash val="solid"/>
            <a:round/>
            <a:headEnd type="none" w="med" len="med"/>
            <a:tailEnd type="triangle"/>
          </a:ln>
          <a:effectLst/>
        </p:spPr>
      </p:cxnSp>
      <p:sp>
        <p:nvSpPr>
          <p:cNvPr id="17" name="正方形/長方形 16"/>
          <p:cNvSpPr/>
          <p:nvPr/>
        </p:nvSpPr>
        <p:spPr>
          <a:xfrm>
            <a:off x="5417287" y="2934342"/>
            <a:ext cx="2976675" cy="738664"/>
          </a:xfrm>
          <a:prstGeom prst="rect">
            <a:avLst/>
          </a:prstGeom>
        </p:spPr>
        <p:txBody>
          <a:bodyPr wrap="square">
            <a:spAutoFit/>
          </a:bodyPr>
          <a:lstStyle/>
          <a:p>
            <a:pPr>
              <a:lnSpc>
                <a:spcPct val="150000"/>
              </a:lnSpc>
            </a:pPr>
            <a:r>
              <a:rPr lang="ja-JP" altLang="en-US" sz="1400" dirty="0" smtClean="0">
                <a:latin typeface="+mn-ea"/>
                <a:ea typeface="+mn-ea"/>
              </a:rPr>
              <a:t>要素</a:t>
            </a:r>
            <a:endParaRPr lang="en-US" altLang="ja-JP" sz="1400" dirty="0" smtClean="0">
              <a:latin typeface="+mn-ea"/>
              <a:ea typeface="+mn-ea"/>
            </a:endParaRPr>
          </a:p>
          <a:p>
            <a:pPr>
              <a:lnSpc>
                <a:spcPct val="150000"/>
              </a:lnSpc>
            </a:pPr>
            <a:r>
              <a:rPr lang="ja-JP" altLang="en-US" sz="1400" dirty="0" smtClean="0">
                <a:latin typeface="+mn-ea"/>
                <a:ea typeface="+mn-ea"/>
              </a:rPr>
              <a:t>（このリストは要素が</a:t>
            </a:r>
            <a:r>
              <a:rPr lang="en-US" altLang="ja-JP" sz="1400" dirty="0" smtClean="0">
                <a:latin typeface="+mn-ea"/>
                <a:ea typeface="+mn-ea"/>
              </a:rPr>
              <a:t>5</a:t>
            </a:r>
            <a:r>
              <a:rPr lang="ja-JP" altLang="en-US" sz="1400" dirty="0" smtClean="0">
                <a:latin typeface="+mn-ea"/>
                <a:ea typeface="+mn-ea"/>
              </a:rPr>
              <a:t>個入っている）</a:t>
            </a:r>
            <a:endParaRPr lang="en-US" altLang="ja-JP" sz="1400" dirty="0" smtClean="0">
              <a:latin typeface="+mn-ea"/>
              <a:ea typeface="+mn-ea"/>
            </a:endParaRPr>
          </a:p>
        </p:txBody>
      </p:sp>
      <p:cxnSp>
        <p:nvCxnSpPr>
          <p:cNvPr id="18" name="直線矢印コネクタ 17"/>
          <p:cNvCxnSpPr/>
          <p:nvPr/>
        </p:nvCxnSpPr>
        <p:spPr bwMode="auto">
          <a:xfrm flipH="1" flipV="1">
            <a:off x="5238863" y="2822080"/>
            <a:ext cx="223725" cy="254446"/>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tx1"/>
            </a:solidFill>
            <a:prstDash val="solid"/>
            <a:round/>
            <a:headEnd type="none" w="med" len="med"/>
            <a:tailEnd type="triangle"/>
          </a:ln>
          <a:effectLst/>
        </p:spPr>
      </p:cxnSp>
      <p:sp>
        <p:nvSpPr>
          <p:cNvPr id="20" name="正方形/長方形 19"/>
          <p:cNvSpPr/>
          <p:nvPr/>
        </p:nvSpPr>
        <p:spPr>
          <a:xfrm>
            <a:off x="1276816" y="4217067"/>
            <a:ext cx="6880410" cy="369332"/>
          </a:xfrm>
          <a:prstGeom prst="rect">
            <a:avLst/>
          </a:prstGeom>
        </p:spPr>
        <p:txBody>
          <a:bodyPr wrap="none">
            <a:spAutoFit/>
          </a:bodyPr>
          <a:lstStyle/>
          <a:p>
            <a:r>
              <a:rPr lang="en-US" altLang="ja-JP" sz="1800" dirty="0" smtClean="0">
                <a:solidFill>
                  <a:schemeClr val="accent5">
                    <a:lumMod val="75000"/>
                  </a:schemeClr>
                </a:solidFill>
                <a:latin typeface="Consolas" panose="020B0609020204030204" pitchFamily="49" charset="0"/>
              </a:rPr>
              <a:t>stations = </a:t>
            </a:r>
            <a:r>
              <a:rPr lang="ja-JP" altLang="en-US" sz="1800" dirty="0" smtClean="0">
                <a:solidFill>
                  <a:schemeClr val="accent3">
                    <a:lumMod val="75000"/>
                  </a:schemeClr>
                </a:solidFill>
                <a:latin typeface="Consolas" panose="020B0609020204030204" pitchFamily="49" charset="0"/>
              </a:rPr>
              <a:t>[</a:t>
            </a:r>
            <a:r>
              <a:rPr lang="ja-JP" altLang="en-US" sz="1800" dirty="0">
                <a:latin typeface="Consolas" panose="020B0609020204030204" pitchFamily="49" charset="0"/>
              </a:rPr>
              <a:t>"東京"</a:t>
            </a:r>
            <a:r>
              <a:rPr lang="ja-JP" altLang="en-US" sz="1800" dirty="0">
                <a:solidFill>
                  <a:schemeClr val="accent6"/>
                </a:solidFill>
                <a:latin typeface="Consolas" panose="020B0609020204030204" pitchFamily="49" charset="0"/>
              </a:rPr>
              <a:t>, </a:t>
            </a:r>
            <a:r>
              <a:rPr lang="ja-JP" altLang="en-US" sz="1800" dirty="0">
                <a:latin typeface="Consolas" panose="020B0609020204030204" pitchFamily="49" charset="0"/>
              </a:rPr>
              <a:t>"品川"</a:t>
            </a:r>
            <a:r>
              <a:rPr lang="ja-JP" altLang="en-US" sz="1800" dirty="0">
                <a:solidFill>
                  <a:schemeClr val="accent6"/>
                </a:solidFill>
                <a:latin typeface="Consolas" panose="020B0609020204030204" pitchFamily="49" charset="0"/>
              </a:rPr>
              <a:t>,</a:t>
            </a:r>
            <a:r>
              <a:rPr lang="ja-JP" altLang="en-US" sz="1800" dirty="0">
                <a:latin typeface="Consolas" panose="020B0609020204030204" pitchFamily="49" charset="0"/>
              </a:rPr>
              <a:t> "新横浜"</a:t>
            </a:r>
            <a:r>
              <a:rPr lang="ja-JP" altLang="en-US" sz="1800" dirty="0">
                <a:solidFill>
                  <a:schemeClr val="accent6"/>
                </a:solidFill>
                <a:latin typeface="Consolas" panose="020B0609020204030204" pitchFamily="49" charset="0"/>
              </a:rPr>
              <a:t>,</a:t>
            </a:r>
            <a:r>
              <a:rPr lang="ja-JP" altLang="en-US" sz="1800" dirty="0">
                <a:latin typeface="Consolas" panose="020B0609020204030204" pitchFamily="49" charset="0"/>
              </a:rPr>
              <a:t> "小田原</a:t>
            </a:r>
            <a:r>
              <a:rPr lang="ja-JP" altLang="en-US" sz="1800" dirty="0" smtClean="0">
                <a:latin typeface="Consolas" panose="020B0609020204030204" pitchFamily="49" charset="0"/>
              </a:rPr>
              <a:t>"</a:t>
            </a:r>
            <a:r>
              <a:rPr lang="ja-JP" altLang="en-US" sz="1800" dirty="0" smtClean="0">
                <a:solidFill>
                  <a:schemeClr val="accent6"/>
                </a:solidFill>
                <a:latin typeface="Consolas" panose="020B0609020204030204" pitchFamily="49" charset="0"/>
              </a:rPr>
              <a:t>,</a:t>
            </a:r>
            <a:r>
              <a:rPr lang="ja-JP" altLang="en-US" sz="1800" dirty="0" smtClean="0">
                <a:latin typeface="Consolas" panose="020B0609020204030204" pitchFamily="49" charset="0"/>
              </a:rPr>
              <a:t> </a:t>
            </a:r>
            <a:r>
              <a:rPr lang="ja-JP" altLang="en-US" sz="1800" dirty="0">
                <a:latin typeface="Consolas" panose="020B0609020204030204" pitchFamily="49" charset="0"/>
              </a:rPr>
              <a:t>"熱海"</a:t>
            </a:r>
            <a:r>
              <a:rPr lang="ja-JP" altLang="en-US" sz="1800" dirty="0">
                <a:solidFill>
                  <a:schemeClr val="accent3">
                    <a:lumMod val="75000"/>
                  </a:schemeClr>
                </a:solidFill>
                <a:latin typeface="Consolas" panose="020B0609020204030204" pitchFamily="49" charset="0"/>
              </a:rPr>
              <a:t>]</a:t>
            </a:r>
          </a:p>
        </p:txBody>
      </p:sp>
      <p:pic>
        <p:nvPicPr>
          <p:cNvPr id="24" name="図 23"/>
          <p:cNvPicPr>
            <a:picLocks noChangeAspect="1"/>
          </p:cNvPicPr>
          <p:nvPr/>
        </p:nvPicPr>
        <p:blipFill>
          <a:blip r:embed="rId2"/>
          <a:stretch>
            <a:fillRect/>
          </a:stretch>
        </p:blipFill>
        <p:spPr>
          <a:xfrm>
            <a:off x="780528" y="5003420"/>
            <a:ext cx="4511991" cy="880529"/>
          </a:xfrm>
          <a:prstGeom prst="rect">
            <a:avLst/>
          </a:prstGeom>
        </p:spPr>
      </p:pic>
      <p:sp>
        <p:nvSpPr>
          <p:cNvPr id="25" name="正方形/長方形 24"/>
          <p:cNvSpPr/>
          <p:nvPr/>
        </p:nvSpPr>
        <p:spPr>
          <a:xfrm>
            <a:off x="4120295" y="5506711"/>
            <a:ext cx="3926736" cy="375359"/>
          </a:xfrm>
          <a:prstGeom prst="rect">
            <a:avLst/>
          </a:prstGeom>
        </p:spPr>
        <p:txBody>
          <a:bodyPr wrap="square">
            <a:spAutoFit/>
          </a:bodyPr>
          <a:lstStyle/>
          <a:p>
            <a:pPr>
              <a:lnSpc>
                <a:spcPct val="150000"/>
              </a:lnSpc>
            </a:pPr>
            <a:r>
              <a:rPr lang="ja-JP" altLang="en-US" sz="1400" dirty="0" smtClean="0">
                <a:solidFill>
                  <a:schemeClr val="accent1"/>
                </a:solidFill>
                <a:latin typeface="+mn-ea"/>
                <a:ea typeface="+mn-ea"/>
              </a:rPr>
              <a:t>←変数に代入したので、こんな感じで呼び出せる</a:t>
            </a:r>
            <a:endParaRPr lang="en-US" altLang="ja-JP" sz="1400" dirty="0" smtClean="0">
              <a:solidFill>
                <a:schemeClr val="accent1"/>
              </a:solidFill>
              <a:latin typeface="+mn-ea"/>
              <a:ea typeface="+mn-ea"/>
            </a:endParaRPr>
          </a:p>
        </p:txBody>
      </p:sp>
      <p:sp>
        <p:nvSpPr>
          <p:cNvPr id="15" name="正方形/長方形 14"/>
          <p:cNvSpPr/>
          <p:nvPr/>
        </p:nvSpPr>
        <p:spPr>
          <a:xfrm>
            <a:off x="2395900" y="4500129"/>
            <a:ext cx="2896619" cy="375359"/>
          </a:xfrm>
          <a:prstGeom prst="rect">
            <a:avLst/>
          </a:prstGeom>
        </p:spPr>
        <p:txBody>
          <a:bodyPr wrap="square">
            <a:spAutoFit/>
          </a:bodyPr>
          <a:lstStyle/>
          <a:p>
            <a:pPr>
              <a:lnSpc>
                <a:spcPct val="150000"/>
              </a:lnSpc>
            </a:pPr>
            <a:r>
              <a:rPr lang="ja-JP" altLang="en-US" sz="1400" dirty="0" smtClean="0">
                <a:latin typeface="+mn-ea"/>
                <a:ea typeface="+mn-ea"/>
              </a:rPr>
              <a:t>↑「右辺を左辺に代入」している</a:t>
            </a:r>
            <a:endParaRPr lang="en-US" altLang="ja-JP" sz="1400" dirty="0" smtClean="0">
              <a:latin typeface="+mn-ea"/>
              <a:ea typeface="+mn-ea"/>
            </a:endParaRPr>
          </a:p>
        </p:txBody>
      </p:sp>
    </p:spTree>
    <p:extLst>
      <p:ext uri="{BB962C8B-B14F-4D97-AF65-F5344CB8AC3E}">
        <p14:creationId xmlns:p14="http://schemas.microsoft.com/office/powerpoint/2010/main" val="3950530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リストの要素（データ）の取り出し</a:t>
            </a:r>
            <a:endParaRPr kumimoji="1" lang="ja-JP" altLang="en-US" dirty="0"/>
          </a:p>
        </p:txBody>
      </p:sp>
      <p:sp>
        <p:nvSpPr>
          <p:cNvPr id="5" name="正方形/長方形 4"/>
          <p:cNvSpPr/>
          <p:nvPr/>
        </p:nvSpPr>
        <p:spPr>
          <a:xfrm>
            <a:off x="355219" y="1006087"/>
            <a:ext cx="8584065" cy="1708160"/>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■リストの要素呼び出し</a:t>
            </a:r>
            <a:endParaRPr lang="en-US" altLang="ja-JP" sz="1400" dirty="0" smtClean="0">
              <a:solidFill>
                <a:srgbClr val="000000"/>
              </a:solidFill>
              <a:latin typeface="+mn-ea"/>
              <a:ea typeface="+mn-ea"/>
            </a:endParaRPr>
          </a:p>
          <a:p>
            <a:pPr>
              <a:lnSpc>
                <a:spcPct val="150000"/>
              </a:lnSpc>
            </a:pPr>
            <a:endParaRPr lang="en-US" altLang="ja-JP" sz="1400" dirty="0">
              <a:solidFill>
                <a:srgbClr val="000000"/>
              </a:solidFill>
              <a:latin typeface="+mn-ea"/>
              <a:ea typeface="+mn-ea"/>
            </a:endParaRPr>
          </a:p>
          <a:p>
            <a:pPr>
              <a:lnSpc>
                <a:spcPct val="150000"/>
              </a:lnSpc>
            </a:pPr>
            <a:r>
              <a:rPr lang="ja-JP" altLang="en-US" sz="1400" dirty="0" smtClean="0">
                <a:solidFill>
                  <a:srgbClr val="000000"/>
                </a:solidFill>
                <a:latin typeface="+mn-ea"/>
                <a:ea typeface="+mn-ea"/>
              </a:rPr>
              <a:t>・「データの塊（配列）」の後ろに、角かっこでくくった数字を付けると、</a:t>
            </a:r>
            <a:endParaRPr lang="en-US" altLang="ja-JP" sz="1400" dirty="0" smtClean="0">
              <a:solidFill>
                <a:srgbClr val="000000"/>
              </a:solidFill>
              <a:latin typeface="+mn-ea"/>
              <a:ea typeface="+mn-ea"/>
            </a:endParaRPr>
          </a:p>
          <a:p>
            <a:pPr>
              <a:lnSpc>
                <a:spcPct val="150000"/>
              </a:lnSpc>
            </a:pPr>
            <a:r>
              <a:rPr lang="ja-JP" altLang="en-US" sz="1400" dirty="0">
                <a:solidFill>
                  <a:srgbClr val="000000"/>
                </a:solidFill>
                <a:latin typeface="+mn-ea"/>
                <a:ea typeface="+mn-ea"/>
              </a:rPr>
              <a:t>　</a:t>
            </a:r>
            <a:r>
              <a:rPr lang="ja-JP" altLang="en-US" sz="1400" dirty="0" smtClean="0">
                <a:solidFill>
                  <a:srgbClr val="000000"/>
                </a:solidFill>
                <a:latin typeface="+mn-ea"/>
                <a:ea typeface="+mn-ea"/>
              </a:rPr>
              <a:t>データのかたまりから数字の場所にある要素を抜き出せる</a:t>
            </a: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（リストに限ったことではなく、文字列・</a:t>
            </a:r>
            <a:r>
              <a:rPr lang="en-US" altLang="ja-JP" sz="1400" dirty="0" err="1" smtClean="0">
                <a:solidFill>
                  <a:srgbClr val="000000"/>
                </a:solidFill>
                <a:latin typeface="+mn-ea"/>
                <a:ea typeface="+mn-ea"/>
              </a:rPr>
              <a:t>DataFrame</a:t>
            </a:r>
            <a:r>
              <a:rPr lang="ja-JP" altLang="en-US" sz="1400" dirty="0" smtClean="0">
                <a:solidFill>
                  <a:srgbClr val="000000"/>
                </a:solidFill>
                <a:latin typeface="+mn-ea"/>
                <a:ea typeface="+mn-ea"/>
              </a:rPr>
              <a:t>の行</a:t>
            </a:r>
            <a:r>
              <a:rPr lang="en-US" altLang="ja-JP" sz="1400" dirty="0" smtClean="0">
                <a:solidFill>
                  <a:srgbClr val="000000"/>
                </a:solidFill>
                <a:latin typeface="+mn-ea"/>
                <a:ea typeface="+mn-ea"/>
              </a:rPr>
              <a:t>/</a:t>
            </a:r>
            <a:r>
              <a:rPr lang="ja-JP" altLang="en-US" sz="1400" dirty="0" smtClean="0">
                <a:solidFill>
                  <a:srgbClr val="000000"/>
                </a:solidFill>
                <a:latin typeface="+mn-ea"/>
                <a:ea typeface="+mn-ea"/>
              </a:rPr>
              <a:t>列・</a:t>
            </a:r>
            <a:r>
              <a:rPr lang="en-US" altLang="ja-JP" sz="1400" dirty="0" smtClean="0">
                <a:solidFill>
                  <a:srgbClr val="000000"/>
                </a:solidFill>
                <a:latin typeface="+mn-ea"/>
                <a:ea typeface="+mn-ea"/>
              </a:rPr>
              <a:t>tuple</a:t>
            </a:r>
            <a:r>
              <a:rPr lang="ja-JP" altLang="en-US" sz="1400" dirty="0" smtClean="0">
                <a:solidFill>
                  <a:srgbClr val="000000"/>
                </a:solidFill>
                <a:latin typeface="+mn-ea"/>
                <a:ea typeface="+mn-ea"/>
              </a:rPr>
              <a:t>など、</a:t>
            </a:r>
            <a:r>
              <a:rPr lang="en-US" altLang="ja-JP" sz="1400" dirty="0" smtClean="0">
                <a:solidFill>
                  <a:srgbClr val="000000"/>
                </a:solidFill>
                <a:latin typeface="+mn-ea"/>
                <a:ea typeface="+mn-ea"/>
              </a:rPr>
              <a:t>Python</a:t>
            </a:r>
            <a:r>
              <a:rPr lang="ja-JP" altLang="en-US" sz="1400" dirty="0" smtClean="0">
                <a:solidFill>
                  <a:srgbClr val="000000"/>
                </a:solidFill>
                <a:latin typeface="+mn-ea"/>
                <a:ea typeface="+mn-ea"/>
              </a:rPr>
              <a:t>全般にわたって共通している設計）</a:t>
            </a:r>
            <a:endParaRPr lang="en-US" altLang="ja-JP" sz="1400" dirty="0" smtClean="0">
              <a:solidFill>
                <a:srgbClr val="000000"/>
              </a:solidFill>
              <a:latin typeface="+mn-ea"/>
              <a:ea typeface="+mn-ea"/>
            </a:endParaRPr>
          </a:p>
        </p:txBody>
      </p:sp>
      <p:sp>
        <p:nvSpPr>
          <p:cNvPr id="6" name="正方形/長方形 5"/>
          <p:cNvSpPr/>
          <p:nvPr/>
        </p:nvSpPr>
        <p:spPr>
          <a:xfrm>
            <a:off x="843428" y="2825094"/>
            <a:ext cx="6880410" cy="923330"/>
          </a:xfrm>
          <a:prstGeom prst="rect">
            <a:avLst/>
          </a:prstGeom>
        </p:spPr>
        <p:txBody>
          <a:bodyPr wrap="none">
            <a:spAutoFit/>
          </a:bodyPr>
          <a:lstStyle/>
          <a:p>
            <a:pPr>
              <a:lnSpc>
                <a:spcPct val="150000"/>
              </a:lnSpc>
            </a:pPr>
            <a:r>
              <a:rPr lang="en-US" altLang="ja-JP" sz="1800" dirty="0" smtClean="0">
                <a:latin typeface="Consolas" panose="020B0609020204030204" pitchFamily="49" charset="0"/>
              </a:rPr>
              <a:t>stations = </a:t>
            </a:r>
            <a:r>
              <a:rPr lang="ja-JP" altLang="en-US" sz="1800" dirty="0" smtClean="0">
                <a:latin typeface="Consolas" panose="020B0609020204030204" pitchFamily="49" charset="0"/>
              </a:rPr>
              <a:t>[</a:t>
            </a:r>
            <a:r>
              <a:rPr lang="ja-JP" altLang="en-US" sz="1800" dirty="0">
                <a:latin typeface="Consolas" panose="020B0609020204030204" pitchFamily="49" charset="0"/>
              </a:rPr>
              <a:t>"東京", "品川", "新横浜", "小田原</a:t>
            </a:r>
            <a:r>
              <a:rPr lang="ja-JP" altLang="en-US" sz="1800" dirty="0" smtClean="0">
                <a:latin typeface="Consolas" panose="020B0609020204030204" pitchFamily="49" charset="0"/>
              </a:rPr>
              <a:t>", </a:t>
            </a:r>
            <a:r>
              <a:rPr lang="ja-JP" altLang="en-US" sz="1800" dirty="0">
                <a:latin typeface="Consolas" panose="020B0609020204030204" pitchFamily="49" charset="0"/>
              </a:rPr>
              <a:t>"熱海"</a:t>
            </a:r>
            <a:r>
              <a:rPr lang="ja-JP" altLang="en-US" sz="1800" dirty="0" smtClean="0">
                <a:latin typeface="Consolas" panose="020B0609020204030204" pitchFamily="49" charset="0"/>
              </a:rPr>
              <a:t>]</a:t>
            </a:r>
            <a:endParaRPr lang="en-US" altLang="ja-JP" sz="1800" dirty="0" smtClean="0">
              <a:latin typeface="Consolas" panose="020B0609020204030204" pitchFamily="49" charset="0"/>
            </a:endParaRPr>
          </a:p>
          <a:p>
            <a:pPr>
              <a:lnSpc>
                <a:spcPct val="150000"/>
              </a:lnSpc>
            </a:pPr>
            <a:r>
              <a:rPr lang="en-US" altLang="ja-JP" sz="1800" dirty="0" smtClean="0">
                <a:solidFill>
                  <a:schemeClr val="accent5">
                    <a:lumMod val="75000"/>
                  </a:schemeClr>
                </a:solidFill>
                <a:latin typeface="Consolas" panose="020B0609020204030204" pitchFamily="49" charset="0"/>
              </a:rPr>
              <a:t>stations</a:t>
            </a:r>
            <a:r>
              <a:rPr lang="en-US" altLang="ja-JP" sz="1800" dirty="0" smtClean="0">
                <a:solidFill>
                  <a:schemeClr val="accent3">
                    <a:lumMod val="75000"/>
                  </a:schemeClr>
                </a:solidFill>
                <a:latin typeface="Consolas" panose="020B0609020204030204" pitchFamily="49" charset="0"/>
              </a:rPr>
              <a:t>[0]</a:t>
            </a:r>
            <a:endParaRPr lang="ja-JP" altLang="en-US" sz="1800" dirty="0">
              <a:solidFill>
                <a:schemeClr val="accent3">
                  <a:lumMod val="75000"/>
                </a:schemeClr>
              </a:solidFill>
              <a:latin typeface="Consolas" panose="020B0609020204030204" pitchFamily="49" charset="0"/>
            </a:endParaRPr>
          </a:p>
        </p:txBody>
      </p:sp>
      <p:sp>
        <p:nvSpPr>
          <p:cNvPr id="7" name="正方形/長方形 6"/>
          <p:cNvSpPr/>
          <p:nvPr/>
        </p:nvSpPr>
        <p:spPr>
          <a:xfrm>
            <a:off x="785812" y="3810937"/>
            <a:ext cx="6683934" cy="1292662"/>
          </a:xfrm>
          <a:prstGeom prst="rect">
            <a:avLst/>
          </a:prstGeom>
        </p:spPr>
        <p:txBody>
          <a:bodyPr wrap="square">
            <a:spAutoFit/>
          </a:bodyPr>
          <a:lstStyle/>
          <a:p>
            <a:pPr>
              <a:lnSpc>
                <a:spcPct val="150000"/>
              </a:lnSpc>
            </a:pPr>
            <a:r>
              <a:rPr lang="ja-JP" altLang="en-US" sz="1400" dirty="0" smtClean="0">
                <a:solidFill>
                  <a:schemeClr val="accent5">
                    <a:lumMod val="75000"/>
                  </a:schemeClr>
                </a:solidFill>
                <a:latin typeface="+mn-ea"/>
                <a:ea typeface="+mn-ea"/>
              </a:rPr>
              <a:t>配列</a:t>
            </a:r>
            <a:endParaRPr lang="en-US" altLang="ja-JP" sz="1400" dirty="0" smtClean="0">
              <a:solidFill>
                <a:schemeClr val="accent5">
                  <a:lumMod val="75000"/>
                </a:schemeClr>
              </a:solidFill>
              <a:latin typeface="+mn-ea"/>
              <a:ea typeface="+mn-ea"/>
            </a:endParaRPr>
          </a:p>
          <a:p>
            <a:pPr>
              <a:lnSpc>
                <a:spcPct val="150000"/>
              </a:lnSpc>
            </a:pPr>
            <a:r>
              <a:rPr lang="ja-JP" altLang="en-US" dirty="0" smtClean="0">
                <a:solidFill>
                  <a:schemeClr val="accent5">
                    <a:lumMod val="75000"/>
                  </a:schemeClr>
                </a:solidFill>
                <a:latin typeface="+mn-ea"/>
                <a:ea typeface="+mn-ea"/>
              </a:rPr>
              <a:t>（変数に入っているデータの塊）</a:t>
            </a:r>
            <a:endParaRPr lang="en-US" altLang="ja-JP" dirty="0" smtClean="0">
              <a:solidFill>
                <a:schemeClr val="accent5">
                  <a:lumMod val="75000"/>
                </a:schemeClr>
              </a:solidFill>
              <a:latin typeface="+mn-ea"/>
              <a:ea typeface="+mn-ea"/>
            </a:endParaRPr>
          </a:p>
          <a:p>
            <a:pPr>
              <a:lnSpc>
                <a:spcPct val="150000"/>
              </a:lnSpc>
            </a:pPr>
            <a:r>
              <a:rPr lang="ja-JP" altLang="en-US" dirty="0" smtClean="0">
                <a:solidFill>
                  <a:schemeClr val="accent5">
                    <a:lumMod val="75000"/>
                  </a:schemeClr>
                </a:solidFill>
                <a:latin typeface="+mn-ea"/>
                <a:ea typeface="+mn-ea"/>
              </a:rPr>
              <a:t>（この例だと、</a:t>
            </a:r>
            <a:r>
              <a:rPr lang="en-US" altLang="ja-JP" dirty="0" smtClean="0">
                <a:solidFill>
                  <a:schemeClr val="accent5">
                    <a:lumMod val="75000"/>
                  </a:schemeClr>
                </a:solidFill>
                <a:latin typeface="+mn-ea"/>
                <a:ea typeface="+mn-ea"/>
              </a:rPr>
              <a:t>[“</a:t>
            </a:r>
            <a:r>
              <a:rPr lang="ja-JP" altLang="en-US" dirty="0" smtClean="0">
                <a:solidFill>
                  <a:schemeClr val="accent5">
                    <a:lumMod val="75000"/>
                  </a:schemeClr>
                </a:solidFill>
                <a:latin typeface="+mn-ea"/>
                <a:ea typeface="+mn-ea"/>
              </a:rPr>
              <a:t>東京</a:t>
            </a:r>
            <a:r>
              <a:rPr lang="en-US" altLang="ja-JP" dirty="0" smtClean="0">
                <a:solidFill>
                  <a:schemeClr val="accent5">
                    <a:lumMod val="75000"/>
                  </a:schemeClr>
                </a:solidFill>
                <a:latin typeface="+mn-ea"/>
                <a:ea typeface="+mn-ea"/>
              </a:rPr>
              <a:t>”, “</a:t>
            </a:r>
            <a:r>
              <a:rPr lang="ja-JP" altLang="en-US" dirty="0" smtClean="0">
                <a:solidFill>
                  <a:schemeClr val="accent5">
                    <a:lumMod val="75000"/>
                  </a:schemeClr>
                </a:solidFill>
                <a:latin typeface="+mn-ea"/>
                <a:ea typeface="+mn-ea"/>
              </a:rPr>
              <a:t>品川</a:t>
            </a:r>
            <a:r>
              <a:rPr lang="en-US" altLang="ja-JP" dirty="0" smtClean="0">
                <a:solidFill>
                  <a:schemeClr val="accent5">
                    <a:lumMod val="75000"/>
                  </a:schemeClr>
                </a:solidFill>
                <a:latin typeface="+mn-ea"/>
                <a:ea typeface="+mn-ea"/>
              </a:rPr>
              <a:t>”, “</a:t>
            </a:r>
            <a:r>
              <a:rPr lang="ja-JP" altLang="en-US" dirty="0" smtClean="0">
                <a:solidFill>
                  <a:schemeClr val="accent5">
                    <a:lumMod val="75000"/>
                  </a:schemeClr>
                </a:solidFill>
                <a:latin typeface="+mn-ea"/>
                <a:ea typeface="+mn-ea"/>
              </a:rPr>
              <a:t>新横浜</a:t>
            </a:r>
            <a:r>
              <a:rPr lang="en-US" altLang="ja-JP" dirty="0" smtClean="0">
                <a:solidFill>
                  <a:schemeClr val="accent5">
                    <a:lumMod val="75000"/>
                  </a:schemeClr>
                </a:solidFill>
                <a:latin typeface="+mn-ea"/>
                <a:ea typeface="+mn-ea"/>
              </a:rPr>
              <a:t>”, “</a:t>
            </a:r>
            <a:r>
              <a:rPr lang="ja-JP" altLang="en-US" dirty="0" smtClean="0">
                <a:solidFill>
                  <a:schemeClr val="accent5">
                    <a:lumMod val="75000"/>
                  </a:schemeClr>
                </a:solidFill>
                <a:latin typeface="+mn-ea"/>
                <a:ea typeface="+mn-ea"/>
              </a:rPr>
              <a:t>小田原</a:t>
            </a:r>
            <a:r>
              <a:rPr lang="en-US" altLang="ja-JP" dirty="0" smtClean="0">
                <a:solidFill>
                  <a:schemeClr val="accent5">
                    <a:lumMod val="75000"/>
                  </a:schemeClr>
                </a:solidFill>
                <a:latin typeface="+mn-ea"/>
                <a:ea typeface="+mn-ea"/>
              </a:rPr>
              <a:t>”, “</a:t>
            </a:r>
            <a:r>
              <a:rPr lang="ja-JP" altLang="en-US" dirty="0" smtClean="0">
                <a:solidFill>
                  <a:schemeClr val="accent5">
                    <a:lumMod val="75000"/>
                  </a:schemeClr>
                </a:solidFill>
                <a:latin typeface="+mn-ea"/>
                <a:ea typeface="+mn-ea"/>
              </a:rPr>
              <a:t>熱海</a:t>
            </a:r>
            <a:r>
              <a:rPr lang="en-US" altLang="ja-JP" dirty="0" smtClean="0">
                <a:solidFill>
                  <a:schemeClr val="accent5">
                    <a:lumMod val="75000"/>
                  </a:schemeClr>
                </a:solidFill>
                <a:latin typeface="+mn-ea"/>
                <a:ea typeface="+mn-ea"/>
              </a:rPr>
              <a:t>”]</a:t>
            </a:r>
            <a:r>
              <a:rPr lang="ja-JP" altLang="en-US" dirty="0" smtClean="0">
                <a:solidFill>
                  <a:schemeClr val="accent5">
                    <a:lumMod val="75000"/>
                  </a:schemeClr>
                </a:solidFill>
                <a:latin typeface="+mn-ea"/>
                <a:ea typeface="+mn-ea"/>
              </a:rPr>
              <a:t>というリストが入っている）</a:t>
            </a:r>
            <a:endParaRPr lang="en-US" altLang="ja-JP" dirty="0">
              <a:solidFill>
                <a:schemeClr val="accent5">
                  <a:lumMod val="75000"/>
                </a:schemeClr>
              </a:solidFill>
              <a:latin typeface="+mn-ea"/>
              <a:ea typeface="+mn-ea"/>
            </a:endParaRPr>
          </a:p>
          <a:p>
            <a:pPr>
              <a:lnSpc>
                <a:spcPct val="150000"/>
              </a:lnSpc>
            </a:pPr>
            <a:endParaRPr lang="en-US" altLang="ja-JP" sz="1400" dirty="0" smtClean="0">
              <a:solidFill>
                <a:schemeClr val="accent5">
                  <a:lumMod val="75000"/>
                </a:schemeClr>
              </a:solidFill>
              <a:latin typeface="+mn-ea"/>
              <a:ea typeface="+mn-ea"/>
            </a:endParaRPr>
          </a:p>
        </p:txBody>
      </p:sp>
      <p:cxnSp>
        <p:nvCxnSpPr>
          <p:cNvPr id="8" name="直線矢印コネクタ 7"/>
          <p:cNvCxnSpPr/>
          <p:nvPr/>
        </p:nvCxnSpPr>
        <p:spPr bwMode="auto">
          <a:xfrm flipV="1">
            <a:off x="1290638" y="3618625"/>
            <a:ext cx="159261" cy="459923"/>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sp>
        <p:nvSpPr>
          <p:cNvPr id="9" name="正方形/長方形 8"/>
          <p:cNvSpPr/>
          <p:nvPr/>
        </p:nvSpPr>
        <p:spPr>
          <a:xfrm>
            <a:off x="2419350" y="3748424"/>
            <a:ext cx="1976438" cy="375359"/>
          </a:xfrm>
          <a:prstGeom prst="rect">
            <a:avLst/>
          </a:prstGeom>
        </p:spPr>
        <p:txBody>
          <a:bodyPr wrap="square">
            <a:spAutoFit/>
          </a:bodyPr>
          <a:lstStyle/>
          <a:p>
            <a:pPr>
              <a:lnSpc>
                <a:spcPct val="150000"/>
              </a:lnSpc>
            </a:pPr>
            <a:r>
              <a:rPr lang="ja-JP" altLang="en-US" sz="1400" dirty="0" smtClean="0">
                <a:solidFill>
                  <a:schemeClr val="accent3">
                    <a:lumMod val="75000"/>
                  </a:schemeClr>
                </a:solidFill>
                <a:latin typeface="+mn-ea"/>
                <a:ea typeface="+mn-ea"/>
              </a:rPr>
              <a:t>角かっこの中に数字</a:t>
            </a:r>
            <a:endParaRPr lang="en-US" altLang="ja-JP" sz="1400" dirty="0" smtClean="0">
              <a:solidFill>
                <a:schemeClr val="accent3">
                  <a:lumMod val="75000"/>
                </a:schemeClr>
              </a:solidFill>
              <a:latin typeface="+mn-ea"/>
              <a:ea typeface="+mn-ea"/>
            </a:endParaRPr>
          </a:p>
        </p:txBody>
      </p:sp>
      <p:cxnSp>
        <p:nvCxnSpPr>
          <p:cNvPr id="10" name="直線矢印コネクタ 9"/>
          <p:cNvCxnSpPr/>
          <p:nvPr/>
        </p:nvCxnSpPr>
        <p:spPr bwMode="auto">
          <a:xfrm flipH="1" flipV="1">
            <a:off x="2215959" y="3696606"/>
            <a:ext cx="203391" cy="23430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pic>
        <p:nvPicPr>
          <p:cNvPr id="14" name="図 13"/>
          <p:cNvPicPr>
            <a:picLocks noChangeAspect="1"/>
          </p:cNvPicPr>
          <p:nvPr/>
        </p:nvPicPr>
        <p:blipFill>
          <a:blip r:embed="rId2"/>
          <a:stretch>
            <a:fillRect/>
          </a:stretch>
        </p:blipFill>
        <p:spPr>
          <a:xfrm>
            <a:off x="785812" y="4872079"/>
            <a:ext cx="5224463" cy="1054174"/>
          </a:xfrm>
          <a:prstGeom prst="rect">
            <a:avLst/>
          </a:prstGeom>
        </p:spPr>
      </p:pic>
      <p:sp>
        <p:nvSpPr>
          <p:cNvPr id="15" name="正方形/長方形 14"/>
          <p:cNvSpPr/>
          <p:nvPr/>
        </p:nvSpPr>
        <p:spPr>
          <a:xfrm>
            <a:off x="1534257" y="5550894"/>
            <a:ext cx="3926736" cy="375359"/>
          </a:xfrm>
          <a:prstGeom prst="rect">
            <a:avLst/>
          </a:prstGeom>
        </p:spPr>
        <p:txBody>
          <a:bodyPr wrap="square">
            <a:spAutoFit/>
          </a:bodyPr>
          <a:lstStyle/>
          <a:p>
            <a:pPr>
              <a:lnSpc>
                <a:spcPct val="150000"/>
              </a:lnSpc>
            </a:pPr>
            <a:r>
              <a:rPr lang="ja-JP" altLang="en-US" sz="1400" dirty="0" smtClean="0">
                <a:solidFill>
                  <a:schemeClr val="accent1"/>
                </a:solidFill>
                <a:latin typeface="+mn-ea"/>
                <a:ea typeface="+mn-ea"/>
              </a:rPr>
              <a:t>←</a:t>
            </a:r>
            <a:r>
              <a:rPr lang="en-US" altLang="ja-JP" sz="1400" dirty="0" smtClean="0">
                <a:solidFill>
                  <a:schemeClr val="accent1"/>
                </a:solidFill>
                <a:latin typeface="+mn-ea"/>
                <a:ea typeface="+mn-ea"/>
              </a:rPr>
              <a:t>0</a:t>
            </a:r>
            <a:r>
              <a:rPr lang="ja-JP" altLang="en-US" sz="1400" dirty="0" smtClean="0">
                <a:solidFill>
                  <a:schemeClr val="accent1"/>
                </a:solidFill>
                <a:latin typeface="+mn-ea"/>
                <a:ea typeface="+mn-ea"/>
              </a:rPr>
              <a:t>番目の要素を抜き出した</a:t>
            </a:r>
            <a:endParaRPr lang="en-US" altLang="ja-JP" sz="1400" dirty="0" smtClean="0">
              <a:solidFill>
                <a:schemeClr val="accent1"/>
              </a:solidFill>
              <a:latin typeface="+mn-ea"/>
              <a:ea typeface="+mn-ea"/>
            </a:endParaRPr>
          </a:p>
        </p:txBody>
      </p:sp>
      <p:sp>
        <p:nvSpPr>
          <p:cNvPr id="11" name="正方形/長方形 10"/>
          <p:cNvSpPr/>
          <p:nvPr/>
        </p:nvSpPr>
        <p:spPr>
          <a:xfrm>
            <a:off x="355219" y="6044767"/>
            <a:ext cx="8584065" cy="415498"/>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a:t>
            </a:r>
            <a:r>
              <a:rPr lang="en-US" altLang="ja-JP" sz="1400" b="1" dirty="0" smtClean="0">
                <a:solidFill>
                  <a:srgbClr val="000000"/>
                </a:solidFill>
                <a:latin typeface="+mn-ea"/>
                <a:ea typeface="+mn-ea"/>
              </a:rPr>
              <a:t>Python</a:t>
            </a:r>
            <a:r>
              <a:rPr lang="ja-JP" altLang="en-US" sz="1400" b="1" dirty="0" smtClean="0">
                <a:solidFill>
                  <a:srgbClr val="000000"/>
                </a:solidFill>
                <a:latin typeface="+mn-ea"/>
                <a:ea typeface="+mn-ea"/>
              </a:rPr>
              <a:t>は「</a:t>
            </a:r>
            <a:r>
              <a:rPr lang="en-US" altLang="ja-JP" sz="1400" b="1" dirty="0" smtClean="0">
                <a:solidFill>
                  <a:srgbClr val="000000"/>
                </a:solidFill>
                <a:latin typeface="+mn-ea"/>
                <a:ea typeface="+mn-ea"/>
              </a:rPr>
              <a:t>0</a:t>
            </a:r>
            <a:r>
              <a:rPr lang="ja-JP" altLang="en-US" sz="1400" b="1" dirty="0" smtClean="0">
                <a:solidFill>
                  <a:srgbClr val="000000"/>
                </a:solidFill>
                <a:latin typeface="+mn-ea"/>
                <a:ea typeface="+mn-ea"/>
              </a:rPr>
              <a:t>」番目から始まるので注意</a:t>
            </a:r>
            <a:r>
              <a:rPr lang="ja-JP" altLang="en-US" sz="1400" dirty="0" smtClean="0">
                <a:solidFill>
                  <a:srgbClr val="000000"/>
                </a:solidFill>
                <a:latin typeface="+mn-ea"/>
                <a:ea typeface="+mn-ea"/>
              </a:rPr>
              <a:t>（いわゆる「</a:t>
            </a:r>
            <a:r>
              <a:rPr lang="en-US" altLang="ja-JP" sz="1400" dirty="0" smtClean="0">
                <a:solidFill>
                  <a:srgbClr val="000000"/>
                </a:solidFill>
                <a:latin typeface="+mn-ea"/>
                <a:ea typeface="+mn-ea"/>
              </a:rPr>
              <a:t>1</a:t>
            </a:r>
            <a:r>
              <a:rPr lang="ja-JP" altLang="en-US" sz="1400" dirty="0" smtClean="0">
                <a:solidFill>
                  <a:srgbClr val="000000"/>
                </a:solidFill>
                <a:latin typeface="+mn-ea"/>
                <a:ea typeface="+mn-ea"/>
              </a:rPr>
              <a:t>番目」は</a:t>
            </a:r>
            <a:r>
              <a:rPr lang="en-US" altLang="ja-JP" sz="1400" dirty="0" smtClean="0">
                <a:solidFill>
                  <a:srgbClr val="000000"/>
                </a:solidFill>
                <a:latin typeface="+mn-ea"/>
                <a:ea typeface="+mn-ea"/>
              </a:rPr>
              <a:t>Python</a:t>
            </a:r>
            <a:r>
              <a:rPr lang="ja-JP" altLang="en-US" sz="1400" dirty="0" smtClean="0">
                <a:solidFill>
                  <a:srgbClr val="000000"/>
                </a:solidFill>
                <a:latin typeface="+mn-ea"/>
                <a:ea typeface="+mn-ea"/>
              </a:rPr>
              <a:t>では「</a:t>
            </a:r>
            <a:r>
              <a:rPr lang="en-US" altLang="ja-JP" sz="1400" dirty="0" smtClean="0">
                <a:solidFill>
                  <a:srgbClr val="000000"/>
                </a:solidFill>
                <a:latin typeface="+mn-ea"/>
                <a:ea typeface="+mn-ea"/>
              </a:rPr>
              <a:t>0</a:t>
            </a:r>
            <a:r>
              <a:rPr lang="ja-JP" altLang="en-US" sz="1400" dirty="0" smtClean="0">
                <a:solidFill>
                  <a:srgbClr val="000000"/>
                </a:solidFill>
                <a:latin typeface="+mn-ea"/>
                <a:ea typeface="+mn-ea"/>
              </a:rPr>
              <a:t>番目」、「</a:t>
            </a:r>
            <a:r>
              <a:rPr lang="en-US" altLang="ja-JP" sz="1400" dirty="0" smtClean="0">
                <a:solidFill>
                  <a:srgbClr val="000000"/>
                </a:solidFill>
                <a:latin typeface="+mn-ea"/>
                <a:ea typeface="+mn-ea"/>
              </a:rPr>
              <a:t>2</a:t>
            </a:r>
            <a:r>
              <a:rPr lang="ja-JP" altLang="en-US" sz="1400" dirty="0" smtClean="0">
                <a:solidFill>
                  <a:srgbClr val="000000"/>
                </a:solidFill>
                <a:latin typeface="+mn-ea"/>
                <a:ea typeface="+mn-ea"/>
              </a:rPr>
              <a:t>番目」は「</a:t>
            </a:r>
            <a:r>
              <a:rPr lang="en-US" altLang="ja-JP" sz="1400" dirty="0" smtClean="0">
                <a:solidFill>
                  <a:srgbClr val="000000"/>
                </a:solidFill>
                <a:latin typeface="+mn-ea"/>
                <a:ea typeface="+mn-ea"/>
              </a:rPr>
              <a:t>1</a:t>
            </a:r>
            <a:r>
              <a:rPr lang="ja-JP" altLang="en-US" sz="1400" dirty="0" smtClean="0">
                <a:solidFill>
                  <a:srgbClr val="000000"/>
                </a:solidFill>
                <a:latin typeface="+mn-ea"/>
                <a:ea typeface="+mn-ea"/>
              </a:rPr>
              <a:t>番目」です）</a:t>
            </a:r>
            <a:endParaRPr lang="en-US" altLang="ja-JP" sz="1400" dirty="0" smtClean="0">
              <a:solidFill>
                <a:srgbClr val="000000"/>
              </a:solidFill>
              <a:latin typeface="+mn-ea"/>
              <a:ea typeface="+mn-ea"/>
            </a:endParaRPr>
          </a:p>
        </p:txBody>
      </p:sp>
    </p:spTree>
    <p:extLst>
      <p:ext uri="{BB962C8B-B14F-4D97-AF65-F5344CB8AC3E}">
        <p14:creationId xmlns:p14="http://schemas.microsoft.com/office/powerpoint/2010/main" val="866217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リストの要素（データ）の取り出し</a:t>
            </a:r>
            <a:endParaRPr kumimoji="1" lang="ja-JP" altLang="en-US" dirty="0"/>
          </a:p>
        </p:txBody>
      </p:sp>
      <p:sp>
        <p:nvSpPr>
          <p:cNvPr id="3" name="正方形/長方形 2"/>
          <p:cNvSpPr/>
          <p:nvPr/>
        </p:nvSpPr>
        <p:spPr>
          <a:xfrm>
            <a:off x="346633" y="782853"/>
            <a:ext cx="8231569" cy="4685898"/>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■リストの要素を連続で取り出す（スライス）　</a:t>
            </a:r>
            <a:r>
              <a:rPr lang="ja-JP" altLang="en-US" dirty="0">
                <a:latin typeface="+mn-ea"/>
                <a:ea typeface="+mn-ea"/>
              </a:rPr>
              <a:t>詳しくはこちら→</a:t>
            </a:r>
            <a:r>
              <a:rPr lang="en-US" altLang="ja-JP" dirty="0">
                <a:latin typeface="+mn-ea"/>
                <a:ea typeface="+mn-ea"/>
                <a:hlinkClick r:id="rId2"/>
              </a:rPr>
              <a:t>【Python】</a:t>
            </a:r>
            <a:r>
              <a:rPr lang="ja-JP" altLang="en-US" dirty="0">
                <a:latin typeface="+mn-ea"/>
                <a:ea typeface="+mn-ea"/>
                <a:hlinkClick r:id="rId2"/>
              </a:rPr>
              <a:t>スライスの使いかたの基本</a:t>
            </a: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　・要素の</a:t>
            </a:r>
            <a:r>
              <a:rPr lang="en-US" altLang="ja-JP" sz="1400" dirty="0" smtClean="0">
                <a:solidFill>
                  <a:srgbClr val="000000"/>
                </a:solidFill>
                <a:latin typeface="+mn-ea"/>
                <a:ea typeface="+mn-ea"/>
              </a:rPr>
              <a:t>0</a:t>
            </a:r>
            <a:r>
              <a:rPr lang="ja-JP" altLang="en-US" sz="1400" dirty="0" smtClean="0">
                <a:solidFill>
                  <a:srgbClr val="000000"/>
                </a:solidFill>
                <a:latin typeface="+mn-ea"/>
                <a:ea typeface="+mn-ea"/>
              </a:rPr>
              <a:t>番目から</a:t>
            </a:r>
            <a:r>
              <a:rPr lang="en-US" altLang="ja-JP" sz="1400" dirty="0">
                <a:solidFill>
                  <a:schemeClr val="accent1"/>
                </a:solidFill>
                <a:latin typeface="+mn-ea"/>
                <a:ea typeface="+mn-ea"/>
              </a:rPr>
              <a:t>n-1</a:t>
            </a:r>
            <a:r>
              <a:rPr lang="ja-JP" altLang="en-US" sz="1400" dirty="0">
                <a:solidFill>
                  <a:schemeClr val="accent1"/>
                </a:solidFill>
                <a:latin typeface="+mn-ea"/>
                <a:ea typeface="+mn-ea"/>
              </a:rPr>
              <a:t>番目まで</a:t>
            </a:r>
            <a:r>
              <a:rPr lang="ja-JP" altLang="en-US" sz="1400" dirty="0">
                <a:solidFill>
                  <a:srgbClr val="000000"/>
                </a:solidFill>
                <a:latin typeface="+mn-ea"/>
                <a:ea typeface="+mn-ea"/>
              </a:rPr>
              <a:t>を取り出し</a:t>
            </a: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r>
              <a:rPr lang="ja-JP" altLang="en-US" sz="1400" dirty="0">
                <a:solidFill>
                  <a:srgbClr val="000000"/>
                </a:solidFill>
                <a:latin typeface="+mn-ea"/>
                <a:ea typeface="+mn-ea"/>
              </a:rPr>
              <a:t>　</a:t>
            </a:r>
            <a:r>
              <a:rPr lang="ja-JP" altLang="en-US" sz="1400" dirty="0" smtClean="0">
                <a:solidFill>
                  <a:srgbClr val="000000"/>
                </a:solidFill>
                <a:latin typeface="+mn-ea"/>
                <a:ea typeface="+mn-ea"/>
              </a:rPr>
              <a:t>・要素の</a:t>
            </a:r>
            <a:r>
              <a:rPr lang="en-US" altLang="ja-JP" sz="1400" dirty="0" smtClean="0">
                <a:solidFill>
                  <a:srgbClr val="000000"/>
                </a:solidFill>
                <a:latin typeface="+mn-ea"/>
                <a:ea typeface="+mn-ea"/>
              </a:rPr>
              <a:t>n</a:t>
            </a:r>
            <a:r>
              <a:rPr lang="ja-JP" altLang="en-US" sz="1400" dirty="0">
                <a:solidFill>
                  <a:srgbClr val="000000"/>
                </a:solidFill>
                <a:latin typeface="+mn-ea"/>
                <a:ea typeface="+mn-ea"/>
              </a:rPr>
              <a:t>番目以降を取り出し</a:t>
            </a: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　・要素の</a:t>
            </a:r>
            <a:r>
              <a:rPr lang="en-US" altLang="ja-JP" sz="1400" dirty="0" smtClean="0">
                <a:solidFill>
                  <a:srgbClr val="000000"/>
                </a:solidFill>
                <a:latin typeface="+mn-ea"/>
                <a:ea typeface="+mn-ea"/>
              </a:rPr>
              <a:t>l</a:t>
            </a:r>
            <a:r>
              <a:rPr lang="ja-JP" altLang="en-US" sz="1400" dirty="0">
                <a:solidFill>
                  <a:srgbClr val="000000"/>
                </a:solidFill>
                <a:latin typeface="+mn-ea"/>
                <a:ea typeface="+mn-ea"/>
              </a:rPr>
              <a:t>番目から</a:t>
            </a:r>
            <a:r>
              <a:rPr lang="en-US" altLang="ja-JP" sz="1400" dirty="0">
                <a:solidFill>
                  <a:srgbClr val="000000"/>
                </a:solidFill>
                <a:latin typeface="+mn-ea"/>
                <a:ea typeface="+mn-ea"/>
              </a:rPr>
              <a:t>m-1</a:t>
            </a:r>
            <a:r>
              <a:rPr lang="ja-JP" altLang="en-US" sz="1400" dirty="0">
                <a:solidFill>
                  <a:srgbClr val="000000"/>
                </a:solidFill>
                <a:latin typeface="+mn-ea"/>
                <a:ea typeface="+mn-ea"/>
              </a:rPr>
              <a:t>番目までを</a:t>
            </a:r>
            <a:r>
              <a:rPr lang="ja-JP" altLang="en-US" sz="1400" dirty="0" smtClean="0">
                <a:solidFill>
                  <a:srgbClr val="000000"/>
                </a:solidFill>
                <a:latin typeface="+mn-ea"/>
                <a:ea typeface="+mn-ea"/>
              </a:rPr>
              <a:t>取り出し</a:t>
            </a: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1400"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en-US" altLang="ja-JP" dirty="0" smtClean="0">
                <a:solidFill>
                  <a:srgbClr val="000000"/>
                </a:solidFill>
                <a:latin typeface="+mn-ea"/>
                <a:ea typeface="+mn-ea"/>
              </a:rPr>
              <a:t>※</a:t>
            </a:r>
            <a:r>
              <a:rPr lang="ja-JP" altLang="en-US" dirty="0" smtClean="0">
                <a:solidFill>
                  <a:srgbClr val="000000"/>
                </a:solidFill>
                <a:latin typeface="+mn-ea"/>
                <a:ea typeface="+mn-ea"/>
              </a:rPr>
              <a:t>スライス＝連続で取り出し。前ページの「要素を一つだけ取り出し」とは話が違うので注意。</a:t>
            </a:r>
            <a:endParaRPr lang="en-US" altLang="ja-JP" dirty="0">
              <a:solidFill>
                <a:srgbClr val="000000"/>
              </a:solidFill>
              <a:latin typeface="+mn-ea"/>
              <a:ea typeface="+mn-ea"/>
            </a:endParaRPr>
          </a:p>
        </p:txBody>
      </p:sp>
      <p:sp>
        <p:nvSpPr>
          <p:cNvPr id="6" name="正方形/長方形 5"/>
          <p:cNvSpPr/>
          <p:nvPr/>
        </p:nvSpPr>
        <p:spPr>
          <a:xfrm>
            <a:off x="1429536" y="3328657"/>
            <a:ext cx="817853" cy="507831"/>
          </a:xfrm>
          <a:prstGeom prst="rect">
            <a:avLst/>
          </a:prstGeom>
        </p:spPr>
        <p:txBody>
          <a:bodyPr wrap="none">
            <a:spAutoFit/>
          </a:bodyPr>
          <a:lstStyle/>
          <a:p>
            <a:pPr>
              <a:lnSpc>
                <a:spcPct val="150000"/>
              </a:lnSpc>
            </a:pPr>
            <a:r>
              <a:rPr lang="en-US" altLang="ja-JP" sz="1800" dirty="0" smtClean="0">
                <a:solidFill>
                  <a:schemeClr val="accent5"/>
                </a:solidFill>
                <a:latin typeface="Consolas" panose="020B0609020204030204" pitchFamily="49" charset="0"/>
              </a:rPr>
              <a:t>a</a:t>
            </a:r>
            <a:r>
              <a:rPr lang="en-US" altLang="ja-JP" sz="1800" dirty="0" smtClean="0">
                <a:solidFill>
                  <a:schemeClr val="accent3">
                    <a:lumMod val="75000"/>
                  </a:schemeClr>
                </a:solidFill>
                <a:latin typeface="Consolas" panose="020B0609020204030204" pitchFamily="49" charset="0"/>
              </a:rPr>
              <a:t>[</a:t>
            </a:r>
            <a:r>
              <a:rPr lang="en-US" altLang="ja-JP" sz="1800" dirty="0" smtClean="0">
                <a:solidFill>
                  <a:schemeClr val="accent6"/>
                </a:solidFill>
                <a:latin typeface="Consolas" panose="020B0609020204030204" pitchFamily="49" charset="0"/>
              </a:rPr>
              <a:t>n:</a:t>
            </a:r>
            <a:r>
              <a:rPr lang="en-US" altLang="ja-JP" sz="1800" dirty="0" smtClean="0">
                <a:solidFill>
                  <a:schemeClr val="accent3">
                    <a:lumMod val="75000"/>
                  </a:schemeClr>
                </a:solidFill>
                <a:latin typeface="Consolas" panose="020B0609020204030204" pitchFamily="49" charset="0"/>
              </a:rPr>
              <a:t>]</a:t>
            </a:r>
            <a:endParaRPr lang="ja-JP" altLang="en-US" sz="1800" dirty="0">
              <a:solidFill>
                <a:schemeClr val="accent3">
                  <a:lumMod val="75000"/>
                </a:schemeClr>
              </a:solidFill>
              <a:latin typeface="Consolas" panose="020B0609020204030204" pitchFamily="49" charset="0"/>
            </a:endParaRPr>
          </a:p>
        </p:txBody>
      </p:sp>
      <p:sp>
        <p:nvSpPr>
          <p:cNvPr id="7" name="正方形/長方形 6"/>
          <p:cNvSpPr/>
          <p:nvPr/>
        </p:nvSpPr>
        <p:spPr>
          <a:xfrm>
            <a:off x="1270577" y="1846426"/>
            <a:ext cx="971741" cy="507831"/>
          </a:xfrm>
          <a:prstGeom prst="rect">
            <a:avLst/>
          </a:prstGeom>
        </p:spPr>
        <p:txBody>
          <a:bodyPr wrap="none">
            <a:spAutoFit/>
          </a:bodyPr>
          <a:lstStyle/>
          <a:p>
            <a:pPr>
              <a:lnSpc>
                <a:spcPct val="150000"/>
              </a:lnSpc>
            </a:pPr>
            <a:r>
              <a:rPr lang="ja-JP" altLang="en-US" sz="1800" dirty="0" smtClean="0">
                <a:latin typeface="Consolas" panose="020B0609020204030204" pitchFamily="49" charset="0"/>
              </a:rPr>
              <a:t>　</a:t>
            </a:r>
            <a:r>
              <a:rPr lang="en-US" altLang="ja-JP" sz="1800" dirty="0" smtClean="0">
                <a:solidFill>
                  <a:schemeClr val="accent5"/>
                </a:solidFill>
                <a:latin typeface="Consolas" panose="020B0609020204030204" pitchFamily="49" charset="0"/>
              </a:rPr>
              <a:t>a</a:t>
            </a:r>
            <a:r>
              <a:rPr lang="en-US" altLang="ja-JP" sz="1800" dirty="0">
                <a:solidFill>
                  <a:schemeClr val="accent3">
                    <a:lumMod val="75000"/>
                  </a:schemeClr>
                </a:solidFill>
                <a:latin typeface="Consolas" panose="020B0609020204030204" pitchFamily="49" charset="0"/>
              </a:rPr>
              <a:t>[</a:t>
            </a:r>
            <a:r>
              <a:rPr lang="en-US" altLang="ja-JP" sz="1800" dirty="0">
                <a:solidFill>
                  <a:schemeClr val="accent6"/>
                </a:solidFill>
                <a:latin typeface="Consolas" panose="020B0609020204030204" pitchFamily="49" charset="0"/>
              </a:rPr>
              <a:t>:</a:t>
            </a:r>
            <a:r>
              <a:rPr lang="en-US" altLang="ja-JP" sz="1800" dirty="0" smtClean="0">
                <a:solidFill>
                  <a:schemeClr val="accent6"/>
                </a:solidFill>
                <a:latin typeface="Consolas" panose="020B0609020204030204" pitchFamily="49" charset="0"/>
              </a:rPr>
              <a:t>n</a:t>
            </a:r>
            <a:r>
              <a:rPr lang="en-US" altLang="ja-JP" sz="1800" dirty="0" smtClean="0">
                <a:solidFill>
                  <a:schemeClr val="accent3">
                    <a:lumMod val="75000"/>
                  </a:schemeClr>
                </a:solidFill>
                <a:latin typeface="Consolas" panose="020B0609020204030204" pitchFamily="49" charset="0"/>
              </a:rPr>
              <a:t>]</a:t>
            </a:r>
          </a:p>
        </p:txBody>
      </p:sp>
      <p:sp>
        <p:nvSpPr>
          <p:cNvPr id="8" name="正方形/長方形 7"/>
          <p:cNvSpPr/>
          <p:nvPr/>
        </p:nvSpPr>
        <p:spPr>
          <a:xfrm>
            <a:off x="446050" y="2166577"/>
            <a:ext cx="1685386" cy="923330"/>
          </a:xfrm>
          <a:prstGeom prst="rect">
            <a:avLst/>
          </a:prstGeom>
        </p:spPr>
        <p:txBody>
          <a:bodyPr wrap="square">
            <a:spAutoFit/>
          </a:bodyPr>
          <a:lstStyle/>
          <a:p>
            <a:pPr>
              <a:lnSpc>
                <a:spcPct val="150000"/>
              </a:lnSpc>
            </a:pPr>
            <a:r>
              <a:rPr lang="ja-JP" altLang="en-US" dirty="0" smtClean="0">
                <a:solidFill>
                  <a:schemeClr val="accent5">
                    <a:lumMod val="75000"/>
                  </a:schemeClr>
                </a:solidFill>
                <a:latin typeface="+mn-ea"/>
                <a:ea typeface="+mn-ea"/>
              </a:rPr>
              <a:t>配列</a:t>
            </a:r>
            <a:endParaRPr lang="en-US" altLang="ja-JP" dirty="0" smtClean="0">
              <a:solidFill>
                <a:schemeClr val="accent5">
                  <a:lumMod val="75000"/>
                </a:schemeClr>
              </a:solidFill>
              <a:latin typeface="+mn-ea"/>
              <a:ea typeface="+mn-ea"/>
            </a:endParaRPr>
          </a:p>
          <a:p>
            <a:pPr>
              <a:lnSpc>
                <a:spcPct val="150000"/>
              </a:lnSpc>
            </a:pPr>
            <a:r>
              <a:rPr lang="ja-JP" altLang="en-US" dirty="0" smtClean="0">
                <a:solidFill>
                  <a:schemeClr val="accent5">
                    <a:lumMod val="75000"/>
                  </a:schemeClr>
                </a:solidFill>
                <a:latin typeface="+mn-ea"/>
                <a:ea typeface="+mn-ea"/>
              </a:rPr>
              <a:t>（</a:t>
            </a:r>
            <a:r>
              <a:rPr lang="en-US" altLang="ja-JP" dirty="0" smtClean="0">
                <a:solidFill>
                  <a:schemeClr val="accent5">
                    <a:lumMod val="75000"/>
                  </a:schemeClr>
                </a:solidFill>
                <a:latin typeface="+mn-ea"/>
                <a:ea typeface="+mn-ea"/>
              </a:rPr>
              <a:t>a</a:t>
            </a:r>
            <a:r>
              <a:rPr lang="ja-JP" altLang="en-US" dirty="0" smtClean="0">
                <a:solidFill>
                  <a:schemeClr val="accent5">
                    <a:lumMod val="75000"/>
                  </a:schemeClr>
                </a:solidFill>
                <a:latin typeface="+mn-ea"/>
                <a:ea typeface="+mn-ea"/>
              </a:rPr>
              <a:t>という変数に入ったデータの塊）</a:t>
            </a:r>
            <a:endParaRPr lang="en-US" altLang="ja-JP" dirty="0" smtClean="0">
              <a:solidFill>
                <a:schemeClr val="accent5">
                  <a:lumMod val="75000"/>
                </a:schemeClr>
              </a:solidFill>
              <a:latin typeface="+mn-ea"/>
              <a:ea typeface="+mn-ea"/>
            </a:endParaRPr>
          </a:p>
        </p:txBody>
      </p:sp>
      <p:cxnSp>
        <p:nvCxnSpPr>
          <p:cNvPr id="9" name="直線矢印コネクタ 8"/>
          <p:cNvCxnSpPr/>
          <p:nvPr/>
        </p:nvCxnSpPr>
        <p:spPr bwMode="auto">
          <a:xfrm flipV="1">
            <a:off x="1030373" y="2260417"/>
            <a:ext cx="506506" cy="21515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sp>
        <p:nvSpPr>
          <p:cNvPr id="10" name="正方形/長方形 9"/>
          <p:cNvSpPr/>
          <p:nvPr/>
        </p:nvSpPr>
        <p:spPr>
          <a:xfrm>
            <a:off x="2337783" y="2388418"/>
            <a:ext cx="2467729" cy="334900"/>
          </a:xfrm>
          <a:prstGeom prst="rect">
            <a:avLst/>
          </a:prstGeom>
        </p:spPr>
        <p:txBody>
          <a:bodyPr wrap="square">
            <a:spAutoFit/>
          </a:bodyPr>
          <a:lstStyle/>
          <a:p>
            <a:pPr>
              <a:lnSpc>
                <a:spcPct val="150000"/>
              </a:lnSpc>
            </a:pPr>
            <a:r>
              <a:rPr lang="ja-JP" altLang="en-US" dirty="0" smtClean="0">
                <a:solidFill>
                  <a:schemeClr val="accent3">
                    <a:lumMod val="75000"/>
                  </a:schemeClr>
                </a:solidFill>
                <a:latin typeface="+mn-ea"/>
                <a:ea typeface="+mn-ea"/>
              </a:rPr>
              <a:t>角かっこの中に取り出す範囲</a:t>
            </a:r>
            <a:endParaRPr lang="en-US" altLang="ja-JP" dirty="0" smtClean="0">
              <a:solidFill>
                <a:schemeClr val="accent3">
                  <a:lumMod val="75000"/>
                </a:schemeClr>
              </a:solidFill>
              <a:latin typeface="+mn-ea"/>
              <a:ea typeface="+mn-ea"/>
            </a:endParaRPr>
          </a:p>
        </p:txBody>
      </p:sp>
      <p:cxnSp>
        <p:nvCxnSpPr>
          <p:cNvPr id="11" name="直線矢印コネクタ 10"/>
          <p:cNvCxnSpPr/>
          <p:nvPr/>
        </p:nvCxnSpPr>
        <p:spPr bwMode="auto">
          <a:xfrm flipH="1" flipV="1">
            <a:off x="2182283" y="2281288"/>
            <a:ext cx="203391" cy="234305"/>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sp>
        <p:nvSpPr>
          <p:cNvPr id="15" name="正方形/長方形 14"/>
          <p:cNvSpPr/>
          <p:nvPr/>
        </p:nvSpPr>
        <p:spPr>
          <a:xfrm>
            <a:off x="2027213" y="1433318"/>
            <a:ext cx="4583942" cy="334900"/>
          </a:xfrm>
          <a:prstGeom prst="rect">
            <a:avLst/>
          </a:prstGeom>
        </p:spPr>
        <p:txBody>
          <a:bodyPr wrap="square">
            <a:spAutoFit/>
          </a:bodyPr>
          <a:lstStyle/>
          <a:p>
            <a:pPr>
              <a:lnSpc>
                <a:spcPct val="150000"/>
              </a:lnSpc>
            </a:pPr>
            <a:r>
              <a:rPr lang="ja-JP" altLang="en-US" dirty="0" smtClean="0">
                <a:solidFill>
                  <a:schemeClr val="accent6"/>
                </a:solidFill>
                <a:latin typeface="+mn-ea"/>
                <a:ea typeface="+mn-ea"/>
              </a:rPr>
              <a:t>この書き方を「スライス」と言い、複数の要素を取り出せる</a:t>
            </a:r>
            <a:endParaRPr lang="en-US" altLang="ja-JP" dirty="0" smtClean="0">
              <a:solidFill>
                <a:schemeClr val="accent6"/>
              </a:solidFill>
              <a:latin typeface="+mn-ea"/>
              <a:ea typeface="+mn-ea"/>
            </a:endParaRPr>
          </a:p>
        </p:txBody>
      </p:sp>
      <p:cxnSp>
        <p:nvCxnSpPr>
          <p:cNvPr id="16" name="直線矢印コネクタ 15"/>
          <p:cNvCxnSpPr/>
          <p:nvPr/>
        </p:nvCxnSpPr>
        <p:spPr bwMode="auto">
          <a:xfrm flipH="1">
            <a:off x="1901781" y="1702155"/>
            <a:ext cx="125432" cy="3287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6"/>
            </a:solidFill>
            <a:prstDash val="solid"/>
            <a:round/>
            <a:headEnd type="none" w="med" len="med"/>
            <a:tailEnd type="triangle"/>
          </a:ln>
          <a:effectLst/>
        </p:spPr>
      </p:cxnSp>
      <p:sp>
        <p:nvSpPr>
          <p:cNvPr id="18" name="正方形/長方形 17"/>
          <p:cNvSpPr/>
          <p:nvPr/>
        </p:nvSpPr>
        <p:spPr>
          <a:xfrm>
            <a:off x="3050402" y="4353078"/>
            <a:ext cx="4583942" cy="600164"/>
          </a:xfrm>
          <a:prstGeom prst="rect">
            <a:avLst/>
          </a:prstGeom>
        </p:spPr>
        <p:txBody>
          <a:bodyPr wrap="square">
            <a:spAutoFit/>
          </a:bodyPr>
          <a:lstStyle/>
          <a:p>
            <a:pPr>
              <a:lnSpc>
                <a:spcPct val="150000"/>
              </a:lnSpc>
            </a:pPr>
            <a:r>
              <a:rPr lang="ja-JP" altLang="en-US" sz="1100" dirty="0" smtClean="0">
                <a:solidFill>
                  <a:schemeClr val="accent2">
                    <a:lumMod val="75000"/>
                  </a:schemeClr>
                </a:solidFill>
                <a:latin typeface="+mn-ea"/>
                <a:ea typeface="+mn-ea"/>
              </a:rPr>
              <a:t>コロン（</a:t>
            </a:r>
            <a:r>
              <a:rPr lang="en-US" altLang="ja-JP" sz="1100" dirty="0" smtClean="0">
                <a:solidFill>
                  <a:schemeClr val="accent2">
                    <a:lumMod val="75000"/>
                  </a:schemeClr>
                </a:solidFill>
                <a:latin typeface="+mn-ea"/>
                <a:ea typeface="+mn-ea"/>
                <a:sym typeface="Wingdings" panose="05000000000000000000" pitchFamily="2" charset="2"/>
              </a:rPr>
              <a:t>:</a:t>
            </a:r>
            <a:r>
              <a:rPr lang="ja-JP" altLang="en-US" sz="1100" dirty="0" smtClean="0">
                <a:solidFill>
                  <a:schemeClr val="accent2">
                    <a:lumMod val="75000"/>
                  </a:schemeClr>
                </a:solidFill>
                <a:latin typeface="+mn-ea"/>
                <a:ea typeface="+mn-ea"/>
                <a:sym typeface="Wingdings" panose="05000000000000000000" pitchFamily="2" charset="2"/>
              </a:rPr>
              <a:t>）は、「間」のような意味</a:t>
            </a:r>
            <a:endParaRPr lang="en-US" altLang="ja-JP" sz="1100" dirty="0">
              <a:solidFill>
                <a:schemeClr val="accent2">
                  <a:lumMod val="75000"/>
                </a:schemeClr>
              </a:solidFill>
              <a:latin typeface="+mn-ea"/>
              <a:ea typeface="+mn-ea"/>
              <a:sym typeface="Wingdings" panose="05000000000000000000" pitchFamily="2" charset="2"/>
            </a:endParaRPr>
          </a:p>
          <a:p>
            <a:pPr>
              <a:lnSpc>
                <a:spcPct val="150000"/>
              </a:lnSpc>
            </a:pPr>
            <a:r>
              <a:rPr lang="ja-JP" altLang="en-US" sz="1100" dirty="0" smtClean="0">
                <a:solidFill>
                  <a:schemeClr val="accent2">
                    <a:lumMod val="75000"/>
                  </a:schemeClr>
                </a:solidFill>
                <a:latin typeface="+mn-ea"/>
                <a:ea typeface="+mn-ea"/>
                <a:sym typeface="Wingdings" panose="05000000000000000000" pitchFamily="2" charset="2"/>
              </a:rPr>
              <a:t>（スタート</a:t>
            </a:r>
            <a:r>
              <a:rPr lang="en-US" altLang="ja-JP" sz="1100" dirty="0" smtClean="0">
                <a:solidFill>
                  <a:schemeClr val="accent2">
                    <a:lumMod val="75000"/>
                  </a:schemeClr>
                </a:solidFill>
                <a:latin typeface="+mn-ea"/>
                <a:ea typeface="+mn-ea"/>
                <a:sym typeface="Wingdings" panose="05000000000000000000" pitchFamily="2" charset="2"/>
              </a:rPr>
              <a:t>/</a:t>
            </a:r>
            <a:r>
              <a:rPr lang="ja-JP" altLang="en-US" sz="1100" dirty="0" smtClean="0">
                <a:solidFill>
                  <a:schemeClr val="accent2">
                    <a:lumMod val="75000"/>
                  </a:schemeClr>
                </a:solidFill>
                <a:latin typeface="+mn-ea"/>
                <a:ea typeface="+mn-ea"/>
                <a:sym typeface="Wingdings" panose="05000000000000000000" pitchFamily="2" charset="2"/>
              </a:rPr>
              <a:t>ストップの記載がなければ、突き当りまで取ってくる）</a:t>
            </a:r>
            <a:endParaRPr lang="en-US" altLang="ja-JP" sz="1100" dirty="0" smtClean="0">
              <a:solidFill>
                <a:schemeClr val="accent2">
                  <a:lumMod val="75000"/>
                </a:schemeClr>
              </a:solidFill>
              <a:latin typeface="+mn-ea"/>
              <a:ea typeface="+mn-ea"/>
              <a:sym typeface="Wingdings" panose="05000000000000000000" pitchFamily="2" charset="2"/>
            </a:endParaRPr>
          </a:p>
        </p:txBody>
      </p:sp>
      <p:cxnSp>
        <p:nvCxnSpPr>
          <p:cNvPr id="19" name="直線矢印コネクタ 18"/>
          <p:cNvCxnSpPr/>
          <p:nvPr/>
        </p:nvCxnSpPr>
        <p:spPr bwMode="auto">
          <a:xfrm flipH="1" flipV="1">
            <a:off x="1997651" y="4720482"/>
            <a:ext cx="1134935" cy="1040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lumMod val="75000"/>
              </a:schemeClr>
            </a:solidFill>
            <a:prstDash val="solid"/>
            <a:round/>
            <a:headEnd type="none" w="med" len="med"/>
            <a:tailEnd type="triangle"/>
          </a:ln>
          <a:effectLst/>
        </p:spPr>
      </p:cxnSp>
      <p:sp>
        <p:nvSpPr>
          <p:cNvPr id="22" name="正方形/長方形 21"/>
          <p:cNvSpPr/>
          <p:nvPr/>
        </p:nvSpPr>
        <p:spPr>
          <a:xfrm>
            <a:off x="2337783" y="1722604"/>
            <a:ext cx="4583942" cy="369332"/>
          </a:xfrm>
          <a:prstGeom prst="rect">
            <a:avLst/>
          </a:prstGeom>
        </p:spPr>
        <p:txBody>
          <a:bodyPr wrap="square">
            <a:spAutoFit/>
          </a:bodyPr>
          <a:lstStyle/>
          <a:p>
            <a:pPr>
              <a:lnSpc>
                <a:spcPct val="150000"/>
              </a:lnSpc>
            </a:pPr>
            <a:r>
              <a:rPr lang="ja-JP" altLang="en-US" dirty="0" smtClean="0">
                <a:solidFill>
                  <a:schemeClr val="accent1"/>
                </a:solidFill>
                <a:latin typeface="+mn-ea"/>
                <a:ea typeface="+mn-ea"/>
              </a:rPr>
              <a:t>取り出されるのは「</a:t>
            </a:r>
            <a:r>
              <a:rPr lang="en-US" altLang="ja-JP" dirty="0" smtClean="0">
                <a:solidFill>
                  <a:schemeClr val="accent1"/>
                </a:solidFill>
                <a:latin typeface="+mn-ea"/>
                <a:ea typeface="+mn-ea"/>
              </a:rPr>
              <a:t>n</a:t>
            </a:r>
            <a:r>
              <a:rPr lang="ja-JP" altLang="en-US" dirty="0" smtClean="0">
                <a:solidFill>
                  <a:schemeClr val="accent1"/>
                </a:solidFill>
                <a:latin typeface="+mn-ea"/>
                <a:ea typeface="+mn-ea"/>
              </a:rPr>
              <a:t>番目まで」ではなく「</a:t>
            </a:r>
            <a:r>
              <a:rPr lang="en-US" altLang="ja-JP" dirty="0" smtClean="0">
                <a:solidFill>
                  <a:schemeClr val="accent1"/>
                </a:solidFill>
                <a:latin typeface="+mn-ea"/>
                <a:ea typeface="+mn-ea"/>
              </a:rPr>
              <a:t>n-1</a:t>
            </a:r>
            <a:r>
              <a:rPr lang="ja-JP" altLang="en-US" dirty="0" smtClean="0">
                <a:solidFill>
                  <a:schemeClr val="accent1"/>
                </a:solidFill>
                <a:latin typeface="+mn-ea"/>
                <a:ea typeface="+mn-ea"/>
              </a:rPr>
              <a:t>番目まで」であることに注意</a:t>
            </a:r>
            <a:endParaRPr lang="en-US" altLang="ja-JP" dirty="0" smtClean="0">
              <a:solidFill>
                <a:schemeClr val="accent1"/>
              </a:solidFill>
              <a:latin typeface="+mn-ea"/>
              <a:ea typeface="+mn-ea"/>
            </a:endParaRPr>
          </a:p>
        </p:txBody>
      </p:sp>
      <p:pic>
        <p:nvPicPr>
          <p:cNvPr id="23" name="図 22"/>
          <p:cNvPicPr>
            <a:picLocks noChangeAspect="1"/>
          </p:cNvPicPr>
          <p:nvPr/>
        </p:nvPicPr>
        <p:blipFill>
          <a:blip r:embed="rId3"/>
          <a:stretch>
            <a:fillRect/>
          </a:stretch>
        </p:blipFill>
        <p:spPr>
          <a:xfrm>
            <a:off x="4760490" y="2166577"/>
            <a:ext cx="4196556" cy="802777"/>
          </a:xfrm>
          <a:prstGeom prst="rect">
            <a:avLst/>
          </a:prstGeom>
        </p:spPr>
      </p:pic>
      <p:pic>
        <p:nvPicPr>
          <p:cNvPr id="26" name="図 25"/>
          <p:cNvPicPr>
            <a:picLocks noChangeAspect="1"/>
          </p:cNvPicPr>
          <p:nvPr/>
        </p:nvPicPr>
        <p:blipFill>
          <a:blip r:embed="rId4"/>
          <a:stretch>
            <a:fillRect/>
          </a:stretch>
        </p:blipFill>
        <p:spPr>
          <a:xfrm>
            <a:off x="4759446" y="3363371"/>
            <a:ext cx="4197600" cy="832702"/>
          </a:xfrm>
          <a:prstGeom prst="rect">
            <a:avLst/>
          </a:prstGeom>
        </p:spPr>
      </p:pic>
      <p:pic>
        <p:nvPicPr>
          <p:cNvPr id="27" name="図 26"/>
          <p:cNvPicPr>
            <a:picLocks noChangeAspect="1"/>
          </p:cNvPicPr>
          <p:nvPr/>
        </p:nvPicPr>
        <p:blipFill>
          <a:blip r:embed="rId5"/>
          <a:stretch>
            <a:fillRect/>
          </a:stretch>
        </p:blipFill>
        <p:spPr>
          <a:xfrm>
            <a:off x="1094499" y="5353070"/>
            <a:ext cx="1229450" cy="1117682"/>
          </a:xfrm>
          <a:prstGeom prst="rect">
            <a:avLst/>
          </a:prstGeom>
        </p:spPr>
      </p:pic>
      <p:sp>
        <p:nvSpPr>
          <p:cNvPr id="28" name="正方形/長方形 27"/>
          <p:cNvSpPr/>
          <p:nvPr/>
        </p:nvSpPr>
        <p:spPr>
          <a:xfrm>
            <a:off x="2420252" y="5350950"/>
            <a:ext cx="4583942" cy="577081"/>
          </a:xfrm>
          <a:prstGeom prst="rect">
            <a:avLst/>
          </a:prstGeom>
        </p:spPr>
        <p:txBody>
          <a:bodyPr wrap="square">
            <a:spAutoFit/>
          </a:bodyPr>
          <a:lstStyle/>
          <a:p>
            <a:pPr>
              <a:lnSpc>
                <a:spcPct val="150000"/>
              </a:lnSpc>
            </a:pPr>
            <a:r>
              <a:rPr lang="ja-JP" altLang="en-US" sz="1050" dirty="0" smtClean="0">
                <a:solidFill>
                  <a:schemeClr val="accent1"/>
                </a:solidFill>
                <a:latin typeface="+mn-ea"/>
                <a:ea typeface="+mn-ea"/>
              </a:rPr>
              <a:t>←</a:t>
            </a:r>
            <a:r>
              <a:rPr lang="en-US" altLang="ja-JP" sz="1050" dirty="0" smtClean="0">
                <a:solidFill>
                  <a:schemeClr val="accent1"/>
                </a:solidFill>
                <a:latin typeface="+mn-ea"/>
                <a:ea typeface="+mn-ea"/>
              </a:rPr>
              <a:t>n</a:t>
            </a:r>
            <a:r>
              <a:rPr lang="ja-JP" altLang="en-US" sz="1050" dirty="0" smtClean="0">
                <a:solidFill>
                  <a:schemeClr val="accent1"/>
                </a:solidFill>
                <a:latin typeface="+mn-ea"/>
                <a:ea typeface="+mn-ea"/>
              </a:rPr>
              <a:t>番目の要素の取り出し（</a:t>
            </a:r>
            <a:r>
              <a:rPr lang="en-US" altLang="ja-JP" sz="1050" dirty="0" smtClean="0">
                <a:solidFill>
                  <a:schemeClr val="accent1"/>
                </a:solidFill>
                <a:latin typeface="+mn-ea"/>
                <a:ea typeface="+mn-ea"/>
              </a:rPr>
              <a:t>1</a:t>
            </a:r>
            <a:r>
              <a:rPr lang="ja-JP" altLang="en-US" sz="1050" dirty="0" smtClean="0">
                <a:solidFill>
                  <a:schemeClr val="accent1"/>
                </a:solidFill>
                <a:latin typeface="+mn-ea"/>
                <a:ea typeface="+mn-ea"/>
              </a:rPr>
              <a:t>つ）　</a:t>
            </a:r>
            <a:r>
              <a:rPr lang="en-US" altLang="ja-JP" sz="1050" dirty="0" smtClean="0">
                <a:solidFill>
                  <a:schemeClr val="accent1"/>
                </a:solidFill>
                <a:latin typeface="+mn-ea"/>
                <a:ea typeface="+mn-ea"/>
              </a:rPr>
              <a:t>※</a:t>
            </a:r>
            <a:r>
              <a:rPr lang="ja-JP" altLang="en-US" sz="1050" dirty="0" smtClean="0">
                <a:solidFill>
                  <a:schemeClr val="accent1"/>
                </a:solidFill>
                <a:latin typeface="+mn-ea"/>
                <a:ea typeface="+mn-ea"/>
              </a:rPr>
              <a:t>この書き方は「スライス」ではない</a:t>
            </a:r>
            <a:endParaRPr lang="en-US" altLang="ja-JP" sz="1050" dirty="0" smtClean="0">
              <a:solidFill>
                <a:schemeClr val="accent1"/>
              </a:solidFill>
              <a:latin typeface="+mn-ea"/>
              <a:ea typeface="+mn-ea"/>
            </a:endParaRPr>
          </a:p>
          <a:p>
            <a:pPr>
              <a:lnSpc>
                <a:spcPct val="150000"/>
              </a:lnSpc>
            </a:pPr>
            <a:r>
              <a:rPr lang="ja-JP" altLang="en-US" sz="1050" dirty="0">
                <a:solidFill>
                  <a:schemeClr val="accent1"/>
                </a:solidFill>
                <a:latin typeface="+mn-ea"/>
                <a:ea typeface="+mn-ea"/>
              </a:rPr>
              <a:t>　</a:t>
            </a:r>
            <a:r>
              <a:rPr lang="ja-JP" altLang="en-US" sz="1050" dirty="0" smtClean="0">
                <a:latin typeface="+mn-ea"/>
                <a:ea typeface="+mn-ea"/>
              </a:rPr>
              <a:t>意味：〇個</a:t>
            </a:r>
            <a:r>
              <a:rPr lang="ja-JP" altLang="en-US" sz="1050" dirty="0" err="1" smtClean="0">
                <a:latin typeface="+mn-ea"/>
                <a:ea typeface="+mn-ea"/>
              </a:rPr>
              <a:t>めの</a:t>
            </a:r>
            <a:r>
              <a:rPr lang="ja-JP" altLang="en-US" sz="1050" dirty="0" smtClean="0">
                <a:latin typeface="+mn-ea"/>
                <a:ea typeface="+mn-ea"/>
              </a:rPr>
              <a:t>要素を取り出す</a:t>
            </a:r>
            <a:endParaRPr lang="en-US" altLang="ja-JP" sz="1050" dirty="0" smtClean="0">
              <a:latin typeface="+mn-ea"/>
              <a:ea typeface="+mn-ea"/>
            </a:endParaRPr>
          </a:p>
        </p:txBody>
      </p:sp>
      <p:sp>
        <p:nvSpPr>
          <p:cNvPr id="29" name="正方形/長方形 28"/>
          <p:cNvSpPr/>
          <p:nvPr/>
        </p:nvSpPr>
        <p:spPr>
          <a:xfrm>
            <a:off x="2420251" y="5971521"/>
            <a:ext cx="5302779" cy="577081"/>
          </a:xfrm>
          <a:prstGeom prst="rect">
            <a:avLst/>
          </a:prstGeom>
        </p:spPr>
        <p:txBody>
          <a:bodyPr wrap="square">
            <a:spAutoFit/>
          </a:bodyPr>
          <a:lstStyle/>
          <a:p>
            <a:pPr>
              <a:lnSpc>
                <a:spcPct val="150000"/>
              </a:lnSpc>
            </a:pPr>
            <a:r>
              <a:rPr lang="ja-JP" altLang="en-US" sz="1050" dirty="0" smtClean="0">
                <a:solidFill>
                  <a:schemeClr val="accent1"/>
                </a:solidFill>
                <a:latin typeface="+mn-ea"/>
                <a:ea typeface="+mn-ea"/>
              </a:rPr>
              <a:t>←スライスは範囲の取り出し。↑と同じ結果になるように無理やりスライスで書くと、こうなる</a:t>
            </a:r>
            <a:endParaRPr lang="en-US" altLang="ja-JP" sz="1050" dirty="0" smtClean="0">
              <a:solidFill>
                <a:schemeClr val="accent1"/>
              </a:solidFill>
              <a:latin typeface="+mn-ea"/>
              <a:ea typeface="+mn-ea"/>
            </a:endParaRPr>
          </a:p>
          <a:p>
            <a:pPr>
              <a:lnSpc>
                <a:spcPct val="150000"/>
              </a:lnSpc>
            </a:pPr>
            <a:r>
              <a:rPr lang="ja-JP" altLang="en-US" sz="1050" dirty="0">
                <a:latin typeface="+mn-ea"/>
                <a:ea typeface="+mn-ea"/>
              </a:rPr>
              <a:t>　</a:t>
            </a:r>
            <a:r>
              <a:rPr lang="ja-JP" altLang="en-US" sz="1050" dirty="0" smtClean="0">
                <a:latin typeface="+mn-ea"/>
                <a:ea typeface="+mn-ea"/>
              </a:rPr>
              <a:t>意味：要素の</a:t>
            </a:r>
            <a:r>
              <a:rPr lang="en-US" altLang="ja-JP" sz="1050" dirty="0" smtClean="0">
                <a:latin typeface="+mn-ea"/>
                <a:ea typeface="+mn-ea"/>
              </a:rPr>
              <a:t>l</a:t>
            </a:r>
            <a:r>
              <a:rPr lang="ja-JP" altLang="en-US" sz="1050" dirty="0" smtClean="0">
                <a:latin typeface="+mn-ea"/>
                <a:ea typeface="+mn-ea"/>
              </a:rPr>
              <a:t>番目の間と</a:t>
            </a:r>
            <a:r>
              <a:rPr lang="en-US" altLang="ja-JP" sz="1050" dirty="0" smtClean="0">
                <a:latin typeface="+mn-ea"/>
                <a:ea typeface="+mn-ea"/>
              </a:rPr>
              <a:t>m</a:t>
            </a:r>
            <a:r>
              <a:rPr lang="ja-JP" altLang="en-US" sz="1050" dirty="0" smtClean="0">
                <a:latin typeface="+mn-ea"/>
                <a:ea typeface="+mn-ea"/>
              </a:rPr>
              <a:t>番目の間にある値をとってくる　</a:t>
            </a:r>
            <a:r>
              <a:rPr lang="en-US" altLang="ja-JP" sz="1050" dirty="0" smtClean="0">
                <a:latin typeface="+mn-ea"/>
                <a:ea typeface="+mn-ea"/>
              </a:rPr>
              <a:t>※</a:t>
            </a:r>
            <a:r>
              <a:rPr lang="ja-JP" altLang="en-US" sz="1050" dirty="0">
                <a:latin typeface="+mn-ea"/>
                <a:ea typeface="+mn-ea"/>
              </a:rPr>
              <a:t>次</a:t>
            </a:r>
            <a:r>
              <a:rPr lang="ja-JP" altLang="en-US" sz="1050" dirty="0" smtClean="0">
                <a:latin typeface="+mn-ea"/>
                <a:ea typeface="+mn-ea"/>
              </a:rPr>
              <a:t>のページで詳細説明</a:t>
            </a:r>
            <a:endParaRPr lang="en-US" altLang="ja-JP" sz="1050" dirty="0" smtClean="0">
              <a:latin typeface="+mn-ea"/>
              <a:ea typeface="+mn-ea"/>
            </a:endParaRPr>
          </a:p>
        </p:txBody>
      </p:sp>
      <p:sp>
        <p:nvSpPr>
          <p:cNvPr id="31" name="正方形/長方形 30"/>
          <p:cNvSpPr/>
          <p:nvPr/>
        </p:nvSpPr>
        <p:spPr>
          <a:xfrm>
            <a:off x="1429536" y="4295431"/>
            <a:ext cx="944489" cy="507831"/>
          </a:xfrm>
          <a:prstGeom prst="rect">
            <a:avLst/>
          </a:prstGeom>
        </p:spPr>
        <p:txBody>
          <a:bodyPr wrap="none">
            <a:spAutoFit/>
          </a:bodyPr>
          <a:lstStyle/>
          <a:p>
            <a:pPr>
              <a:lnSpc>
                <a:spcPct val="150000"/>
              </a:lnSpc>
            </a:pPr>
            <a:r>
              <a:rPr lang="en-US" altLang="ja-JP" sz="1800" dirty="0">
                <a:solidFill>
                  <a:schemeClr val="accent5"/>
                </a:solidFill>
                <a:latin typeface="Consolas" panose="020B0609020204030204" pitchFamily="49" charset="0"/>
              </a:rPr>
              <a:t>a</a:t>
            </a:r>
            <a:r>
              <a:rPr lang="en-US" altLang="ja-JP" sz="1800" dirty="0">
                <a:solidFill>
                  <a:schemeClr val="accent3">
                    <a:lumMod val="75000"/>
                  </a:schemeClr>
                </a:solidFill>
                <a:latin typeface="Consolas" panose="020B0609020204030204" pitchFamily="49" charset="0"/>
              </a:rPr>
              <a:t>[</a:t>
            </a:r>
            <a:r>
              <a:rPr lang="en-US" altLang="ja-JP" sz="1800" dirty="0" err="1">
                <a:solidFill>
                  <a:schemeClr val="accent6"/>
                </a:solidFill>
                <a:latin typeface="Consolas" panose="020B0609020204030204" pitchFamily="49" charset="0"/>
              </a:rPr>
              <a:t>l</a:t>
            </a:r>
            <a:r>
              <a:rPr lang="en-US" altLang="ja-JP" sz="1800" dirty="0" err="1">
                <a:solidFill>
                  <a:schemeClr val="accent2">
                    <a:lumMod val="75000"/>
                  </a:schemeClr>
                </a:solidFill>
                <a:latin typeface="Consolas" panose="020B0609020204030204" pitchFamily="49" charset="0"/>
              </a:rPr>
              <a:t>:</a:t>
            </a:r>
            <a:r>
              <a:rPr lang="en-US" altLang="ja-JP" sz="1800" dirty="0" err="1">
                <a:solidFill>
                  <a:schemeClr val="accent6"/>
                </a:solidFill>
                <a:latin typeface="Consolas" panose="020B0609020204030204" pitchFamily="49" charset="0"/>
              </a:rPr>
              <a:t>m</a:t>
            </a:r>
            <a:r>
              <a:rPr lang="en-US" altLang="ja-JP" sz="1800" dirty="0" smtClean="0">
                <a:solidFill>
                  <a:schemeClr val="accent3">
                    <a:lumMod val="75000"/>
                  </a:schemeClr>
                </a:solidFill>
                <a:latin typeface="Consolas" panose="020B0609020204030204" pitchFamily="49" charset="0"/>
              </a:rPr>
              <a:t>]</a:t>
            </a:r>
            <a:endParaRPr lang="ja-JP" altLang="en-US" sz="1800" dirty="0">
              <a:solidFill>
                <a:schemeClr val="accent3">
                  <a:lumMod val="75000"/>
                </a:schemeClr>
              </a:solidFill>
              <a:latin typeface="Consolas" panose="020B0609020204030204" pitchFamily="49" charset="0"/>
            </a:endParaRPr>
          </a:p>
        </p:txBody>
      </p:sp>
      <p:pic>
        <p:nvPicPr>
          <p:cNvPr id="33" name="図 32"/>
          <p:cNvPicPr>
            <a:picLocks noChangeAspect="1"/>
          </p:cNvPicPr>
          <p:nvPr/>
        </p:nvPicPr>
        <p:blipFill>
          <a:blip r:embed="rId6"/>
          <a:stretch>
            <a:fillRect/>
          </a:stretch>
        </p:blipFill>
        <p:spPr>
          <a:xfrm>
            <a:off x="7180881" y="4353078"/>
            <a:ext cx="1285770" cy="622725"/>
          </a:xfrm>
          <a:prstGeom prst="rect">
            <a:avLst/>
          </a:prstGeom>
        </p:spPr>
      </p:pic>
    </p:spTree>
    <p:extLst>
      <p:ext uri="{BB962C8B-B14F-4D97-AF65-F5344CB8AC3E}">
        <p14:creationId xmlns:p14="http://schemas.microsoft.com/office/powerpoint/2010/main" val="1240129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301359" cy="713884"/>
          </a:xfrm>
        </p:spPr>
        <p:txBody>
          <a:bodyPr/>
          <a:lstStyle/>
          <a:p>
            <a:r>
              <a:rPr kumimoji="1" lang="ja-JP" altLang="en-US" dirty="0" smtClean="0"/>
              <a:t>スライスで</a:t>
            </a:r>
            <a:r>
              <a:rPr kumimoji="1" lang="en-US" altLang="ja-JP" dirty="0" smtClean="0"/>
              <a:t>[0:n]</a:t>
            </a:r>
            <a:r>
              <a:rPr lang="ja-JP" altLang="en-US" dirty="0" smtClean="0"/>
              <a:t>と書いて、</a:t>
            </a:r>
            <a:r>
              <a:rPr kumimoji="1" lang="ja-JP" altLang="en-US" dirty="0" smtClean="0"/>
              <a:t>なんで</a:t>
            </a:r>
            <a:r>
              <a:rPr kumimoji="1" lang="en-US" altLang="ja-JP" dirty="0" smtClean="0"/>
              <a:t>n</a:t>
            </a:r>
            <a:r>
              <a:rPr kumimoji="1" lang="ja-JP" altLang="en-US" dirty="0" smtClean="0"/>
              <a:t>番目は取り出せないのか？</a:t>
            </a:r>
            <a:endParaRPr kumimoji="1" lang="ja-JP" altLang="en-US" dirty="0"/>
          </a:p>
        </p:txBody>
      </p:sp>
      <p:pic>
        <p:nvPicPr>
          <p:cNvPr id="3" name="図 2"/>
          <p:cNvPicPr>
            <a:picLocks noChangeAspect="1"/>
          </p:cNvPicPr>
          <p:nvPr/>
        </p:nvPicPr>
        <p:blipFill>
          <a:blip r:embed="rId2"/>
          <a:stretch>
            <a:fillRect/>
          </a:stretch>
        </p:blipFill>
        <p:spPr>
          <a:xfrm>
            <a:off x="416470" y="2700781"/>
            <a:ext cx="7821116" cy="1962424"/>
          </a:xfrm>
          <a:prstGeom prst="rect">
            <a:avLst/>
          </a:prstGeom>
        </p:spPr>
      </p:pic>
      <p:sp>
        <p:nvSpPr>
          <p:cNvPr id="4" name="正方形/長方形 3"/>
          <p:cNvSpPr/>
          <p:nvPr/>
        </p:nvSpPr>
        <p:spPr>
          <a:xfrm>
            <a:off x="350843" y="848582"/>
            <a:ext cx="8231569" cy="1938992"/>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a:t>
            </a:r>
            <a:r>
              <a:rPr lang="en-US" altLang="ja-JP" sz="1400" dirty="0" smtClean="0">
                <a:solidFill>
                  <a:srgbClr val="000000"/>
                </a:solidFill>
                <a:latin typeface="+mn-ea"/>
                <a:ea typeface="+mn-ea"/>
              </a:rPr>
              <a:t>Python</a:t>
            </a:r>
            <a:r>
              <a:rPr lang="ja-JP" altLang="en-US" sz="1400" dirty="0" smtClean="0">
                <a:solidFill>
                  <a:srgbClr val="000000"/>
                </a:solidFill>
                <a:latin typeface="+mn-ea"/>
                <a:ea typeface="+mn-ea"/>
              </a:rPr>
              <a:t>公式リファレンス</a:t>
            </a:r>
            <a:endParaRPr lang="en-US" altLang="ja-JP" sz="1400" dirty="0" smtClean="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によると、この番号は「文字と文字の間」を意味しているからである</a:t>
            </a:r>
            <a:endParaRPr lang="en-US" altLang="ja-JP" sz="14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（だから</a:t>
            </a:r>
            <a:r>
              <a:rPr lang="en-US" altLang="ja-JP" sz="1400" dirty="0" smtClean="0">
                <a:solidFill>
                  <a:srgbClr val="000000"/>
                </a:solidFill>
                <a:latin typeface="+mn-ea"/>
                <a:ea typeface="+mn-ea"/>
              </a:rPr>
              <a:t>0</a:t>
            </a:r>
            <a:r>
              <a:rPr lang="ja-JP" altLang="en-US" sz="1400" dirty="0" smtClean="0">
                <a:solidFill>
                  <a:srgbClr val="000000"/>
                </a:solidFill>
                <a:latin typeface="+mn-ea"/>
                <a:ea typeface="+mn-ea"/>
              </a:rPr>
              <a:t>始まりで</a:t>
            </a:r>
            <a:r>
              <a:rPr lang="en-US" altLang="ja-JP" sz="1400" dirty="0" smtClean="0">
                <a:solidFill>
                  <a:srgbClr val="000000"/>
                </a:solidFill>
                <a:latin typeface="+mn-ea"/>
                <a:ea typeface="+mn-ea"/>
              </a:rPr>
              <a:t>n</a:t>
            </a:r>
            <a:r>
              <a:rPr lang="ja-JP" altLang="en-US" sz="1400" dirty="0" smtClean="0">
                <a:solidFill>
                  <a:srgbClr val="000000"/>
                </a:solidFill>
                <a:latin typeface="+mn-ea"/>
                <a:ea typeface="+mn-ea"/>
              </a:rPr>
              <a:t>番目は入らないのね）</a:t>
            </a:r>
            <a:endParaRPr lang="en-US" altLang="ja-JP" sz="1400" dirty="0">
              <a:solidFill>
                <a:srgbClr val="000000"/>
              </a:solidFill>
              <a:latin typeface="+mn-ea"/>
              <a:ea typeface="+mn-ea"/>
            </a:endParaRPr>
          </a:p>
          <a:p>
            <a:pPr>
              <a:lnSpc>
                <a:spcPct val="150000"/>
              </a:lnSpc>
            </a:pPr>
            <a:endParaRPr lang="en-US" altLang="ja-JP" sz="500" dirty="0" smtClean="0">
              <a:solidFill>
                <a:srgbClr val="000000"/>
              </a:solidFill>
              <a:latin typeface="+mn-ea"/>
              <a:ea typeface="+mn-ea"/>
            </a:endParaRPr>
          </a:p>
          <a:p>
            <a:pPr>
              <a:lnSpc>
                <a:spcPct val="150000"/>
              </a:lnSpc>
            </a:pPr>
            <a:r>
              <a:rPr lang="ja-JP" altLang="en-US" sz="1400" dirty="0" smtClean="0">
                <a:solidFill>
                  <a:srgbClr val="000000"/>
                </a:solidFill>
                <a:latin typeface="+mn-ea"/>
                <a:ea typeface="+mn-ea"/>
              </a:rPr>
              <a:t>出典：</a:t>
            </a:r>
            <a:r>
              <a:rPr lang="en-US" altLang="ja-JP" sz="1400" dirty="0">
                <a:solidFill>
                  <a:srgbClr val="000000"/>
                </a:solidFill>
                <a:latin typeface="+mn-ea"/>
                <a:ea typeface="+mn-ea"/>
                <a:hlinkClick r:id="rId3"/>
              </a:rPr>
              <a:t>https://</a:t>
            </a:r>
            <a:r>
              <a:rPr lang="en-US" altLang="ja-JP" sz="1400" dirty="0" smtClean="0">
                <a:solidFill>
                  <a:srgbClr val="000000"/>
                </a:solidFill>
                <a:latin typeface="+mn-ea"/>
                <a:ea typeface="+mn-ea"/>
                <a:hlinkClick r:id="rId3"/>
              </a:rPr>
              <a:t>docs.python.org/ja/3/tutorial/introduction.html#strings</a:t>
            </a:r>
            <a:endParaRPr lang="en-US" altLang="ja-JP" sz="1400" dirty="0" smtClean="0">
              <a:solidFill>
                <a:srgbClr val="000000"/>
              </a:solidFill>
              <a:latin typeface="+mn-ea"/>
              <a:ea typeface="+mn-ea"/>
            </a:endParaRPr>
          </a:p>
          <a:p>
            <a:pPr>
              <a:lnSpc>
                <a:spcPct val="150000"/>
              </a:lnSpc>
            </a:pPr>
            <a:endParaRPr lang="en-US" altLang="ja-JP" sz="1400" dirty="0">
              <a:solidFill>
                <a:srgbClr val="000000"/>
              </a:solidFill>
              <a:latin typeface="+mn-ea"/>
              <a:ea typeface="+mn-ea"/>
            </a:endParaRPr>
          </a:p>
        </p:txBody>
      </p:sp>
      <p:pic>
        <p:nvPicPr>
          <p:cNvPr id="7" name="図 6"/>
          <p:cNvPicPr>
            <a:picLocks noChangeAspect="1"/>
          </p:cNvPicPr>
          <p:nvPr/>
        </p:nvPicPr>
        <p:blipFill>
          <a:blip r:embed="rId4"/>
          <a:stretch>
            <a:fillRect/>
          </a:stretch>
        </p:blipFill>
        <p:spPr>
          <a:xfrm>
            <a:off x="4966974" y="3447245"/>
            <a:ext cx="3859631" cy="2555487"/>
          </a:xfrm>
          <a:prstGeom prst="rect">
            <a:avLst/>
          </a:prstGeom>
        </p:spPr>
      </p:pic>
      <p:sp>
        <p:nvSpPr>
          <p:cNvPr id="8" name="テキスト ボックス 7"/>
          <p:cNvSpPr txBox="1"/>
          <p:nvPr/>
        </p:nvSpPr>
        <p:spPr>
          <a:xfrm>
            <a:off x="6256156" y="4258422"/>
            <a:ext cx="2570449" cy="215444"/>
          </a:xfrm>
          <a:prstGeom prst="rect">
            <a:avLst/>
          </a:prstGeom>
          <a:noFill/>
        </p:spPr>
        <p:txBody>
          <a:bodyPr wrap="square" rtlCol="0">
            <a:spAutoFit/>
          </a:bodyPr>
          <a:lstStyle/>
          <a:p>
            <a:r>
              <a:rPr lang="en-US" altLang="ja-JP" sz="800" dirty="0" smtClean="0">
                <a:solidFill>
                  <a:schemeClr val="accent1"/>
                </a:solidFill>
                <a:effectLst>
                  <a:glow rad="127000">
                    <a:schemeClr val="bg1">
                      <a:alpha val="90000"/>
                    </a:schemeClr>
                  </a:glow>
                </a:effectLst>
                <a:latin typeface="+mn-ea"/>
                <a:ea typeface="+mn-ea"/>
              </a:rPr>
              <a:t>0      </a:t>
            </a:r>
            <a:r>
              <a:rPr lang="ja-JP" altLang="en-US" sz="800" dirty="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 </a:t>
            </a:r>
            <a:r>
              <a:rPr lang="ja-JP" altLang="en-US" sz="800" dirty="0" smtClean="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1   </a:t>
            </a:r>
            <a:r>
              <a:rPr lang="ja-JP" altLang="en-US" sz="800" dirty="0" smtClean="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 </a:t>
            </a:r>
            <a:r>
              <a:rPr lang="ja-JP" altLang="en-US" sz="800" dirty="0" smtClean="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2   </a:t>
            </a:r>
            <a:r>
              <a:rPr lang="ja-JP" altLang="en-US" sz="800" dirty="0" smtClean="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  3 </a:t>
            </a:r>
            <a:r>
              <a:rPr lang="ja-JP" altLang="en-US" sz="800" dirty="0" smtClean="0">
                <a:solidFill>
                  <a:schemeClr val="accent1"/>
                </a:solidFill>
                <a:effectLst>
                  <a:glow rad="127000">
                    <a:schemeClr val="bg1">
                      <a:alpha val="90000"/>
                    </a:schemeClr>
                  </a:glow>
                </a:effectLst>
                <a:latin typeface="+mn-ea"/>
                <a:ea typeface="+mn-ea"/>
              </a:rPr>
              <a:t>　  </a:t>
            </a:r>
            <a:r>
              <a:rPr lang="en-US" altLang="ja-JP" sz="800" dirty="0" smtClean="0">
                <a:solidFill>
                  <a:schemeClr val="accent1"/>
                </a:solidFill>
                <a:effectLst>
                  <a:glow rad="127000">
                    <a:schemeClr val="bg1">
                      <a:alpha val="90000"/>
                    </a:schemeClr>
                  </a:glow>
                </a:effectLst>
                <a:latin typeface="+mn-ea"/>
                <a:ea typeface="+mn-ea"/>
              </a:rPr>
              <a:t> 4       5</a:t>
            </a:r>
            <a:r>
              <a:rPr lang="ja-JP" altLang="en-US" sz="800" dirty="0" smtClean="0">
                <a:solidFill>
                  <a:schemeClr val="accent1"/>
                </a:solidFill>
                <a:effectLst>
                  <a:glow rad="127000">
                    <a:schemeClr val="bg1">
                      <a:alpha val="90000"/>
                    </a:schemeClr>
                  </a:glow>
                </a:effectLst>
                <a:latin typeface="+mn-ea"/>
                <a:ea typeface="+mn-ea"/>
              </a:rPr>
              <a:t>　←隙間</a:t>
            </a:r>
            <a:endParaRPr lang="en-US" altLang="ja-JP" sz="800" dirty="0" smtClean="0">
              <a:solidFill>
                <a:schemeClr val="accent1"/>
              </a:solidFill>
              <a:effectLst>
                <a:glow rad="127000">
                  <a:schemeClr val="bg1">
                    <a:alpha val="90000"/>
                  </a:schemeClr>
                </a:glow>
              </a:effectLst>
              <a:latin typeface="+mn-ea"/>
              <a:ea typeface="+mn-ea"/>
            </a:endParaRPr>
          </a:p>
        </p:txBody>
      </p:sp>
      <p:sp>
        <p:nvSpPr>
          <p:cNvPr id="9" name="テキスト ボックス 8"/>
          <p:cNvSpPr txBox="1"/>
          <p:nvPr/>
        </p:nvSpPr>
        <p:spPr>
          <a:xfrm>
            <a:off x="8012233" y="3574271"/>
            <a:ext cx="1039726" cy="215444"/>
          </a:xfrm>
          <a:prstGeom prst="rect">
            <a:avLst/>
          </a:prstGeom>
          <a:noFill/>
        </p:spPr>
        <p:txBody>
          <a:bodyPr wrap="square" rtlCol="0">
            <a:spAutoFit/>
          </a:bodyPr>
          <a:lstStyle/>
          <a:p>
            <a:r>
              <a:rPr lang="ja-JP" altLang="en-US" sz="800" dirty="0" smtClean="0">
                <a:solidFill>
                  <a:schemeClr val="accent1"/>
                </a:solidFill>
                <a:effectLst>
                  <a:glow rad="127000">
                    <a:schemeClr val="bg1">
                      <a:alpha val="90000"/>
                    </a:schemeClr>
                  </a:glow>
                </a:effectLst>
                <a:latin typeface="+mn-ea"/>
                <a:ea typeface="+mn-ea"/>
              </a:rPr>
              <a:t>←要素の</a:t>
            </a:r>
            <a:r>
              <a:rPr lang="ja-JP" altLang="en-US" sz="800" dirty="0">
                <a:solidFill>
                  <a:schemeClr val="accent1"/>
                </a:solidFill>
                <a:effectLst>
                  <a:glow rad="127000">
                    <a:schemeClr val="bg1">
                      <a:alpha val="90000"/>
                    </a:schemeClr>
                  </a:glow>
                </a:effectLst>
                <a:latin typeface="+mn-ea"/>
                <a:ea typeface="+mn-ea"/>
              </a:rPr>
              <a:t>順番</a:t>
            </a:r>
            <a:endParaRPr lang="en-US" altLang="ja-JP" sz="800" dirty="0" smtClean="0">
              <a:solidFill>
                <a:schemeClr val="accent1"/>
              </a:solidFill>
              <a:effectLst>
                <a:glow rad="127000">
                  <a:schemeClr val="bg1">
                    <a:alpha val="90000"/>
                  </a:schemeClr>
                </a:glow>
              </a:effectLst>
              <a:latin typeface="+mn-ea"/>
              <a:ea typeface="+mn-ea"/>
            </a:endParaRPr>
          </a:p>
        </p:txBody>
      </p:sp>
      <p:pic>
        <p:nvPicPr>
          <p:cNvPr id="10" name="図 9"/>
          <p:cNvPicPr>
            <a:picLocks noChangeAspect="1"/>
          </p:cNvPicPr>
          <p:nvPr/>
        </p:nvPicPr>
        <p:blipFill>
          <a:blip r:embed="rId5"/>
          <a:stretch>
            <a:fillRect/>
          </a:stretch>
        </p:blipFill>
        <p:spPr>
          <a:xfrm>
            <a:off x="454561" y="4693924"/>
            <a:ext cx="4230992" cy="825560"/>
          </a:xfrm>
          <a:prstGeom prst="rect">
            <a:avLst/>
          </a:prstGeom>
        </p:spPr>
      </p:pic>
      <p:sp>
        <p:nvSpPr>
          <p:cNvPr id="11" name="正方形/長方形 10"/>
          <p:cNvSpPr/>
          <p:nvPr/>
        </p:nvSpPr>
        <p:spPr>
          <a:xfrm>
            <a:off x="5587286" y="4831298"/>
            <a:ext cx="1362075" cy="369332"/>
          </a:xfrm>
          <a:prstGeom prst="rect">
            <a:avLst/>
          </a:prstGeom>
        </p:spPr>
        <p:txBody>
          <a:bodyPr wrap="square">
            <a:spAutoFit/>
          </a:bodyPr>
          <a:lstStyle/>
          <a:p>
            <a:pPr>
              <a:lnSpc>
                <a:spcPct val="150000"/>
              </a:lnSpc>
            </a:pPr>
            <a:r>
              <a:rPr lang="en-US" altLang="ja-JP" dirty="0" smtClean="0">
                <a:solidFill>
                  <a:schemeClr val="accent5">
                    <a:lumMod val="75000"/>
                  </a:schemeClr>
                </a:solidFill>
                <a:latin typeface="+mn-ea"/>
                <a:ea typeface="+mn-ea"/>
              </a:rPr>
              <a:t>[1:4]</a:t>
            </a:r>
            <a:r>
              <a:rPr lang="ja-JP" altLang="en-US" dirty="0" smtClean="0">
                <a:solidFill>
                  <a:schemeClr val="accent5">
                    <a:lumMod val="75000"/>
                  </a:schemeClr>
                </a:solidFill>
                <a:latin typeface="+mn-ea"/>
                <a:ea typeface="+mn-ea"/>
              </a:rPr>
              <a:t>はここの間</a:t>
            </a:r>
            <a:endParaRPr lang="en-US" altLang="ja-JP" dirty="0" smtClean="0">
              <a:solidFill>
                <a:schemeClr val="accent5">
                  <a:lumMod val="75000"/>
                </a:schemeClr>
              </a:solidFill>
              <a:latin typeface="+mn-ea"/>
              <a:ea typeface="+mn-ea"/>
            </a:endParaRPr>
          </a:p>
        </p:txBody>
      </p:sp>
      <p:cxnSp>
        <p:nvCxnSpPr>
          <p:cNvPr id="12" name="直線矢印コネクタ 11"/>
          <p:cNvCxnSpPr/>
          <p:nvPr/>
        </p:nvCxnSpPr>
        <p:spPr bwMode="auto">
          <a:xfrm flipV="1">
            <a:off x="6220496" y="4449624"/>
            <a:ext cx="464463" cy="42532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cxnSp>
        <p:nvCxnSpPr>
          <p:cNvPr id="14" name="直線矢印コネクタ 13"/>
          <p:cNvCxnSpPr/>
          <p:nvPr/>
        </p:nvCxnSpPr>
        <p:spPr bwMode="auto">
          <a:xfrm flipV="1">
            <a:off x="6256156" y="4413367"/>
            <a:ext cx="1386410" cy="46157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lumMod val="75000"/>
              </a:schemeClr>
            </a:solidFill>
            <a:prstDash val="solid"/>
            <a:round/>
            <a:headEnd type="none" w="med" len="med"/>
            <a:tailEnd type="triangle"/>
          </a:ln>
          <a:effectLst/>
        </p:spPr>
      </p:cxnSp>
      <p:pic>
        <p:nvPicPr>
          <p:cNvPr id="17" name="図 16"/>
          <p:cNvPicPr>
            <a:picLocks noChangeAspect="1"/>
          </p:cNvPicPr>
          <p:nvPr/>
        </p:nvPicPr>
        <p:blipFill>
          <a:blip r:embed="rId6"/>
          <a:stretch>
            <a:fillRect/>
          </a:stretch>
        </p:blipFill>
        <p:spPr>
          <a:xfrm>
            <a:off x="454561" y="5656751"/>
            <a:ext cx="4196556" cy="802777"/>
          </a:xfrm>
          <a:prstGeom prst="rect">
            <a:avLst/>
          </a:prstGeom>
        </p:spPr>
      </p:pic>
      <p:sp>
        <p:nvSpPr>
          <p:cNvPr id="18" name="正方形/長方形 17"/>
          <p:cNvSpPr/>
          <p:nvPr/>
        </p:nvSpPr>
        <p:spPr>
          <a:xfrm>
            <a:off x="5623776" y="5266726"/>
            <a:ext cx="1362075" cy="334900"/>
          </a:xfrm>
          <a:prstGeom prst="rect">
            <a:avLst/>
          </a:prstGeom>
        </p:spPr>
        <p:txBody>
          <a:bodyPr wrap="square">
            <a:spAutoFit/>
          </a:bodyPr>
          <a:lstStyle/>
          <a:p>
            <a:pPr>
              <a:lnSpc>
                <a:spcPct val="150000"/>
              </a:lnSpc>
            </a:pPr>
            <a:r>
              <a:rPr lang="en-US" altLang="ja-JP" dirty="0" smtClean="0">
                <a:solidFill>
                  <a:schemeClr val="accent3">
                    <a:lumMod val="75000"/>
                  </a:schemeClr>
                </a:solidFill>
                <a:latin typeface="+mn-ea"/>
                <a:ea typeface="+mn-ea"/>
              </a:rPr>
              <a:t>[:</a:t>
            </a:r>
            <a:r>
              <a:rPr lang="en-US" altLang="ja-JP" dirty="0">
                <a:solidFill>
                  <a:schemeClr val="accent3">
                    <a:lumMod val="75000"/>
                  </a:schemeClr>
                </a:solidFill>
                <a:latin typeface="+mn-ea"/>
                <a:ea typeface="+mn-ea"/>
              </a:rPr>
              <a:t>3</a:t>
            </a:r>
            <a:r>
              <a:rPr lang="en-US" altLang="ja-JP" dirty="0" smtClean="0">
                <a:solidFill>
                  <a:schemeClr val="accent3">
                    <a:lumMod val="75000"/>
                  </a:schemeClr>
                </a:solidFill>
                <a:latin typeface="+mn-ea"/>
                <a:ea typeface="+mn-ea"/>
              </a:rPr>
              <a:t>]</a:t>
            </a:r>
            <a:r>
              <a:rPr lang="ja-JP" altLang="en-US" dirty="0" smtClean="0">
                <a:solidFill>
                  <a:schemeClr val="accent3">
                    <a:lumMod val="75000"/>
                  </a:schemeClr>
                </a:solidFill>
                <a:latin typeface="+mn-ea"/>
                <a:ea typeface="+mn-ea"/>
              </a:rPr>
              <a:t>はここまで</a:t>
            </a:r>
            <a:endParaRPr lang="en-US" altLang="ja-JP" dirty="0" smtClean="0">
              <a:solidFill>
                <a:schemeClr val="accent3">
                  <a:lumMod val="75000"/>
                </a:schemeClr>
              </a:solidFill>
              <a:latin typeface="+mn-ea"/>
              <a:ea typeface="+mn-ea"/>
            </a:endParaRPr>
          </a:p>
        </p:txBody>
      </p:sp>
      <p:cxnSp>
        <p:nvCxnSpPr>
          <p:cNvPr id="19" name="直線矢印コネクタ 18"/>
          <p:cNvCxnSpPr/>
          <p:nvPr/>
        </p:nvCxnSpPr>
        <p:spPr bwMode="auto">
          <a:xfrm flipV="1">
            <a:off x="6292646" y="4404619"/>
            <a:ext cx="1082655" cy="90575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3">
                <a:lumMod val="75000"/>
              </a:schemeClr>
            </a:solidFill>
            <a:prstDash val="solid"/>
            <a:round/>
            <a:headEnd type="none" w="med" len="med"/>
            <a:tailEnd type="triangle"/>
          </a:ln>
          <a:effectLst/>
        </p:spPr>
      </p:cxnSp>
    </p:spTree>
    <p:extLst>
      <p:ext uri="{BB962C8B-B14F-4D97-AF65-F5344CB8AC3E}">
        <p14:creationId xmlns:p14="http://schemas.microsoft.com/office/powerpoint/2010/main" val="17032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a:t>
            </a:r>
            <a:endParaRPr kumimoji="1" lang="ja-JP" altLang="en-US" dirty="0"/>
          </a:p>
        </p:txBody>
      </p:sp>
      <p:sp>
        <p:nvSpPr>
          <p:cNvPr id="3" name="正方形/長方形 2"/>
          <p:cNvSpPr/>
          <p:nvPr/>
        </p:nvSpPr>
        <p:spPr>
          <a:xfrm>
            <a:off x="707643" y="1385269"/>
            <a:ext cx="5332549" cy="1477328"/>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力尽きたので更新してません。何かいいのあったら教えてください。</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a:solidFill>
                  <a:srgbClr val="000000"/>
                </a:solidFill>
                <a:latin typeface="+mn-ea"/>
                <a:ea typeface="+mn-ea"/>
              </a:rPr>
              <a:t>・［解決！</a:t>
            </a:r>
            <a:r>
              <a:rPr lang="en-US" altLang="ja-JP" dirty="0">
                <a:solidFill>
                  <a:srgbClr val="000000"/>
                </a:solidFill>
                <a:latin typeface="+mn-ea"/>
                <a:ea typeface="+mn-ea"/>
              </a:rPr>
              <a:t>Python</a:t>
            </a:r>
            <a:r>
              <a:rPr lang="ja-JP" altLang="en-US" dirty="0">
                <a:solidFill>
                  <a:srgbClr val="000000"/>
                </a:solidFill>
                <a:latin typeface="+mn-ea"/>
                <a:ea typeface="+mn-ea"/>
              </a:rPr>
              <a:t>］リスト（配列）の使い方</a:t>
            </a:r>
            <a:r>
              <a:rPr lang="ja-JP" altLang="en-US" dirty="0" smtClean="0">
                <a:solidFill>
                  <a:srgbClr val="000000"/>
                </a:solidFill>
                <a:latin typeface="+mn-ea"/>
                <a:ea typeface="+mn-ea"/>
              </a:rPr>
              <a:t>まとめ</a:t>
            </a:r>
            <a:endParaRPr lang="en-US" altLang="ja-JP" dirty="0" smtClean="0">
              <a:solidFill>
                <a:srgbClr val="000000"/>
              </a:solidFill>
              <a:latin typeface="+mn-ea"/>
              <a:ea typeface="+mn-ea"/>
            </a:endParaRPr>
          </a:p>
          <a:p>
            <a:pPr>
              <a:lnSpc>
                <a:spcPct val="150000"/>
              </a:lnSpc>
            </a:pPr>
            <a:r>
              <a:rPr lang="en-US" altLang="ja-JP" dirty="0">
                <a:latin typeface="+mn-ea"/>
                <a:ea typeface="+mn-ea"/>
                <a:hlinkClick r:id="rId2"/>
              </a:rPr>
              <a:t>https://</a:t>
            </a:r>
            <a:r>
              <a:rPr lang="en-US" altLang="ja-JP" dirty="0" smtClean="0">
                <a:latin typeface="+mn-ea"/>
                <a:ea typeface="+mn-ea"/>
                <a:hlinkClick r:id="rId2"/>
              </a:rPr>
              <a:t>atmarkit.itmedia.co.jp/ait/articles/2012/25/news023.html</a:t>
            </a:r>
            <a:endParaRPr lang="en-US" altLang="ja-JP" dirty="0" smtClean="0">
              <a:latin typeface="+mn-ea"/>
              <a:ea typeface="+mn-ea"/>
            </a:endParaRPr>
          </a:p>
          <a:p>
            <a:pPr>
              <a:lnSpc>
                <a:spcPct val="150000"/>
              </a:lnSpc>
            </a:pPr>
            <a:r>
              <a:rPr lang="ja-JP" altLang="en-US" dirty="0" smtClean="0">
                <a:latin typeface="+mn-ea"/>
                <a:ea typeface="+mn-ea"/>
              </a:rPr>
              <a:t>やたら詳しい。マニアックなので初心者はきついかも</a:t>
            </a:r>
            <a:endParaRPr lang="en-US" altLang="ja-JP" dirty="0" smtClean="0">
              <a:latin typeface="+mn-ea"/>
              <a:ea typeface="+mn-ea"/>
            </a:endParaRPr>
          </a:p>
        </p:txBody>
      </p:sp>
    </p:spTree>
    <p:extLst>
      <p:ext uri="{BB962C8B-B14F-4D97-AF65-F5344CB8AC3E}">
        <p14:creationId xmlns:p14="http://schemas.microsoft.com/office/powerpoint/2010/main" val="2008112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2312" y="1618898"/>
            <a:ext cx="8539376" cy="3620204"/>
          </a:xfrm>
        </p:spPr>
        <p:txBody>
          <a:bodyPr>
            <a:noAutofit/>
          </a:bodyPr>
          <a:lstStyle/>
          <a:p>
            <a:pPr algn="ctr"/>
            <a:r>
              <a:rPr lang="en-US" altLang="ja-JP" sz="7200" dirty="0" smtClean="0"/>
              <a:t>for</a:t>
            </a:r>
            <a:r>
              <a:rPr lang="ja-JP" altLang="en-US" sz="7200" dirty="0" smtClean="0"/>
              <a:t>文</a:t>
            </a:r>
            <a:r>
              <a:rPr lang="en-US" altLang="ja-JP" sz="7200" dirty="0" smtClean="0"/>
              <a:t/>
            </a:r>
            <a:br>
              <a:rPr lang="en-US" altLang="ja-JP" sz="7200" dirty="0" smtClean="0"/>
            </a:br>
            <a:r>
              <a:rPr lang="en-US" altLang="ja-JP" sz="7200" dirty="0" smtClean="0"/>
              <a:t>for</a:t>
            </a:r>
            <a:r>
              <a:rPr lang="ja-JP" altLang="en-US" sz="7200" dirty="0"/>
              <a:t> </a:t>
            </a:r>
            <a:r>
              <a:rPr lang="en-US" altLang="ja-JP" sz="7200" dirty="0" smtClean="0"/>
              <a:t>loop statement</a:t>
            </a:r>
            <a:endParaRPr kumimoji="1" lang="ja-JP" altLang="en-US" sz="7200" dirty="0"/>
          </a:p>
        </p:txBody>
      </p:sp>
    </p:spTree>
    <p:extLst>
      <p:ext uri="{BB962C8B-B14F-4D97-AF65-F5344CB8AC3E}">
        <p14:creationId xmlns:p14="http://schemas.microsoft.com/office/powerpoint/2010/main" val="9429689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p:cNvSpPr txBox="1"/>
          <p:nvPr/>
        </p:nvSpPr>
        <p:spPr>
          <a:xfrm>
            <a:off x="459036" y="898715"/>
            <a:ext cx="8431679" cy="2585323"/>
          </a:xfrm>
          <a:prstGeom prst="rect">
            <a:avLst/>
          </a:prstGeom>
          <a:noFill/>
        </p:spPr>
        <p:txBody>
          <a:bodyPr wrap="square" rtlCol="0">
            <a:spAutoFit/>
          </a:bodyPr>
          <a:lstStyle/>
          <a:p>
            <a:pPr>
              <a:lnSpc>
                <a:spcPct val="150000"/>
              </a:lnSpc>
            </a:pPr>
            <a:r>
              <a:rPr lang="ja-JP" altLang="en-US" sz="1800" dirty="0" smtClean="0">
                <a:latin typeface="+mn-ea"/>
                <a:ea typeface="+mn-ea"/>
              </a:rPr>
              <a:t>・同じ処理を繰り返すと行きに使われる処理の一つ</a:t>
            </a:r>
            <a:endParaRPr lang="en-US" altLang="ja-JP" sz="1800" dirty="0" smtClean="0">
              <a:latin typeface="+mn-ea"/>
              <a:ea typeface="+mn-ea"/>
            </a:endParaRPr>
          </a:p>
          <a:p>
            <a:pPr>
              <a:lnSpc>
                <a:spcPct val="150000"/>
              </a:lnSpc>
            </a:pPr>
            <a:endParaRPr kumimoji="1"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r>
              <a:rPr kumimoji="1" lang="ja-JP" altLang="en-US" sz="1800" dirty="0" smtClean="0">
                <a:latin typeface="+mn-ea"/>
                <a:ea typeface="+mn-ea"/>
              </a:rPr>
              <a:t>意味：</a:t>
            </a:r>
            <a:r>
              <a:rPr kumimoji="1" lang="en-US" altLang="ja-JP" sz="1800" dirty="0" err="1" smtClean="0">
                <a:solidFill>
                  <a:schemeClr val="accent5"/>
                </a:solidFill>
                <a:latin typeface="Consolas" panose="020B0609020204030204" pitchFamily="49" charset="0"/>
                <a:ea typeface="+mn-ea"/>
              </a:rPr>
              <a:t>i</a:t>
            </a:r>
            <a:r>
              <a:rPr kumimoji="1" lang="ja-JP" altLang="en-US" sz="1800" dirty="0" smtClean="0">
                <a:latin typeface="+mn-ea"/>
                <a:ea typeface="+mn-ea"/>
              </a:rPr>
              <a:t>という変数に、</a:t>
            </a:r>
            <a:r>
              <a:rPr kumimoji="1" lang="en-US" altLang="ja-JP" sz="1800" dirty="0" smtClean="0">
                <a:solidFill>
                  <a:schemeClr val="accent1"/>
                </a:solidFill>
                <a:latin typeface="Consolas" panose="020B0609020204030204" pitchFamily="49" charset="0"/>
                <a:ea typeface="+mn-ea"/>
              </a:rPr>
              <a:t>in</a:t>
            </a:r>
            <a:r>
              <a:rPr kumimoji="1" lang="ja-JP" altLang="en-US" sz="1800" dirty="0" smtClean="0">
                <a:solidFill>
                  <a:schemeClr val="accent3">
                    <a:lumMod val="75000"/>
                  </a:schemeClr>
                </a:solidFill>
                <a:latin typeface="+mn-ea"/>
                <a:ea typeface="+mn-ea"/>
              </a:rPr>
              <a:t>の後に記述された配列</a:t>
            </a:r>
            <a:r>
              <a:rPr kumimoji="1" lang="ja-JP" altLang="en-US" sz="1800" dirty="0" smtClean="0">
                <a:latin typeface="+mn-ea"/>
                <a:ea typeface="+mn-ea"/>
              </a:rPr>
              <a:t>（今回は</a:t>
            </a:r>
            <a:r>
              <a:rPr lang="ja-JP" altLang="en-US" sz="1800" dirty="0">
                <a:solidFill>
                  <a:schemeClr val="accent3">
                    <a:lumMod val="75000"/>
                  </a:schemeClr>
                </a:solidFill>
                <a:latin typeface="Consolas" panose="020B0609020204030204" pitchFamily="49" charset="0"/>
              </a:rPr>
              <a:t>[1</a:t>
            </a:r>
            <a:r>
              <a:rPr lang="ja-JP" altLang="en-US" sz="1800" dirty="0" smtClean="0">
                <a:solidFill>
                  <a:schemeClr val="accent3">
                    <a:lumMod val="75000"/>
                  </a:schemeClr>
                </a:solidFill>
                <a:latin typeface="Consolas" panose="020B0609020204030204" pitchFamily="49" charset="0"/>
              </a:rPr>
              <a:t>,"a",</a:t>
            </a:r>
            <a:r>
              <a:rPr lang="ja-JP" altLang="en-US" sz="1800" dirty="0">
                <a:solidFill>
                  <a:schemeClr val="accent3">
                    <a:lumMod val="75000"/>
                  </a:schemeClr>
                </a:solidFill>
                <a:latin typeface="Consolas" panose="020B0609020204030204" pitchFamily="49" charset="0"/>
              </a:rPr>
              <a:t>3</a:t>
            </a:r>
            <a:r>
              <a:rPr lang="ja-JP" altLang="en-US" sz="1800" dirty="0" smtClean="0">
                <a:solidFill>
                  <a:schemeClr val="accent3">
                    <a:lumMod val="75000"/>
                  </a:schemeClr>
                </a:solidFill>
                <a:latin typeface="Consolas" panose="020B0609020204030204" pitchFamily="49" charset="0"/>
              </a:rPr>
              <a:t>,"b",</a:t>
            </a:r>
            <a:r>
              <a:rPr lang="ja-JP" altLang="en-US" sz="1800" dirty="0">
                <a:solidFill>
                  <a:schemeClr val="accent3">
                    <a:lumMod val="75000"/>
                  </a:schemeClr>
                </a:solidFill>
                <a:latin typeface="Consolas" panose="020B0609020204030204" pitchFamily="49" charset="0"/>
              </a:rPr>
              <a:t>5,6</a:t>
            </a:r>
            <a:r>
              <a:rPr lang="ja-JP" altLang="en-US" sz="1800" dirty="0" smtClean="0">
                <a:solidFill>
                  <a:schemeClr val="accent3">
                    <a:lumMod val="75000"/>
                  </a:schemeClr>
                </a:solidFill>
                <a:latin typeface="Consolas" panose="020B0609020204030204" pitchFamily="49" charset="0"/>
              </a:rPr>
              <a:t>]</a:t>
            </a:r>
            <a:r>
              <a:rPr lang="ja-JP" altLang="en-US" sz="1800" dirty="0" smtClean="0">
                <a:latin typeface="+mn-ea"/>
                <a:ea typeface="+mn-ea"/>
              </a:rPr>
              <a:t>）の</a:t>
            </a:r>
            <a:endParaRPr lang="en-US" altLang="ja-JP" sz="1800" dirty="0" smtClean="0">
              <a:latin typeface="+mn-ea"/>
              <a:ea typeface="+mn-ea"/>
            </a:endParaRPr>
          </a:p>
          <a:p>
            <a:pPr>
              <a:lnSpc>
                <a:spcPct val="150000"/>
              </a:lnSpc>
            </a:pPr>
            <a:r>
              <a:rPr lang="ja-JP" altLang="en-US" sz="1800" dirty="0">
                <a:latin typeface="+mn-ea"/>
                <a:ea typeface="+mn-ea"/>
              </a:rPr>
              <a:t>　</a:t>
            </a:r>
            <a:r>
              <a:rPr lang="ja-JP" altLang="en-US" sz="1800" dirty="0" smtClean="0">
                <a:latin typeface="+mn-ea"/>
                <a:ea typeface="+mn-ea"/>
              </a:rPr>
              <a:t>　　要素を順番に代入していき、インデントされた行のコマンド（今回は</a:t>
            </a:r>
            <a:r>
              <a:rPr lang="en-US" altLang="ja-JP" sz="1800" dirty="0">
                <a:latin typeface="Consolas" panose="020B0609020204030204" pitchFamily="49" charset="0"/>
              </a:rPr>
              <a:t>print(</a:t>
            </a:r>
            <a:r>
              <a:rPr lang="en-US" altLang="ja-JP" sz="1800" dirty="0" err="1">
                <a:latin typeface="Consolas" panose="020B0609020204030204" pitchFamily="49" charset="0"/>
              </a:rPr>
              <a:t>i</a:t>
            </a:r>
            <a:r>
              <a:rPr lang="en-US" altLang="ja-JP" sz="1800" dirty="0" smtClean="0">
                <a:latin typeface="Consolas" panose="020B0609020204030204" pitchFamily="49" charset="0"/>
              </a:rPr>
              <a:t>)</a:t>
            </a:r>
            <a:r>
              <a:rPr lang="ja-JP" altLang="en-US" sz="1800" dirty="0" smtClean="0">
                <a:latin typeface="+mn-ea"/>
                <a:ea typeface="+mn-ea"/>
              </a:rPr>
              <a:t>）を</a:t>
            </a:r>
            <a:endParaRPr lang="en-US" altLang="ja-JP" sz="1800" dirty="0" smtClean="0">
              <a:latin typeface="+mn-ea"/>
              <a:ea typeface="+mn-ea"/>
            </a:endParaRPr>
          </a:p>
          <a:p>
            <a:pPr>
              <a:lnSpc>
                <a:spcPct val="150000"/>
              </a:lnSpc>
            </a:pPr>
            <a:r>
              <a:rPr lang="ja-JP" altLang="en-US" sz="1800" dirty="0">
                <a:latin typeface="+mn-ea"/>
                <a:ea typeface="+mn-ea"/>
              </a:rPr>
              <a:t>　</a:t>
            </a:r>
            <a:r>
              <a:rPr lang="ja-JP" altLang="en-US" sz="1800" dirty="0" smtClean="0">
                <a:latin typeface="+mn-ea"/>
                <a:ea typeface="+mn-ea"/>
              </a:rPr>
              <a:t>　　実行する</a:t>
            </a:r>
            <a:endParaRPr lang="en-US" altLang="ja-JP" sz="1800" dirty="0" smtClean="0">
              <a:latin typeface="+mn-ea"/>
              <a:ea typeface="+mn-ea"/>
            </a:endParaRPr>
          </a:p>
        </p:txBody>
      </p:sp>
      <p:sp>
        <p:nvSpPr>
          <p:cNvPr id="4" name="タイトル 3"/>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6" name="正方形/長方形 5"/>
          <p:cNvSpPr/>
          <p:nvPr/>
        </p:nvSpPr>
        <p:spPr>
          <a:xfrm>
            <a:off x="1082968" y="1468090"/>
            <a:ext cx="3214341" cy="584775"/>
          </a:xfrm>
          <a:prstGeom prst="rect">
            <a:avLst/>
          </a:prstGeom>
        </p:spPr>
        <p:txBody>
          <a:bodyPr wrap="none">
            <a:spAutoFit/>
          </a:bodyPr>
          <a:lstStyle/>
          <a:p>
            <a:r>
              <a:rPr lang="ja-JP" altLang="en-US" sz="1600" dirty="0">
                <a:solidFill>
                  <a:srgbClr val="FF0000"/>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rgbClr val="FF0000"/>
                </a:solidFill>
                <a:latin typeface="Consolas" panose="020B0609020204030204" pitchFamily="49" charset="0"/>
                <a:ea typeface="+mn-ea"/>
              </a:rPr>
              <a:t>in</a:t>
            </a:r>
            <a:r>
              <a:rPr lang="ja-JP" altLang="en-US" sz="1600" dirty="0">
                <a:latin typeface="Consolas" panose="020B0609020204030204" pitchFamily="49" charset="0"/>
                <a:ea typeface="+mn-ea"/>
              </a:rPr>
              <a:t> </a:t>
            </a:r>
            <a:r>
              <a:rPr lang="ja-JP" altLang="en-US" sz="1600" dirty="0">
                <a:solidFill>
                  <a:schemeClr val="accent3">
                    <a:lumMod val="75000"/>
                  </a:schemeClr>
                </a:solidFill>
                <a:latin typeface="Consolas" panose="020B0609020204030204" pitchFamily="49" charset="0"/>
                <a:ea typeface="+mn-ea"/>
              </a:rPr>
              <a:t>[1,"a",3,"b",5,6</a:t>
            </a:r>
            <a:r>
              <a:rPr lang="ja-JP" altLang="en-US" sz="1600" dirty="0" smtClean="0">
                <a:solidFill>
                  <a:schemeClr val="accent3">
                    <a:lumMod val="75000"/>
                  </a:schemeClr>
                </a:solidFill>
                <a:latin typeface="Consolas" panose="020B0609020204030204" pitchFamily="49" charset="0"/>
                <a:ea typeface="+mn-ea"/>
              </a:rPr>
              <a:t>]</a:t>
            </a:r>
            <a:r>
              <a:rPr lang="en-US" altLang="ja-JP" sz="1600" dirty="0" smtClean="0">
                <a:solidFill>
                  <a:schemeClr val="accent1"/>
                </a:solidFill>
                <a:latin typeface="Consolas" panose="020B0609020204030204" pitchFamily="49" charset="0"/>
                <a:ea typeface="+mn-ea"/>
              </a:rPr>
              <a:t>:</a:t>
            </a:r>
          </a:p>
          <a:p>
            <a:r>
              <a:rPr lang="ja-JP" altLang="en-US" sz="1600" dirty="0">
                <a:solidFill>
                  <a:schemeClr val="accent1"/>
                </a:solidFill>
                <a:latin typeface="Consolas" panose="020B0609020204030204" pitchFamily="49" charset="0"/>
                <a:ea typeface="+mn-ea"/>
              </a:rPr>
              <a:t>　</a:t>
            </a:r>
            <a:r>
              <a:rPr lang="ja-JP" altLang="en-US" sz="1600" dirty="0" smtClean="0">
                <a:solidFill>
                  <a:schemeClr val="accent1"/>
                </a:solidFill>
                <a:latin typeface="Consolas" panose="020B0609020204030204" pitchFamily="49" charset="0"/>
                <a:ea typeface="+mn-ea"/>
              </a:rPr>
              <a:t> </a:t>
            </a:r>
            <a:r>
              <a:rPr lang="en-US" altLang="ja-JP" sz="1600" dirty="0" smtClean="0">
                <a:latin typeface="Consolas" panose="020B0609020204030204" pitchFamily="49" charset="0"/>
                <a:ea typeface="+mn-ea"/>
              </a:rPr>
              <a:t>print(</a:t>
            </a:r>
            <a:r>
              <a:rPr lang="en-US" altLang="ja-JP" sz="1600" dirty="0" err="1" smtClean="0">
                <a:latin typeface="Consolas" panose="020B0609020204030204" pitchFamily="49" charset="0"/>
                <a:ea typeface="+mn-ea"/>
              </a:rPr>
              <a:t>i</a:t>
            </a:r>
            <a:r>
              <a:rPr lang="en-US" altLang="ja-JP" sz="1600" dirty="0" smtClean="0">
                <a:latin typeface="Consolas" panose="020B0609020204030204" pitchFamily="49" charset="0"/>
                <a:ea typeface="+mn-ea"/>
              </a:rPr>
              <a:t>)</a:t>
            </a:r>
            <a:endParaRPr lang="ja-JP" altLang="en-US" sz="1600" dirty="0">
              <a:latin typeface="Consolas" panose="020B0609020204030204" pitchFamily="49" charset="0"/>
              <a:ea typeface="+mn-ea"/>
            </a:endParaRPr>
          </a:p>
        </p:txBody>
      </p:sp>
      <p:cxnSp>
        <p:nvCxnSpPr>
          <p:cNvPr id="66" name="直線コネクタ 65"/>
          <p:cNvCxnSpPr/>
          <p:nvPr/>
        </p:nvCxnSpPr>
        <p:spPr bwMode="auto">
          <a:xfrm>
            <a:off x="306766" y="4247656"/>
            <a:ext cx="858394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テキスト ボックス 16"/>
          <p:cNvSpPr txBox="1"/>
          <p:nvPr/>
        </p:nvSpPr>
        <p:spPr>
          <a:xfrm>
            <a:off x="519778" y="4468657"/>
            <a:ext cx="8018542" cy="1846659"/>
          </a:xfrm>
          <a:prstGeom prst="rect">
            <a:avLst/>
          </a:prstGeom>
          <a:noFill/>
        </p:spPr>
        <p:txBody>
          <a:bodyPr wrap="none" rtlCol="0">
            <a:spAutoFit/>
          </a:bodyPr>
          <a:lstStyle/>
          <a:p>
            <a:pPr>
              <a:lnSpc>
                <a:spcPct val="150000"/>
              </a:lnSpc>
            </a:pPr>
            <a:r>
              <a:rPr lang="en-US" altLang="ja-JP" sz="1600" dirty="0" smtClean="0">
                <a:latin typeface="+mn-ea"/>
                <a:ea typeface="+mn-ea"/>
              </a:rPr>
              <a:t>【</a:t>
            </a:r>
            <a:r>
              <a:rPr lang="ja-JP" altLang="en-US" sz="1600" dirty="0" smtClean="0">
                <a:latin typeface="+mn-ea"/>
                <a:ea typeface="+mn-ea"/>
              </a:rPr>
              <a:t>参考</a:t>
            </a:r>
            <a:r>
              <a:rPr lang="en-US" altLang="ja-JP" sz="1600" dirty="0" smtClean="0">
                <a:latin typeface="+mn-ea"/>
                <a:ea typeface="+mn-ea"/>
              </a:rPr>
              <a:t>】</a:t>
            </a:r>
            <a:r>
              <a:rPr lang="ja-JP" altLang="en-US" sz="1600" dirty="0" smtClean="0">
                <a:latin typeface="+mn-ea"/>
                <a:ea typeface="+mn-ea"/>
              </a:rPr>
              <a:t>繰り返しに使う</a:t>
            </a:r>
            <a:r>
              <a:rPr lang="ja-JP" altLang="en-US" sz="1600" dirty="0" smtClean="0">
                <a:solidFill>
                  <a:schemeClr val="accent5"/>
                </a:solidFill>
                <a:latin typeface="+mn-ea"/>
                <a:ea typeface="+mn-ea"/>
              </a:rPr>
              <a:t>変数</a:t>
            </a:r>
            <a:r>
              <a:rPr lang="ja-JP" altLang="en-US" sz="1600" dirty="0" smtClean="0">
                <a:latin typeface="+mn-ea"/>
                <a:ea typeface="+mn-ea"/>
              </a:rPr>
              <a:t>の付け方　</a:t>
            </a:r>
            <a:r>
              <a:rPr lang="en-US" altLang="ja-JP" sz="1600" dirty="0" smtClean="0">
                <a:latin typeface="+mn-ea"/>
                <a:ea typeface="+mn-ea"/>
              </a:rPr>
              <a:t>※</a:t>
            </a:r>
            <a:r>
              <a:rPr lang="ja-JP" altLang="en-US" sz="1600" dirty="0" smtClean="0">
                <a:latin typeface="+mn-ea"/>
                <a:ea typeface="+mn-ea"/>
              </a:rPr>
              <a:t>わからない人は、分かるようになってからで</a:t>
            </a:r>
            <a:r>
              <a:rPr lang="en-US" altLang="ja-JP" sz="1600" dirty="0" smtClean="0">
                <a:latin typeface="+mn-ea"/>
                <a:ea typeface="+mn-ea"/>
              </a:rPr>
              <a:t>OK</a:t>
            </a:r>
          </a:p>
          <a:p>
            <a:pPr>
              <a:lnSpc>
                <a:spcPct val="150000"/>
              </a:lnSpc>
            </a:pPr>
            <a:r>
              <a:rPr kumimoji="1" lang="ja-JP" altLang="en-US" dirty="0" smtClean="0">
                <a:latin typeface="+mn-ea"/>
                <a:ea typeface="+mn-ea"/>
              </a:rPr>
              <a:t>　・基本、英字の小文字（数字は頭に付けたら</a:t>
            </a:r>
            <a:r>
              <a:rPr kumimoji="1" lang="en-US" altLang="ja-JP" dirty="0" smtClean="0">
                <a:latin typeface="+mn-ea"/>
                <a:ea typeface="+mn-ea"/>
              </a:rPr>
              <a:t>NG</a:t>
            </a:r>
            <a:r>
              <a:rPr kumimoji="1" lang="ja-JP" altLang="en-US" dirty="0" smtClean="0">
                <a:latin typeface="+mn-ea"/>
                <a:ea typeface="+mn-ea"/>
              </a:rPr>
              <a:t>）</a:t>
            </a:r>
            <a:endParaRPr kumimoji="1" lang="en-US" altLang="ja-JP" dirty="0" smtClean="0">
              <a:latin typeface="+mn-ea"/>
              <a:ea typeface="+mn-ea"/>
            </a:endParaRPr>
          </a:p>
          <a:p>
            <a:pPr>
              <a:lnSpc>
                <a:spcPct val="150000"/>
              </a:lnSpc>
            </a:pPr>
            <a:r>
              <a:rPr lang="ja-JP" altLang="en-US" dirty="0" smtClean="0">
                <a:latin typeface="+mn-ea"/>
                <a:ea typeface="+mn-ea"/>
              </a:rPr>
              <a:t>　・使える記号はアンダースコア（</a:t>
            </a:r>
            <a:r>
              <a:rPr lang="en-US" altLang="ja-JP" dirty="0" smtClean="0">
                <a:latin typeface="+mn-ea"/>
                <a:ea typeface="+mn-ea"/>
              </a:rPr>
              <a:t>_</a:t>
            </a:r>
            <a:r>
              <a:rPr lang="ja-JP" altLang="en-US" dirty="0" smtClean="0">
                <a:latin typeface="+mn-ea"/>
                <a:ea typeface="+mn-ea"/>
              </a:rPr>
              <a:t>）（アンダーバーともいう）のみ</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・変数に入るものが整数（</a:t>
            </a:r>
            <a:r>
              <a:rPr lang="ja-JP" altLang="en-US" dirty="0" smtClean="0">
                <a:latin typeface="+mn-ea"/>
                <a:ea typeface="+mn-ea"/>
              </a:rPr>
              <a:t>配列を</a:t>
            </a:r>
            <a:r>
              <a:rPr lang="en-US" altLang="ja-JP" dirty="0" smtClean="0">
                <a:latin typeface="+mn-ea"/>
                <a:ea typeface="+mn-ea"/>
              </a:rPr>
              <a:t>range</a:t>
            </a:r>
            <a:r>
              <a:rPr lang="ja-JP" altLang="en-US" dirty="0" smtClean="0">
                <a:latin typeface="+mn-ea"/>
                <a:ea typeface="+mn-ea"/>
              </a:rPr>
              <a:t>関数にしている）→</a:t>
            </a:r>
            <a:r>
              <a:rPr lang="en-US" altLang="ja-JP" dirty="0" err="1" smtClean="0">
                <a:latin typeface="Consolas" panose="020B0609020204030204" pitchFamily="49" charset="0"/>
                <a:ea typeface="ＭＳ Ｐゴシック" panose="020B0600070205080204" pitchFamily="50" charset="-128"/>
              </a:rPr>
              <a:t>i</a:t>
            </a:r>
            <a:r>
              <a:rPr lang="en-US" altLang="ja-JP" dirty="0" smtClean="0">
                <a:latin typeface="Consolas" panose="020B0609020204030204" pitchFamily="49" charset="0"/>
                <a:ea typeface="ＭＳ Ｐゴシック" panose="020B0600070205080204" pitchFamily="50" charset="-128"/>
              </a:rPr>
              <a:t>, k, j</a:t>
            </a:r>
            <a:r>
              <a:rPr lang="ja-JP" altLang="en-US" dirty="0" smtClean="0">
                <a:latin typeface="+mn-ea"/>
                <a:ea typeface="+mn-ea"/>
              </a:rPr>
              <a:t>などアルファベット</a:t>
            </a:r>
            <a:r>
              <a:rPr lang="en-US" altLang="ja-JP" dirty="0" smtClean="0">
                <a:latin typeface="+mn-ea"/>
                <a:ea typeface="+mn-ea"/>
              </a:rPr>
              <a:t>1</a:t>
            </a:r>
            <a:r>
              <a:rPr lang="ja-JP" altLang="en-US" dirty="0" smtClean="0">
                <a:latin typeface="+mn-ea"/>
                <a:ea typeface="+mn-ea"/>
              </a:rPr>
              <a:t>文字にすると、整数だと分かりやすい</a:t>
            </a:r>
            <a:endParaRPr lang="en-US" altLang="ja-JP" dirty="0" smtClean="0">
              <a:latin typeface="+mn-ea"/>
              <a:ea typeface="+mn-ea"/>
            </a:endParaRPr>
          </a:p>
          <a:p>
            <a:pPr>
              <a:lnSpc>
                <a:spcPct val="150000"/>
              </a:lnSpc>
            </a:pPr>
            <a:r>
              <a:rPr kumimoji="1" lang="ja-JP" altLang="en-US" dirty="0">
                <a:latin typeface="+mn-ea"/>
                <a:ea typeface="+mn-ea"/>
              </a:rPr>
              <a:t>　</a:t>
            </a:r>
            <a:r>
              <a:rPr kumimoji="1" lang="ja-JP" altLang="en-US" dirty="0" smtClean="0">
                <a:latin typeface="+mn-ea"/>
                <a:ea typeface="+mn-ea"/>
              </a:rPr>
              <a:t>・変数に入るものがファイルパス　→</a:t>
            </a:r>
            <a:r>
              <a:rPr kumimoji="1" lang="en-US" altLang="ja-JP" dirty="0" smtClean="0">
                <a:latin typeface="Consolas" panose="020B0609020204030204" pitchFamily="49" charset="0"/>
                <a:ea typeface="+mn-ea"/>
              </a:rPr>
              <a:t>for file in files: </a:t>
            </a:r>
            <a:r>
              <a:rPr kumimoji="1" lang="ja-JP" altLang="en-US" dirty="0" smtClean="0">
                <a:latin typeface="+mn-ea"/>
                <a:ea typeface="+mn-ea"/>
              </a:rPr>
              <a:t>など、変数の中身が何かを分かるように名づけると分かりやすい</a:t>
            </a:r>
            <a:endParaRPr kumimoji="1" lang="en-US" altLang="ja-JP" dirty="0" smtClean="0">
              <a:latin typeface="+mn-ea"/>
              <a:ea typeface="+mn-ea"/>
            </a:endParaRPr>
          </a:p>
          <a:p>
            <a:pPr>
              <a:lnSpc>
                <a:spcPct val="150000"/>
              </a:lnSpc>
            </a:pPr>
            <a:r>
              <a:rPr kumimoji="1" lang="ja-JP" altLang="en-US" dirty="0" smtClean="0">
                <a:latin typeface="+mn-ea"/>
                <a:ea typeface="+mn-ea"/>
              </a:rPr>
              <a:t>　・配列が名前のリストであれば　→</a:t>
            </a:r>
            <a:r>
              <a:rPr kumimoji="1" lang="en-US" altLang="ja-JP" dirty="0" smtClean="0">
                <a:latin typeface="Consolas" panose="020B0609020204030204" pitchFamily="49" charset="0"/>
                <a:ea typeface="+mn-ea"/>
              </a:rPr>
              <a:t>for name in names: </a:t>
            </a:r>
            <a:r>
              <a:rPr kumimoji="1" lang="ja-JP" altLang="en-US" dirty="0" smtClean="0">
                <a:latin typeface="+mn-ea"/>
                <a:ea typeface="+mn-ea"/>
              </a:rPr>
              <a:t>など、変数→単数形、配列→複数形の名前にすると分かりやすい</a:t>
            </a:r>
          </a:p>
        </p:txBody>
      </p:sp>
    </p:spTree>
    <p:extLst>
      <p:ext uri="{BB962C8B-B14F-4D97-AF65-F5344CB8AC3E}">
        <p14:creationId xmlns:p14="http://schemas.microsoft.com/office/powerpoint/2010/main" val="12773629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p:cNvSpPr txBox="1"/>
          <p:nvPr/>
        </p:nvSpPr>
        <p:spPr>
          <a:xfrm>
            <a:off x="459036" y="898715"/>
            <a:ext cx="1051891" cy="2169825"/>
          </a:xfrm>
          <a:prstGeom prst="rect">
            <a:avLst/>
          </a:prstGeom>
          <a:noFill/>
        </p:spPr>
        <p:txBody>
          <a:bodyPr wrap="none" rtlCol="0">
            <a:spAutoFit/>
          </a:bodyPr>
          <a:lstStyle/>
          <a:p>
            <a:pPr>
              <a:lnSpc>
                <a:spcPct val="150000"/>
              </a:lnSpc>
            </a:pPr>
            <a:r>
              <a:rPr lang="ja-JP" altLang="en-US" sz="1800" dirty="0">
                <a:latin typeface="+mn-ea"/>
                <a:ea typeface="+mn-ea"/>
              </a:rPr>
              <a:t>■</a:t>
            </a:r>
            <a:r>
              <a:rPr lang="ja-JP" altLang="en-US" sz="1800" dirty="0" smtClean="0">
                <a:latin typeface="+mn-ea"/>
                <a:ea typeface="+mn-ea"/>
              </a:rPr>
              <a:t>書き方</a:t>
            </a:r>
            <a:endParaRPr lang="en-US" altLang="ja-JP" sz="1800" dirty="0" smtClean="0">
              <a:latin typeface="+mn-ea"/>
              <a:ea typeface="+mn-ea"/>
            </a:endParaRPr>
          </a:p>
          <a:p>
            <a:pPr>
              <a:lnSpc>
                <a:spcPct val="150000"/>
              </a:lnSpc>
            </a:pPr>
            <a:endParaRPr kumimoji="1"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kumimoji="1" lang="en-US" altLang="ja-JP" sz="1800" dirty="0">
              <a:latin typeface="+mn-ea"/>
              <a:ea typeface="+mn-ea"/>
            </a:endParaRPr>
          </a:p>
          <a:p>
            <a:pPr>
              <a:lnSpc>
                <a:spcPct val="150000"/>
              </a:lnSpc>
            </a:pPr>
            <a:endParaRPr lang="en-US" altLang="ja-JP" sz="1800" dirty="0" smtClean="0">
              <a:latin typeface="+mn-ea"/>
              <a:ea typeface="+mn-ea"/>
            </a:endParaRPr>
          </a:p>
        </p:txBody>
      </p:sp>
      <p:sp>
        <p:nvSpPr>
          <p:cNvPr id="4" name="タイトル 3"/>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6" name="正方形/長方形 5"/>
          <p:cNvSpPr/>
          <p:nvPr/>
        </p:nvSpPr>
        <p:spPr>
          <a:xfrm>
            <a:off x="1100880" y="2620981"/>
            <a:ext cx="4772460" cy="830997"/>
          </a:xfrm>
          <a:prstGeom prst="rect">
            <a:avLst/>
          </a:prstGeom>
        </p:spPr>
        <p:txBody>
          <a:bodyPr wrap="none">
            <a:spAutoFit/>
          </a:bodyPr>
          <a:lstStyle/>
          <a:p>
            <a:r>
              <a:rPr lang="ja-JP" altLang="en-US" sz="2400" dirty="0">
                <a:solidFill>
                  <a:srgbClr val="FF0000"/>
                </a:solidFill>
                <a:latin typeface="Consolas" panose="020B0609020204030204" pitchFamily="49" charset="0"/>
                <a:ea typeface="+mn-ea"/>
              </a:rPr>
              <a:t>for</a:t>
            </a:r>
            <a:r>
              <a:rPr lang="ja-JP" altLang="en-US" sz="2400" dirty="0">
                <a:latin typeface="Consolas" panose="020B0609020204030204" pitchFamily="49" charset="0"/>
                <a:ea typeface="+mn-ea"/>
              </a:rPr>
              <a:t> </a:t>
            </a:r>
            <a:r>
              <a:rPr lang="ja-JP" altLang="en-US" sz="2400" dirty="0">
                <a:solidFill>
                  <a:schemeClr val="accent5"/>
                </a:solidFill>
                <a:latin typeface="Consolas" panose="020B0609020204030204" pitchFamily="49" charset="0"/>
                <a:ea typeface="+mn-ea"/>
              </a:rPr>
              <a:t>i</a:t>
            </a:r>
            <a:r>
              <a:rPr lang="ja-JP" altLang="en-US" sz="2400" dirty="0">
                <a:latin typeface="Consolas" panose="020B0609020204030204" pitchFamily="49" charset="0"/>
                <a:ea typeface="+mn-ea"/>
              </a:rPr>
              <a:t> </a:t>
            </a:r>
            <a:r>
              <a:rPr lang="ja-JP" altLang="en-US" sz="2400" dirty="0">
                <a:solidFill>
                  <a:srgbClr val="FF0000"/>
                </a:solidFill>
                <a:latin typeface="Consolas" panose="020B0609020204030204" pitchFamily="49" charset="0"/>
                <a:ea typeface="+mn-ea"/>
              </a:rPr>
              <a:t>in</a:t>
            </a:r>
            <a:r>
              <a:rPr lang="ja-JP" altLang="en-US" sz="2400" dirty="0">
                <a:latin typeface="Consolas" panose="020B0609020204030204" pitchFamily="49" charset="0"/>
                <a:ea typeface="+mn-ea"/>
              </a:rPr>
              <a:t> </a:t>
            </a:r>
            <a:r>
              <a:rPr lang="ja-JP" altLang="en-US" sz="2400" dirty="0">
                <a:solidFill>
                  <a:schemeClr val="accent3">
                    <a:lumMod val="75000"/>
                  </a:schemeClr>
                </a:solidFill>
                <a:latin typeface="Consolas" panose="020B0609020204030204" pitchFamily="49" charset="0"/>
                <a:ea typeface="+mn-ea"/>
              </a:rPr>
              <a:t>[1,"a",3,"b",5,6</a:t>
            </a:r>
            <a:r>
              <a:rPr lang="ja-JP" altLang="en-US" sz="2400" dirty="0" smtClean="0">
                <a:solidFill>
                  <a:schemeClr val="accent3">
                    <a:lumMod val="75000"/>
                  </a:schemeClr>
                </a:solidFill>
                <a:latin typeface="Consolas" panose="020B0609020204030204" pitchFamily="49" charset="0"/>
                <a:ea typeface="+mn-ea"/>
              </a:rPr>
              <a:t>]</a:t>
            </a:r>
            <a:r>
              <a:rPr lang="en-US" altLang="ja-JP" sz="2400" dirty="0" smtClean="0">
                <a:solidFill>
                  <a:schemeClr val="accent1"/>
                </a:solidFill>
                <a:latin typeface="Consolas" panose="020B0609020204030204" pitchFamily="49" charset="0"/>
                <a:ea typeface="+mn-ea"/>
              </a:rPr>
              <a:t>:</a:t>
            </a:r>
          </a:p>
          <a:p>
            <a:r>
              <a:rPr lang="ja-JP" altLang="en-US" sz="2400" dirty="0">
                <a:solidFill>
                  <a:schemeClr val="accent1"/>
                </a:solidFill>
                <a:latin typeface="Consolas" panose="020B0609020204030204" pitchFamily="49" charset="0"/>
                <a:ea typeface="+mn-ea"/>
              </a:rPr>
              <a:t>　</a:t>
            </a:r>
            <a:r>
              <a:rPr lang="ja-JP" altLang="en-US" sz="2400" dirty="0" smtClean="0">
                <a:solidFill>
                  <a:schemeClr val="accent1"/>
                </a:solidFill>
                <a:latin typeface="Consolas" panose="020B0609020204030204" pitchFamily="49" charset="0"/>
                <a:ea typeface="+mn-ea"/>
              </a:rPr>
              <a:t> </a:t>
            </a:r>
            <a:r>
              <a:rPr lang="en-US" altLang="ja-JP" sz="2400" dirty="0" smtClean="0">
                <a:latin typeface="Consolas" panose="020B0609020204030204" pitchFamily="49" charset="0"/>
                <a:ea typeface="+mn-ea"/>
              </a:rPr>
              <a:t>print(</a:t>
            </a:r>
            <a:r>
              <a:rPr lang="en-US" altLang="ja-JP" sz="2400" dirty="0" err="1" smtClean="0">
                <a:latin typeface="Consolas" panose="020B0609020204030204" pitchFamily="49" charset="0"/>
                <a:ea typeface="+mn-ea"/>
              </a:rPr>
              <a:t>i</a:t>
            </a:r>
            <a:r>
              <a:rPr lang="en-US" altLang="ja-JP" sz="2400" dirty="0" smtClean="0">
                <a:latin typeface="Consolas" panose="020B0609020204030204" pitchFamily="49" charset="0"/>
                <a:ea typeface="+mn-ea"/>
              </a:rPr>
              <a:t>)</a:t>
            </a:r>
            <a:endParaRPr lang="ja-JP" altLang="en-US" sz="2400" dirty="0">
              <a:latin typeface="Consolas" panose="020B0609020204030204" pitchFamily="49" charset="0"/>
              <a:ea typeface="+mn-ea"/>
            </a:endParaRPr>
          </a:p>
        </p:txBody>
      </p:sp>
      <p:sp>
        <p:nvSpPr>
          <p:cNvPr id="7" name="テキスト ボックス 6"/>
          <p:cNvSpPr txBox="1"/>
          <p:nvPr/>
        </p:nvSpPr>
        <p:spPr>
          <a:xfrm>
            <a:off x="463586" y="1704699"/>
            <a:ext cx="1541521" cy="584775"/>
          </a:xfrm>
          <a:prstGeom prst="rect">
            <a:avLst/>
          </a:prstGeom>
          <a:noFill/>
        </p:spPr>
        <p:txBody>
          <a:bodyPr wrap="square" rtlCol="0">
            <a:spAutoFit/>
          </a:bodyPr>
          <a:lstStyle/>
          <a:p>
            <a:r>
              <a:rPr lang="en-US" altLang="ja-JP" sz="1600" dirty="0" smtClean="0">
                <a:solidFill>
                  <a:schemeClr val="accent1"/>
                </a:solidFill>
                <a:effectLst>
                  <a:glow rad="127000">
                    <a:schemeClr val="bg1">
                      <a:alpha val="90000"/>
                    </a:schemeClr>
                  </a:glow>
                </a:effectLst>
                <a:latin typeface="+mn-ea"/>
                <a:ea typeface="+mn-ea"/>
              </a:rPr>
              <a:t>for</a:t>
            </a:r>
            <a:r>
              <a:rPr lang="ja-JP" altLang="en-US" sz="1600" dirty="0" smtClean="0">
                <a:solidFill>
                  <a:schemeClr val="accent1"/>
                </a:solidFill>
                <a:effectLst>
                  <a:glow rad="127000">
                    <a:schemeClr val="bg1">
                      <a:alpha val="90000"/>
                    </a:schemeClr>
                  </a:glow>
                </a:effectLst>
                <a:latin typeface="+mn-ea"/>
                <a:ea typeface="+mn-ea"/>
              </a:rPr>
              <a:t>文なので</a:t>
            </a:r>
            <a:r>
              <a:rPr lang="en-US" altLang="ja-JP" sz="1600" dirty="0" smtClean="0">
                <a:solidFill>
                  <a:schemeClr val="accent1"/>
                </a:solidFill>
                <a:effectLst>
                  <a:glow rad="127000">
                    <a:schemeClr val="bg1">
                      <a:alpha val="90000"/>
                    </a:schemeClr>
                  </a:glow>
                </a:effectLst>
                <a:latin typeface="+mn-ea"/>
                <a:ea typeface="+mn-ea"/>
              </a:rPr>
              <a:t>for</a:t>
            </a:r>
            <a:r>
              <a:rPr lang="ja-JP" altLang="en-US" sz="1600" dirty="0" smtClean="0">
                <a:solidFill>
                  <a:schemeClr val="accent1"/>
                </a:solidFill>
                <a:effectLst>
                  <a:glow rad="127000">
                    <a:schemeClr val="bg1">
                      <a:alpha val="90000"/>
                    </a:schemeClr>
                  </a:glow>
                </a:effectLst>
                <a:latin typeface="+mn-ea"/>
                <a:ea typeface="+mn-ea"/>
              </a:rPr>
              <a:t>と書く</a:t>
            </a:r>
            <a:endParaRPr lang="en-US" altLang="ja-JP" sz="1600"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a:off x="1276532" y="2043028"/>
            <a:ext cx="193183" cy="62748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9" name="テキスト ボックス 8"/>
          <p:cNvSpPr txBox="1"/>
          <p:nvPr/>
        </p:nvSpPr>
        <p:spPr>
          <a:xfrm>
            <a:off x="4760436" y="3260325"/>
            <a:ext cx="4137083" cy="584775"/>
          </a:xfrm>
          <a:prstGeom prst="rect">
            <a:avLst/>
          </a:prstGeom>
          <a:noFill/>
        </p:spPr>
        <p:txBody>
          <a:bodyPr wrap="square" rtlCol="0">
            <a:spAutoFit/>
          </a:bodyPr>
          <a:lstStyle/>
          <a:p>
            <a:r>
              <a:rPr lang="ja-JP" altLang="en-US" sz="1600" dirty="0" smtClean="0">
                <a:solidFill>
                  <a:schemeClr val="accent3">
                    <a:lumMod val="75000"/>
                  </a:schemeClr>
                </a:solidFill>
                <a:effectLst>
                  <a:glow rad="127000">
                    <a:schemeClr val="bg1">
                      <a:alpha val="90000"/>
                    </a:schemeClr>
                  </a:glow>
                </a:effectLst>
                <a:latin typeface="+mn-ea"/>
                <a:ea typeface="+mn-ea"/>
              </a:rPr>
              <a:t>繰り返す対象の配列。</a:t>
            </a:r>
            <a:endParaRPr lang="en-US" altLang="ja-JP" sz="1600" dirty="0" smtClean="0">
              <a:solidFill>
                <a:schemeClr val="accent3">
                  <a:lumMod val="75000"/>
                </a:schemeClr>
              </a:solidFill>
              <a:effectLst>
                <a:glow rad="127000">
                  <a:schemeClr val="bg1">
                    <a:alpha val="90000"/>
                  </a:schemeClr>
                </a:glow>
              </a:effectLst>
              <a:latin typeface="+mn-ea"/>
              <a:ea typeface="+mn-ea"/>
            </a:endParaRPr>
          </a:p>
          <a:p>
            <a:r>
              <a:rPr lang="ja-JP" altLang="en-US" sz="1600" dirty="0" smtClean="0">
                <a:solidFill>
                  <a:schemeClr val="accent3">
                    <a:lumMod val="75000"/>
                  </a:schemeClr>
                </a:solidFill>
                <a:effectLst>
                  <a:glow rad="127000">
                    <a:schemeClr val="bg1">
                      <a:alpha val="90000"/>
                    </a:schemeClr>
                  </a:glow>
                </a:effectLst>
                <a:latin typeface="+mn-ea"/>
                <a:ea typeface="+mn-ea"/>
              </a:rPr>
              <a:t>リストか</a:t>
            </a:r>
            <a:r>
              <a:rPr lang="en-US" altLang="ja-JP" sz="1600" dirty="0" smtClean="0">
                <a:solidFill>
                  <a:schemeClr val="accent3">
                    <a:lumMod val="75000"/>
                  </a:schemeClr>
                </a:solidFill>
                <a:effectLst>
                  <a:glow rad="127000">
                    <a:schemeClr val="bg1">
                      <a:alpha val="90000"/>
                    </a:schemeClr>
                  </a:glow>
                </a:effectLst>
                <a:latin typeface="+mn-ea"/>
                <a:ea typeface="+mn-ea"/>
              </a:rPr>
              <a:t>range</a:t>
            </a:r>
            <a:r>
              <a:rPr lang="ja-JP" altLang="en-US" sz="1600" dirty="0" smtClean="0">
                <a:solidFill>
                  <a:schemeClr val="accent3">
                    <a:lumMod val="75000"/>
                  </a:schemeClr>
                </a:solidFill>
                <a:effectLst>
                  <a:glow rad="127000">
                    <a:schemeClr val="bg1">
                      <a:alpha val="90000"/>
                    </a:schemeClr>
                  </a:glow>
                </a:effectLst>
                <a:latin typeface="+mn-ea"/>
                <a:ea typeface="+mn-ea"/>
              </a:rPr>
              <a:t>関数であることがほとんど</a:t>
            </a:r>
            <a:endParaRPr lang="en-US" altLang="ja-JP" sz="1600" dirty="0" smtClean="0">
              <a:solidFill>
                <a:schemeClr val="accent3">
                  <a:lumMod val="75000"/>
                </a:schemeClr>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H="1" flipV="1">
            <a:off x="4270051" y="3034924"/>
            <a:ext cx="488736" cy="597697"/>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1747466" y="1280555"/>
            <a:ext cx="5205784" cy="584775"/>
          </a:xfrm>
          <a:prstGeom prst="rect">
            <a:avLst/>
          </a:prstGeom>
          <a:noFill/>
        </p:spPr>
        <p:txBody>
          <a:bodyPr wrap="square" rtlCol="0">
            <a:spAutoFit/>
          </a:bodyPr>
          <a:lstStyle/>
          <a:p>
            <a:r>
              <a:rPr lang="ja-JP" altLang="en-US" sz="1600" dirty="0" smtClean="0">
                <a:solidFill>
                  <a:schemeClr val="accent5"/>
                </a:solidFill>
                <a:effectLst>
                  <a:glow rad="127000">
                    <a:schemeClr val="bg1">
                      <a:alpha val="90000"/>
                    </a:schemeClr>
                  </a:glow>
                </a:effectLst>
                <a:latin typeface="+mn-ea"/>
                <a:ea typeface="+mn-ea"/>
              </a:rPr>
              <a:t>繰り返しに使う変数</a:t>
            </a:r>
            <a:endParaRPr lang="en-US" altLang="ja-JP" sz="1600" dirty="0" smtClean="0">
              <a:solidFill>
                <a:schemeClr val="accent5"/>
              </a:solidFill>
              <a:effectLst>
                <a:glow rad="127000">
                  <a:schemeClr val="bg1">
                    <a:alpha val="90000"/>
                  </a:schemeClr>
                </a:glow>
              </a:effectLst>
              <a:latin typeface="+mn-ea"/>
              <a:ea typeface="+mn-ea"/>
            </a:endParaRPr>
          </a:p>
          <a:p>
            <a:r>
              <a:rPr lang="ja-JP" altLang="en-US" sz="1600" dirty="0" smtClean="0">
                <a:solidFill>
                  <a:schemeClr val="accent5"/>
                </a:solidFill>
                <a:effectLst>
                  <a:glow rad="127000">
                    <a:schemeClr val="bg1">
                      <a:alpha val="90000"/>
                    </a:schemeClr>
                  </a:glow>
                </a:effectLst>
                <a:latin typeface="+mn-ea"/>
                <a:ea typeface="+mn-ea"/>
              </a:rPr>
              <a:t>（</a:t>
            </a:r>
            <a:r>
              <a:rPr lang="ja-JP" altLang="en-US" sz="1600" b="1" dirty="0" smtClean="0">
                <a:solidFill>
                  <a:schemeClr val="accent5"/>
                </a:solidFill>
                <a:effectLst>
                  <a:glow rad="127000">
                    <a:schemeClr val="bg1">
                      <a:alpha val="90000"/>
                    </a:schemeClr>
                  </a:glow>
                </a:effectLst>
                <a:latin typeface="+mn-ea"/>
                <a:ea typeface="+mn-ea"/>
              </a:rPr>
              <a:t>ここで初めて出てくる、</a:t>
            </a:r>
            <a:r>
              <a:rPr lang="en-US" altLang="ja-JP" sz="1600" b="1" dirty="0" smtClean="0">
                <a:solidFill>
                  <a:schemeClr val="accent5"/>
                </a:solidFill>
                <a:effectLst>
                  <a:glow rad="127000">
                    <a:schemeClr val="bg1">
                      <a:alpha val="90000"/>
                    </a:schemeClr>
                  </a:glow>
                </a:effectLst>
                <a:latin typeface="+mn-ea"/>
                <a:ea typeface="+mn-ea"/>
              </a:rPr>
              <a:t>for</a:t>
            </a:r>
            <a:r>
              <a:rPr lang="ja-JP" altLang="en-US" sz="1600" b="1" dirty="0" smtClean="0">
                <a:solidFill>
                  <a:schemeClr val="accent5"/>
                </a:solidFill>
                <a:effectLst>
                  <a:glow rad="127000">
                    <a:schemeClr val="bg1">
                      <a:alpha val="90000"/>
                    </a:schemeClr>
                  </a:glow>
                </a:effectLst>
                <a:latin typeface="+mn-ea"/>
                <a:ea typeface="+mn-ea"/>
              </a:rPr>
              <a:t>文の中だけで通用する変数</a:t>
            </a:r>
            <a:r>
              <a:rPr lang="ja-JP" altLang="en-US" sz="1600" dirty="0" smtClean="0">
                <a:solidFill>
                  <a:schemeClr val="accent5"/>
                </a:solidFill>
                <a:effectLst>
                  <a:glow rad="127000">
                    <a:schemeClr val="bg1">
                      <a:alpha val="90000"/>
                    </a:schemeClr>
                  </a:glow>
                </a:effectLst>
                <a:latin typeface="+mn-ea"/>
                <a:ea typeface="+mn-ea"/>
              </a:rPr>
              <a:t>）</a:t>
            </a:r>
            <a:endParaRPr lang="en-US" altLang="ja-JP" sz="1600" dirty="0" smtClean="0">
              <a:solidFill>
                <a:schemeClr val="accent5"/>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a:off x="1976280" y="1865330"/>
            <a:ext cx="256301" cy="805178"/>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2615881" y="1920141"/>
            <a:ext cx="5761202" cy="338554"/>
          </a:xfrm>
          <a:prstGeom prst="rect">
            <a:avLst/>
          </a:prstGeom>
          <a:noFill/>
        </p:spPr>
        <p:txBody>
          <a:bodyPr wrap="square" rtlCol="0">
            <a:spAutoFit/>
          </a:bodyPr>
          <a:lstStyle/>
          <a:p>
            <a:r>
              <a:rPr lang="en-US" altLang="ja-JP" sz="1600" dirty="0" smtClean="0">
                <a:solidFill>
                  <a:schemeClr val="accent1"/>
                </a:solidFill>
                <a:effectLst>
                  <a:glow rad="127000">
                    <a:schemeClr val="bg1">
                      <a:alpha val="90000"/>
                    </a:schemeClr>
                  </a:glow>
                </a:effectLst>
                <a:latin typeface="+mn-ea"/>
                <a:ea typeface="+mn-ea"/>
              </a:rPr>
              <a:t>in</a:t>
            </a:r>
            <a:r>
              <a:rPr lang="ja-JP" altLang="en-US" sz="1600" dirty="0" smtClean="0">
                <a:solidFill>
                  <a:schemeClr val="accent1"/>
                </a:solidFill>
                <a:effectLst>
                  <a:glow rad="127000">
                    <a:schemeClr val="bg1">
                      <a:alpha val="90000"/>
                    </a:schemeClr>
                  </a:glow>
                </a:effectLst>
                <a:latin typeface="+mn-ea"/>
                <a:ea typeface="+mn-ea"/>
              </a:rPr>
              <a:t>と書いてから、次に</a:t>
            </a:r>
            <a:r>
              <a:rPr lang="ja-JP" altLang="en-US" sz="1600" dirty="0" smtClean="0">
                <a:solidFill>
                  <a:schemeClr val="accent5"/>
                </a:solidFill>
                <a:effectLst>
                  <a:glow rad="127000">
                    <a:schemeClr val="bg1">
                      <a:alpha val="90000"/>
                    </a:schemeClr>
                  </a:glow>
                </a:effectLst>
                <a:latin typeface="+mn-ea"/>
                <a:ea typeface="+mn-ea"/>
              </a:rPr>
              <a:t>変数</a:t>
            </a:r>
            <a:r>
              <a:rPr lang="ja-JP" altLang="en-US" sz="1600" dirty="0" smtClean="0">
                <a:solidFill>
                  <a:schemeClr val="accent1"/>
                </a:solidFill>
                <a:effectLst>
                  <a:glow rad="127000">
                    <a:schemeClr val="bg1">
                      <a:alpha val="90000"/>
                    </a:schemeClr>
                  </a:glow>
                </a:effectLst>
                <a:latin typeface="+mn-ea"/>
                <a:ea typeface="+mn-ea"/>
              </a:rPr>
              <a:t>を代入していく</a:t>
            </a:r>
            <a:r>
              <a:rPr lang="ja-JP" altLang="en-US" sz="1600" dirty="0" smtClean="0">
                <a:solidFill>
                  <a:schemeClr val="accent3">
                    <a:lumMod val="75000"/>
                  </a:schemeClr>
                </a:solidFill>
                <a:effectLst>
                  <a:glow rad="127000">
                    <a:schemeClr val="bg1">
                      <a:alpha val="90000"/>
                    </a:schemeClr>
                  </a:glow>
                </a:effectLst>
                <a:latin typeface="+mn-ea"/>
                <a:ea typeface="+mn-ea"/>
              </a:rPr>
              <a:t>配列</a:t>
            </a:r>
            <a:r>
              <a:rPr lang="ja-JP" altLang="en-US" sz="1600" dirty="0" smtClean="0">
                <a:solidFill>
                  <a:schemeClr val="accent1"/>
                </a:solidFill>
                <a:effectLst>
                  <a:glow rad="127000">
                    <a:schemeClr val="bg1">
                      <a:alpha val="90000"/>
                    </a:schemeClr>
                  </a:glow>
                </a:effectLst>
                <a:latin typeface="+mn-ea"/>
                <a:ea typeface="+mn-ea"/>
              </a:rPr>
              <a:t>を書く（という決まり）</a:t>
            </a:r>
            <a:endParaRPr lang="en-US" altLang="ja-JP" sz="1600" dirty="0" smtClean="0">
              <a:solidFill>
                <a:schemeClr val="accent1"/>
              </a:solidFill>
              <a:effectLst>
                <a:glow rad="127000">
                  <a:schemeClr val="bg1">
                    <a:alpha val="90000"/>
                  </a:schemeClr>
                </a:glow>
              </a:effectLst>
              <a:latin typeface="+mn-ea"/>
              <a:ea typeface="+mn-ea"/>
            </a:endParaRPr>
          </a:p>
        </p:txBody>
      </p:sp>
      <p:cxnSp>
        <p:nvCxnSpPr>
          <p:cNvPr id="18" name="直線矢印コネクタ 17"/>
          <p:cNvCxnSpPr>
            <a:stCxn id="17" idx="1"/>
          </p:cNvCxnSpPr>
          <p:nvPr/>
        </p:nvCxnSpPr>
        <p:spPr bwMode="auto">
          <a:xfrm flipH="1">
            <a:off x="2405579" y="2089418"/>
            <a:ext cx="210302" cy="56239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p:cNvSpPr txBox="1"/>
          <p:nvPr/>
        </p:nvSpPr>
        <p:spPr>
          <a:xfrm>
            <a:off x="6422357" y="2697061"/>
            <a:ext cx="2392608" cy="584775"/>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配列の後に</a:t>
            </a:r>
            <a:r>
              <a:rPr lang="ja-JP" altLang="en-US" sz="1600" b="1" dirty="0" smtClean="0">
                <a:solidFill>
                  <a:schemeClr val="accent1"/>
                </a:solidFill>
                <a:effectLst>
                  <a:glow rad="127000">
                    <a:schemeClr val="bg1">
                      <a:alpha val="90000"/>
                    </a:schemeClr>
                  </a:glow>
                </a:effectLst>
                <a:latin typeface="+mn-ea"/>
                <a:ea typeface="+mn-ea"/>
              </a:rPr>
              <a:t>コロン（</a:t>
            </a:r>
            <a:r>
              <a:rPr lang="en-US" altLang="ja-JP" sz="1600" b="1" dirty="0" smtClean="0">
                <a:solidFill>
                  <a:schemeClr val="accent1"/>
                </a:solidFill>
                <a:effectLst>
                  <a:glow rad="127000">
                    <a:schemeClr val="bg1">
                      <a:alpha val="90000"/>
                    </a:schemeClr>
                  </a:glow>
                </a:effectLst>
                <a:latin typeface="+mn-ea"/>
                <a:ea typeface="+mn-ea"/>
              </a:rPr>
              <a:t>:</a:t>
            </a:r>
            <a:r>
              <a:rPr lang="ja-JP" altLang="en-US" sz="1600" b="1" dirty="0" smtClean="0">
                <a:solidFill>
                  <a:schemeClr val="accent1"/>
                </a:solidFill>
                <a:effectLst>
                  <a:glow rad="127000">
                    <a:schemeClr val="bg1">
                      <a:alpha val="90000"/>
                    </a:schemeClr>
                  </a:glow>
                </a:effectLst>
                <a:latin typeface="+mn-ea"/>
                <a:ea typeface="+mn-ea"/>
              </a:rPr>
              <a:t>）して改行（</a:t>
            </a:r>
            <a:r>
              <a:rPr lang="ja-JP" altLang="en-US" sz="1600" dirty="0" smtClean="0">
                <a:solidFill>
                  <a:schemeClr val="accent1"/>
                </a:solidFill>
                <a:effectLst>
                  <a:glow rad="127000">
                    <a:schemeClr val="bg1">
                      <a:alpha val="90000"/>
                    </a:schemeClr>
                  </a:glow>
                </a:effectLst>
                <a:latin typeface="+mn-ea"/>
                <a:ea typeface="+mn-ea"/>
              </a:rPr>
              <a:t>という決まり）</a:t>
            </a:r>
            <a:endParaRPr lang="en-US" altLang="ja-JP" sz="1600" dirty="0" smtClean="0">
              <a:solidFill>
                <a:schemeClr val="accent1"/>
              </a:solidFill>
              <a:effectLst>
                <a:glow rad="127000">
                  <a:schemeClr val="bg1">
                    <a:alpha val="90000"/>
                  </a:schemeClr>
                </a:glow>
              </a:effectLst>
              <a:latin typeface="+mn-ea"/>
              <a:ea typeface="+mn-ea"/>
            </a:endParaRPr>
          </a:p>
        </p:txBody>
      </p:sp>
      <p:cxnSp>
        <p:nvCxnSpPr>
          <p:cNvPr id="34" name="直線矢印コネクタ 33"/>
          <p:cNvCxnSpPr>
            <a:stCxn id="33" idx="1"/>
          </p:cNvCxnSpPr>
          <p:nvPr/>
        </p:nvCxnSpPr>
        <p:spPr bwMode="auto">
          <a:xfrm flipH="1" flipV="1">
            <a:off x="5746827" y="2863928"/>
            <a:ext cx="675530" cy="12552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8" name="テキスト ボックス 67"/>
          <p:cNvSpPr txBox="1"/>
          <p:nvPr/>
        </p:nvSpPr>
        <p:spPr>
          <a:xfrm>
            <a:off x="1858942" y="3858022"/>
            <a:ext cx="4822218" cy="584775"/>
          </a:xfrm>
          <a:prstGeom prst="rect">
            <a:avLst/>
          </a:prstGeom>
          <a:noFill/>
        </p:spPr>
        <p:txBody>
          <a:bodyPr wrap="square" rtlCol="0">
            <a:spAutoFit/>
          </a:bodyPr>
          <a:lstStyle/>
          <a:p>
            <a:r>
              <a:rPr lang="ja-JP" altLang="en-US" sz="1600" dirty="0" smtClean="0">
                <a:effectLst>
                  <a:glow rad="127000">
                    <a:schemeClr val="bg1">
                      <a:alpha val="90000"/>
                    </a:schemeClr>
                  </a:glow>
                </a:effectLst>
                <a:latin typeface="+mn-ea"/>
                <a:ea typeface="+mn-ea"/>
              </a:rPr>
              <a:t>繰り返したい処理</a:t>
            </a:r>
            <a:endParaRPr lang="en-US" altLang="ja-JP" sz="1600" dirty="0" smtClean="0">
              <a:effectLst>
                <a:glow rad="127000">
                  <a:schemeClr val="bg1">
                    <a:alpha val="90000"/>
                  </a:schemeClr>
                </a:glow>
              </a:effectLst>
              <a:latin typeface="+mn-ea"/>
              <a:ea typeface="+mn-ea"/>
            </a:endParaRPr>
          </a:p>
          <a:p>
            <a:r>
              <a:rPr lang="ja-JP" altLang="en-US" sz="1600" dirty="0" smtClean="0">
                <a:effectLst>
                  <a:glow rad="127000">
                    <a:schemeClr val="bg1">
                      <a:alpha val="90000"/>
                    </a:schemeClr>
                  </a:glow>
                </a:effectLst>
                <a:latin typeface="+mn-ea"/>
                <a:ea typeface="+mn-ea"/>
              </a:rPr>
              <a:t>（改行して半角スペース</a:t>
            </a:r>
            <a:r>
              <a:rPr lang="en-US" altLang="ja-JP" sz="1600" dirty="0" smtClean="0">
                <a:effectLst>
                  <a:glow rad="127000">
                    <a:schemeClr val="bg1">
                      <a:alpha val="90000"/>
                    </a:schemeClr>
                  </a:glow>
                </a:effectLst>
                <a:latin typeface="+mn-ea"/>
                <a:ea typeface="+mn-ea"/>
              </a:rPr>
              <a:t>×4</a:t>
            </a:r>
            <a:r>
              <a:rPr lang="ja-JP" altLang="en-US" sz="1600" dirty="0" smtClean="0">
                <a:effectLst>
                  <a:glow rad="127000">
                    <a:schemeClr val="bg1">
                      <a:alpha val="90000"/>
                    </a:schemeClr>
                  </a:glow>
                </a:effectLst>
                <a:latin typeface="+mn-ea"/>
                <a:ea typeface="+mn-ea"/>
              </a:rPr>
              <a:t>文字分インデントする）</a:t>
            </a:r>
            <a:endParaRPr lang="en-US" altLang="ja-JP" sz="1600" dirty="0" smtClean="0">
              <a:effectLst>
                <a:glow rad="127000">
                  <a:schemeClr val="bg1">
                    <a:alpha val="90000"/>
                  </a:schemeClr>
                </a:glow>
              </a:effectLst>
              <a:latin typeface="+mn-ea"/>
              <a:ea typeface="+mn-ea"/>
            </a:endParaRPr>
          </a:p>
        </p:txBody>
      </p:sp>
      <p:cxnSp>
        <p:nvCxnSpPr>
          <p:cNvPr id="69" name="直線矢印コネクタ 68"/>
          <p:cNvCxnSpPr/>
          <p:nvPr/>
        </p:nvCxnSpPr>
        <p:spPr bwMode="auto">
          <a:xfrm flipH="1" flipV="1">
            <a:off x="2169469" y="3420146"/>
            <a:ext cx="156572" cy="394118"/>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8" name="テキスト ボックス 37"/>
          <p:cNvSpPr txBox="1"/>
          <p:nvPr/>
        </p:nvSpPr>
        <p:spPr>
          <a:xfrm>
            <a:off x="614572" y="4848841"/>
            <a:ext cx="6557731"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a:t>
            </a:r>
            <a:r>
              <a:rPr lang="ja-JP" altLang="en-US" dirty="0">
                <a:effectLst>
                  <a:glow rad="127000">
                    <a:schemeClr val="bg1">
                      <a:alpha val="90000"/>
                    </a:schemeClr>
                  </a:glow>
                </a:effectLst>
                <a:latin typeface="+mn-ea"/>
                <a:ea typeface="+mn-ea"/>
              </a:rPr>
              <a:t>インデントとは、「字下げ（文章の行頭に空白を挿入して先頭の文字を右に</a:t>
            </a:r>
            <a:r>
              <a:rPr lang="ja-JP" altLang="en-US" dirty="0" smtClean="0">
                <a:effectLst>
                  <a:glow rad="127000">
                    <a:schemeClr val="bg1">
                      <a:alpha val="90000"/>
                    </a:schemeClr>
                  </a:glow>
                </a:effectLst>
                <a:latin typeface="+mn-ea"/>
                <a:ea typeface="+mn-ea"/>
              </a:rPr>
              <a:t>押しやる）」のことです。</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参考：</a:t>
            </a:r>
            <a:r>
              <a:rPr lang="ja-JP" altLang="en-US" dirty="0" smtClean="0">
                <a:effectLst>
                  <a:glow rad="127000">
                    <a:schemeClr val="bg1">
                      <a:alpha val="90000"/>
                    </a:schemeClr>
                  </a:glow>
                </a:effectLst>
                <a:latin typeface="+mn-ea"/>
                <a:ea typeface="+mn-ea"/>
                <a:hlinkClick r:id="rId2"/>
              </a:rPr>
              <a:t>インデント </a:t>
            </a:r>
            <a:r>
              <a:rPr lang="en-US" altLang="ja-JP" dirty="0" smtClean="0">
                <a:effectLst>
                  <a:glow rad="127000">
                    <a:schemeClr val="bg1">
                      <a:alpha val="90000"/>
                    </a:schemeClr>
                  </a:glow>
                </a:effectLst>
                <a:latin typeface="+mn-ea"/>
                <a:ea typeface="+mn-ea"/>
                <a:hlinkClick r:id="rId2"/>
              </a:rPr>
              <a:t>【indent】 </a:t>
            </a:r>
            <a:r>
              <a:rPr lang="ja-JP" altLang="en-US" dirty="0" smtClean="0">
                <a:effectLst>
                  <a:glow rad="127000">
                    <a:schemeClr val="bg1">
                      <a:alpha val="90000"/>
                    </a:schemeClr>
                  </a:glow>
                </a:effectLst>
                <a:latin typeface="+mn-ea"/>
                <a:ea typeface="+mn-ea"/>
                <a:hlinkClick r:id="rId2"/>
              </a:rPr>
              <a:t>字下げ</a:t>
            </a:r>
            <a:endParaRPr lang="en-US" altLang="ja-JP" dirty="0" smtClean="0">
              <a:effectLst>
                <a:glow rad="127000">
                  <a:schemeClr val="bg1">
                    <a:alpha val="90000"/>
                  </a:schemeClr>
                </a:glow>
              </a:effectLst>
              <a:latin typeface="+mn-ea"/>
              <a:ea typeface="+mn-ea"/>
            </a:endParaRPr>
          </a:p>
        </p:txBody>
      </p:sp>
      <p:cxnSp>
        <p:nvCxnSpPr>
          <p:cNvPr id="39" name="直線矢印コネクタ 38"/>
          <p:cNvCxnSpPr/>
          <p:nvPr/>
        </p:nvCxnSpPr>
        <p:spPr bwMode="auto">
          <a:xfrm flipV="1">
            <a:off x="1171363" y="3632622"/>
            <a:ext cx="170946" cy="1209423"/>
          </a:xfrm>
          <a:prstGeom prst="straightConnector1">
            <a:avLst/>
          </a:prstGeom>
          <a:ln w="9525">
            <a:solidFill>
              <a:schemeClr val="tx1"/>
            </a:solidFill>
            <a:prstDash val="dash"/>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5" name="右中かっこ 34"/>
          <p:cNvSpPr/>
          <p:nvPr/>
        </p:nvSpPr>
        <p:spPr bwMode="auto">
          <a:xfrm rot="5400000">
            <a:off x="1315778" y="3205248"/>
            <a:ext cx="132566" cy="562364"/>
          </a:xfrm>
          <a:prstGeom prst="rightBrace">
            <a:avLst/>
          </a:prstGeom>
          <a:ln w="9525">
            <a:prstDash val="dash"/>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0" name="正方形/長方形 19"/>
          <p:cNvSpPr/>
          <p:nvPr/>
        </p:nvSpPr>
        <p:spPr>
          <a:xfrm>
            <a:off x="315782" y="5625401"/>
            <a:ext cx="8584065" cy="738664"/>
          </a:xfrm>
          <a:prstGeom prst="rect">
            <a:avLst/>
          </a:prstGeom>
        </p:spPr>
        <p:txBody>
          <a:bodyPr wrap="square">
            <a:spAutoFit/>
          </a:bodyPr>
          <a:lstStyle/>
          <a:p>
            <a:pPr>
              <a:lnSpc>
                <a:spcPct val="150000"/>
              </a:lnSpc>
            </a:pPr>
            <a:r>
              <a:rPr lang="ja-JP" altLang="en-US" sz="1400" dirty="0" smtClean="0">
                <a:solidFill>
                  <a:srgbClr val="000000"/>
                </a:solidFill>
                <a:latin typeface="+mn-ea"/>
                <a:ea typeface="+mn-ea"/>
              </a:rPr>
              <a:t>・</a:t>
            </a:r>
            <a:r>
              <a:rPr lang="en-US" altLang="ja-JP" sz="1400" dirty="0" smtClean="0">
                <a:solidFill>
                  <a:srgbClr val="000000"/>
                </a:solidFill>
                <a:latin typeface="+mn-ea"/>
                <a:ea typeface="+mn-ea"/>
              </a:rPr>
              <a:t>Python</a:t>
            </a:r>
            <a:r>
              <a:rPr lang="ja-JP" altLang="en-US" sz="1400" dirty="0" smtClean="0">
                <a:solidFill>
                  <a:srgbClr val="000000"/>
                </a:solidFill>
                <a:latin typeface="+mn-ea"/>
                <a:ea typeface="+mn-ea"/>
              </a:rPr>
              <a:t>のループは、「</a:t>
            </a:r>
            <a:r>
              <a:rPr lang="en-US" altLang="ja-JP" sz="1400" dirty="0" err="1" smtClean="0">
                <a:solidFill>
                  <a:srgbClr val="000000"/>
                </a:solidFill>
                <a:latin typeface="+mn-ea"/>
                <a:ea typeface="+mn-ea"/>
              </a:rPr>
              <a:t>EndSub</a:t>
            </a:r>
            <a:r>
              <a:rPr lang="ja-JP" altLang="en-US" sz="1400" dirty="0" smtClean="0">
                <a:solidFill>
                  <a:srgbClr val="000000"/>
                </a:solidFill>
                <a:latin typeface="+mn-ea"/>
                <a:ea typeface="+mn-ea"/>
              </a:rPr>
              <a:t>」の記載やカッコでくくったりはしない。</a:t>
            </a:r>
            <a:endParaRPr lang="en-US" altLang="ja-JP" sz="1400" dirty="0" smtClean="0">
              <a:solidFill>
                <a:srgbClr val="000000"/>
              </a:solidFill>
              <a:latin typeface="+mn-ea"/>
              <a:ea typeface="+mn-ea"/>
            </a:endParaRPr>
          </a:p>
          <a:p>
            <a:pPr>
              <a:lnSpc>
                <a:spcPct val="150000"/>
              </a:lnSpc>
            </a:pPr>
            <a:r>
              <a:rPr lang="ja-JP" altLang="en-US" sz="1400" dirty="0">
                <a:solidFill>
                  <a:srgbClr val="000000"/>
                </a:solidFill>
                <a:latin typeface="+mn-ea"/>
                <a:ea typeface="+mn-ea"/>
              </a:rPr>
              <a:t>　</a:t>
            </a:r>
            <a:r>
              <a:rPr lang="ja-JP" altLang="en-US" sz="1400" dirty="0" smtClean="0">
                <a:solidFill>
                  <a:srgbClr val="000000"/>
                </a:solidFill>
                <a:latin typeface="+mn-ea"/>
                <a:ea typeface="+mn-ea"/>
              </a:rPr>
              <a:t>インデントが終わるところがループの終わるところなので、インデントのずれに注意。</a:t>
            </a:r>
            <a:endParaRPr lang="en-US" altLang="ja-JP" sz="1400" dirty="0" smtClean="0">
              <a:solidFill>
                <a:srgbClr val="000000"/>
              </a:solidFill>
              <a:latin typeface="+mn-ea"/>
              <a:ea typeface="+mn-ea"/>
            </a:endParaRPr>
          </a:p>
        </p:txBody>
      </p:sp>
    </p:spTree>
    <p:extLst>
      <p:ext uri="{BB962C8B-B14F-4D97-AF65-F5344CB8AC3E}">
        <p14:creationId xmlns:p14="http://schemas.microsoft.com/office/powerpoint/2010/main" val="201253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7" grpId="0"/>
      <p:bldP spid="33" grpId="0"/>
      <p:bldP spid="68" grpId="0"/>
      <p:bldP spid="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p:cNvSpPr txBox="1"/>
          <p:nvPr/>
        </p:nvSpPr>
        <p:spPr>
          <a:xfrm>
            <a:off x="3034779" y="2149301"/>
            <a:ext cx="5894916" cy="3754874"/>
          </a:xfrm>
          <a:prstGeom prst="rect">
            <a:avLst/>
          </a:prstGeom>
          <a:noFill/>
        </p:spPr>
        <p:txBody>
          <a:bodyPr wrap="square" rtlCol="0">
            <a:spAutoFit/>
          </a:bodyPr>
          <a:lstStyle/>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r>
              <a:rPr lang="en-US" altLang="ja-JP" sz="1400" b="1" dirty="0">
                <a:effectLst>
                  <a:glow rad="127000">
                    <a:schemeClr val="bg1">
                      <a:alpha val="90000"/>
                    </a:schemeClr>
                  </a:glow>
                </a:effectLst>
                <a:latin typeface="+mn-ea"/>
              </a:rPr>
              <a:t>…</a:t>
            </a:r>
            <a:endParaRPr lang="en-US" altLang="ja-JP" sz="1400" b="1" dirty="0" smtClean="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これを配列の最後（この場合は</a:t>
            </a:r>
            <a:r>
              <a:rPr lang="en-US" altLang="ja-JP" sz="1400" b="1" dirty="0" err="1" smtClean="0">
                <a:effectLst>
                  <a:glow rad="127000">
                    <a:schemeClr val="bg1">
                      <a:alpha val="90000"/>
                    </a:schemeClr>
                  </a:glow>
                </a:effectLst>
                <a:latin typeface="+mn-ea"/>
                <a:ea typeface="+mn-ea"/>
              </a:rPr>
              <a:t>i</a:t>
            </a:r>
            <a:r>
              <a:rPr lang="en-US" altLang="ja-JP" sz="1400" b="1" dirty="0" smtClean="0">
                <a:effectLst>
                  <a:glow rad="127000">
                    <a:schemeClr val="bg1">
                      <a:alpha val="90000"/>
                    </a:schemeClr>
                  </a:glow>
                </a:effectLst>
                <a:latin typeface="+mn-ea"/>
                <a:ea typeface="+mn-ea"/>
              </a:rPr>
              <a:t>=</a:t>
            </a:r>
            <a:r>
              <a:rPr lang="en-US" altLang="ja-JP" sz="1400" b="1" dirty="0" smtClean="0">
                <a:solidFill>
                  <a:schemeClr val="accent6"/>
                </a:solidFill>
                <a:effectLst>
                  <a:glow rad="127000">
                    <a:schemeClr val="bg1">
                      <a:alpha val="90000"/>
                    </a:schemeClr>
                  </a:glow>
                </a:effectLst>
                <a:latin typeface="+mn-ea"/>
                <a:ea typeface="+mn-ea"/>
              </a:rPr>
              <a:t>6</a:t>
            </a:r>
            <a:r>
              <a:rPr lang="ja-JP" altLang="en-US" sz="1400" b="1" dirty="0" smtClean="0">
                <a:effectLst>
                  <a:glow rad="127000">
                    <a:schemeClr val="bg1">
                      <a:alpha val="90000"/>
                    </a:schemeClr>
                  </a:glow>
                </a:effectLst>
                <a:latin typeface="+mn-ea"/>
                <a:ea typeface="+mn-ea"/>
              </a:rPr>
              <a:t>（</a:t>
            </a:r>
            <a:r>
              <a:rPr lang="en-US" altLang="ja-JP" sz="1400" b="1" dirty="0" smtClean="0">
                <a:effectLst>
                  <a:glow rad="127000">
                    <a:schemeClr val="bg1">
                      <a:alpha val="90000"/>
                    </a:schemeClr>
                  </a:glow>
                </a:effectLst>
                <a:latin typeface="+mn-ea"/>
                <a:ea typeface="+mn-ea"/>
              </a:rPr>
              <a:t>5</a:t>
            </a:r>
            <a:r>
              <a:rPr lang="ja-JP" altLang="en-US" sz="1400" b="1" dirty="0" smtClean="0">
                <a:effectLst>
                  <a:glow rad="127000">
                    <a:schemeClr val="bg1">
                      <a:alpha val="90000"/>
                    </a:schemeClr>
                  </a:glow>
                </a:effectLst>
                <a:latin typeface="+mn-ea"/>
                <a:ea typeface="+mn-ea"/>
              </a:rPr>
              <a:t>ループ目）まで行ったら</a:t>
            </a:r>
            <a:r>
              <a:rPr lang="en-US" altLang="ja-JP" sz="1400" b="1" dirty="0" smtClean="0">
                <a:effectLst>
                  <a:glow rad="127000">
                    <a:schemeClr val="bg1">
                      <a:alpha val="90000"/>
                    </a:schemeClr>
                  </a:glow>
                </a:effectLst>
                <a:latin typeface="+mn-ea"/>
                <a:ea typeface="+mn-ea"/>
              </a:rPr>
              <a:t>for</a:t>
            </a:r>
            <a:r>
              <a:rPr lang="ja-JP" altLang="en-US" sz="1400" b="1" dirty="0" smtClean="0">
                <a:effectLst>
                  <a:glow rad="127000">
                    <a:schemeClr val="bg1">
                      <a:alpha val="90000"/>
                    </a:schemeClr>
                  </a:glow>
                </a:effectLst>
                <a:latin typeface="+mn-ea"/>
                <a:ea typeface="+mn-ea"/>
              </a:rPr>
              <a:t>文は終わり、</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ループを抜けて、</a:t>
            </a:r>
            <a:r>
              <a:rPr lang="ja-JP" altLang="en-US" sz="1400" b="1" dirty="0">
                <a:effectLst>
                  <a:glow rad="127000">
                    <a:schemeClr val="bg1">
                      <a:alpha val="90000"/>
                    </a:schemeClr>
                  </a:glow>
                </a:effectLst>
                <a:latin typeface="+mn-ea"/>
                <a:ea typeface="+mn-ea"/>
              </a:rPr>
              <a:t>次</a:t>
            </a:r>
            <a:r>
              <a:rPr lang="ja-JP" altLang="en-US" sz="1400" b="1" dirty="0" smtClean="0">
                <a:effectLst>
                  <a:glow rad="127000">
                    <a:schemeClr val="bg1">
                      <a:alpha val="90000"/>
                    </a:schemeClr>
                  </a:glow>
                </a:effectLst>
                <a:latin typeface="+mn-ea"/>
                <a:ea typeface="+mn-ea"/>
              </a:rPr>
              <a:t>のコードに移る</a:t>
            </a:r>
            <a:r>
              <a:rPr lang="ja-JP" altLang="en-US" sz="1400" b="1" dirty="0">
                <a:effectLst>
                  <a:glow rad="127000">
                    <a:schemeClr val="bg1">
                      <a:alpha val="90000"/>
                    </a:schemeClr>
                  </a:glow>
                </a:effectLst>
                <a:latin typeface="+mn-ea"/>
                <a:ea typeface="+mn-ea"/>
              </a:rPr>
              <a:t>。</a:t>
            </a:r>
            <a:endParaRPr lang="en-US" altLang="ja-JP" sz="1400" b="1" dirty="0" smtClean="0">
              <a:effectLst>
                <a:glow rad="127000">
                  <a:schemeClr val="bg1">
                    <a:alpha val="90000"/>
                  </a:schemeClr>
                </a:glow>
              </a:effectLst>
              <a:latin typeface="+mn-ea"/>
              <a:ea typeface="+mn-ea"/>
            </a:endParaRPr>
          </a:p>
        </p:txBody>
      </p:sp>
      <p:sp>
        <p:nvSpPr>
          <p:cNvPr id="17" name="テキスト ボックス 16"/>
          <p:cNvSpPr txBox="1"/>
          <p:nvPr/>
        </p:nvSpPr>
        <p:spPr>
          <a:xfrm>
            <a:off x="3034779" y="2149301"/>
            <a:ext cx="5894916" cy="3108543"/>
          </a:xfrm>
          <a:prstGeom prst="rect">
            <a:avLst/>
          </a:prstGeom>
          <a:noFill/>
        </p:spPr>
        <p:txBody>
          <a:bodyPr wrap="square" rtlCol="0">
            <a:spAutoFit/>
          </a:bodyPr>
          <a:lstStyle/>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r>
              <a:rPr lang="ja-JP" altLang="en-US" sz="1400" b="1" dirty="0">
                <a:effectLst>
                  <a:glow rad="127000">
                    <a:schemeClr val="bg1">
                      <a:alpha val="90000"/>
                    </a:schemeClr>
                  </a:glow>
                </a:effectLst>
                <a:latin typeface="+mn-ea"/>
                <a:ea typeface="+mn-ea"/>
              </a:rPr>
              <a:t>・インデントされた行の最下段まで処理を行ったら、</a:t>
            </a:r>
          </a:p>
          <a:p>
            <a:r>
              <a:rPr lang="ja-JP" altLang="en-US" sz="1400" b="1" dirty="0">
                <a:effectLst>
                  <a:glow rad="127000">
                    <a:schemeClr val="bg1">
                      <a:alpha val="90000"/>
                    </a:schemeClr>
                  </a:glow>
                </a:effectLst>
                <a:latin typeface="+mn-ea"/>
                <a:ea typeface="+mn-ea"/>
              </a:rPr>
              <a:t>　</a:t>
            </a:r>
            <a:r>
              <a:rPr lang="en-US" altLang="ja-JP" sz="1400" b="1" dirty="0" err="1" smtClean="0">
                <a:effectLst>
                  <a:glow rad="127000">
                    <a:schemeClr val="bg1">
                      <a:alpha val="90000"/>
                    </a:schemeClr>
                  </a:glow>
                </a:effectLst>
                <a:latin typeface="+mn-ea"/>
                <a:ea typeface="+mn-ea"/>
              </a:rPr>
              <a:t>i</a:t>
            </a:r>
            <a:r>
              <a:rPr lang="en-US" altLang="ja-JP" sz="1400" b="1" dirty="0" smtClean="0">
                <a:effectLst>
                  <a:glow rad="127000">
                    <a:schemeClr val="bg1">
                      <a:alpha val="90000"/>
                    </a:schemeClr>
                  </a:glow>
                </a:effectLst>
                <a:latin typeface="+mn-ea"/>
                <a:ea typeface="+mn-ea"/>
              </a:rPr>
              <a:t>=2</a:t>
            </a:r>
            <a:r>
              <a:rPr lang="ja-JP" altLang="en-US" sz="1400" b="1" dirty="0" smtClean="0">
                <a:effectLst>
                  <a:glow rad="127000">
                    <a:schemeClr val="bg1">
                      <a:alpha val="90000"/>
                    </a:schemeClr>
                  </a:glow>
                </a:effectLst>
                <a:latin typeface="+mn-ea"/>
                <a:ea typeface="+mn-ea"/>
              </a:rPr>
              <a:t>番目（</a:t>
            </a:r>
            <a:r>
              <a:rPr lang="en-US" altLang="ja-JP" sz="1400" b="1" dirty="0" smtClean="0">
                <a:effectLst>
                  <a:glow rad="127000">
                    <a:schemeClr val="bg1">
                      <a:alpha val="90000"/>
                    </a:schemeClr>
                  </a:glow>
                </a:effectLst>
                <a:latin typeface="+mn-ea"/>
                <a:ea typeface="+mn-ea"/>
              </a:rPr>
              <a:t>2</a:t>
            </a:r>
            <a:r>
              <a:rPr lang="ja-JP" altLang="en-US" sz="1400" b="1" dirty="0" smtClean="0">
                <a:effectLst>
                  <a:glow rad="127000">
                    <a:schemeClr val="bg1">
                      <a:alpha val="90000"/>
                    </a:schemeClr>
                  </a:glow>
                </a:effectLst>
                <a:latin typeface="+mn-ea"/>
                <a:ea typeface="+mn-ea"/>
              </a:rPr>
              <a:t>ループ目</a:t>
            </a:r>
            <a:r>
              <a:rPr lang="ja-JP" altLang="en-US" sz="1400" b="1" dirty="0">
                <a:effectLst>
                  <a:glow rad="127000">
                    <a:schemeClr val="bg1">
                      <a:alpha val="90000"/>
                    </a:schemeClr>
                  </a:glow>
                </a:effectLst>
                <a:latin typeface="+mn-ea"/>
                <a:ea typeface="+mn-ea"/>
              </a:rPr>
              <a:t>）となり、配列の</a:t>
            </a:r>
            <a:r>
              <a:rPr lang="en-US" altLang="ja-JP" sz="1400" b="1" dirty="0">
                <a:effectLst>
                  <a:glow rad="127000">
                    <a:schemeClr val="bg1">
                      <a:alpha val="90000"/>
                    </a:schemeClr>
                  </a:glow>
                </a:effectLst>
                <a:latin typeface="+mn-ea"/>
                <a:ea typeface="+mn-ea"/>
              </a:rPr>
              <a:t>1</a:t>
            </a:r>
            <a:r>
              <a:rPr lang="ja-JP" altLang="en-US" sz="1400" b="1" dirty="0">
                <a:effectLst>
                  <a:glow rad="127000">
                    <a:schemeClr val="bg1">
                      <a:alpha val="90000"/>
                    </a:schemeClr>
                  </a:glow>
                </a:effectLst>
                <a:latin typeface="+mn-ea"/>
                <a:ea typeface="+mn-ea"/>
              </a:rPr>
              <a:t>番目の要素を</a:t>
            </a:r>
            <a:r>
              <a:rPr lang="en-US" altLang="ja-JP" sz="1400" b="1" dirty="0" err="1">
                <a:effectLst>
                  <a:glow rad="127000">
                    <a:schemeClr val="bg1">
                      <a:alpha val="90000"/>
                    </a:schemeClr>
                  </a:glow>
                </a:effectLst>
                <a:latin typeface="+mn-ea"/>
                <a:ea typeface="+mn-ea"/>
              </a:rPr>
              <a:t>i</a:t>
            </a:r>
            <a:r>
              <a:rPr lang="ja-JP" altLang="en-US" sz="1400" b="1" dirty="0">
                <a:effectLst>
                  <a:glow rad="127000">
                    <a:schemeClr val="bg1">
                      <a:alpha val="90000"/>
                    </a:schemeClr>
                  </a:glow>
                </a:effectLst>
                <a:latin typeface="+mn-ea"/>
                <a:ea typeface="+mn-ea"/>
              </a:rPr>
              <a:t>に代入する</a:t>
            </a:r>
          </a:p>
          <a:p>
            <a:r>
              <a:rPr lang="ja-JP" altLang="en-US" sz="1400" b="1" dirty="0">
                <a:effectLst>
                  <a:glow rad="127000">
                    <a:schemeClr val="bg1">
                      <a:alpha val="90000"/>
                    </a:schemeClr>
                  </a:glow>
                </a:effectLst>
                <a:latin typeface="+mn-ea"/>
                <a:ea typeface="+mn-ea"/>
              </a:rPr>
              <a:t>（この場合だと、</a:t>
            </a:r>
            <a:r>
              <a:rPr lang="en-US" altLang="ja-JP" sz="1400" b="1" dirty="0" err="1" smtClean="0">
                <a:effectLst>
                  <a:glow rad="127000">
                    <a:schemeClr val="bg1">
                      <a:alpha val="90000"/>
                    </a:schemeClr>
                  </a:glow>
                </a:effectLst>
                <a:latin typeface="Consolas" panose="020B0609020204030204" pitchFamily="49" charset="0"/>
                <a:ea typeface="+mn-ea"/>
              </a:rPr>
              <a:t>i</a:t>
            </a:r>
            <a:r>
              <a:rPr lang="en-US" altLang="ja-JP" sz="1400" b="1" dirty="0" smtClean="0">
                <a:effectLst>
                  <a:glow rad="127000">
                    <a:schemeClr val="bg1">
                      <a:alpha val="90000"/>
                    </a:schemeClr>
                  </a:glow>
                </a:effectLst>
                <a:latin typeface="Consolas" panose="020B0609020204030204" pitchFamily="49" charset="0"/>
                <a:ea typeface="+mn-ea"/>
              </a:rPr>
              <a:t>=</a:t>
            </a:r>
            <a:r>
              <a:rPr lang="en-US" altLang="ja-JP" sz="1400" b="1" dirty="0" smtClean="0">
                <a:solidFill>
                  <a:schemeClr val="accent3"/>
                </a:solidFill>
                <a:effectLst>
                  <a:glow rad="127000">
                    <a:schemeClr val="bg1">
                      <a:alpha val="90000"/>
                    </a:schemeClr>
                  </a:glow>
                </a:effectLst>
                <a:latin typeface="Consolas" panose="020B0609020204030204" pitchFamily="49" charset="0"/>
                <a:ea typeface="+mn-ea"/>
              </a:rPr>
              <a:t>3</a:t>
            </a:r>
            <a:r>
              <a:rPr lang="ja-JP" altLang="en-US" sz="1400" b="1" dirty="0" smtClean="0">
                <a:effectLst>
                  <a:glow rad="127000">
                    <a:schemeClr val="bg1">
                      <a:alpha val="90000"/>
                    </a:schemeClr>
                  </a:glow>
                </a:effectLst>
                <a:latin typeface="+mn-ea"/>
                <a:ea typeface="+mn-ea"/>
              </a:rPr>
              <a:t>）</a:t>
            </a:r>
            <a:endParaRPr lang="ja-JP" altLang="en-US"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p:txBody>
      </p:sp>
      <p:sp>
        <p:nvSpPr>
          <p:cNvPr id="16" name="テキスト ボックス 15"/>
          <p:cNvSpPr txBox="1"/>
          <p:nvPr/>
        </p:nvSpPr>
        <p:spPr>
          <a:xfrm>
            <a:off x="3034779" y="2149301"/>
            <a:ext cx="5894916" cy="2031325"/>
          </a:xfrm>
          <a:prstGeom prst="rect">
            <a:avLst/>
          </a:prstGeom>
          <a:noFill/>
        </p:spPr>
        <p:txBody>
          <a:bodyPr wrap="square" rtlCol="0">
            <a:spAutoFit/>
          </a:bodyPr>
          <a:lstStyle/>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endParaRPr lang="en-US" altLang="ja-JP" sz="1400" b="1" dirty="0" smtClean="0">
              <a:effectLst>
                <a:glow rad="127000">
                  <a:schemeClr val="bg1">
                    <a:alpha val="90000"/>
                  </a:schemeClr>
                </a:glow>
              </a:effectLst>
              <a:latin typeface="+mn-ea"/>
              <a:ea typeface="+mn-ea"/>
            </a:endParaRPr>
          </a:p>
          <a:p>
            <a:endParaRPr lang="en-US" altLang="ja-JP" sz="1400" b="1" dirty="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・インデントされた行の最下段まで処理を行ったら、</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　</a:t>
            </a:r>
            <a:r>
              <a:rPr lang="en-US" altLang="ja-JP" sz="1400" b="1" dirty="0" err="1" smtClean="0">
                <a:effectLst>
                  <a:glow rad="127000">
                    <a:schemeClr val="bg1">
                      <a:alpha val="90000"/>
                    </a:schemeClr>
                  </a:glow>
                </a:effectLst>
                <a:latin typeface="+mn-ea"/>
                <a:ea typeface="+mn-ea"/>
              </a:rPr>
              <a:t>i</a:t>
            </a:r>
            <a:r>
              <a:rPr lang="en-US" altLang="ja-JP" sz="1400" b="1" dirty="0" smtClean="0">
                <a:effectLst>
                  <a:glow rad="127000">
                    <a:schemeClr val="bg1">
                      <a:alpha val="90000"/>
                    </a:schemeClr>
                  </a:glow>
                </a:effectLst>
                <a:latin typeface="+mn-ea"/>
                <a:ea typeface="+mn-ea"/>
              </a:rPr>
              <a:t>=1</a:t>
            </a:r>
            <a:r>
              <a:rPr lang="ja-JP" altLang="en-US" sz="1400" b="1" dirty="0" smtClean="0">
                <a:effectLst>
                  <a:glow rad="127000">
                    <a:schemeClr val="bg1">
                      <a:alpha val="90000"/>
                    </a:schemeClr>
                  </a:glow>
                </a:effectLst>
                <a:latin typeface="+mn-ea"/>
                <a:ea typeface="+mn-ea"/>
              </a:rPr>
              <a:t>番目（</a:t>
            </a:r>
            <a:r>
              <a:rPr lang="en-US" altLang="ja-JP" sz="1400" b="1" dirty="0" smtClean="0">
                <a:effectLst>
                  <a:glow rad="127000">
                    <a:schemeClr val="bg1">
                      <a:alpha val="90000"/>
                    </a:schemeClr>
                  </a:glow>
                </a:effectLst>
                <a:latin typeface="+mn-ea"/>
                <a:ea typeface="+mn-ea"/>
              </a:rPr>
              <a:t>1</a:t>
            </a:r>
            <a:r>
              <a:rPr lang="ja-JP" altLang="en-US" sz="1400" b="1" dirty="0" smtClean="0">
                <a:effectLst>
                  <a:glow rad="127000">
                    <a:schemeClr val="bg1">
                      <a:alpha val="90000"/>
                    </a:schemeClr>
                  </a:glow>
                </a:effectLst>
                <a:latin typeface="+mn-ea"/>
                <a:ea typeface="+mn-ea"/>
              </a:rPr>
              <a:t>ループ目）となり、配列の</a:t>
            </a:r>
            <a:r>
              <a:rPr lang="en-US" altLang="ja-JP" sz="1400" b="1" dirty="0" smtClean="0">
                <a:effectLst>
                  <a:glow rad="127000">
                    <a:schemeClr val="bg1">
                      <a:alpha val="90000"/>
                    </a:schemeClr>
                  </a:glow>
                </a:effectLst>
                <a:latin typeface="+mn-ea"/>
                <a:ea typeface="+mn-ea"/>
              </a:rPr>
              <a:t>1</a:t>
            </a:r>
            <a:r>
              <a:rPr lang="ja-JP" altLang="en-US" sz="1400" b="1" dirty="0" smtClean="0">
                <a:effectLst>
                  <a:glow rad="127000">
                    <a:schemeClr val="bg1">
                      <a:alpha val="90000"/>
                    </a:schemeClr>
                  </a:glow>
                </a:effectLst>
                <a:latin typeface="+mn-ea"/>
                <a:ea typeface="+mn-ea"/>
              </a:rPr>
              <a:t>番目の要素を</a:t>
            </a:r>
            <a:r>
              <a:rPr lang="en-US" altLang="ja-JP" sz="1400" b="1" dirty="0" err="1" smtClean="0">
                <a:effectLst>
                  <a:glow rad="127000">
                    <a:schemeClr val="bg1">
                      <a:alpha val="90000"/>
                    </a:schemeClr>
                  </a:glow>
                </a:effectLst>
                <a:latin typeface="+mn-ea"/>
                <a:ea typeface="+mn-ea"/>
              </a:rPr>
              <a:t>i</a:t>
            </a:r>
            <a:r>
              <a:rPr lang="ja-JP" altLang="en-US" sz="1400" b="1" dirty="0" smtClean="0">
                <a:effectLst>
                  <a:glow rad="127000">
                    <a:schemeClr val="bg1">
                      <a:alpha val="90000"/>
                    </a:schemeClr>
                  </a:glow>
                </a:effectLst>
                <a:latin typeface="+mn-ea"/>
                <a:ea typeface="+mn-ea"/>
              </a:rPr>
              <a:t>に代入する</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（この場合だと、</a:t>
            </a:r>
            <a:r>
              <a:rPr lang="en-US" altLang="ja-JP" sz="1400" b="1" dirty="0" err="1" smtClean="0">
                <a:effectLst>
                  <a:glow rad="127000">
                    <a:schemeClr val="bg1">
                      <a:alpha val="90000"/>
                    </a:schemeClr>
                  </a:glow>
                </a:effectLst>
                <a:latin typeface="Consolas" panose="020B0609020204030204" pitchFamily="49" charset="0"/>
                <a:ea typeface="+mn-ea"/>
              </a:rPr>
              <a:t>i</a:t>
            </a:r>
            <a:r>
              <a:rPr lang="en-US" altLang="ja-JP" sz="1400" b="1" dirty="0" smtClean="0">
                <a:effectLst>
                  <a:glow rad="127000">
                    <a:schemeClr val="bg1">
                      <a:alpha val="90000"/>
                    </a:schemeClr>
                  </a:glow>
                </a:effectLst>
                <a:latin typeface="Consolas" panose="020B0609020204030204" pitchFamily="49" charset="0"/>
                <a:ea typeface="+mn-ea"/>
              </a:rPr>
              <a:t>=</a:t>
            </a:r>
            <a:r>
              <a:rPr lang="ja-JP" altLang="en-US" sz="1400" b="1" dirty="0" smtClean="0">
                <a:solidFill>
                  <a:schemeClr val="accent2">
                    <a:lumMod val="75000"/>
                  </a:schemeClr>
                </a:solidFill>
                <a:effectLst>
                  <a:glow rad="127000">
                    <a:schemeClr val="bg1">
                      <a:alpha val="90000"/>
                    </a:schemeClr>
                  </a:glow>
                </a:effectLst>
                <a:latin typeface="Consolas" panose="020B0609020204030204" pitchFamily="49" charset="0"/>
                <a:ea typeface="+mn-ea"/>
              </a:rPr>
              <a:t>”</a:t>
            </a:r>
            <a:r>
              <a:rPr lang="en-US" altLang="ja-JP" sz="1400" b="1" dirty="0" smtClean="0">
                <a:solidFill>
                  <a:schemeClr val="accent2">
                    <a:lumMod val="75000"/>
                  </a:schemeClr>
                </a:solidFill>
                <a:effectLst>
                  <a:glow rad="127000">
                    <a:schemeClr val="bg1">
                      <a:alpha val="90000"/>
                    </a:schemeClr>
                  </a:glow>
                </a:effectLst>
                <a:latin typeface="Consolas" panose="020B0609020204030204" pitchFamily="49" charset="0"/>
                <a:ea typeface="+mn-ea"/>
              </a:rPr>
              <a:t>a</a:t>
            </a:r>
            <a:r>
              <a:rPr lang="ja-JP" altLang="en-US" sz="1400" b="1" dirty="0" smtClean="0">
                <a:solidFill>
                  <a:schemeClr val="accent2">
                    <a:lumMod val="75000"/>
                  </a:schemeClr>
                </a:solidFill>
                <a:effectLst>
                  <a:glow rad="127000">
                    <a:schemeClr val="bg1">
                      <a:alpha val="90000"/>
                    </a:schemeClr>
                  </a:glow>
                </a:effectLst>
                <a:latin typeface="Consolas" panose="020B0609020204030204" pitchFamily="49" charset="0"/>
                <a:ea typeface="+mn-ea"/>
              </a:rPr>
              <a:t>”</a:t>
            </a:r>
            <a:r>
              <a:rPr lang="ja-JP" altLang="en-US" sz="1400" b="1" dirty="0" smtClean="0">
                <a:effectLst>
                  <a:glow rad="127000">
                    <a:schemeClr val="bg1">
                      <a:alpha val="90000"/>
                    </a:schemeClr>
                  </a:glow>
                </a:effectLst>
                <a:latin typeface="+mn-ea"/>
                <a:ea typeface="+mn-ea"/>
              </a:rPr>
              <a:t>）</a:t>
            </a:r>
            <a:endParaRPr lang="en-US" altLang="ja-JP" sz="1400" b="1" dirty="0" smtClean="0">
              <a:effectLst>
                <a:glow rad="127000">
                  <a:schemeClr val="bg1">
                    <a:alpha val="90000"/>
                  </a:schemeClr>
                </a:glow>
              </a:effectLst>
              <a:latin typeface="+mn-ea"/>
              <a:ea typeface="+mn-ea"/>
            </a:endParaRPr>
          </a:p>
        </p:txBody>
      </p:sp>
      <p:sp>
        <p:nvSpPr>
          <p:cNvPr id="10" name="テキスト ボックス 9"/>
          <p:cNvSpPr txBox="1"/>
          <p:nvPr/>
        </p:nvSpPr>
        <p:spPr>
          <a:xfrm>
            <a:off x="3034779" y="2149301"/>
            <a:ext cx="5894916" cy="1169551"/>
          </a:xfrm>
          <a:prstGeom prst="rect">
            <a:avLst/>
          </a:prstGeom>
          <a:noFill/>
        </p:spPr>
        <p:txBody>
          <a:bodyPr wrap="square" rtlCol="0">
            <a:spAutoFit/>
          </a:bodyPr>
          <a:lstStyle/>
          <a:p>
            <a:r>
              <a:rPr lang="ja-JP" altLang="en-US" sz="1400" b="1" dirty="0" smtClean="0">
                <a:effectLst>
                  <a:glow rad="127000">
                    <a:schemeClr val="bg1">
                      <a:alpha val="90000"/>
                    </a:schemeClr>
                  </a:glow>
                </a:effectLst>
                <a:latin typeface="+mn-ea"/>
                <a:ea typeface="+mn-ea"/>
              </a:rPr>
              <a:t>・</a:t>
            </a:r>
            <a:r>
              <a:rPr lang="en-US" altLang="ja-JP" sz="1400" b="1" dirty="0" err="1" smtClean="0">
                <a:effectLst>
                  <a:glow rad="127000">
                    <a:schemeClr val="bg1">
                      <a:alpha val="90000"/>
                    </a:schemeClr>
                  </a:glow>
                </a:effectLst>
                <a:latin typeface="+mn-ea"/>
                <a:ea typeface="+mn-ea"/>
              </a:rPr>
              <a:t>i</a:t>
            </a:r>
            <a:r>
              <a:rPr lang="ja-JP" altLang="en-US" sz="1400" b="1" dirty="0" err="1" smtClean="0">
                <a:effectLst>
                  <a:glow rad="127000">
                    <a:schemeClr val="bg1">
                      <a:alpha val="90000"/>
                    </a:schemeClr>
                  </a:glow>
                </a:effectLst>
                <a:latin typeface="+mn-ea"/>
                <a:ea typeface="+mn-ea"/>
              </a:rPr>
              <a:t>には</a:t>
            </a:r>
            <a:r>
              <a:rPr lang="en-US" altLang="ja-JP" sz="1400" b="1" dirty="0" smtClean="0">
                <a:effectLst>
                  <a:glow rad="127000">
                    <a:schemeClr val="bg1">
                      <a:alpha val="90000"/>
                    </a:schemeClr>
                  </a:glow>
                </a:effectLst>
                <a:latin typeface="+mn-ea"/>
                <a:ea typeface="+mn-ea"/>
              </a:rPr>
              <a:t>in</a:t>
            </a:r>
            <a:r>
              <a:rPr lang="ja-JP" altLang="en-US" sz="1400" b="1" dirty="0" smtClean="0">
                <a:effectLst>
                  <a:glow rad="127000">
                    <a:schemeClr val="bg1">
                      <a:alpha val="90000"/>
                    </a:schemeClr>
                  </a:glow>
                </a:effectLst>
                <a:latin typeface="+mn-ea"/>
                <a:ea typeface="+mn-ea"/>
              </a:rPr>
              <a:t>の後の配列の要素が順番に代入される。</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　まず、</a:t>
            </a:r>
            <a:r>
              <a:rPr lang="en-US" altLang="ja-JP" sz="1400" b="1" dirty="0" err="1" smtClean="0">
                <a:effectLst>
                  <a:glow rad="127000">
                    <a:schemeClr val="bg1">
                      <a:alpha val="90000"/>
                    </a:schemeClr>
                  </a:glow>
                </a:effectLst>
                <a:latin typeface="Consolas" panose="020B0609020204030204" pitchFamily="49" charset="0"/>
                <a:ea typeface="+mn-ea"/>
              </a:rPr>
              <a:t>i</a:t>
            </a:r>
            <a:r>
              <a:rPr lang="en-US" altLang="ja-JP" sz="1400" b="1" dirty="0" smtClean="0">
                <a:effectLst>
                  <a:glow rad="127000">
                    <a:schemeClr val="bg1">
                      <a:alpha val="90000"/>
                    </a:schemeClr>
                  </a:glow>
                </a:effectLst>
                <a:latin typeface="Consolas" panose="020B0609020204030204" pitchFamily="49" charset="0"/>
                <a:ea typeface="+mn-ea"/>
              </a:rPr>
              <a:t>=0</a:t>
            </a:r>
            <a:r>
              <a:rPr lang="ja-JP" altLang="en-US" sz="1400" b="1" dirty="0" smtClean="0">
                <a:effectLst>
                  <a:glow rad="127000">
                    <a:schemeClr val="bg1">
                      <a:alpha val="90000"/>
                    </a:schemeClr>
                  </a:glow>
                </a:effectLst>
                <a:latin typeface="+mn-ea"/>
                <a:ea typeface="+mn-ea"/>
              </a:rPr>
              <a:t>番目（</a:t>
            </a:r>
            <a:r>
              <a:rPr lang="en-US" altLang="ja-JP" sz="1400" b="1" dirty="0" smtClean="0">
                <a:effectLst>
                  <a:glow rad="127000">
                    <a:schemeClr val="bg1">
                      <a:alpha val="90000"/>
                    </a:schemeClr>
                  </a:glow>
                </a:effectLst>
                <a:latin typeface="+mn-ea"/>
                <a:ea typeface="+mn-ea"/>
              </a:rPr>
              <a:t>0</a:t>
            </a:r>
            <a:r>
              <a:rPr lang="ja-JP" altLang="en-US" sz="1400" b="1" dirty="0" smtClean="0">
                <a:effectLst>
                  <a:glow rad="127000">
                    <a:schemeClr val="bg1">
                      <a:alpha val="90000"/>
                    </a:schemeClr>
                  </a:glow>
                </a:effectLst>
                <a:latin typeface="+mn-ea"/>
                <a:ea typeface="+mn-ea"/>
              </a:rPr>
              <a:t>ループ目）のときは、配列の</a:t>
            </a:r>
            <a:r>
              <a:rPr lang="en-US" altLang="ja-JP" sz="1400" b="1" dirty="0" smtClean="0">
                <a:effectLst>
                  <a:glow rad="127000">
                    <a:schemeClr val="bg1">
                      <a:alpha val="90000"/>
                    </a:schemeClr>
                  </a:glow>
                </a:effectLst>
                <a:latin typeface="+mn-ea"/>
                <a:ea typeface="+mn-ea"/>
              </a:rPr>
              <a:t>0</a:t>
            </a:r>
            <a:r>
              <a:rPr lang="ja-JP" altLang="en-US" sz="1400" b="1" dirty="0" smtClean="0">
                <a:effectLst>
                  <a:glow rad="127000">
                    <a:schemeClr val="bg1">
                      <a:alpha val="90000"/>
                    </a:schemeClr>
                  </a:glow>
                </a:effectLst>
                <a:latin typeface="+mn-ea"/>
                <a:ea typeface="+mn-ea"/>
              </a:rPr>
              <a:t>番目の要素を</a:t>
            </a:r>
            <a:r>
              <a:rPr lang="en-US" altLang="ja-JP" sz="1400" b="1" dirty="0" err="1" smtClean="0">
                <a:effectLst>
                  <a:glow rad="127000">
                    <a:schemeClr val="bg1">
                      <a:alpha val="90000"/>
                    </a:schemeClr>
                  </a:glow>
                </a:effectLst>
                <a:latin typeface="+mn-ea"/>
                <a:ea typeface="+mn-ea"/>
              </a:rPr>
              <a:t>i</a:t>
            </a:r>
            <a:r>
              <a:rPr lang="ja-JP" altLang="en-US" sz="1400" b="1" dirty="0" smtClean="0">
                <a:effectLst>
                  <a:glow rad="127000">
                    <a:schemeClr val="bg1">
                      <a:alpha val="90000"/>
                    </a:schemeClr>
                  </a:glow>
                </a:effectLst>
                <a:latin typeface="+mn-ea"/>
                <a:ea typeface="+mn-ea"/>
              </a:rPr>
              <a:t>に代入する</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（この場合だと、</a:t>
            </a:r>
            <a:r>
              <a:rPr lang="en-US" altLang="ja-JP" sz="1400" b="1" dirty="0" err="1" smtClean="0">
                <a:effectLst>
                  <a:glow rad="127000">
                    <a:schemeClr val="bg1">
                      <a:alpha val="90000"/>
                    </a:schemeClr>
                  </a:glow>
                </a:effectLst>
                <a:latin typeface="Consolas" panose="020B0609020204030204" pitchFamily="49" charset="0"/>
                <a:ea typeface="+mn-ea"/>
              </a:rPr>
              <a:t>i</a:t>
            </a:r>
            <a:r>
              <a:rPr lang="en-US" altLang="ja-JP" sz="1400" b="1" dirty="0" smtClean="0">
                <a:effectLst>
                  <a:glow rad="127000">
                    <a:schemeClr val="bg1">
                      <a:alpha val="90000"/>
                    </a:schemeClr>
                  </a:glow>
                </a:effectLst>
                <a:latin typeface="Consolas" panose="020B0609020204030204" pitchFamily="49" charset="0"/>
                <a:ea typeface="+mn-ea"/>
              </a:rPr>
              <a:t> = </a:t>
            </a:r>
            <a:r>
              <a:rPr lang="en-US" altLang="ja-JP" sz="1400" b="1" dirty="0" smtClean="0">
                <a:solidFill>
                  <a:schemeClr val="accent1"/>
                </a:solidFill>
                <a:effectLst>
                  <a:glow rad="127000">
                    <a:schemeClr val="bg1">
                      <a:alpha val="90000"/>
                    </a:schemeClr>
                  </a:glow>
                </a:effectLst>
                <a:latin typeface="Consolas" panose="020B0609020204030204" pitchFamily="49" charset="0"/>
                <a:ea typeface="+mn-ea"/>
              </a:rPr>
              <a:t>1</a:t>
            </a:r>
            <a:r>
              <a:rPr lang="ja-JP" altLang="en-US" sz="1400" b="1" dirty="0" smtClean="0">
                <a:effectLst>
                  <a:glow rad="127000">
                    <a:schemeClr val="bg1">
                      <a:alpha val="90000"/>
                    </a:schemeClr>
                  </a:glow>
                </a:effectLst>
                <a:latin typeface="+mn-ea"/>
                <a:ea typeface="+mn-ea"/>
              </a:rPr>
              <a:t>）</a:t>
            </a:r>
            <a:endParaRPr lang="en-US" altLang="ja-JP" sz="1400" b="1" dirty="0" smtClean="0">
              <a:effectLst>
                <a:glow rad="127000">
                  <a:schemeClr val="bg1">
                    <a:alpha val="90000"/>
                  </a:schemeClr>
                </a:glow>
              </a:effectLst>
              <a:latin typeface="+mn-ea"/>
              <a:ea typeface="+mn-ea"/>
            </a:endParaRPr>
          </a:p>
          <a:p>
            <a:r>
              <a:rPr lang="ja-JP" altLang="en-US" sz="1400" b="1" dirty="0">
                <a:effectLst>
                  <a:glow rad="127000">
                    <a:schemeClr val="bg1">
                      <a:alpha val="90000"/>
                    </a:schemeClr>
                  </a:glow>
                </a:effectLst>
                <a:latin typeface="+mn-ea"/>
                <a:ea typeface="+mn-ea"/>
              </a:rPr>
              <a:t>　</a:t>
            </a:r>
            <a:r>
              <a:rPr lang="ja-JP" altLang="en-US" sz="1400" b="1" dirty="0" smtClean="0">
                <a:effectLst>
                  <a:glow rad="127000">
                    <a:schemeClr val="bg1">
                      <a:alpha val="90000"/>
                    </a:schemeClr>
                  </a:glow>
                </a:effectLst>
                <a:latin typeface="+mn-ea"/>
                <a:ea typeface="+mn-ea"/>
              </a:rPr>
              <a:t>↓</a:t>
            </a:r>
            <a:endParaRPr lang="en-US" altLang="ja-JP" sz="1400" b="1" dirty="0" smtClean="0">
              <a:effectLst>
                <a:glow rad="127000">
                  <a:schemeClr val="bg1">
                    <a:alpha val="90000"/>
                  </a:schemeClr>
                </a:glow>
              </a:effectLst>
              <a:latin typeface="+mn-ea"/>
              <a:ea typeface="+mn-ea"/>
            </a:endParaRPr>
          </a:p>
          <a:p>
            <a:r>
              <a:rPr lang="ja-JP" altLang="en-US" sz="1400" b="1" dirty="0" smtClean="0">
                <a:effectLst>
                  <a:glow rad="127000">
                    <a:schemeClr val="bg1">
                      <a:alpha val="90000"/>
                    </a:schemeClr>
                  </a:glow>
                </a:effectLst>
                <a:latin typeface="+mn-ea"/>
                <a:ea typeface="+mn-ea"/>
              </a:rPr>
              <a:t>　インデントされた行の処理を実行</a:t>
            </a:r>
            <a:endParaRPr lang="en-US" altLang="ja-JP" sz="1400" b="1" dirty="0" smtClean="0">
              <a:effectLst>
                <a:glow rad="127000">
                  <a:schemeClr val="bg1">
                    <a:alpha val="90000"/>
                  </a:schemeClr>
                </a:glow>
              </a:effectLst>
              <a:latin typeface="+mn-ea"/>
              <a:ea typeface="+mn-ea"/>
            </a:endParaRPr>
          </a:p>
        </p:txBody>
      </p:sp>
      <p:sp>
        <p:nvSpPr>
          <p:cNvPr id="2" name="タイトル 1"/>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3" name="正方形/長方形 2"/>
          <p:cNvSpPr/>
          <p:nvPr/>
        </p:nvSpPr>
        <p:spPr>
          <a:xfrm>
            <a:off x="756543" y="1048701"/>
            <a:ext cx="4772460" cy="461665"/>
          </a:xfrm>
          <a:prstGeom prst="rect">
            <a:avLst/>
          </a:prstGeom>
        </p:spPr>
        <p:txBody>
          <a:bodyPr wrap="none">
            <a:spAutoFit/>
          </a:bodyPr>
          <a:lstStyle/>
          <a:p>
            <a:r>
              <a:rPr lang="ja-JP" altLang="en-US" sz="2400" dirty="0">
                <a:solidFill>
                  <a:schemeClr val="accent1">
                    <a:lumMod val="20000"/>
                    <a:lumOff val="80000"/>
                  </a:schemeClr>
                </a:solidFill>
                <a:latin typeface="Consolas" panose="020B0609020204030204" pitchFamily="49" charset="0"/>
                <a:ea typeface="+mn-ea"/>
              </a:rPr>
              <a:t>for</a:t>
            </a:r>
            <a:r>
              <a:rPr lang="ja-JP" altLang="en-US" sz="2400" dirty="0">
                <a:latin typeface="Consolas" panose="020B0609020204030204" pitchFamily="49" charset="0"/>
                <a:ea typeface="+mn-ea"/>
              </a:rPr>
              <a:t> </a:t>
            </a:r>
            <a:r>
              <a:rPr lang="ja-JP" altLang="en-US" sz="2400" dirty="0">
                <a:solidFill>
                  <a:schemeClr val="accent5"/>
                </a:solidFill>
                <a:latin typeface="Consolas" panose="020B0609020204030204" pitchFamily="49" charset="0"/>
                <a:ea typeface="+mn-ea"/>
              </a:rPr>
              <a:t>i</a:t>
            </a:r>
            <a:r>
              <a:rPr lang="ja-JP" altLang="en-US" sz="2400" dirty="0">
                <a:latin typeface="Consolas" panose="020B0609020204030204" pitchFamily="49" charset="0"/>
                <a:ea typeface="+mn-ea"/>
              </a:rPr>
              <a:t> </a:t>
            </a:r>
            <a:r>
              <a:rPr lang="ja-JP" altLang="en-US" sz="2400" dirty="0">
                <a:solidFill>
                  <a:schemeClr val="accent1">
                    <a:lumMod val="20000"/>
                    <a:lumOff val="80000"/>
                  </a:schemeClr>
                </a:solidFill>
                <a:latin typeface="Consolas" panose="020B0609020204030204" pitchFamily="49" charset="0"/>
                <a:ea typeface="+mn-ea"/>
              </a:rPr>
              <a:t>in</a:t>
            </a:r>
            <a:r>
              <a:rPr lang="ja-JP" altLang="en-US" sz="2400" dirty="0">
                <a:latin typeface="Consolas" panose="020B0609020204030204" pitchFamily="49" charset="0"/>
                <a:ea typeface="+mn-ea"/>
              </a:rPr>
              <a:t> </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1"/>
                </a:solidFill>
                <a:latin typeface="Consolas" panose="020B0609020204030204" pitchFamily="49" charset="0"/>
                <a:ea typeface="+mn-ea"/>
              </a:rPr>
              <a:t>1</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2">
                    <a:lumMod val="75000"/>
                  </a:schemeClr>
                </a:solidFill>
                <a:latin typeface="Consolas" panose="020B0609020204030204" pitchFamily="49" charset="0"/>
                <a:ea typeface="+mn-ea"/>
              </a:rPr>
              <a:t>"a"</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3"/>
                </a:solidFill>
                <a:latin typeface="Consolas" panose="020B0609020204030204" pitchFamily="49" charset="0"/>
                <a:ea typeface="+mn-ea"/>
              </a:rPr>
              <a:t>3</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4">
                    <a:lumMod val="75000"/>
                  </a:schemeClr>
                </a:solidFill>
                <a:latin typeface="Consolas" panose="020B0609020204030204" pitchFamily="49" charset="0"/>
                <a:ea typeface="+mn-ea"/>
              </a:rPr>
              <a:t>"b"</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5">
                    <a:lumMod val="75000"/>
                  </a:schemeClr>
                </a:solidFill>
                <a:latin typeface="Consolas" panose="020B0609020204030204" pitchFamily="49" charset="0"/>
                <a:ea typeface="+mn-ea"/>
              </a:rPr>
              <a:t>5</a:t>
            </a:r>
            <a:r>
              <a:rPr lang="ja-JP" altLang="en-US" sz="2400" dirty="0">
                <a:solidFill>
                  <a:schemeClr val="accent3">
                    <a:lumMod val="75000"/>
                  </a:schemeClr>
                </a:solidFill>
                <a:latin typeface="Consolas" panose="020B0609020204030204" pitchFamily="49" charset="0"/>
                <a:ea typeface="+mn-ea"/>
              </a:rPr>
              <a:t>,</a:t>
            </a:r>
            <a:r>
              <a:rPr lang="ja-JP" altLang="en-US" sz="2400" dirty="0">
                <a:solidFill>
                  <a:schemeClr val="accent6"/>
                </a:solidFill>
                <a:latin typeface="Consolas" panose="020B0609020204030204" pitchFamily="49" charset="0"/>
                <a:ea typeface="+mn-ea"/>
              </a:rPr>
              <a:t>6</a:t>
            </a:r>
            <a:r>
              <a:rPr lang="ja-JP" altLang="en-US" sz="2400" dirty="0" smtClean="0">
                <a:solidFill>
                  <a:schemeClr val="accent3">
                    <a:lumMod val="75000"/>
                  </a:schemeClr>
                </a:solidFill>
                <a:latin typeface="Consolas" panose="020B0609020204030204" pitchFamily="49" charset="0"/>
                <a:ea typeface="+mn-ea"/>
              </a:rPr>
              <a:t>]</a:t>
            </a:r>
            <a:r>
              <a:rPr lang="en-US" altLang="ja-JP" sz="2400" dirty="0" smtClean="0">
                <a:solidFill>
                  <a:schemeClr val="accent1">
                    <a:lumMod val="20000"/>
                    <a:lumOff val="80000"/>
                  </a:schemeClr>
                </a:solidFill>
                <a:latin typeface="Consolas" panose="020B0609020204030204" pitchFamily="49" charset="0"/>
                <a:ea typeface="+mn-ea"/>
              </a:rPr>
              <a:t>:</a:t>
            </a:r>
            <a:endParaRPr lang="ja-JP" altLang="en-US" sz="2400" dirty="0">
              <a:solidFill>
                <a:schemeClr val="accent1">
                  <a:lumMod val="20000"/>
                  <a:lumOff val="80000"/>
                </a:schemeClr>
              </a:solidFill>
              <a:latin typeface="Consolas" panose="020B0609020204030204" pitchFamily="49" charset="0"/>
              <a:ea typeface="+mn-ea"/>
            </a:endParaRPr>
          </a:p>
        </p:txBody>
      </p:sp>
      <p:sp>
        <p:nvSpPr>
          <p:cNvPr id="4" name="上カーブ矢印 3"/>
          <p:cNvSpPr/>
          <p:nvPr/>
        </p:nvSpPr>
        <p:spPr bwMode="auto">
          <a:xfrm>
            <a:off x="1690425" y="1510368"/>
            <a:ext cx="943664" cy="244811"/>
          </a:xfrm>
          <a:prstGeom prst="curved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上カーブ矢印 4"/>
          <p:cNvSpPr/>
          <p:nvPr/>
        </p:nvSpPr>
        <p:spPr bwMode="auto">
          <a:xfrm>
            <a:off x="1690427" y="1510367"/>
            <a:ext cx="1467537" cy="244812"/>
          </a:xfrm>
          <a:prstGeom prst="curved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6" name="上カーブ矢印 5"/>
          <p:cNvSpPr/>
          <p:nvPr/>
        </p:nvSpPr>
        <p:spPr bwMode="auto">
          <a:xfrm>
            <a:off x="1724193" y="1510367"/>
            <a:ext cx="1933833" cy="324088"/>
          </a:xfrm>
          <a:prstGeom prst="curvedUp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 name="上カーブ矢印 6"/>
          <p:cNvSpPr/>
          <p:nvPr/>
        </p:nvSpPr>
        <p:spPr bwMode="auto">
          <a:xfrm>
            <a:off x="1659226" y="1510366"/>
            <a:ext cx="2508387" cy="428903"/>
          </a:xfrm>
          <a:prstGeom prst="curvedUp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上カーブ矢印 7"/>
          <p:cNvSpPr/>
          <p:nvPr/>
        </p:nvSpPr>
        <p:spPr bwMode="auto">
          <a:xfrm>
            <a:off x="1659227" y="1527013"/>
            <a:ext cx="3089412" cy="533428"/>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上カーブ矢印 8"/>
          <p:cNvSpPr/>
          <p:nvPr/>
        </p:nvSpPr>
        <p:spPr bwMode="auto">
          <a:xfrm>
            <a:off x="1659226" y="1527013"/>
            <a:ext cx="3437075" cy="605643"/>
          </a:xfrm>
          <a:prstGeom prst="curvedUp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 name="テキスト ボックス 10"/>
          <p:cNvSpPr txBox="1"/>
          <p:nvPr/>
        </p:nvSpPr>
        <p:spPr>
          <a:xfrm>
            <a:off x="2517377" y="918203"/>
            <a:ext cx="2817049" cy="230832"/>
          </a:xfrm>
          <a:prstGeom prst="rect">
            <a:avLst/>
          </a:prstGeom>
          <a:noFill/>
        </p:spPr>
        <p:txBody>
          <a:bodyPr wrap="square" rtlCol="0">
            <a:spAutoFit/>
          </a:bodyPr>
          <a:lstStyle/>
          <a:p>
            <a:r>
              <a:rPr lang="en-US" altLang="ja-JP" sz="900" dirty="0" smtClean="0">
                <a:solidFill>
                  <a:schemeClr val="accent5">
                    <a:lumMod val="75000"/>
                  </a:schemeClr>
                </a:solidFill>
                <a:effectLst>
                  <a:glow rad="127000">
                    <a:schemeClr val="bg1">
                      <a:alpha val="90000"/>
                    </a:schemeClr>
                  </a:glow>
                </a:effectLst>
                <a:latin typeface="+mn-ea"/>
                <a:ea typeface="+mn-ea"/>
              </a:rPr>
              <a:t>0      </a:t>
            </a:r>
            <a:r>
              <a:rPr lang="ja-JP" altLang="en-US" sz="900" dirty="0" smtClean="0">
                <a:solidFill>
                  <a:schemeClr val="accent5">
                    <a:lumMod val="75000"/>
                  </a:schemeClr>
                </a:solidFill>
                <a:effectLst>
                  <a:glow rad="127000">
                    <a:schemeClr val="bg1">
                      <a:alpha val="90000"/>
                    </a:schemeClr>
                  </a:glow>
                </a:effectLst>
                <a:latin typeface="+mn-ea"/>
                <a:ea typeface="+mn-ea"/>
              </a:rPr>
              <a:t>　　</a:t>
            </a:r>
            <a:r>
              <a:rPr lang="en-US" altLang="ja-JP" sz="900" dirty="0" smtClean="0">
                <a:solidFill>
                  <a:schemeClr val="accent5">
                    <a:lumMod val="75000"/>
                  </a:schemeClr>
                </a:solidFill>
                <a:effectLst>
                  <a:glow rad="127000">
                    <a:schemeClr val="bg1">
                      <a:alpha val="90000"/>
                    </a:schemeClr>
                  </a:glow>
                </a:effectLst>
                <a:latin typeface="+mn-ea"/>
                <a:ea typeface="+mn-ea"/>
              </a:rPr>
              <a:t> 1     </a:t>
            </a:r>
            <a:r>
              <a:rPr lang="ja-JP" altLang="en-US" sz="900" dirty="0" smtClean="0">
                <a:solidFill>
                  <a:schemeClr val="accent5">
                    <a:lumMod val="75000"/>
                  </a:schemeClr>
                </a:solidFill>
                <a:effectLst>
                  <a:glow rad="127000">
                    <a:schemeClr val="bg1">
                      <a:alpha val="90000"/>
                    </a:schemeClr>
                  </a:glow>
                </a:effectLst>
                <a:latin typeface="+mn-ea"/>
                <a:ea typeface="+mn-ea"/>
              </a:rPr>
              <a:t>　</a:t>
            </a:r>
            <a:r>
              <a:rPr lang="en-US" altLang="ja-JP" sz="900" dirty="0" smtClean="0">
                <a:solidFill>
                  <a:schemeClr val="accent5">
                    <a:lumMod val="75000"/>
                  </a:schemeClr>
                </a:solidFill>
                <a:effectLst>
                  <a:glow rad="127000">
                    <a:schemeClr val="bg1">
                      <a:alpha val="90000"/>
                    </a:schemeClr>
                  </a:glow>
                </a:effectLst>
                <a:latin typeface="+mn-ea"/>
                <a:ea typeface="+mn-ea"/>
              </a:rPr>
              <a:t>    2      </a:t>
            </a:r>
            <a:r>
              <a:rPr lang="ja-JP" altLang="en-US" sz="900" dirty="0" smtClean="0">
                <a:solidFill>
                  <a:schemeClr val="accent5">
                    <a:lumMod val="75000"/>
                  </a:schemeClr>
                </a:solidFill>
                <a:effectLst>
                  <a:glow rad="127000">
                    <a:schemeClr val="bg1">
                      <a:alpha val="90000"/>
                    </a:schemeClr>
                  </a:glow>
                </a:effectLst>
                <a:latin typeface="+mn-ea"/>
                <a:ea typeface="+mn-ea"/>
              </a:rPr>
              <a:t>　</a:t>
            </a:r>
            <a:r>
              <a:rPr lang="en-US" altLang="ja-JP" sz="900" dirty="0" smtClean="0">
                <a:solidFill>
                  <a:schemeClr val="accent5">
                    <a:lumMod val="75000"/>
                  </a:schemeClr>
                </a:solidFill>
                <a:effectLst>
                  <a:glow rad="127000">
                    <a:schemeClr val="bg1">
                      <a:alpha val="90000"/>
                    </a:schemeClr>
                  </a:glow>
                </a:effectLst>
                <a:latin typeface="+mn-ea"/>
                <a:ea typeface="+mn-ea"/>
              </a:rPr>
              <a:t>      3            4     </a:t>
            </a:r>
            <a:r>
              <a:rPr lang="ja-JP" altLang="en-US" sz="900" dirty="0" smtClean="0">
                <a:solidFill>
                  <a:schemeClr val="accent5">
                    <a:lumMod val="75000"/>
                  </a:schemeClr>
                </a:solidFill>
                <a:effectLst>
                  <a:glow rad="127000">
                    <a:schemeClr val="bg1">
                      <a:alpha val="90000"/>
                    </a:schemeClr>
                  </a:glow>
                </a:effectLst>
                <a:latin typeface="+mn-ea"/>
                <a:ea typeface="+mn-ea"/>
              </a:rPr>
              <a:t>　</a:t>
            </a:r>
            <a:r>
              <a:rPr lang="en-US" altLang="ja-JP" sz="900" dirty="0" smtClean="0">
                <a:solidFill>
                  <a:schemeClr val="accent5">
                    <a:lumMod val="75000"/>
                  </a:schemeClr>
                </a:solidFill>
                <a:effectLst>
                  <a:glow rad="127000">
                    <a:schemeClr val="bg1">
                      <a:alpha val="90000"/>
                    </a:schemeClr>
                  </a:glow>
                </a:effectLst>
                <a:latin typeface="+mn-ea"/>
                <a:ea typeface="+mn-ea"/>
              </a:rPr>
              <a:t>  5</a:t>
            </a:r>
          </a:p>
        </p:txBody>
      </p:sp>
      <p:sp>
        <p:nvSpPr>
          <p:cNvPr id="12" name="テキスト ボックス 11"/>
          <p:cNvSpPr txBox="1"/>
          <p:nvPr/>
        </p:nvSpPr>
        <p:spPr>
          <a:xfrm>
            <a:off x="372715" y="5858009"/>
            <a:ext cx="6444894" cy="738664"/>
          </a:xfrm>
          <a:prstGeom prst="rect">
            <a:avLst/>
          </a:prstGeom>
          <a:noFill/>
        </p:spPr>
        <p:txBody>
          <a:bodyPr wrap="square" rtlCol="0">
            <a:spAutoFit/>
          </a:bodyPr>
          <a:lstStyle/>
          <a:p>
            <a:pPr>
              <a:lnSpc>
                <a:spcPct val="150000"/>
              </a:lnSpc>
            </a:pPr>
            <a:r>
              <a:rPr lang="ja-JP" altLang="en-US" sz="1400" dirty="0">
                <a:latin typeface="+mn-ea"/>
                <a:ea typeface="+mn-ea"/>
              </a:rPr>
              <a:t>★</a:t>
            </a:r>
            <a:r>
              <a:rPr lang="ja-JP" altLang="en-US" sz="1400" dirty="0" smtClean="0">
                <a:latin typeface="+mn-ea"/>
                <a:ea typeface="+mn-ea"/>
              </a:rPr>
              <a:t>この場合だと、</a:t>
            </a:r>
            <a:r>
              <a:rPr lang="en-US" altLang="ja-JP" sz="1400" dirty="0" err="1" smtClean="0">
                <a:latin typeface="+mn-ea"/>
                <a:ea typeface="+mn-ea"/>
              </a:rPr>
              <a:t>i</a:t>
            </a:r>
            <a:r>
              <a:rPr lang="ja-JP" altLang="en-US" sz="1400" dirty="0" smtClean="0">
                <a:latin typeface="+mn-ea"/>
                <a:ea typeface="+mn-ea"/>
              </a:rPr>
              <a:t>は順に</a:t>
            </a:r>
            <a:endParaRPr lang="en-US" altLang="ja-JP" sz="1400" dirty="0" smtClean="0">
              <a:latin typeface="+mn-ea"/>
              <a:ea typeface="+mn-ea"/>
            </a:endParaRPr>
          </a:p>
          <a:p>
            <a:pPr>
              <a:lnSpc>
                <a:spcPct val="150000"/>
              </a:lnSpc>
            </a:pPr>
            <a:r>
              <a:rPr lang="ja-JP" altLang="en-US" sz="1400" dirty="0">
                <a:latin typeface="+mn-ea"/>
                <a:ea typeface="+mn-ea"/>
              </a:rPr>
              <a:t>　</a:t>
            </a:r>
            <a:r>
              <a:rPr lang="en-US" altLang="ja-JP" sz="1400" dirty="0" err="1" smtClean="0">
                <a:latin typeface="Consolas" panose="020B0609020204030204" pitchFamily="49" charset="0"/>
                <a:ea typeface="+mn-ea"/>
              </a:rPr>
              <a:t>i</a:t>
            </a:r>
            <a:r>
              <a:rPr lang="en-US" altLang="ja-JP" sz="1400" dirty="0" smtClean="0">
                <a:latin typeface="Consolas" panose="020B0609020204030204" pitchFamily="49" charset="0"/>
                <a:ea typeface="+mn-ea"/>
              </a:rPr>
              <a:t> = </a:t>
            </a:r>
            <a:r>
              <a:rPr lang="en-US" altLang="ja-JP" sz="1400" dirty="0" smtClean="0">
                <a:solidFill>
                  <a:schemeClr val="accent1"/>
                </a:solidFill>
                <a:latin typeface="Consolas" panose="020B0609020204030204" pitchFamily="49" charset="0"/>
                <a:ea typeface="+mn-ea"/>
              </a:rPr>
              <a:t>1</a:t>
            </a:r>
            <a:r>
              <a:rPr lang="en-US" altLang="ja-JP" sz="1400" dirty="0" smtClean="0">
                <a:latin typeface="Consolas" panose="020B0609020204030204" pitchFamily="49" charset="0"/>
                <a:ea typeface="+mn-ea"/>
              </a:rPr>
              <a:t>, </a:t>
            </a:r>
            <a:r>
              <a:rPr lang="en-US" altLang="ja-JP" sz="1400" dirty="0" err="1" smtClean="0">
                <a:latin typeface="Consolas" panose="020B0609020204030204" pitchFamily="49" charset="0"/>
                <a:ea typeface="+mn-ea"/>
              </a:rPr>
              <a:t>i</a:t>
            </a:r>
            <a:r>
              <a:rPr lang="en-US" altLang="ja-JP" sz="1400" dirty="0" smtClean="0">
                <a:latin typeface="Consolas" panose="020B0609020204030204" pitchFamily="49" charset="0"/>
                <a:ea typeface="+mn-ea"/>
              </a:rPr>
              <a:t> =</a:t>
            </a:r>
            <a:r>
              <a:rPr lang="ja-JP" altLang="en-US" sz="1400" dirty="0" smtClean="0">
                <a:latin typeface="Consolas" panose="020B0609020204030204" pitchFamily="49" charset="0"/>
              </a:rPr>
              <a:t> </a:t>
            </a:r>
            <a:r>
              <a:rPr lang="ja-JP" altLang="en-US" sz="1400" dirty="0" smtClean="0">
                <a:solidFill>
                  <a:schemeClr val="accent2">
                    <a:lumMod val="75000"/>
                  </a:schemeClr>
                </a:solidFill>
                <a:latin typeface="Consolas" panose="020B0609020204030204" pitchFamily="49" charset="0"/>
              </a:rPr>
              <a:t>“</a:t>
            </a:r>
            <a:r>
              <a:rPr lang="en-US" altLang="ja-JP" sz="1400" dirty="0" smtClean="0">
                <a:solidFill>
                  <a:schemeClr val="accent2">
                    <a:lumMod val="75000"/>
                  </a:schemeClr>
                </a:solidFill>
                <a:latin typeface="Consolas" panose="020B0609020204030204" pitchFamily="49" charset="0"/>
                <a:ea typeface="+mn-ea"/>
              </a:rPr>
              <a:t>a</a:t>
            </a:r>
            <a:r>
              <a:rPr lang="ja-JP" altLang="en-US" sz="1400" dirty="0" smtClean="0">
                <a:solidFill>
                  <a:schemeClr val="accent2">
                    <a:lumMod val="75000"/>
                  </a:schemeClr>
                </a:solidFill>
                <a:latin typeface="Consolas" panose="020B0609020204030204" pitchFamily="49" charset="0"/>
              </a:rPr>
              <a:t>”</a:t>
            </a:r>
            <a:r>
              <a:rPr lang="en-US" altLang="ja-JP" sz="1400" dirty="0" smtClean="0">
                <a:latin typeface="Consolas" panose="020B0609020204030204" pitchFamily="49" charset="0"/>
                <a:ea typeface="+mn-ea"/>
              </a:rPr>
              <a:t>, </a:t>
            </a:r>
            <a:r>
              <a:rPr lang="en-US" altLang="ja-JP" sz="1400" dirty="0" err="1" smtClean="0">
                <a:latin typeface="Consolas" panose="020B0609020204030204" pitchFamily="49" charset="0"/>
              </a:rPr>
              <a:t>i</a:t>
            </a:r>
            <a:r>
              <a:rPr lang="en-US" altLang="ja-JP" sz="1400" dirty="0" smtClean="0">
                <a:latin typeface="Consolas" panose="020B0609020204030204" pitchFamily="49" charset="0"/>
              </a:rPr>
              <a:t> = </a:t>
            </a:r>
            <a:r>
              <a:rPr lang="en-US" altLang="ja-JP" sz="1400" dirty="0" smtClean="0">
                <a:solidFill>
                  <a:schemeClr val="accent3"/>
                </a:solidFill>
                <a:latin typeface="Consolas" panose="020B0609020204030204" pitchFamily="49" charset="0"/>
              </a:rPr>
              <a:t>3</a:t>
            </a:r>
            <a:r>
              <a:rPr lang="en-US" altLang="ja-JP" sz="1400" dirty="0" smtClean="0">
                <a:latin typeface="Consolas" panose="020B0609020204030204" pitchFamily="49" charset="0"/>
              </a:rPr>
              <a:t>, </a:t>
            </a:r>
            <a:r>
              <a:rPr lang="en-US" altLang="ja-JP" sz="1400" dirty="0" err="1" smtClean="0">
                <a:latin typeface="Consolas" panose="020B0609020204030204" pitchFamily="49" charset="0"/>
              </a:rPr>
              <a:t>i</a:t>
            </a:r>
            <a:r>
              <a:rPr lang="en-US" altLang="ja-JP" sz="1400" dirty="0" smtClean="0">
                <a:latin typeface="Consolas" panose="020B0609020204030204" pitchFamily="49" charset="0"/>
              </a:rPr>
              <a:t> =</a:t>
            </a:r>
            <a:r>
              <a:rPr lang="ja-JP" altLang="en-US" sz="1400" dirty="0" smtClean="0">
                <a:solidFill>
                  <a:schemeClr val="accent4">
                    <a:lumMod val="75000"/>
                  </a:schemeClr>
                </a:solidFill>
                <a:latin typeface="Consolas" panose="020B0609020204030204" pitchFamily="49" charset="0"/>
              </a:rPr>
              <a:t>“</a:t>
            </a:r>
            <a:r>
              <a:rPr lang="en-US" altLang="ja-JP" sz="1400" dirty="0" smtClean="0">
                <a:solidFill>
                  <a:schemeClr val="accent4">
                    <a:lumMod val="75000"/>
                  </a:schemeClr>
                </a:solidFill>
                <a:latin typeface="Consolas" panose="020B0609020204030204" pitchFamily="49" charset="0"/>
              </a:rPr>
              <a:t>b</a:t>
            </a:r>
            <a:r>
              <a:rPr lang="ja-JP" altLang="en-US" sz="1400" dirty="0" smtClean="0">
                <a:solidFill>
                  <a:schemeClr val="accent4">
                    <a:lumMod val="75000"/>
                  </a:schemeClr>
                </a:solidFill>
                <a:latin typeface="Consolas" panose="020B0609020204030204" pitchFamily="49" charset="0"/>
              </a:rPr>
              <a:t>”</a:t>
            </a:r>
            <a:r>
              <a:rPr lang="en-US" altLang="ja-JP" sz="1400" dirty="0" smtClean="0">
                <a:latin typeface="Consolas" panose="020B0609020204030204" pitchFamily="49" charset="0"/>
              </a:rPr>
              <a:t>, </a:t>
            </a:r>
            <a:r>
              <a:rPr lang="en-US" altLang="ja-JP" sz="1400" dirty="0" err="1" smtClean="0">
                <a:latin typeface="Consolas" panose="020B0609020204030204" pitchFamily="49" charset="0"/>
              </a:rPr>
              <a:t>i</a:t>
            </a:r>
            <a:r>
              <a:rPr lang="en-US" altLang="ja-JP" sz="1400" dirty="0" smtClean="0">
                <a:latin typeface="Consolas" panose="020B0609020204030204" pitchFamily="49" charset="0"/>
              </a:rPr>
              <a:t> = </a:t>
            </a:r>
            <a:r>
              <a:rPr lang="en-US" altLang="ja-JP" sz="1400" dirty="0" smtClean="0">
                <a:solidFill>
                  <a:schemeClr val="accent5">
                    <a:lumMod val="75000"/>
                  </a:schemeClr>
                </a:solidFill>
                <a:latin typeface="Consolas" panose="020B0609020204030204" pitchFamily="49" charset="0"/>
              </a:rPr>
              <a:t>5</a:t>
            </a:r>
            <a:r>
              <a:rPr lang="en-US" altLang="ja-JP" sz="1400" dirty="0" smtClean="0">
                <a:latin typeface="Consolas" panose="020B0609020204030204" pitchFamily="49" charset="0"/>
              </a:rPr>
              <a:t>, </a:t>
            </a:r>
            <a:r>
              <a:rPr lang="en-US" altLang="ja-JP" sz="1400" dirty="0" err="1" smtClean="0">
                <a:latin typeface="Consolas" panose="020B0609020204030204" pitchFamily="49" charset="0"/>
              </a:rPr>
              <a:t>i</a:t>
            </a:r>
            <a:r>
              <a:rPr lang="en-US" altLang="ja-JP" sz="1400" dirty="0" smtClean="0">
                <a:latin typeface="Consolas" panose="020B0609020204030204" pitchFamily="49" charset="0"/>
              </a:rPr>
              <a:t> = </a:t>
            </a:r>
            <a:r>
              <a:rPr lang="en-US" altLang="ja-JP" sz="1400" dirty="0" smtClean="0">
                <a:solidFill>
                  <a:schemeClr val="accent6"/>
                </a:solidFill>
                <a:latin typeface="Consolas" panose="020B0609020204030204" pitchFamily="49" charset="0"/>
              </a:rPr>
              <a:t>6</a:t>
            </a:r>
            <a:r>
              <a:rPr lang="ja-JP" altLang="en-US" sz="1400" dirty="0" smtClean="0">
                <a:solidFill>
                  <a:schemeClr val="accent6"/>
                </a:solidFill>
                <a:latin typeface="Consolas" panose="020B0609020204030204" pitchFamily="49" charset="0"/>
              </a:rPr>
              <a:t>　</a:t>
            </a:r>
            <a:r>
              <a:rPr lang="ja-JP" altLang="en-US" sz="1400" dirty="0" smtClean="0">
                <a:latin typeface="+mn-ea"/>
                <a:ea typeface="+mn-ea"/>
              </a:rPr>
              <a:t>とな</a:t>
            </a:r>
            <a:r>
              <a:rPr lang="ja-JP" altLang="en-US" sz="1400" dirty="0">
                <a:latin typeface="+mn-ea"/>
                <a:ea typeface="+mn-ea"/>
              </a:rPr>
              <a:t>る</a:t>
            </a:r>
            <a:endParaRPr lang="en-US" altLang="ja-JP" sz="1400" dirty="0" smtClean="0">
              <a:latin typeface="+mn-ea"/>
              <a:ea typeface="+mn-ea"/>
            </a:endParaRPr>
          </a:p>
        </p:txBody>
      </p:sp>
    </p:spTree>
    <p:extLst>
      <p:ext uri="{BB962C8B-B14F-4D97-AF65-F5344CB8AC3E}">
        <p14:creationId xmlns:p14="http://schemas.microsoft.com/office/powerpoint/2010/main" val="12277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1000"/>
                                        <p:tgtEl>
                                          <p:spTgt spid="8"/>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1000"/>
                                        <p:tgtEl>
                                          <p:spTgt spid="9"/>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16" grpId="0"/>
      <p:bldP spid="10" grpId="0"/>
      <p:bldP spid="4" grpId="0" animBg="1"/>
      <p:bldP spid="5" grpId="0" animBg="1"/>
      <p:bldP spid="6" grpId="0" animBg="1"/>
      <p:bldP spid="7" grpId="0" animBg="1"/>
      <p:bldP spid="8" grpId="0" animBg="1"/>
      <p:bldP spid="9" grpId="0" animBg="1"/>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3" name="正方形/長方形 2"/>
          <p:cNvSpPr/>
          <p:nvPr/>
        </p:nvSpPr>
        <p:spPr>
          <a:xfrm>
            <a:off x="4365512" y="1511044"/>
            <a:ext cx="1164101" cy="2123658"/>
          </a:xfrm>
          <a:prstGeom prst="rect">
            <a:avLst/>
          </a:prstGeom>
        </p:spPr>
        <p:txBody>
          <a:bodyPr wrap="none">
            <a:spAutoFit/>
          </a:bodyPr>
          <a:lstStyle/>
          <a:p>
            <a:r>
              <a:rPr lang="ja-JP" altLang="en-US" sz="1600" dirty="0" smtClean="0">
                <a:latin typeface="+mn-ea"/>
                <a:ea typeface="+mn-ea"/>
              </a:rPr>
              <a:t>③</a:t>
            </a:r>
            <a:r>
              <a:rPr lang="en-US" altLang="ja-JP" sz="1600" dirty="0">
                <a:latin typeface="+mn-ea"/>
                <a:ea typeface="+mn-ea"/>
              </a:rPr>
              <a:t>2</a:t>
            </a:r>
            <a:r>
              <a:rPr lang="ja-JP" altLang="en-US" sz="1600" dirty="0" smtClean="0">
                <a:latin typeface="+mn-ea"/>
                <a:ea typeface="+mn-ea"/>
              </a:rPr>
              <a:t>ループ目</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smtClean="0">
              <a:latin typeface="+mn-ea"/>
              <a:ea typeface="+mn-ea"/>
            </a:endParaRPr>
          </a:p>
          <a:p>
            <a:endParaRPr lang="en-US" altLang="ja-JP" sz="1600" dirty="0" smtClean="0">
              <a:latin typeface="+mn-ea"/>
              <a:ea typeface="+mn-ea"/>
            </a:endParaRPr>
          </a:p>
          <a:p>
            <a:endParaRPr lang="en-US" altLang="ja-JP" sz="400" dirty="0" smtClean="0">
              <a:latin typeface="+mn-ea"/>
              <a:ea typeface="+mn-ea"/>
            </a:endParaRPr>
          </a:p>
          <a:p>
            <a:r>
              <a:rPr lang="ja-JP" altLang="en-US" sz="1600" dirty="0">
                <a:latin typeface="+mn-ea"/>
                <a:ea typeface="+mn-ea"/>
              </a:rPr>
              <a:t>④</a:t>
            </a:r>
            <a:r>
              <a:rPr lang="en-US" altLang="ja-JP" sz="1600" dirty="0" smtClean="0">
                <a:latin typeface="+mn-ea"/>
                <a:ea typeface="+mn-ea"/>
              </a:rPr>
              <a:t>3</a:t>
            </a:r>
            <a:r>
              <a:rPr lang="ja-JP" altLang="en-US" sz="1600" dirty="0" smtClean="0">
                <a:latin typeface="+mn-ea"/>
                <a:ea typeface="+mn-ea"/>
              </a:rPr>
              <a:t>ループ目</a:t>
            </a:r>
            <a:endParaRPr lang="en-US" altLang="ja-JP" sz="1600" dirty="0" smtClean="0">
              <a:latin typeface="+mn-ea"/>
              <a:ea typeface="+mn-ea"/>
            </a:endParaRPr>
          </a:p>
        </p:txBody>
      </p:sp>
      <p:sp>
        <p:nvSpPr>
          <p:cNvPr id="4" name="正方形/長方形 3"/>
          <p:cNvSpPr/>
          <p:nvPr/>
        </p:nvSpPr>
        <p:spPr>
          <a:xfrm>
            <a:off x="237075" y="795700"/>
            <a:ext cx="3624710" cy="2862322"/>
          </a:xfrm>
          <a:prstGeom prst="rect">
            <a:avLst/>
          </a:prstGeom>
        </p:spPr>
        <p:txBody>
          <a:bodyPr wrap="none">
            <a:spAutoFit/>
          </a:bodyPr>
          <a:lstStyle/>
          <a:p>
            <a:r>
              <a:rPr lang="ja-JP" altLang="en-US" sz="1600" dirty="0" smtClean="0">
                <a:latin typeface="+mn-ea"/>
                <a:ea typeface="+mn-ea"/>
              </a:rPr>
              <a:t>例）</a:t>
            </a:r>
            <a:r>
              <a:rPr lang="ja-JP" altLang="en-US" sz="1600" dirty="0" smtClean="0">
                <a:latin typeface="Consolas" panose="020B0609020204030204" pitchFamily="49" charset="0"/>
                <a:ea typeface="+mn-ea"/>
              </a:rPr>
              <a:t>for </a:t>
            </a:r>
            <a:r>
              <a:rPr lang="ja-JP" altLang="en-US" sz="1600" dirty="0">
                <a:latin typeface="Consolas" panose="020B0609020204030204" pitchFamily="49" charset="0"/>
                <a:ea typeface="+mn-ea"/>
              </a:rPr>
              <a:t>i in [1,"a",3,"b",5,6</a:t>
            </a:r>
            <a:r>
              <a:rPr lang="ja-JP" altLang="en-US" sz="1600" dirty="0" smtClean="0">
                <a:latin typeface="Consolas" panose="020B0609020204030204" pitchFamily="49" charset="0"/>
                <a:ea typeface="+mn-ea"/>
              </a:rPr>
              <a:t>]</a:t>
            </a:r>
            <a:r>
              <a:rPr lang="en-US" altLang="ja-JP" sz="1600" dirty="0" smtClean="0">
                <a:latin typeface="Consolas" panose="020B0609020204030204" pitchFamily="49" charset="0"/>
                <a:ea typeface="+mn-ea"/>
              </a:rPr>
              <a:t>:</a:t>
            </a:r>
          </a:p>
          <a:p>
            <a:r>
              <a:rPr lang="ja-JP" altLang="en-US" sz="1600" dirty="0" smtClean="0">
                <a:latin typeface="Consolas" panose="020B0609020204030204" pitchFamily="49" charset="0"/>
                <a:ea typeface="+mn-ea"/>
              </a:rPr>
              <a:t>　　　　 </a:t>
            </a:r>
            <a:r>
              <a:rPr lang="en-US" altLang="ja-JP" sz="1600" dirty="0" smtClean="0">
                <a:latin typeface="Consolas" panose="020B0609020204030204" pitchFamily="49" charset="0"/>
                <a:ea typeface="+mn-ea"/>
              </a:rPr>
              <a:t>print(</a:t>
            </a:r>
            <a:r>
              <a:rPr lang="en-US" altLang="ja-JP" sz="1600" dirty="0" err="1" smtClean="0">
                <a:latin typeface="Consolas" panose="020B0609020204030204" pitchFamily="49" charset="0"/>
                <a:ea typeface="+mn-ea"/>
              </a:rPr>
              <a:t>i</a:t>
            </a:r>
            <a:r>
              <a:rPr lang="en-US" altLang="ja-JP" sz="1600" dirty="0" smtClean="0">
                <a:latin typeface="Consolas" panose="020B0609020204030204" pitchFamily="49" charset="0"/>
                <a:ea typeface="+mn-ea"/>
              </a:rPr>
              <a:t>)</a:t>
            </a:r>
          </a:p>
          <a:p>
            <a:endParaRPr lang="en-US" altLang="ja-JP" sz="1600" dirty="0">
              <a:latin typeface="+mn-ea"/>
              <a:ea typeface="+mn-ea"/>
            </a:endParaRPr>
          </a:p>
          <a:p>
            <a:r>
              <a:rPr lang="ja-JP" altLang="en-US" sz="1600" dirty="0" smtClean="0">
                <a:latin typeface="+mn-ea"/>
                <a:ea typeface="+mn-ea"/>
              </a:rPr>
              <a:t>①</a:t>
            </a:r>
            <a:r>
              <a:rPr lang="en-US" altLang="ja-JP" sz="1600" dirty="0" smtClean="0">
                <a:latin typeface="+mn-ea"/>
                <a:ea typeface="+mn-ea"/>
              </a:rPr>
              <a:t>0</a:t>
            </a:r>
            <a:r>
              <a:rPr lang="ja-JP" altLang="en-US" sz="1600" dirty="0" smtClean="0">
                <a:latin typeface="+mn-ea"/>
                <a:ea typeface="+mn-ea"/>
              </a:rPr>
              <a:t>ループ目</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a:latin typeface="+mn-ea"/>
              <a:ea typeface="+mn-ea"/>
            </a:endParaRPr>
          </a:p>
          <a:p>
            <a:r>
              <a:rPr lang="en-US" altLang="ja-JP" sz="1600" dirty="0" smtClean="0">
                <a:latin typeface="+mn-ea"/>
                <a:ea typeface="+mn-ea"/>
              </a:rPr>
              <a:t>	</a:t>
            </a:r>
            <a:endParaRPr lang="en-US" altLang="ja-JP" sz="1600" dirty="0">
              <a:latin typeface="Consolas" panose="020B0609020204030204" pitchFamily="49" charset="0"/>
            </a:endParaRPr>
          </a:p>
          <a:p>
            <a:endParaRPr lang="en-US" altLang="ja-JP" sz="1600" dirty="0" smtClean="0">
              <a:latin typeface="+mn-ea"/>
              <a:ea typeface="+mn-ea"/>
            </a:endParaRPr>
          </a:p>
          <a:p>
            <a:endParaRPr lang="en-US" altLang="ja-JP" sz="1600" dirty="0" smtClean="0">
              <a:latin typeface="+mn-ea"/>
              <a:ea typeface="+mn-ea"/>
            </a:endParaRPr>
          </a:p>
          <a:p>
            <a:endParaRPr lang="en-US" altLang="ja-JP" sz="400" dirty="0" smtClean="0">
              <a:latin typeface="+mn-ea"/>
              <a:ea typeface="+mn-ea"/>
            </a:endParaRPr>
          </a:p>
          <a:p>
            <a:r>
              <a:rPr lang="ja-JP" altLang="en-US" sz="1600" dirty="0" smtClean="0">
                <a:latin typeface="+mn-ea"/>
                <a:ea typeface="+mn-ea"/>
              </a:rPr>
              <a:t>②</a:t>
            </a:r>
            <a:r>
              <a:rPr lang="en-US" altLang="ja-JP" sz="1600" dirty="0" smtClean="0">
                <a:latin typeface="+mn-ea"/>
                <a:ea typeface="+mn-ea"/>
              </a:rPr>
              <a:t>1</a:t>
            </a:r>
            <a:r>
              <a:rPr lang="ja-JP" altLang="en-US" sz="1600" dirty="0" smtClean="0">
                <a:latin typeface="+mn-ea"/>
                <a:ea typeface="+mn-ea"/>
              </a:rPr>
              <a:t>ループ目</a:t>
            </a:r>
            <a:endParaRPr lang="en-US" altLang="ja-JP" sz="1600" dirty="0" smtClean="0">
              <a:latin typeface="+mn-ea"/>
              <a:ea typeface="+mn-ea"/>
            </a:endParaRPr>
          </a:p>
        </p:txBody>
      </p:sp>
      <p:sp>
        <p:nvSpPr>
          <p:cNvPr id="6" name="正方形/長方形 5"/>
          <p:cNvSpPr/>
          <p:nvPr/>
        </p:nvSpPr>
        <p:spPr>
          <a:xfrm>
            <a:off x="486687" y="1802371"/>
            <a:ext cx="3214341" cy="1077218"/>
          </a:xfrm>
          <a:prstGeom prst="rect">
            <a:avLst/>
          </a:prstGeom>
        </p:spPr>
        <p:txBody>
          <a:bodyPr wrap="none">
            <a:spAutoFit/>
          </a:bodyPr>
          <a:lstStyle/>
          <a:p>
            <a:r>
              <a:rPr lang="ja-JP" altLang="en-US" sz="1600" dirty="0">
                <a:solidFill>
                  <a:schemeClr val="accent1">
                    <a:lumMod val="20000"/>
                    <a:lumOff val="80000"/>
                  </a:schemeClr>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chemeClr val="accent1">
                    <a:lumMod val="20000"/>
                    <a:lumOff val="80000"/>
                  </a:schemeClr>
                </a:solidFill>
                <a:latin typeface="Consolas" panose="020B0609020204030204" pitchFamily="49" charset="0"/>
                <a:ea typeface="+mn-ea"/>
              </a:rPr>
              <a:t>in</a:t>
            </a:r>
            <a:r>
              <a:rPr lang="ja-JP" altLang="en-US" sz="1600" dirty="0">
                <a:latin typeface="Consolas" panose="020B0609020204030204" pitchFamily="49" charset="0"/>
                <a:ea typeface="+mn-ea"/>
              </a:rPr>
              <a:t> </a:t>
            </a:r>
            <a:r>
              <a:rPr lang="ja-JP" altLang="en-US" sz="1600" dirty="0">
                <a:solidFill>
                  <a:schemeClr val="accent3">
                    <a:lumMod val="75000"/>
                  </a:schemeClr>
                </a:solidFill>
                <a:latin typeface="Consolas" panose="020B0609020204030204" pitchFamily="49" charset="0"/>
                <a:ea typeface="+mn-ea"/>
              </a:rPr>
              <a:t>[1,"a",3,"b",5,6</a:t>
            </a:r>
            <a:r>
              <a:rPr lang="ja-JP" altLang="en-US" sz="1600" dirty="0" smtClean="0">
                <a:solidFill>
                  <a:schemeClr val="accent3">
                    <a:lumMod val="75000"/>
                  </a:schemeClr>
                </a:solidFill>
                <a:latin typeface="Consolas" panose="020B0609020204030204" pitchFamily="49" charset="0"/>
                <a:ea typeface="+mn-ea"/>
              </a:rPr>
              <a:t>]</a:t>
            </a:r>
            <a:r>
              <a:rPr lang="en-US" altLang="ja-JP" sz="1600" dirty="0" smtClean="0">
                <a:solidFill>
                  <a:schemeClr val="accent1">
                    <a:lumMod val="20000"/>
                    <a:lumOff val="80000"/>
                  </a:schemeClr>
                </a:solidFill>
                <a:latin typeface="Consolas" panose="020B0609020204030204" pitchFamily="49" charset="0"/>
                <a:ea typeface="+mn-ea"/>
              </a:rPr>
              <a:t>:</a:t>
            </a:r>
          </a:p>
          <a:p>
            <a:endParaRPr lang="en-US" altLang="ja-JP" sz="1600" dirty="0">
              <a:solidFill>
                <a:schemeClr val="accent1">
                  <a:lumMod val="20000"/>
                  <a:lumOff val="80000"/>
                </a:schemeClr>
              </a:solidFill>
              <a:latin typeface="Consolas" panose="020B0609020204030204" pitchFamily="49" charset="0"/>
              <a:ea typeface="+mn-ea"/>
            </a:endParaRPr>
          </a:p>
          <a:p>
            <a:endParaRPr lang="en-US" altLang="ja-JP" sz="1600" dirty="0" smtClean="0">
              <a:solidFill>
                <a:schemeClr val="accent1">
                  <a:lumMod val="20000"/>
                  <a:lumOff val="80000"/>
                </a:schemeClr>
              </a:solidFill>
              <a:latin typeface="Consolas" panose="020B0609020204030204" pitchFamily="49" charset="0"/>
              <a:ea typeface="+mn-ea"/>
            </a:endParaRPr>
          </a:p>
          <a:p>
            <a:r>
              <a:rPr lang="en-US" altLang="ja-JP" sz="1600" dirty="0" smtClean="0">
                <a:solidFill>
                  <a:schemeClr val="accent1">
                    <a:lumMod val="20000"/>
                    <a:lumOff val="80000"/>
                  </a:schemeClr>
                </a:solidFill>
                <a:latin typeface="Consolas" panose="020B0609020204030204" pitchFamily="49" charset="0"/>
                <a:ea typeface="+mn-ea"/>
              </a:rPr>
              <a:t>	</a:t>
            </a:r>
            <a:r>
              <a:rPr lang="en-US" altLang="ja-JP" sz="1600" dirty="0" smtClean="0">
                <a:latin typeface="Consolas" panose="020B0609020204030204" pitchFamily="49" charset="0"/>
              </a:rPr>
              <a:t>print(</a:t>
            </a:r>
            <a:r>
              <a:rPr lang="en-US" altLang="ja-JP" sz="1600" dirty="0" err="1" smtClean="0">
                <a:latin typeface="Consolas" panose="020B0609020204030204" pitchFamily="49" charset="0"/>
              </a:rPr>
              <a:t>i</a:t>
            </a:r>
            <a:r>
              <a:rPr lang="en-US" altLang="ja-JP" sz="1600" dirty="0">
                <a:latin typeface="Consolas" panose="020B0609020204030204" pitchFamily="49" charset="0"/>
              </a:rPr>
              <a:t>)</a:t>
            </a:r>
            <a:endParaRPr lang="ja-JP" altLang="en-US" sz="1600" dirty="0">
              <a:solidFill>
                <a:schemeClr val="accent1">
                  <a:lumMod val="20000"/>
                  <a:lumOff val="80000"/>
                </a:schemeClr>
              </a:solidFill>
              <a:latin typeface="Consolas" panose="020B0609020204030204" pitchFamily="49" charset="0"/>
              <a:ea typeface="+mn-ea"/>
            </a:endParaRPr>
          </a:p>
        </p:txBody>
      </p:sp>
      <p:sp>
        <p:nvSpPr>
          <p:cNvPr id="7" name="上カーブ矢印 6"/>
          <p:cNvSpPr/>
          <p:nvPr/>
        </p:nvSpPr>
        <p:spPr bwMode="auto">
          <a:xfrm>
            <a:off x="1036674" y="2088799"/>
            <a:ext cx="743103" cy="263648"/>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a:xfrm>
            <a:off x="486687" y="3597025"/>
            <a:ext cx="3214341" cy="1323439"/>
          </a:xfrm>
          <a:prstGeom prst="rect">
            <a:avLst/>
          </a:prstGeom>
        </p:spPr>
        <p:txBody>
          <a:bodyPr wrap="none">
            <a:spAutoFit/>
          </a:bodyPr>
          <a:lstStyle/>
          <a:p>
            <a:r>
              <a:rPr lang="ja-JP" altLang="en-US" sz="1600" dirty="0">
                <a:solidFill>
                  <a:schemeClr val="accent1">
                    <a:lumMod val="20000"/>
                    <a:lumOff val="80000"/>
                  </a:schemeClr>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chemeClr val="accent1">
                    <a:lumMod val="20000"/>
                    <a:lumOff val="80000"/>
                  </a:schemeClr>
                </a:solidFill>
                <a:latin typeface="Consolas" panose="020B0609020204030204" pitchFamily="49" charset="0"/>
                <a:ea typeface="+mn-ea"/>
              </a:rPr>
              <a:t>in</a:t>
            </a:r>
            <a:r>
              <a:rPr lang="ja-JP" altLang="en-US" sz="1600" dirty="0">
                <a:latin typeface="Consolas" panose="020B0609020204030204" pitchFamily="49" charset="0"/>
                <a:ea typeface="+mn-ea"/>
              </a:rPr>
              <a:t> </a:t>
            </a:r>
            <a:r>
              <a:rPr lang="ja-JP" altLang="en-US" sz="1600" dirty="0">
                <a:solidFill>
                  <a:schemeClr val="accent3">
                    <a:lumMod val="75000"/>
                  </a:schemeClr>
                </a:solidFill>
                <a:latin typeface="Consolas" panose="020B0609020204030204" pitchFamily="49" charset="0"/>
                <a:ea typeface="+mn-ea"/>
              </a:rPr>
              <a:t>[1,"a",3,"b",5,6</a:t>
            </a:r>
            <a:r>
              <a:rPr lang="ja-JP" altLang="en-US" sz="1600" dirty="0" smtClean="0">
                <a:solidFill>
                  <a:schemeClr val="accent3">
                    <a:lumMod val="75000"/>
                  </a:schemeClr>
                </a:solidFill>
                <a:latin typeface="Consolas" panose="020B0609020204030204" pitchFamily="49" charset="0"/>
                <a:ea typeface="+mn-ea"/>
              </a:rPr>
              <a:t>]</a:t>
            </a:r>
            <a:r>
              <a:rPr lang="en-US" altLang="ja-JP" sz="1600" dirty="0" smtClean="0">
                <a:solidFill>
                  <a:schemeClr val="accent1">
                    <a:lumMod val="20000"/>
                    <a:lumOff val="80000"/>
                  </a:schemeClr>
                </a:solidFill>
                <a:latin typeface="Consolas" panose="020B0609020204030204" pitchFamily="49" charset="0"/>
                <a:ea typeface="+mn-ea"/>
              </a:rPr>
              <a:t>:</a:t>
            </a:r>
          </a:p>
          <a:p>
            <a:endParaRPr lang="en-US" altLang="ja-JP" sz="1600" dirty="0">
              <a:solidFill>
                <a:schemeClr val="accent1">
                  <a:lumMod val="20000"/>
                  <a:lumOff val="80000"/>
                </a:schemeClr>
              </a:solidFill>
              <a:latin typeface="Consolas" panose="020B0609020204030204" pitchFamily="49" charset="0"/>
              <a:ea typeface="+mn-ea"/>
            </a:endParaRPr>
          </a:p>
          <a:p>
            <a:endParaRPr lang="en-US" altLang="ja-JP" sz="1600" dirty="0" smtClean="0">
              <a:solidFill>
                <a:schemeClr val="accent1">
                  <a:lumMod val="20000"/>
                  <a:lumOff val="80000"/>
                </a:schemeClr>
              </a:solidFill>
              <a:latin typeface="Consolas" panose="020B0609020204030204" pitchFamily="49" charset="0"/>
              <a:ea typeface="+mn-ea"/>
            </a:endParaRPr>
          </a:p>
          <a:p>
            <a:r>
              <a:rPr lang="en-US" altLang="ja-JP" sz="1600" dirty="0">
                <a:latin typeface="Consolas" panose="020B0609020204030204" pitchFamily="49" charset="0"/>
              </a:rPr>
              <a:t>	</a:t>
            </a:r>
            <a:r>
              <a:rPr lang="en-US" altLang="ja-JP" sz="1600" dirty="0" smtClean="0">
                <a:latin typeface="Consolas" panose="020B0609020204030204" pitchFamily="49" charset="0"/>
              </a:rPr>
              <a:t>print(</a:t>
            </a:r>
            <a:r>
              <a:rPr lang="en-US" altLang="ja-JP" sz="1600" dirty="0" err="1" smtClean="0">
                <a:latin typeface="Consolas" panose="020B0609020204030204" pitchFamily="49" charset="0"/>
              </a:rPr>
              <a:t>i</a:t>
            </a:r>
            <a:r>
              <a:rPr lang="en-US" altLang="ja-JP" sz="1600" dirty="0">
                <a:latin typeface="Consolas" panose="020B0609020204030204" pitchFamily="49" charset="0"/>
              </a:rPr>
              <a:t>)</a:t>
            </a:r>
          </a:p>
          <a:p>
            <a:endParaRPr lang="ja-JP" altLang="en-US" sz="1600" dirty="0">
              <a:solidFill>
                <a:schemeClr val="accent1">
                  <a:lumMod val="20000"/>
                  <a:lumOff val="80000"/>
                </a:schemeClr>
              </a:solidFill>
              <a:latin typeface="Consolas" panose="020B0609020204030204" pitchFamily="49" charset="0"/>
              <a:ea typeface="+mn-ea"/>
            </a:endParaRPr>
          </a:p>
        </p:txBody>
      </p:sp>
      <p:sp>
        <p:nvSpPr>
          <p:cNvPr id="10" name="上カーブ矢印 9"/>
          <p:cNvSpPr/>
          <p:nvPr/>
        </p:nvSpPr>
        <p:spPr bwMode="auto">
          <a:xfrm>
            <a:off x="1036674" y="3902289"/>
            <a:ext cx="1051560"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 name="正方形/長方形 11"/>
          <p:cNvSpPr/>
          <p:nvPr/>
        </p:nvSpPr>
        <p:spPr>
          <a:xfrm>
            <a:off x="4544397" y="1781098"/>
            <a:ext cx="3214341" cy="1323439"/>
          </a:xfrm>
          <a:prstGeom prst="rect">
            <a:avLst/>
          </a:prstGeom>
        </p:spPr>
        <p:txBody>
          <a:bodyPr wrap="none">
            <a:spAutoFit/>
          </a:bodyPr>
          <a:lstStyle/>
          <a:p>
            <a:r>
              <a:rPr lang="ja-JP" altLang="en-US" sz="1600" dirty="0">
                <a:solidFill>
                  <a:schemeClr val="accent1">
                    <a:lumMod val="20000"/>
                    <a:lumOff val="80000"/>
                  </a:schemeClr>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chemeClr val="accent1">
                    <a:lumMod val="20000"/>
                    <a:lumOff val="80000"/>
                  </a:schemeClr>
                </a:solidFill>
                <a:latin typeface="Consolas" panose="020B0609020204030204" pitchFamily="49" charset="0"/>
                <a:ea typeface="+mn-ea"/>
              </a:rPr>
              <a:t>in</a:t>
            </a:r>
            <a:r>
              <a:rPr lang="ja-JP" altLang="en-US" sz="1600" dirty="0">
                <a:latin typeface="Consolas" panose="020B0609020204030204" pitchFamily="49" charset="0"/>
                <a:ea typeface="+mn-ea"/>
              </a:rPr>
              <a:t> </a:t>
            </a:r>
            <a:r>
              <a:rPr lang="ja-JP" altLang="en-US" sz="1600" dirty="0">
                <a:solidFill>
                  <a:schemeClr val="accent3">
                    <a:lumMod val="75000"/>
                  </a:schemeClr>
                </a:solidFill>
                <a:latin typeface="Consolas" panose="020B0609020204030204" pitchFamily="49" charset="0"/>
                <a:ea typeface="+mn-ea"/>
              </a:rPr>
              <a:t>[1,"a",3,"b",5,6</a:t>
            </a:r>
            <a:r>
              <a:rPr lang="ja-JP" altLang="en-US" sz="1600" dirty="0" smtClean="0">
                <a:solidFill>
                  <a:schemeClr val="accent3">
                    <a:lumMod val="75000"/>
                  </a:schemeClr>
                </a:solidFill>
                <a:latin typeface="Consolas" panose="020B0609020204030204" pitchFamily="49" charset="0"/>
                <a:ea typeface="+mn-ea"/>
              </a:rPr>
              <a:t>]</a:t>
            </a:r>
            <a:r>
              <a:rPr lang="en-US" altLang="ja-JP" sz="1600" dirty="0" smtClean="0">
                <a:solidFill>
                  <a:schemeClr val="accent1">
                    <a:lumMod val="20000"/>
                    <a:lumOff val="80000"/>
                  </a:schemeClr>
                </a:solidFill>
                <a:latin typeface="Consolas" panose="020B0609020204030204" pitchFamily="49" charset="0"/>
                <a:ea typeface="+mn-ea"/>
              </a:rPr>
              <a:t>:</a:t>
            </a:r>
          </a:p>
          <a:p>
            <a:endParaRPr lang="en-US" altLang="ja-JP" sz="1600" dirty="0">
              <a:solidFill>
                <a:schemeClr val="accent1">
                  <a:lumMod val="20000"/>
                  <a:lumOff val="80000"/>
                </a:schemeClr>
              </a:solidFill>
              <a:latin typeface="Consolas" panose="020B0609020204030204" pitchFamily="49" charset="0"/>
              <a:ea typeface="+mn-ea"/>
            </a:endParaRPr>
          </a:p>
          <a:p>
            <a:endParaRPr lang="en-US" altLang="ja-JP" sz="1600" dirty="0" smtClean="0">
              <a:solidFill>
                <a:schemeClr val="accent1">
                  <a:lumMod val="20000"/>
                  <a:lumOff val="80000"/>
                </a:schemeClr>
              </a:solidFill>
              <a:latin typeface="Consolas" panose="020B0609020204030204" pitchFamily="49" charset="0"/>
              <a:ea typeface="+mn-ea"/>
            </a:endParaRPr>
          </a:p>
          <a:p>
            <a:r>
              <a:rPr lang="en-US" altLang="ja-JP" sz="1600" dirty="0">
                <a:solidFill>
                  <a:schemeClr val="accent1">
                    <a:lumMod val="20000"/>
                    <a:lumOff val="80000"/>
                  </a:schemeClr>
                </a:solidFill>
                <a:latin typeface="Consolas" panose="020B0609020204030204" pitchFamily="49" charset="0"/>
                <a:ea typeface="+mn-ea"/>
              </a:rPr>
              <a:t>	</a:t>
            </a:r>
            <a:r>
              <a:rPr lang="en-US" altLang="ja-JP" sz="1600" dirty="0">
                <a:latin typeface="Consolas" panose="020B0609020204030204" pitchFamily="49" charset="0"/>
              </a:rPr>
              <a:t>print(</a:t>
            </a:r>
            <a:r>
              <a:rPr lang="en-US" altLang="ja-JP" sz="1600" dirty="0" err="1">
                <a:latin typeface="Consolas" panose="020B0609020204030204" pitchFamily="49" charset="0"/>
              </a:rPr>
              <a:t>i</a:t>
            </a:r>
            <a:r>
              <a:rPr lang="en-US" altLang="ja-JP" sz="1600" dirty="0">
                <a:latin typeface="Consolas" panose="020B0609020204030204" pitchFamily="49" charset="0"/>
              </a:rPr>
              <a:t>)</a:t>
            </a:r>
          </a:p>
          <a:p>
            <a:endParaRPr lang="ja-JP" altLang="en-US" sz="1600" dirty="0">
              <a:solidFill>
                <a:schemeClr val="accent1">
                  <a:lumMod val="20000"/>
                  <a:lumOff val="80000"/>
                </a:schemeClr>
              </a:solidFill>
              <a:latin typeface="Consolas" panose="020B0609020204030204" pitchFamily="49" charset="0"/>
              <a:ea typeface="+mn-ea"/>
            </a:endParaRPr>
          </a:p>
        </p:txBody>
      </p:sp>
      <p:sp>
        <p:nvSpPr>
          <p:cNvPr id="13" name="上カーブ矢印 12"/>
          <p:cNvSpPr/>
          <p:nvPr/>
        </p:nvSpPr>
        <p:spPr bwMode="auto">
          <a:xfrm>
            <a:off x="4939461" y="2086363"/>
            <a:ext cx="1529387" cy="222638"/>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正方形/長方形 14"/>
          <p:cNvSpPr/>
          <p:nvPr/>
        </p:nvSpPr>
        <p:spPr>
          <a:xfrm>
            <a:off x="4562426" y="3571647"/>
            <a:ext cx="3214341" cy="1077218"/>
          </a:xfrm>
          <a:prstGeom prst="rect">
            <a:avLst/>
          </a:prstGeom>
        </p:spPr>
        <p:txBody>
          <a:bodyPr wrap="none">
            <a:spAutoFit/>
          </a:bodyPr>
          <a:lstStyle/>
          <a:p>
            <a:r>
              <a:rPr lang="ja-JP" altLang="en-US" sz="1600" dirty="0">
                <a:solidFill>
                  <a:schemeClr val="accent1">
                    <a:lumMod val="20000"/>
                    <a:lumOff val="80000"/>
                  </a:schemeClr>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chemeClr val="accent1">
                    <a:lumMod val="20000"/>
                    <a:lumOff val="80000"/>
                  </a:schemeClr>
                </a:solidFill>
                <a:latin typeface="Consolas" panose="020B0609020204030204" pitchFamily="49" charset="0"/>
                <a:ea typeface="+mn-ea"/>
              </a:rPr>
              <a:t>in</a:t>
            </a:r>
            <a:r>
              <a:rPr lang="ja-JP" altLang="en-US" sz="1600" dirty="0">
                <a:latin typeface="Consolas" panose="020B0609020204030204" pitchFamily="49" charset="0"/>
                <a:ea typeface="+mn-ea"/>
              </a:rPr>
              <a:t> </a:t>
            </a:r>
            <a:r>
              <a:rPr lang="ja-JP" altLang="en-US" sz="1600" dirty="0">
                <a:solidFill>
                  <a:schemeClr val="accent3">
                    <a:lumMod val="75000"/>
                  </a:schemeClr>
                </a:solidFill>
                <a:latin typeface="Consolas" panose="020B0609020204030204" pitchFamily="49" charset="0"/>
                <a:ea typeface="+mn-ea"/>
              </a:rPr>
              <a:t>[1,"a",3,"b",5,6</a:t>
            </a:r>
            <a:r>
              <a:rPr lang="ja-JP" altLang="en-US" sz="1600" dirty="0" smtClean="0">
                <a:solidFill>
                  <a:schemeClr val="accent3">
                    <a:lumMod val="75000"/>
                  </a:schemeClr>
                </a:solidFill>
                <a:latin typeface="Consolas" panose="020B0609020204030204" pitchFamily="49" charset="0"/>
                <a:ea typeface="+mn-ea"/>
              </a:rPr>
              <a:t>]</a:t>
            </a:r>
            <a:r>
              <a:rPr lang="en-US" altLang="ja-JP" sz="1600" dirty="0" smtClean="0">
                <a:solidFill>
                  <a:schemeClr val="accent1">
                    <a:lumMod val="20000"/>
                    <a:lumOff val="80000"/>
                  </a:schemeClr>
                </a:solidFill>
                <a:latin typeface="Consolas" panose="020B0609020204030204" pitchFamily="49" charset="0"/>
                <a:ea typeface="+mn-ea"/>
              </a:rPr>
              <a:t>:</a:t>
            </a:r>
          </a:p>
          <a:p>
            <a:endParaRPr lang="en-US" altLang="ja-JP" sz="1600" dirty="0">
              <a:solidFill>
                <a:schemeClr val="accent1">
                  <a:lumMod val="20000"/>
                  <a:lumOff val="80000"/>
                </a:schemeClr>
              </a:solidFill>
              <a:latin typeface="Consolas" panose="020B0609020204030204" pitchFamily="49" charset="0"/>
              <a:ea typeface="+mn-ea"/>
            </a:endParaRPr>
          </a:p>
          <a:p>
            <a:endParaRPr lang="en-US" altLang="ja-JP" sz="1600" dirty="0" smtClean="0">
              <a:solidFill>
                <a:schemeClr val="accent1">
                  <a:lumMod val="20000"/>
                  <a:lumOff val="80000"/>
                </a:schemeClr>
              </a:solidFill>
              <a:latin typeface="Consolas" panose="020B0609020204030204" pitchFamily="49" charset="0"/>
              <a:ea typeface="+mn-ea"/>
            </a:endParaRPr>
          </a:p>
          <a:p>
            <a:r>
              <a:rPr lang="en-US" altLang="ja-JP" sz="1600" dirty="0">
                <a:solidFill>
                  <a:schemeClr val="accent1">
                    <a:lumMod val="20000"/>
                    <a:lumOff val="80000"/>
                  </a:schemeClr>
                </a:solidFill>
                <a:latin typeface="Consolas" panose="020B0609020204030204" pitchFamily="49" charset="0"/>
                <a:ea typeface="+mn-ea"/>
              </a:rPr>
              <a:t>	</a:t>
            </a:r>
            <a:r>
              <a:rPr lang="en-US" altLang="ja-JP" sz="1600" dirty="0">
                <a:latin typeface="Consolas" panose="020B0609020204030204" pitchFamily="49" charset="0"/>
              </a:rPr>
              <a:t>print(</a:t>
            </a:r>
            <a:r>
              <a:rPr lang="en-US" altLang="ja-JP" sz="1600" dirty="0" err="1">
                <a:latin typeface="Consolas" panose="020B0609020204030204" pitchFamily="49" charset="0"/>
              </a:rPr>
              <a:t>i</a:t>
            </a:r>
            <a:r>
              <a:rPr lang="en-US" altLang="ja-JP" sz="1600" dirty="0" smtClean="0">
                <a:latin typeface="Consolas" panose="020B0609020204030204" pitchFamily="49" charset="0"/>
              </a:rPr>
              <a:t>)</a:t>
            </a:r>
            <a:endParaRPr lang="en-US" altLang="ja-JP" sz="1600" dirty="0">
              <a:latin typeface="Consolas" panose="020B0609020204030204" pitchFamily="49" charset="0"/>
            </a:endParaRPr>
          </a:p>
        </p:txBody>
      </p:sp>
      <p:sp>
        <p:nvSpPr>
          <p:cNvPr id="16" name="上カーブ矢印 15"/>
          <p:cNvSpPr/>
          <p:nvPr/>
        </p:nvSpPr>
        <p:spPr bwMode="auto">
          <a:xfrm>
            <a:off x="4957490" y="3876911"/>
            <a:ext cx="1873678" cy="270189"/>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18" name="図 17"/>
          <p:cNvPicPr>
            <a:picLocks noChangeAspect="1"/>
          </p:cNvPicPr>
          <p:nvPr/>
        </p:nvPicPr>
        <p:blipFill>
          <a:blip r:embed="rId2"/>
          <a:stretch>
            <a:fillRect/>
          </a:stretch>
        </p:blipFill>
        <p:spPr>
          <a:xfrm>
            <a:off x="1129385" y="5207283"/>
            <a:ext cx="1793707" cy="1261944"/>
          </a:xfrm>
          <a:prstGeom prst="rect">
            <a:avLst/>
          </a:prstGeom>
        </p:spPr>
      </p:pic>
      <p:sp>
        <p:nvSpPr>
          <p:cNvPr id="23" name="右矢印 22"/>
          <p:cNvSpPr/>
          <p:nvPr/>
        </p:nvSpPr>
        <p:spPr bwMode="auto">
          <a:xfrm>
            <a:off x="508441" y="5552702"/>
            <a:ext cx="373310" cy="592084"/>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4" name="テキスト ボックス 23"/>
          <p:cNvSpPr txBox="1"/>
          <p:nvPr/>
        </p:nvSpPr>
        <p:spPr>
          <a:xfrm>
            <a:off x="1322525" y="5693402"/>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0</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25" name="テキスト ボックス 24"/>
          <p:cNvSpPr txBox="1"/>
          <p:nvPr/>
        </p:nvSpPr>
        <p:spPr>
          <a:xfrm>
            <a:off x="1322525" y="5817285"/>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1</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26" name="テキスト ボックス 25"/>
          <p:cNvSpPr txBox="1"/>
          <p:nvPr/>
        </p:nvSpPr>
        <p:spPr>
          <a:xfrm>
            <a:off x="1322525" y="5946959"/>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2</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27" name="テキスト ボックス 26"/>
          <p:cNvSpPr txBox="1"/>
          <p:nvPr/>
        </p:nvSpPr>
        <p:spPr>
          <a:xfrm>
            <a:off x="1322525" y="6068655"/>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3</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28" name="テキスト ボックス 27"/>
          <p:cNvSpPr txBox="1"/>
          <p:nvPr/>
        </p:nvSpPr>
        <p:spPr>
          <a:xfrm>
            <a:off x="1322525" y="6194135"/>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4</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29" name="テキスト ボックス 28"/>
          <p:cNvSpPr txBox="1"/>
          <p:nvPr/>
        </p:nvSpPr>
        <p:spPr>
          <a:xfrm>
            <a:off x="1322525" y="6315831"/>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5</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31" name="下矢印 30"/>
          <p:cNvSpPr/>
          <p:nvPr/>
        </p:nvSpPr>
        <p:spPr bwMode="auto">
          <a:xfrm rot="-900000">
            <a:off x="1839265" y="2098659"/>
            <a:ext cx="127487" cy="476457"/>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lang="ja-JP" altLang="en-US" sz="110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2" name="テキスト ボックス 31"/>
          <p:cNvSpPr txBox="1"/>
          <p:nvPr/>
        </p:nvSpPr>
        <p:spPr>
          <a:xfrm>
            <a:off x="1348085" y="2135919"/>
            <a:ext cx="2838547" cy="415498"/>
          </a:xfrm>
          <a:prstGeom prst="rect">
            <a:avLst/>
          </a:prstGeom>
          <a:noFill/>
        </p:spPr>
        <p:txBody>
          <a:bodyPr wrap="square" rtlCol="0">
            <a:spAutoFit/>
          </a:bodyPr>
          <a:lstStyle/>
          <a:p>
            <a:r>
              <a:rPr lang="en-US" altLang="ja-JP" sz="1050" dirty="0" err="1" smtClean="0">
                <a:effectLst>
                  <a:glow rad="127000">
                    <a:schemeClr val="bg1">
                      <a:alpha val="90000"/>
                    </a:schemeClr>
                  </a:glow>
                </a:effectLst>
                <a:latin typeface="+mn-ea"/>
                <a:ea typeface="+mn-ea"/>
              </a:rPr>
              <a:t>i</a:t>
            </a:r>
            <a:r>
              <a:rPr lang="ja-JP" altLang="en-US" sz="1050" dirty="0" err="1" smtClean="0">
                <a:effectLst>
                  <a:glow rad="127000">
                    <a:schemeClr val="bg1">
                      <a:alpha val="90000"/>
                    </a:schemeClr>
                  </a:glow>
                </a:effectLst>
                <a:latin typeface="+mn-ea"/>
                <a:ea typeface="+mn-ea"/>
              </a:rPr>
              <a:t>には</a:t>
            </a:r>
            <a:r>
              <a:rPr lang="ja-JP" altLang="en-US" sz="1050" dirty="0" smtClean="0">
                <a:effectLst>
                  <a:glow rad="127000">
                    <a:schemeClr val="bg1">
                      <a:alpha val="90000"/>
                    </a:schemeClr>
                  </a:glow>
                </a:effectLst>
                <a:latin typeface="+mn-ea"/>
                <a:ea typeface="+mn-ea"/>
              </a:rPr>
              <a:t>配列の</a:t>
            </a:r>
            <a:r>
              <a:rPr lang="en-US" altLang="ja-JP" sz="1050" dirty="0" smtClean="0">
                <a:effectLst>
                  <a:glow rad="127000">
                    <a:schemeClr val="bg1">
                      <a:alpha val="90000"/>
                    </a:schemeClr>
                  </a:glow>
                </a:effectLst>
                <a:latin typeface="+mn-ea"/>
                <a:ea typeface="+mn-ea"/>
              </a:rPr>
              <a:t>0</a:t>
            </a:r>
            <a:r>
              <a:rPr lang="ja-JP" altLang="en-US" sz="1050" dirty="0" smtClean="0">
                <a:effectLst>
                  <a:glow rad="127000">
                    <a:schemeClr val="bg1">
                      <a:alpha val="90000"/>
                    </a:schemeClr>
                  </a:glow>
                </a:effectLst>
                <a:latin typeface="+mn-ea"/>
                <a:ea typeface="+mn-ea"/>
              </a:rPr>
              <a:t>番目（今回は「</a:t>
            </a:r>
            <a:r>
              <a:rPr lang="en-US" altLang="ja-JP" sz="1050" dirty="0" smtClean="0">
                <a:effectLst>
                  <a:glow rad="127000">
                    <a:schemeClr val="bg1">
                      <a:alpha val="90000"/>
                    </a:schemeClr>
                  </a:glow>
                </a:effectLst>
                <a:latin typeface="+mn-ea"/>
                <a:ea typeface="+mn-ea"/>
              </a:rPr>
              <a:t>1</a:t>
            </a:r>
            <a:r>
              <a:rPr lang="ja-JP" altLang="en-US" sz="1050" dirty="0" smtClean="0">
                <a:effectLst>
                  <a:glow rad="127000">
                    <a:schemeClr val="bg1">
                      <a:alpha val="90000"/>
                    </a:schemeClr>
                  </a:glow>
                </a:effectLst>
                <a:latin typeface="+mn-ea"/>
                <a:ea typeface="+mn-ea"/>
              </a:rPr>
              <a:t>」）が代入される</a:t>
            </a:r>
            <a:endParaRPr lang="en-US" altLang="ja-JP" sz="1050" dirty="0" smtClean="0">
              <a:effectLst>
                <a:glow rad="127000">
                  <a:schemeClr val="bg1">
                    <a:alpha val="90000"/>
                  </a:schemeClr>
                </a:glow>
              </a:effectLst>
              <a:latin typeface="+mn-ea"/>
              <a:ea typeface="+mn-ea"/>
            </a:endParaRPr>
          </a:p>
          <a:p>
            <a:r>
              <a:rPr lang="ja-JP" altLang="en-US" sz="1050" dirty="0" smtClean="0">
                <a:effectLst>
                  <a:glow rad="127000">
                    <a:schemeClr val="bg1">
                      <a:alpha val="90000"/>
                    </a:schemeClr>
                  </a:glow>
                </a:effectLst>
                <a:latin typeface="+mn-ea"/>
                <a:ea typeface="+mn-ea"/>
              </a:rPr>
              <a:t>→</a:t>
            </a:r>
            <a:r>
              <a:rPr lang="en-US" altLang="ja-JP" sz="1050" dirty="0" err="1" smtClean="0">
                <a:effectLst>
                  <a:glow rad="127000">
                    <a:schemeClr val="bg1">
                      <a:alpha val="90000"/>
                    </a:schemeClr>
                  </a:glow>
                </a:effectLst>
                <a:latin typeface="+mn-ea"/>
                <a:ea typeface="+mn-ea"/>
              </a:rPr>
              <a:t>i</a:t>
            </a:r>
            <a:r>
              <a:rPr lang="en-US" altLang="ja-JP" sz="1050" dirty="0" smtClean="0">
                <a:effectLst>
                  <a:glow rad="127000">
                    <a:schemeClr val="bg1">
                      <a:alpha val="90000"/>
                    </a:schemeClr>
                  </a:glow>
                </a:effectLst>
                <a:latin typeface="+mn-ea"/>
                <a:ea typeface="+mn-ea"/>
              </a:rPr>
              <a:t> = 1</a:t>
            </a:r>
          </a:p>
        </p:txBody>
      </p:sp>
      <p:sp>
        <p:nvSpPr>
          <p:cNvPr id="33" name="テキスト ボックス 32"/>
          <p:cNvSpPr txBox="1"/>
          <p:nvPr/>
        </p:nvSpPr>
        <p:spPr>
          <a:xfrm>
            <a:off x="1828322" y="2776306"/>
            <a:ext cx="2838547" cy="253916"/>
          </a:xfrm>
          <a:prstGeom prst="rect">
            <a:avLst/>
          </a:prstGeom>
          <a:noFill/>
        </p:spPr>
        <p:txBody>
          <a:bodyPr wrap="square" rtlCol="0">
            <a:spAutoFit/>
          </a:bodyPr>
          <a:lstStyle/>
          <a:p>
            <a:r>
              <a:rPr lang="en-US" altLang="ja-JP" sz="1050" dirty="0" err="1" smtClean="0">
                <a:effectLst>
                  <a:glow rad="127000">
                    <a:schemeClr val="bg1">
                      <a:alpha val="90000"/>
                    </a:schemeClr>
                  </a:glow>
                </a:effectLst>
                <a:latin typeface="+mn-ea"/>
                <a:ea typeface="+mn-ea"/>
              </a:rPr>
              <a:t>i</a:t>
            </a:r>
            <a:r>
              <a:rPr lang="en-US" altLang="ja-JP" sz="1050" dirty="0" smtClean="0">
                <a:effectLst>
                  <a:glow rad="127000">
                    <a:schemeClr val="bg1">
                      <a:alpha val="90000"/>
                    </a:schemeClr>
                  </a:glow>
                </a:effectLst>
                <a:latin typeface="+mn-ea"/>
                <a:ea typeface="+mn-ea"/>
              </a:rPr>
              <a:t> = 1</a:t>
            </a:r>
            <a:r>
              <a:rPr lang="ja-JP" altLang="en-US" sz="1050" dirty="0" smtClean="0">
                <a:effectLst>
                  <a:glow rad="127000">
                    <a:schemeClr val="bg1">
                      <a:alpha val="90000"/>
                    </a:schemeClr>
                  </a:glow>
                </a:effectLst>
                <a:latin typeface="+mn-ea"/>
                <a:ea typeface="+mn-ea"/>
              </a:rPr>
              <a:t>なので、出力されるのは「</a:t>
            </a:r>
            <a:r>
              <a:rPr lang="en-US" altLang="ja-JP" sz="1050" dirty="0" smtClean="0">
                <a:effectLst>
                  <a:glow rad="127000">
                    <a:schemeClr val="bg1">
                      <a:alpha val="90000"/>
                    </a:schemeClr>
                  </a:glow>
                </a:effectLst>
                <a:latin typeface="+mn-ea"/>
                <a:ea typeface="+mn-ea"/>
              </a:rPr>
              <a:t>1</a:t>
            </a:r>
            <a:r>
              <a:rPr lang="ja-JP" altLang="en-US" sz="1050" dirty="0" smtClean="0">
                <a:effectLst>
                  <a:glow rad="127000">
                    <a:schemeClr val="bg1">
                      <a:alpha val="90000"/>
                    </a:schemeClr>
                  </a:glow>
                </a:effectLst>
                <a:latin typeface="+mn-ea"/>
                <a:ea typeface="+mn-ea"/>
              </a:rPr>
              <a:t>」</a:t>
            </a:r>
            <a:endParaRPr lang="en-US" altLang="ja-JP" sz="1050" dirty="0" smtClean="0">
              <a:effectLst>
                <a:glow rad="127000">
                  <a:schemeClr val="bg1">
                    <a:alpha val="90000"/>
                  </a:schemeClr>
                </a:glow>
              </a:effectLst>
              <a:latin typeface="+mn-ea"/>
              <a:ea typeface="+mn-ea"/>
            </a:endParaRPr>
          </a:p>
        </p:txBody>
      </p:sp>
      <p:sp>
        <p:nvSpPr>
          <p:cNvPr id="34" name="テキスト ボックス 33"/>
          <p:cNvSpPr txBox="1"/>
          <p:nvPr/>
        </p:nvSpPr>
        <p:spPr>
          <a:xfrm>
            <a:off x="1633047" y="1691252"/>
            <a:ext cx="2209283"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1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2            3            4       5</a:t>
            </a:r>
          </a:p>
        </p:txBody>
      </p:sp>
      <p:sp>
        <p:nvSpPr>
          <p:cNvPr id="35" name="テキスト ボックス 34"/>
          <p:cNvSpPr txBox="1"/>
          <p:nvPr/>
        </p:nvSpPr>
        <p:spPr>
          <a:xfrm>
            <a:off x="1639783" y="3470825"/>
            <a:ext cx="2209283"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1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2            3            4       5</a:t>
            </a:r>
          </a:p>
        </p:txBody>
      </p:sp>
      <p:sp>
        <p:nvSpPr>
          <p:cNvPr id="36" name="テキスト ボックス 35"/>
          <p:cNvSpPr txBox="1"/>
          <p:nvPr/>
        </p:nvSpPr>
        <p:spPr>
          <a:xfrm>
            <a:off x="5726527" y="3435825"/>
            <a:ext cx="2209283"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1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2            3            4       5</a:t>
            </a:r>
          </a:p>
        </p:txBody>
      </p:sp>
      <p:sp>
        <p:nvSpPr>
          <p:cNvPr id="37" name="テキスト ボックス 36"/>
          <p:cNvSpPr txBox="1"/>
          <p:nvPr/>
        </p:nvSpPr>
        <p:spPr>
          <a:xfrm>
            <a:off x="5703391" y="1649239"/>
            <a:ext cx="2209283"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1     </a:t>
            </a:r>
            <a:r>
              <a:rPr lang="ja-JP" altLang="en-US" sz="700" dirty="0" smtClean="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2            3            4       5</a:t>
            </a:r>
          </a:p>
        </p:txBody>
      </p:sp>
      <p:sp>
        <p:nvSpPr>
          <p:cNvPr id="38" name="下矢印 37"/>
          <p:cNvSpPr/>
          <p:nvPr/>
        </p:nvSpPr>
        <p:spPr bwMode="auto">
          <a:xfrm rot="20700000">
            <a:off x="2093792" y="3849987"/>
            <a:ext cx="131036" cy="5392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lang="ja-JP" altLang="en-US" sz="110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9" name="テキスト ボックス 38"/>
          <p:cNvSpPr txBox="1"/>
          <p:nvPr/>
        </p:nvSpPr>
        <p:spPr>
          <a:xfrm>
            <a:off x="1348085" y="3979784"/>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a:effectLst>
                  <a:glow rad="127000">
                    <a:schemeClr val="bg1">
                      <a:alpha val="90000"/>
                    </a:schemeClr>
                  </a:glow>
                </a:effectLst>
                <a:latin typeface="+mn-ea"/>
                <a:ea typeface="+mn-ea"/>
              </a:rPr>
              <a:t>1</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a</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smtClean="0">
                <a:effectLst>
                  <a:glow rad="127000">
                    <a:schemeClr val="bg1">
                      <a:alpha val="90000"/>
                    </a:schemeClr>
                  </a:glow>
                </a:effectLst>
                <a:latin typeface="+mn-ea"/>
                <a:ea typeface="+mn-ea"/>
              </a:rPr>
              <a:t> = “a”</a:t>
            </a:r>
          </a:p>
        </p:txBody>
      </p:sp>
      <p:sp>
        <p:nvSpPr>
          <p:cNvPr id="40" name="テキスト ボックス 39"/>
          <p:cNvSpPr txBox="1"/>
          <p:nvPr/>
        </p:nvSpPr>
        <p:spPr>
          <a:xfrm>
            <a:off x="1903008" y="4693681"/>
            <a:ext cx="2838547" cy="253916"/>
          </a:xfrm>
          <a:prstGeom prst="rect">
            <a:avLst/>
          </a:prstGeom>
          <a:noFill/>
        </p:spPr>
        <p:txBody>
          <a:bodyPr wrap="square" rtlCol="0">
            <a:spAutoFit/>
          </a:bodyPr>
          <a:lstStyle/>
          <a:p>
            <a:r>
              <a:rPr lang="en-US" altLang="ja-JP" sz="1050" dirty="0" err="1" smtClean="0">
                <a:effectLst>
                  <a:glow rad="127000">
                    <a:schemeClr val="bg1">
                      <a:alpha val="90000"/>
                    </a:schemeClr>
                  </a:glow>
                </a:effectLst>
                <a:latin typeface="+mn-ea"/>
                <a:ea typeface="+mn-ea"/>
              </a:rPr>
              <a:t>i</a:t>
            </a:r>
            <a:r>
              <a:rPr lang="en-US" altLang="ja-JP" sz="1050" dirty="0" smtClean="0">
                <a:effectLst>
                  <a:glow rad="127000">
                    <a:schemeClr val="bg1">
                      <a:alpha val="90000"/>
                    </a:schemeClr>
                  </a:glow>
                </a:effectLst>
                <a:latin typeface="+mn-ea"/>
                <a:ea typeface="+mn-ea"/>
              </a:rPr>
              <a:t> = “a”</a:t>
            </a:r>
            <a:r>
              <a:rPr lang="ja-JP" altLang="en-US" sz="1050" dirty="0" smtClean="0">
                <a:effectLst>
                  <a:glow rad="127000">
                    <a:schemeClr val="bg1">
                      <a:alpha val="90000"/>
                    </a:schemeClr>
                  </a:glow>
                </a:effectLst>
                <a:latin typeface="+mn-ea"/>
                <a:ea typeface="+mn-ea"/>
              </a:rPr>
              <a:t>なので、出力されるのは「</a:t>
            </a:r>
            <a:r>
              <a:rPr lang="en-US" altLang="ja-JP" sz="1050" dirty="0" smtClean="0">
                <a:effectLst>
                  <a:glow rad="127000">
                    <a:schemeClr val="bg1">
                      <a:alpha val="90000"/>
                    </a:schemeClr>
                  </a:glow>
                </a:effectLst>
                <a:latin typeface="+mn-ea"/>
                <a:ea typeface="+mn-ea"/>
              </a:rPr>
              <a:t>a</a:t>
            </a:r>
            <a:r>
              <a:rPr lang="ja-JP" altLang="en-US" sz="1050" dirty="0" smtClean="0">
                <a:effectLst>
                  <a:glow rad="127000">
                    <a:schemeClr val="bg1">
                      <a:alpha val="90000"/>
                    </a:schemeClr>
                  </a:glow>
                </a:effectLst>
                <a:latin typeface="+mn-ea"/>
                <a:ea typeface="+mn-ea"/>
              </a:rPr>
              <a:t>」</a:t>
            </a:r>
            <a:endParaRPr lang="en-US" altLang="ja-JP" sz="1050" dirty="0" smtClean="0">
              <a:effectLst>
                <a:glow rad="127000">
                  <a:schemeClr val="bg1">
                    <a:alpha val="90000"/>
                  </a:schemeClr>
                </a:glow>
              </a:effectLst>
              <a:latin typeface="+mn-ea"/>
              <a:ea typeface="+mn-ea"/>
            </a:endParaRPr>
          </a:p>
        </p:txBody>
      </p:sp>
      <p:sp>
        <p:nvSpPr>
          <p:cNvPr id="41" name="下矢印 40"/>
          <p:cNvSpPr/>
          <p:nvPr/>
        </p:nvSpPr>
        <p:spPr bwMode="auto">
          <a:xfrm rot="22680000">
            <a:off x="6358569" y="2025631"/>
            <a:ext cx="120674" cy="574759"/>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lang="ja-JP" altLang="en-US" sz="110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2" name="下矢印 41"/>
          <p:cNvSpPr/>
          <p:nvPr/>
        </p:nvSpPr>
        <p:spPr bwMode="auto">
          <a:xfrm rot="23880000">
            <a:off x="6582293" y="3815655"/>
            <a:ext cx="140521" cy="658706"/>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lang="ja-JP" altLang="en-US" sz="110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3" name="テキスト ボックス 42"/>
          <p:cNvSpPr txBox="1"/>
          <p:nvPr/>
        </p:nvSpPr>
        <p:spPr>
          <a:xfrm>
            <a:off x="5703391" y="3902289"/>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smtClean="0">
                <a:effectLst>
                  <a:glow rad="127000">
                    <a:schemeClr val="bg1">
                      <a:alpha val="90000"/>
                    </a:schemeClr>
                  </a:glow>
                </a:effectLst>
                <a:latin typeface="+mn-ea"/>
                <a:ea typeface="+mn-ea"/>
              </a:rPr>
              <a:t>3</a:t>
            </a:r>
            <a:r>
              <a:rPr lang="ja-JP" altLang="en-US" sz="900" dirty="0" smtClean="0">
                <a:effectLst>
                  <a:glow rad="127000">
                    <a:schemeClr val="bg1">
                      <a:alpha val="90000"/>
                    </a:schemeClr>
                  </a:glow>
                </a:effectLst>
                <a:latin typeface="+mn-ea"/>
                <a:ea typeface="+mn-ea"/>
              </a:rPr>
              <a:t>番目（今回は「</a:t>
            </a:r>
            <a:r>
              <a:rPr lang="en-US" altLang="ja-JP" sz="900" dirty="0" smtClean="0">
                <a:effectLst>
                  <a:glow rad="127000">
                    <a:schemeClr val="bg1">
                      <a:alpha val="90000"/>
                    </a:schemeClr>
                  </a:glow>
                </a:effectLst>
                <a:latin typeface="+mn-ea"/>
                <a:ea typeface="+mn-ea"/>
              </a:rPr>
              <a:t>b</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smtClean="0">
                <a:effectLst>
                  <a:glow rad="127000">
                    <a:schemeClr val="bg1">
                      <a:alpha val="90000"/>
                    </a:schemeClr>
                  </a:glow>
                </a:effectLst>
                <a:latin typeface="+mn-ea"/>
                <a:ea typeface="+mn-ea"/>
              </a:rPr>
              <a:t> = “b”</a:t>
            </a:r>
          </a:p>
        </p:txBody>
      </p:sp>
      <p:sp>
        <p:nvSpPr>
          <p:cNvPr id="44" name="テキスト ボックス 43"/>
          <p:cNvSpPr txBox="1"/>
          <p:nvPr/>
        </p:nvSpPr>
        <p:spPr>
          <a:xfrm>
            <a:off x="5661068" y="2183520"/>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smtClean="0">
                <a:effectLst>
                  <a:glow rad="127000">
                    <a:schemeClr val="bg1">
                      <a:alpha val="90000"/>
                    </a:schemeClr>
                  </a:glow>
                </a:effectLst>
                <a:latin typeface="+mn-ea"/>
                <a:ea typeface="+mn-ea"/>
              </a:rPr>
              <a:t>2</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3</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smtClean="0">
                <a:effectLst>
                  <a:glow rad="127000">
                    <a:schemeClr val="bg1">
                      <a:alpha val="90000"/>
                    </a:schemeClr>
                  </a:glow>
                </a:effectLst>
                <a:latin typeface="+mn-ea"/>
                <a:ea typeface="+mn-ea"/>
              </a:rPr>
              <a:t> = 3</a:t>
            </a:r>
          </a:p>
        </p:txBody>
      </p:sp>
      <p:sp>
        <p:nvSpPr>
          <p:cNvPr id="45" name="テキスト ボックス 44"/>
          <p:cNvSpPr txBox="1"/>
          <p:nvPr/>
        </p:nvSpPr>
        <p:spPr>
          <a:xfrm>
            <a:off x="5882629" y="2785924"/>
            <a:ext cx="2838547" cy="253916"/>
          </a:xfrm>
          <a:prstGeom prst="rect">
            <a:avLst/>
          </a:prstGeom>
          <a:noFill/>
        </p:spPr>
        <p:txBody>
          <a:bodyPr wrap="square" rtlCol="0">
            <a:spAutoFit/>
          </a:bodyPr>
          <a:lstStyle/>
          <a:p>
            <a:r>
              <a:rPr lang="en-US" altLang="ja-JP" sz="1050" dirty="0" err="1" smtClean="0">
                <a:effectLst>
                  <a:glow rad="127000">
                    <a:schemeClr val="bg1">
                      <a:alpha val="90000"/>
                    </a:schemeClr>
                  </a:glow>
                </a:effectLst>
                <a:latin typeface="+mn-ea"/>
                <a:ea typeface="+mn-ea"/>
              </a:rPr>
              <a:t>i</a:t>
            </a:r>
            <a:r>
              <a:rPr lang="en-US" altLang="ja-JP" sz="1050" dirty="0" smtClean="0">
                <a:effectLst>
                  <a:glow rad="127000">
                    <a:schemeClr val="bg1">
                      <a:alpha val="90000"/>
                    </a:schemeClr>
                  </a:glow>
                </a:effectLst>
                <a:latin typeface="+mn-ea"/>
                <a:ea typeface="+mn-ea"/>
              </a:rPr>
              <a:t> = </a:t>
            </a:r>
            <a:r>
              <a:rPr lang="en-US" altLang="ja-JP" sz="1050" dirty="0">
                <a:effectLst>
                  <a:glow rad="127000">
                    <a:schemeClr val="bg1">
                      <a:alpha val="90000"/>
                    </a:schemeClr>
                  </a:glow>
                </a:effectLst>
                <a:latin typeface="+mn-ea"/>
                <a:ea typeface="+mn-ea"/>
              </a:rPr>
              <a:t>3</a:t>
            </a:r>
            <a:r>
              <a:rPr lang="ja-JP" altLang="en-US" sz="1050" dirty="0" smtClean="0">
                <a:effectLst>
                  <a:glow rad="127000">
                    <a:schemeClr val="bg1">
                      <a:alpha val="90000"/>
                    </a:schemeClr>
                  </a:glow>
                </a:effectLst>
                <a:latin typeface="+mn-ea"/>
                <a:ea typeface="+mn-ea"/>
              </a:rPr>
              <a:t>なので、出力されるのは「</a:t>
            </a:r>
            <a:r>
              <a:rPr lang="en-US" altLang="ja-JP" sz="1050" dirty="0">
                <a:effectLst>
                  <a:glow rad="127000">
                    <a:schemeClr val="bg1">
                      <a:alpha val="90000"/>
                    </a:schemeClr>
                  </a:glow>
                </a:effectLst>
                <a:latin typeface="+mn-ea"/>
                <a:ea typeface="+mn-ea"/>
              </a:rPr>
              <a:t>3</a:t>
            </a:r>
            <a:r>
              <a:rPr lang="ja-JP" altLang="en-US" sz="1050" dirty="0" smtClean="0">
                <a:effectLst>
                  <a:glow rad="127000">
                    <a:schemeClr val="bg1">
                      <a:alpha val="90000"/>
                    </a:schemeClr>
                  </a:glow>
                </a:effectLst>
                <a:latin typeface="+mn-ea"/>
                <a:ea typeface="+mn-ea"/>
              </a:rPr>
              <a:t>」</a:t>
            </a:r>
            <a:endParaRPr lang="en-US" altLang="ja-JP" sz="1050" dirty="0" smtClean="0">
              <a:effectLst>
                <a:glow rad="127000">
                  <a:schemeClr val="bg1">
                    <a:alpha val="90000"/>
                  </a:schemeClr>
                </a:glow>
              </a:effectLst>
              <a:latin typeface="+mn-ea"/>
              <a:ea typeface="+mn-ea"/>
            </a:endParaRPr>
          </a:p>
        </p:txBody>
      </p:sp>
      <p:sp>
        <p:nvSpPr>
          <p:cNvPr id="46" name="テキスト ボックス 45"/>
          <p:cNvSpPr txBox="1"/>
          <p:nvPr/>
        </p:nvSpPr>
        <p:spPr>
          <a:xfrm>
            <a:off x="5975487" y="4667029"/>
            <a:ext cx="2838547" cy="253916"/>
          </a:xfrm>
          <a:prstGeom prst="rect">
            <a:avLst/>
          </a:prstGeom>
          <a:noFill/>
        </p:spPr>
        <p:txBody>
          <a:bodyPr wrap="square" rtlCol="0">
            <a:spAutoFit/>
          </a:bodyPr>
          <a:lstStyle/>
          <a:p>
            <a:r>
              <a:rPr lang="en-US" altLang="ja-JP" sz="1050" dirty="0" err="1" smtClean="0">
                <a:effectLst>
                  <a:glow rad="127000">
                    <a:schemeClr val="bg1">
                      <a:alpha val="90000"/>
                    </a:schemeClr>
                  </a:glow>
                </a:effectLst>
                <a:latin typeface="+mn-ea"/>
                <a:ea typeface="+mn-ea"/>
              </a:rPr>
              <a:t>i</a:t>
            </a:r>
            <a:r>
              <a:rPr lang="en-US" altLang="ja-JP" sz="1050" dirty="0" smtClean="0">
                <a:effectLst>
                  <a:glow rad="127000">
                    <a:schemeClr val="bg1">
                      <a:alpha val="90000"/>
                    </a:schemeClr>
                  </a:glow>
                </a:effectLst>
                <a:latin typeface="+mn-ea"/>
                <a:ea typeface="+mn-ea"/>
              </a:rPr>
              <a:t> = “b”</a:t>
            </a:r>
            <a:r>
              <a:rPr lang="ja-JP" altLang="en-US" sz="1050" dirty="0" smtClean="0">
                <a:effectLst>
                  <a:glow rad="127000">
                    <a:schemeClr val="bg1">
                      <a:alpha val="90000"/>
                    </a:schemeClr>
                  </a:glow>
                </a:effectLst>
                <a:latin typeface="+mn-ea"/>
                <a:ea typeface="+mn-ea"/>
              </a:rPr>
              <a:t>なので、出力されるのは「</a:t>
            </a:r>
            <a:r>
              <a:rPr lang="en-US" altLang="ja-JP" sz="1050" dirty="0" smtClean="0">
                <a:effectLst>
                  <a:glow rad="127000">
                    <a:schemeClr val="bg1">
                      <a:alpha val="90000"/>
                    </a:schemeClr>
                  </a:glow>
                </a:effectLst>
                <a:latin typeface="+mn-ea"/>
                <a:ea typeface="+mn-ea"/>
              </a:rPr>
              <a:t>b</a:t>
            </a:r>
            <a:r>
              <a:rPr lang="ja-JP" altLang="en-US" sz="1050" dirty="0" smtClean="0">
                <a:effectLst>
                  <a:glow rad="127000">
                    <a:schemeClr val="bg1">
                      <a:alpha val="90000"/>
                    </a:schemeClr>
                  </a:glow>
                </a:effectLst>
                <a:latin typeface="+mn-ea"/>
                <a:ea typeface="+mn-ea"/>
              </a:rPr>
              <a:t>」</a:t>
            </a:r>
            <a:endParaRPr lang="en-US" altLang="ja-JP" sz="1050" dirty="0" smtClean="0">
              <a:effectLst>
                <a:glow rad="127000">
                  <a:schemeClr val="bg1">
                    <a:alpha val="90000"/>
                  </a:schemeClr>
                </a:glow>
              </a:effectLst>
              <a:latin typeface="+mn-ea"/>
              <a:ea typeface="+mn-ea"/>
            </a:endParaRPr>
          </a:p>
        </p:txBody>
      </p:sp>
      <p:cxnSp>
        <p:nvCxnSpPr>
          <p:cNvPr id="47" name="直線コネクタ 46"/>
          <p:cNvCxnSpPr/>
          <p:nvPr/>
        </p:nvCxnSpPr>
        <p:spPr bwMode="auto">
          <a:xfrm>
            <a:off x="137227" y="5063624"/>
            <a:ext cx="858394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327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2" grpId="0"/>
      <p:bldP spid="33" grpId="0"/>
      <p:bldP spid="34" grpId="0"/>
      <p:bldP spid="35" grpId="0"/>
      <p:bldP spid="36" grpId="0"/>
      <p:bldP spid="37" grpId="0"/>
      <p:bldP spid="39" grpId="0"/>
      <p:bldP spid="40" grpId="0"/>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ipynb</a:t>
            </a:r>
            <a:r>
              <a:rPr lang="ja-JP" altLang="en-US" dirty="0"/>
              <a:t>形式（</a:t>
            </a:r>
            <a:r>
              <a:rPr lang="en-US" altLang="ja-JP" dirty="0"/>
              <a:t>notebook</a:t>
            </a:r>
            <a:r>
              <a:rPr lang="ja-JP" altLang="en-US" dirty="0"/>
              <a:t>形式）ファイルの開き方</a:t>
            </a:r>
            <a:endParaRPr kumimoji="1" lang="ja-JP" altLang="en-US" dirty="0"/>
          </a:p>
        </p:txBody>
      </p:sp>
      <p:pic>
        <p:nvPicPr>
          <p:cNvPr id="3" name="図 2"/>
          <p:cNvPicPr>
            <a:picLocks noChangeAspect="1"/>
          </p:cNvPicPr>
          <p:nvPr/>
        </p:nvPicPr>
        <p:blipFill>
          <a:blip r:embed="rId2"/>
          <a:stretch>
            <a:fillRect/>
          </a:stretch>
        </p:blipFill>
        <p:spPr>
          <a:xfrm>
            <a:off x="372639" y="1222501"/>
            <a:ext cx="4965206" cy="3203923"/>
          </a:xfrm>
          <a:prstGeom prst="rect">
            <a:avLst/>
          </a:prstGeom>
          <a:ln>
            <a:solidFill>
              <a:schemeClr val="bg1">
                <a:lumMod val="75000"/>
              </a:schemeClr>
            </a:solidFill>
          </a:ln>
        </p:spPr>
      </p:pic>
      <p:sp>
        <p:nvSpPr>
          <p:cNvPr id="4" name="テキスト ボックス 3"/>
          <p:cNvSpPr txBox="1"/>
          <p:nvPr/>
        </p:nvSpPr>
        <p:spPr>
          <a:xfrm>
            <a:off x="372638" y="841270"/>
            <a:ext cx="4049237" cy="338554"/>
          </a:xfrm>
          <a:prstGeom prst="rect">
            <a:avLst/>
          </a:prstGeom>
          <a:noFill/>
        </p:spPr>
        <p:txBody>
          <a:bodyPr wrap="square" rtlCol="0">
            <a:spAutoFit/>
          </a:bodyPr>
          <a:lstStyle/>
          <a:p>
            <a:r>
              <a:rPr lang="ja-JP" altLang="en-US" sz="1600" dirty="0" smtClean="0">
                <a:solidFill>
                  <a:schemeClr val="accent1"/>
                </a:solidFill>
                <a:latin typeface="+mn-ea"/>
                <a:ea typeface="+mn-ea"/>
              </a:rPr>
              <a:t>・こうやって</a:t>
            </a:r>
            <a:r>
              <a:rPr lang="ja-JP" altLang="en-US" sz="1600" dirty="0" smtClean="0">
                <a:solidFill>
                  <a:schemeClr val="accent1"/>
                </a:solidFill>
                <a:latin typeface="+mn-ea"/>
                <a:ea typeface="+mn-ea"/>
              </a:rPr>
              <a:t>開くことができれば</a:t>
            </a:r>
            <a:r>
              <a:rPr lang="en-US" altLang="ja-JP" sz="1600" dirty="0" smtClean="0">
                <a:solidFill>
                  <a:schemeClr val="accent1"/>
                </a:solidFill>
                <a:latin typeface="+mn-ea"/>
                <a:ea typeface="+mn-ea"/>
              </a:rPr>
              <a:t>OK</a:t>
            </a:r>
            <a:endParaRPr lang="en-US" altLang="ja-JP" sz="1600" dirty="0" smtClean="0">
              <a:solidFill>
                <a:schemeClr val="accent1"/>
              </a:solidFill>
              <a:latin typeface="+mn-ea"/>
              <a:ea typeface="+mn-ea"/>
            </a:endParaRPr>
          </a:p>
        </p:txBody>
      </p:sp>
      <p:pic>
        <p:nvPicPr>
          <p:cNvPr id="5" name="図 4"/>
          <p:cNvPicPr>
            <a:picLocks noChangeAspect="1"/>
          </p:cNvPicPr>
          <p:nvPr/>
        </p:nvPicPr>
        <p:blipFill rotWithShape="1">
          <a:blip r:embed="rId3"/>
          <a:srcRect b="23939"/>
          <a:stretch/>
        </p:blipFill>
        <p:spPr>
          <a:xfrm>
            <a:off x="3906632" y="3821836"/>
            <a:ext cx="4917751" cy="2738188"/>
          </a:xfrm>
          <a:prstGeom prst="rect">
            <a:avLst/>
          </a:prstGeom>
          <a:ln>
            <a:solidFill>
              <a:schemeClr val="bg1">
                <a:lumMod val="75000"/>
              </a:schemeClr>
            </a:solidFill>
          </a:ln>
        </p:spPr>
      </p:pic>
      <p:sp>
        <p:nvSpPr>
          <p:cNvPr id="6" name="テキスト ボックス 5"/>
          <p:cNvSpPr txBox="1"/>
          <p:nvPr/>
        </p:nvSpPr>
        <p:spPr>
          <a:xfrm>
            <a:off x="4821220" y="3215722"/>
            <a:ext cx="4049237" cy="584775"/>
          </a:xfrm>
          <a:prstGeom prst="rect">
            <a:avLst/>
          </a:prstGeom>
          <a:noFill/>
        </p:spPr>
        <p:txBody>
          <a:bodyPr wrap="square" rtlCol="0">
            <a:spAutoFit/>
          </a:bodyPr>
          <a:lstStyle/>
          <a:p>
            <a:r>
              <a:rPr lang="ja-JP" altLang="en-US" sz="1600" dirty="0" smtClean="0">
                <a:solidFill>
                  <a:schemeClr val="accent1"/>
                </a:solidFill>
                <a:effectLst>
                  <a:glow rad="101600">
                    <a:schemeClr val="bg1">
                      <a:alpha val="40000"/>
                    </a:schemeClr>
                  </a:glow>
                </a:effectLst>
                <a:latin typeface="+mn-ea"/>
                <a:ea typeface="+mn-ea"/>
              </a:rPr>
              <a:t>・セル間の操作、コードの実行方法などは</a:t>
            </a:r>
            <a:endParaRPr lang="en-US" altLang="ja-JP" sz="1600" dirty="0" smtClean="0">
              <a:solidFill>
                <a:schemeClr val="accent1"/>
              </a:solidFill>
              <a:effectLst>
                <a:glow rad="101600">
                  <a:schemeClr val="bg1">
                    <a:alpha val="40000"/>
                  </a:schemeClr>
                </a:glow>
              </a:effectLst>
              <a:latin typeface="+mn-ea"/>
              <a:ea typeface="+mn-ea"/>
            </a:endParaRPr>
          </a:p>
          <a:p>
            <a:r>
              <a:rPr lang="ja-JP" altLang="en-US" sz="1600" dirty="0" smtClean="0">
                <a:solidFill>
                  <a:schemeClr val="accent1"/>
                </a:solidFill>
                <a:effectLst>
                  <a:glow rad="101600">
                    <a:schemeClr val="bg1">
                      <a:alpha val="40000"/>
                    </a:schemeClr>
                  </a:glow>
                </a:effectLst>
                <a:latin typeface="+mn-ea"/>
                <a:ea typeface="+mn-ea"/>
              </a:rPr>
              <a:t>　「</a:t>
            </a:r>
            <a:r>
              <a:rPr lang="en-US" altLang="ja-JP" sz="1600" dirty="0" smtClean="0">
                <a:solidFill>
                  <a:schemeClr val="accent1"/>
                </a:solidFill>
                <a:effectLst>
                  <a:glow rad="101600">
                    <a:schemeClr val="bg1">
                      <a:alpha val="40000"/>
                    </a:schemeClr>
                  </a:glow>
                </a:effectLst>
                <a:latin typeface="+mn-ea"/>
                <a:ea typeface="+mn-ea"/>
              </a:rPr>
              <a:t>01_</a:t>
            </a:r>
            <a:r>
              <a:rPr lang="ja-JP" altLang="en-US" sz="1600" dirty="0" smtClean="0">
                <a:solidFill>
                  <a:schemeClr val="accent1"/>
                </a:solidFill>
                <a:effectLst>
                  <a:glow rad="101600">
                    <a:schemeClr val="bg1">
                      <a:alpha val="40000"/>
                    </a:schemeClr>
                  </a:glow>
                </a:effectLst>
                <a:latin typeface="+mn-ea"/>
                <a:ea typeface="+mn-ea"/>
              </a:rPr>
              <a:t>基礎</a:t>
            </a:r>
            <a:r>
              <a:rPr lang="en-US" altLang="ja-JP" sz="1600" dirty="0" smtClean="0">
                <a:solidFill>
                  <a:schemeClr val="accent1"/>
                </a:solidFill>
                <a:effectLst>
                  <a:glow rad="101600">
                    <a:schemeClr val="bg1">
                      <a:alpha val="40000"/>
                    </a:schemeClr>
                  </a:glow>
                </a:effectLst>
                <a:latin typeface="+mn-ea"/>
                <a:ea typeface="+mn-ea"/>
              </a:rPr>
              <a:t>.</a:t>
            </a:r>
            <a:r>
              <a:rPr lang="en-US" altLang="ja-JP" sz="1600" dirty="0" err="1" smtClean="0">
                <a:solidFill>
                  <a:schemeClr val="accent1"/>
                </a:solidFill>
                <a:effectLst>
                  <a:glow rad="101600">
                    <a:schemeClr val="bg1">
                      <a:alpha val="40000"/>
                    </a:schemeClr>
                  </a:glow>
                </a:effectLst>
                <a:latin typeface="+mn-ea"/>
                <a:ea typeface="+mn-ea"/>
              </a:rPr>
              <a:t>ipynb</a:t>
            </a:r>
            <a:r>
              <a:rPr lang="ja-JP" altLang="en-US" sz="1600" dirty="0" smtClean="0">
                <a:solidFill>
                  <a:schemeClr val="accent1"/>
                </a:solidFill>
                <a:effectLst>
                  <a:glow rad="101600">
                    <a:schemeClr val="bg1">
                      <a:alpha val="40000"/>
                    </a:schemeClr>
                  </a:glow>
                </a:effectLst>
                <a:latin typeface="+mn-ea"/>
                <a:ea typeface="+mn-ea"/>
              </a:rPr>
              <a:t>」ファイルを参照してください</a:t>
            </a:r>
            <a:endParaRPr lang="en-US" altLang="ja-JP" sz="1600" dirty="0" smtClean="0">
              <a:solidFill>
                <a:schemeClr val="accent1"/>
              </a:solidFill>
              <a:effectLst>
                <a:glow rad="101600">
                  <a:schemeClr val="bg1">
                    <a:alpha val="40000"/>
                  </a:schemeClr>
                </a:glow>
              </a:effectLst>
              <a:latin typeface="+mn-ea"/>
              <a:ea typeface="+mn-ea"/>
            </a:endParaRPr>
          </a:p>
        </p:txBody>
      </p:sp>
      <p:sp>
        <p:nvSpPr>
          <p:cNvPr id="7" name="テキスト ボックス 6"/>
          <p:cNvSpPr txBox="1"/>
          <p:nvPr/>
        </p:nvSpPr>
        <p:spPr>
          <a:xfrm>
            <a:off x="542648" y="5720491"/>
            <a:ext cx="3451598" cy="584775"/>
          </a:xfrm>
          <a:prstGeom prst="rect">
            <a:avLst/>
          </a:prstGeom>
          <a:noFill/>
        </p:spPr>
        <p:txBody>
          <a:bodyPr wrap="square" rtlCol="0">
            <a:spAutoFit/>
          </a:bodyPr>
          <a:lstStyle/>
          <a:p>
            <a:r>
              <a:rPr lang="ja-JP" altLang="en-US" sz="1600" dirty="0" smtClean="0">
                <a:solidFill>
                  <a:schemeClr val="accent1"/>
                </a:solidFill>
                <a:effectLst>
                  <a:glow rad="101600">
                    <a:schemeClr val="bg1">
                      <a:alpha val="40000"/>
                    </a:schemeClr>
                  </a:glow>
                </a:effectLst>
                <a:latin typeface="+mn-ea"/>
                <a:ea typeface="+mn-ea"/>
              </a:rPr>
              <a:t>・本</a:t>
            </a:r>
            <a:r>
              <a:rPr lang="en-US" altLang="ja-JP" sz="1600" dirty="0" smtClean="0">
                <a:solidFill>
                  <a:schemeClr val="accent1"/>
                </a:solidFill>
                <a:effectLst>
                  <a:glow rad="101600">
                    <a:schemeClr val="bg1">
                      <a:alpha val="40000"/>
                    </a:schemeClr>
                  </a:glow>
                </a:effectLst>
                <a:latin typeface="+mn-ea"/>
                <a:ea typeface="+mn-ea"/>
              </a:rPr>
              <a:t>PPT</a:t>
            </a:r>
            <a:r>
              <a:rPr lang="ja-JP" altLang="en-US" sz="1600" dirty="0" smtClean="0">
                <a:solidFill>
                  <a:schemeClr val="accent1"/>
                </a:solidFill>
                <a:effectLst>
                  <a:glow rad="101600">
                    <a:schemeClr val="bg1">
                      <a:alpha val="40000"/>
                    </a:schemeClr>
                  </a:glow>
                </a:effectLst>
                <a:latin typeface="+mn-ea"/>
                <a:ea typeface="+mn-ea"/>
              </a:rPr>
              <a:t>資料「</a:t>
            </a:r>
            <a:r>
              <a:rPr lang="en-US" altLang="ja-JP" sz="1600" dirty="0" err="1" smtClean="0">
                <a:solidFill>
                  <a:schemeClr val="accent1"/>
                </a:solidFill>
                <a:effectLst>
                  <a:glow rad="101600">
                    <a:schemeClr val="bg1">
                      <a:alpha val="40000"/>
                    </a:schemeClr>
                  </a:glow>
                </a:effectLst>
                <a:latin typeface="+mn-ea"/>
                <a:ea typeface="+mn-ea"/>
              </a:rPr>
              <a:t>Jupyterlab</a:t>
            </a:r>
            <a:r>
              <a:rPr lang="ja-JP" altLang="en-US" sz="1600" dirty="0" smtClean="0">
                <a:solidFill>
                  <a:schemeClr val="accent1"/>
                </a:solidFill>
                <a:effectLst>
                  <a:glow rad="101600">
                    <a:schemeClr val="bg1">
                      <a:alpha val="40000"/>
                    </a:schemeClr>
                  </a:glow>
                </a:effectLst>
                <a:latin typeface="+mn-ea"/>
                <a:ea typeface="+mn-ea"/>
              </a:rPr>
              <a:t>の使い方」も、最後までご確認ください</a:t>
            </a:r>
            <a:endParaRPr lang="en-US" altLang="ja-JP" sz="1600" dirty="0" smtClean="0">
              <a:solidFill>
                <a:schemeClr val="accent1"/>
              </a:solidFill>
              <a:effectLst>
                <a:glow rad="101600">
                  <a:schemeClr val="bg1">
                    <a:alpha val="40000"/>
                  </a:schemeClr>
                </a:glow>
              </a:effectLst>
              <a:latin typeface="+mn-ea"/>
              <a:ea typeface="+mn-ea"/>
            </a:endParaRPr>
          </a:p>
        </p:txBody>
      </p:sp>
    </p:spTree>
    <p:extLst>
      <p:ext uri="{BB962C8B-B14F-4D97-AF65-F5344CB8AC3E}">
        <p14:creationId xmlns:p14="http://schemas.microsoft.com/office/powerpoint/2010/main" val="41469995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range</a:t>
            </a:r>
            <a:r>
              <a:rPr kumimoji="1" lang="ja-JP" altLang="en-US" dirty="0" smtClean="0"/>
              <a:t>関数</a:t>
            </a:r>
            <a:endParaRPr kumimoji="1" lang="ja-JP" altLang="en-US" dirty="0"/>
          </a:p>
        </p:txBody>
      </p:sp>
      <p:sp>
        <p:nvSpPr>
          <p:cNvPr id="3" name="テキスト ボックス 2"/>
          <p:cNvSpPr txBox="1"/>
          <p:nvPr/>
        </p:nvSpPr>
        <p:spPr>
          <a:xfrm>
            <a:off x="459036" y="898715"/>
            <a:ext cx="8431679" cy="1338828"/>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smtClean="0">
                <a:latin typeface="+mn-ea"/>
                <a:ea typeface="+mn-ea"/>
              </a:rPr>
              <a:t>range</a:t>
            </a:r>
            <a:r>
              <a:rPr lang="ja-JP" altLang="en-US" sz="1800" dirty="0" smtClean="0">
                <a:latin typeface="+mn-ea"/>
                <a:ea typeface="+mn-ea"/>
              </a:rPr>
              <a:t>関数：</a:t>
            </a:r>
            <a:r>
              <a:rPr lang="en-US" altLang="ja-JP" dirty="0">
                <a:latin typeface="+mn-ea"/>
                <a:ea typeface="+mn-ea"/>
                <a:hlinkClick r:id="rId2"/>
              </a:rPr>
              <a:t>https://</a:t>
            </a:r>
            <a:r>
              <a:rPr lang="en-US" altLang="ja-JP" dirty="0" smtClean="0">
                <a:latin typeface="+mn-ea"/>
                <a:ea typeface="+mn-ea"/>
                <a:hlinkClick r:id="rId2"/>
              </a:rPr>
              <a:t>www.javadrive.jp/python/function/index6.html</a:t>
            </a:r>
            <a:endParaRPr lang="en-US" altLang="ja-JP" sz="1800" dirty="0" smtClean="0">
              <a:latin typeface="+mn-ea"/>
              <a:ea typeface="+mn-ea"/>
            </a:endParaRPr>
          </a:p>
          <a:p>
            <a:pPr>
              <a:lnSpc>
                <a:spcPct val="150000"/>
              </a:lnSpc>
            </a:pPr>
            <a:r>
              <a:rPr lang="ja-JP" altLang="en-US" sz="1800" dirty="0">
                <a:latin typeface="+mn-ea"/>
                <a:ea typeface="+mn-ea"/>
              </a:rPr>
              <a:t>　</a:t>
            </a:r>
            <a:r>
              <a:rPr lang="ja-JP" altLang="en-US" sz="1800" dirty="0" smtClean="0">
                <a:latin typeface="+mn-ea"/>
                <a:ea typeface="+mn-ea"/>
              </a:rPr>
              <a:t>引数</a:t>
            </a:r>
            <a:r>
              <a:rPr lang="ja-JP" altLang="en-US" sz="1800" dirty="0">
                <a:latin typeface="+mn-ea"/>
                <a:ea typeface="+mn-ea"/>
              </a:rPr>
              <a:t>に指定した開始数から</a:t>
            </a:r>
            <a:r>
              <a:rPr lang="ja-JP" altLang="en-US" sz="1800" dirty="0" smtClean="0">
                <a:latin typeface="+mn-ea"/>
                <a:ea typeface="+mn-ea"/>
              </a:rPr>
              <a:t>終了数</a:t>
            </a:r>
            <a:r>
              <a:rPr lang="en-US" altLang="ja-JP" sz="1800" dirty="0" smtClean="0">
                <a:latin typeface="+mn-ea"/>
                <a:ea typeface="+mn-ea"/>
              </a:rPr>
              <a:t>-1</a:t>
            </a:r>
            <a:r>
              <a:rPr lang="ja-JP" altLang="en-US" sz="1800" dirty="0" err="1" smtClean="0">
                <a:latin typeface="+mn-ea"/>
                <a:ea typeface="+mn-ea"/>
              </a:rPr>
              <a:t>まで</a:t>
            </a:r>
            <a:r>
              <a:rPr lang="ja-JP" altLang="en-US" sz="1800" dirty="0" err="1">
                <a:latin typeface="+mn-ea"/>
                <a:ea typeface="+mn-ea"/>
              </a:rPr>
              <a:t>の</a:t>
            </a:r>
            <a:r>
              <a:rPr lang="ja-JP" altLang="en-US" sz="1800" dirty="0">
                <a:latin typeface="+mn-ea"/>
                <a:ea typeface="+mn-ea"/>
              </a:rPr>
              <a:t>連続した数値を要素として</a:t>
            </a:r>
            <a:r>
              <a:rPr lang="ja-JP" altLang="en-US" sz="1800" dirty="0" smtClean="0">
                <a:latin typeface="+mn-ea"/>
                <a:ea typeface="+mn-ea"/>
              </a:rPr>
              <a:t>持つデータの</a:t>
            </a:r>
            <a:endParaRPr lang="en-US" altLang="ja-JP" sz="1800" dirty="0" smtClean="0">
              <a:latin typeface="+mn-ea"/>
              <a:ea typeface="+mn-ea"/>
            </a:endParaRPr>
          </a:p>
          <a:p>
            <a:pPr>
              <a:lnSpc>
                <a:spcPct val="150000"/>
              </a:lnSpc>
            </a:pPr>
            <a:r>
              <a:rPr lang="ja-JP" altLang="en-US" sz="1800" dirty="0" smtClean="0">
                <a:latin typeface="+mn-ea"/>
                <a:ea typeface="+mn-ea"/>
              </a:rPr>
              <a:t>かたまり（オブジェクトと言いますが、今わかんなくても</a:t>
            </a:r>
            <a:r>
              <a:rPr lang="en-US" altLang="ja-JP" sz="1800" dirty="0" smtClean="0">
                <a:latin typeface="+mn-ea"/>
                <a:ea typeface="+mn-ea"/>
              </a:rPr>
              <a:t>OK</a:t>
            </a:r>
            <a:r>
              <a:rPr lang="ja-JP" altLang="en-US" sz="1800" dirty="0" smtClean="0">
                <a:latin typeface="+mn-ea"/>
                <a:ea typeface="+mn-ea"/>
              </a:rPr>
              <a:t>）を生成する関数</a:t>
            </a:r>
            <a:endParaRPr lang="en-US" altLang="ja-JP" sz="1800" dirty="0" smtClean="0">
              <a:latin typeface="+mn-ea"/>
              <a:ea typeface="+mn-ea"/>
            </a:endParaRPr>
          </a:p>
        </p:txBody>
      </p:sp>
      <p:pic>
        <p:nvPicPr>
          <p:cNvPr id="5" name="図 4"/>
          <p:cNvPicPr>
            <a:picLocks noChangeAspect="1"/>
          </p:cNvPicPr>
          <p:nvPr/>
        </p:nvPicPr>
        <p:blipFill>
          <a:blip r:embed="rId3"/>
          <a:stretch>
            <a:fillRect/>
          </a:stretch>
        </p:blipFill>
        <p:spPr>
          <a:xfrm>
            <a:off x="835564" y="4564751"/>
            <a:ext cx="1632887" cy="1362379"/>
          </a:xfrm>
          <a:prstGeom prst="rect">
            <a:avLst/>
          </a:prstGeom>
        </p:spPr>
      </p:pic>
      <p:pic>
        <p:nvPicPr>
          <p:cNvPr id="6" name="図 5"/>
          <p:cNvPicPr>
            <a:picLocks noChangeAspect="1"/>
          </p:cNvPicPr>
          <p:nvPr/>
        </p:nvPicPr>
        <p:blipFill>
          <a:blip r:embed="rId4"/>
          <a:stretch>
            <a:fillRect/>
          </a:stretch>
        </p:blipFill>
        <p:spPr>
          <a:xfrm>
            <a:off x="3921895" y="4541503"/>
            <a:ext cx="1892101" cy="630701"/>
          </a:xfrm>
          <a:prstGeom prst="rect">
            <a:avLst/>
          </a:prstGeom>
        </p:spPr>
      </p:pic>
      <p:pic>
        <p:nvPicPr>
          <p:cNvPr id="7" name="図 6"/>
          <p:cNvPicPr>
            <a:picLocks noChangeAspect="1"/>
          </p:cNvPicPr>
          <p:nvPr/>
        </p:nvPicPr>
        <p:blipFill>
          <a:blip r:embed="rId5"/>
          <a:stretch>
            <a:fillRect/>
          </a:stretch>
        </p:blipFill>
        <p:spPr>
          <a:xfrm>
            <a:off x="3474017" y="5599150"/>
            <a:ext cx="2197474" cy="811217"/>
          </a:xfrm>
          <a:prstGeom prst="rect">
            <a:avLst/>
          </a:prstGeom>
        </p:spPr>
      </p:pic>
      <p:sp>
        <p:nvSpPr>
          <p:cNvPr id="8" name="正方形/長方形 7"/>
          <p:cNvSpPr/>
          <p:nvPr/>
        </p:nvSpPr>
        <p:spPr>
          <a:xfrm>
            <a:off x="1434208" y="2584583"/>
            <a:ext cx="2223686" cy="461665"/>
          </a:xfrm>
          <a:prstGeom prst="rect">
            <a:avLst/>
          </a:prstGeom>
        </p:spPr>
        <p:txBody>
          <a:bodyPr wrap="none">
            <a:spAutoFit/>
          </a:bodyPr>
          <a:lstStyle/>
          <a:p>
            <a:r>
              <a:rPr lang="en-US" altLang="ja-JP" sz="2400" smtClean="0">
                <a:solidFill>
                  <a:srgbClr val="FF0000"/>
                </a:solidFill>
                <a:latin typeface="Consolas" panose="020B0609020204030204" pitchFamily="49" charset="0"/>
                <a:ea typeface="+mn-ea"/>
              </a:rPr>
              <a:t>range</a:t>
            </a:r>
            <a:r>
              <a:rPr lang="en-US" altLang="ja-JP" sz="2400" smtClean="0">
                <a:latin typeface="Consolas" panose="020B0609020204030204" pitchFamily="49" charset="0"/>
                <a:ea typeface="+mn-ea"/>
              </a:rPr>
              <a:t>(</a:t>
            </a:r>
            <a:r>
              <a:rPr lang="en-US" altLang="ja-JP" sz="2400" dirty="0">
                <a:solidFill>
                  <a:schemeClr val="accent3">
                    <a:lumMod val="75000"/>
                  </a:schemeClr>
                </a:solidFill>
                <a:latin typeface="Consolas" panose="020B0609020204030204" pitchFamily="49" charset="0"/>
                <a:ea typeface="+mn-ea"/>
              </a:rPr>
              <a:t>1</a:t>
            </a:r>
            <a:r>
              <a:rPr lang="en-US" altLang="ja-JP" sz="2400" smtClean="0">
                <a:latin typeface="Consolas" panose="020B0609020204030204" pitchFamily="49" charset="0"/>
                <a:ea typeface="+mn-ea"/>
              </a:rPr>
              <a:t>, </a:t>
            </a:r>
            <a:r>
              <a:rPr lang="en-US" altLang="ja-JP" sz="2400" dirty="0" smtClean="0">
                <a:solidFill>
                  <a:schemeClr val="accent4">
                    <a:lumMod val="75000"/>
                  </a:schemeClr>
                </a:solidFill>
                <a:latin typeface="Consolas" panose="020B0609020204030204" pitchFamily="49" charset="0"/>
                <a:ea typeface="+mn-ea"/>
              </a:rPr>
              <a:t>10</a:t>
            </a:r>
            <a:r>
              <a:rPr lang="en-US" altLang="ja-JP" sz="2400" dirty="0" smtClean="0">
                <a:latin typeface="Consolas" panose="020B0609020204030204" pitchFamily="49" charset="0"/>
                <a:ea typeface="+mn-ea"/>
              </a:rPr>
              <a:t>)</a:t>
            </a:r>
            <a:endParaRPr lang="ja-JP" altLang="en-US" sz="2400" dirty="0">
              <a:latin typeface="Consolas" panose="020B0609020204030204" pitchFamily="49" charset="0"/>
              <a:ea typeface="+mn-ea"/>
            </a:endParaRPr>
          </a:p>
        </p:txBody>
      </p:sp>
      <p:sp>
        <p:nvSpPr>
          <p:cNvPr id="9" name="テキスト ボックス 8"/>
          <p:cNvSpPr txBox="1"/>
          <p:nvPr/>
        </p:nvSpPr>
        <p:spPr>
          <a:xfrm>
            <a:off x="930868" y="3407485"/>
            <a:ext cx="1151217" cy="338554"/>
          </a:xfrm>
          <a:prstGeom prst="rect">
            <a:avLst/>
          </a:prstGeom>
          <a:noFill/>
        </p:spPr>
        <p:txBody>
          <a:bodyPr wrap="square" rtlCol="0">
            <a:spAutoFit/>
          </a:bodyPr>
          <a:lstStyle/>
          <a:p>
            <a:r>
              <a:rPr lang="en-US" altLang="ja-JP" sz="1600" dirty="0" smtClean="0">
                <a:solidFill>
                  <a:schemeClr val="accent1"/>
                </a:solidFill>
                <a:effectLst>
                  <a:glow rad="127000">
                    <a:schemeClr val="bg1">
                      <a:alpha val="90000"/>
                    </a:schemeClr>
                  </a:glow>
                </a:effectLst>
                <a:latin typeface="+mn-ea"/>
                <a:ea typeface="+mn-ea"/>
              </a:rPr>
              <a:t>range</a:t>
            </a:r>
            <a:r>
              <a:rPr lang="ja-JP" altLang="en-US" sz="1600" dirty="0">
                <a:solidFill>
                  <a:schemeClr val="accent1"/>
                </a:solidFill>
                <a:effectLst>
                  <a:glow rad="127000">
                    <a:schemeClr val="bg1">
                      <a:alpha val="90000"/>
                    </a:schemeClr>
                  </a:glow>
                </a:effectLst>
                <a:latin typeface="+mn-ea"/>
                <a:ea typeface="+mn-ea"/>
              </a:rPr>
              <a:t>関数</a:t>
            </a:r>
            <a:endParaRPr lang="en-US" altLang="ja-JP" sz="1600" dirty="0" smtClean="0">
              <a:solidFill>
                <a:schemeClr val="accent1"/>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V="1">
            <a:off x="1687133" y="3029726"/>
            <a:ext cx="98740" cy="365083"/>
          </a:xfrm>
          <a:prstGeom prst="straightConnector1">
            <a:avLst/>
          </a:prstGeom>
          <a:ln>
            <a:solidFill>
              <a:schemeClr val="accent1">
                <a:lumMod val="60000"/>
                <a:lumOff val="4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2381365" y="3512537"/>
            <a:ext cx="1980280" cy="307777"/>
          </a:xfrm>
          <a:prstGeom prst="rect">
            <a:avLst/>
          </a:prstGeom>
          <a:noFill/>
        </p:spPr>
        <p:txBody>
          <a:bodyPr wrap="square" rtlCol="0">
            <a:spAutoFit/>
          </a:bodyPr>
          <a:lstStyle/>
          <a:p>
            <a:r>
              <a:rPr lang="ja-JP" altLang="en-US" sz="1400" dirty="0" smtClean="0">
                <a:solidFill>
                  <a:schemeClr val="accent3">
                    <a:lumMod val="75000"/>
                  </a:schemeClr>
                </a:solidFill>
                <a:effectLst>
                  <a:glow rad="127000">
                    <a:schemeClr val="bg1">
                      <a:alpha val="90000"/>
                    </a:schemeClr>
                  </a:glow>
                </a:effectLst>
                <a:latin typeface="+mn-ea"/>
                <a:ea typeface="+mn-ea"/>
              </a:rPr>
              <a:t>第一引数：開始数</a:t>
            </a:r>
            <a:endParaRPr lang="en-US" altLang="ja-JP" sz="1400" dirty="0" smtClean="0">
              <a:solidFill>
                <a:schemeClr val="accent3">
                  <a:lumMod val="75000"/>
                </a:schemeClr>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flipV="1">
            <a:off x="2610496" y="2991930"/>
            <a:ext cx="8584" cy="484687"/>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正方形/長方形 13"/>
          <p:cNvSpPr/>
          <p:nvPr/>
        </p:nvSpPr>
        <p:spPr>
          <a:xfrm>
            <a:off x="3657894" y="2248649"/>
            <a:ext cx="2566720" cy="415498"/>
          </a:xfrm>
          <a:prstGeom prst="rect">
            <a:avLst/>
          </a:prstGeom>
        </p:spPr>
        <p:txBody>
          <a:bodyPr wrap="square">
            <a:spAutoFit/>
          </a:bodyPr>
          <a:lstStyle/>
          <a:p>
            <a:pPr>
              <a:lnSpc>
                <a:spcPct val="150000"/>
              </a:lnSpc>
            </a:pPr>
            <a:r>
              <a:rPr lang="ja-JP" altLang="en-US" sz="1400" dirty="0" smtClean="0">
                <a:latin typeface="+mn-ea"/>
                <a:ea typeface="+mn-ea"/>
              </a:rPr>
              <a:t>かっこの中に引数を入れる</a:t>
            </a:r>
            <a:endParaRPr lang="en-US" altLang="ja-JP" sz="1400" dirty="0" smtClean="0">
              <a:latin typeface="+mn-ea"/>
              <a:ea typeface="+mn-ea"/>
            </a:endParaRPr>
          </a:p>
        </p:txBody>
      </p:sp>
      <p:cxnSp>
        <p:nvCxnSpPr>
          <p:cNvPr id="15" name="直線矢印コネクタ 14"/>
          <p:cNvCxnSpPr/>
          <p:nvPr/>
        </p:nvCxnSpPr>
        <p:spPr bwMode="auto">
          <a:xfrm flipH="1">
            <a:off x="2511710" y="2473849"/>
            <a:ext cx="1227456" cy="201404"/>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9525" cap="flat" cmpd="sng" algn="ctr">
            <a:solidFill>
              <a:schemeClr val="tx1"/>
            </a:solidFill>
            <a:prstDash val="solid"/>
            <a:round/>
            <a:headEnd type="none" w="med" len="med"/>
            <a:tailEnd type="triangle"/>
          </a:ln>
          <a:effectLst/>
        </p:spPr>
      </p:cxnSp>
      <p:cxnSp>
        <p:nvCxnSpPr>
          <p:cNvPr id="16" name="直線矢印コネクタ 15"/>
          <p:cNvCxnSpPr/>
          <p:nvPr/>
        </p:nvCxnSpPr>
        <p:spPr bwMode="auto">
          <a:xfrm flipH="1">
            <a:off x="3530201" y="2561352"/>
            <a:ext cx="198042" cy="216696"/>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9525" cap="flat" cmpd="sng" algn="ctr">
            <a:solidFill>
              <a:schemeClr val="tx1"/>
            </a:solidFill>
            <a:prstDash val="solid"/>
            <a:round/>
            <a:headEnd type="none" w="med" len="med"/>
            <a:tailEnd type="triangle"/>
          </a:ln>
          <a:effectLst/>
        </p:spPr>
      </p:cxnSp>
      <p:sp>
        <p:nvSpPr>
          <p:cNvPr id="22" name="テキスト ボックス 21"/>
          <p:cNvSpPr txBox="1"/>
          <p:nvPr/>
        </p:nvSpPr>
        <p:spPr>
          <a:xfrm>
            <a:off x="3061910" y="3184754"/>
            <a:ext cx="2063882" cy="307777"/>
          </a:xfrm>
          <a:prstGeom prst="rect">
            <a:avLst/>
          </a:prstGeom>
          <a:noFill/>
        </p:spPr>
        <p:txBody>
          <a:bodyPr wrap="square" rtlCol="0">
            <a:spAutoFit/>
          </a:bodyPr>
          <a:lstStyle/>
          <a:p>
            <a:r>
              <a:rPr lang="ja-JP" altLang="en-US" sz="1400" dirty="0" smtClean="0">
                <a:solidFill>
                  <a:schemeClr val="accent4">
                    <a:lumMod val="75000"/>
                  </a:schemeClr>
                </a:solidFill>
                <a:effectLst>
                  <a:glow rad="127000">
                    <a:schemeClr val="bg1">
                      <a:alpha val="90000"/>
                    </a:schemeClr>
                  </a:glow>
                </a:effectLst>
                <a:latin typeface="+mn-ea"/>
                <a:ea typeface="+mn-ea"/>
              </a:rPr>
              <a:t>第二引数：終了数</a:t>
            </a:r>
            <a:endParaRPr lang="en-US" altLang="ja-JP" sz="1400" dirty="0" smtClean="0">
              <a:solidFill>
                <a:schemeClr val="accent4">
                  <a:lumMod val="75000"/>
                </a:schemeClr>
              </a:solidFill>
              <a:effectLst>
                <a:glow rad="127000">
                  <a:schemeClr val="bg1">
                    <a:alpha val="90000"/>
                  </a:schemeClr>
                </a:glow>
              </a:effectLst>
              <a:latin typeface="+mn-ea"/>
              <a:ea typeface="+mn-ea"/>
            </a:endParaRPr>
          </a:p>
        </p:txBody>
      </p:sp>
      <p:cxnSp>
        <p:nvCxnSpPr>
          <p:cNvPr id="23" name="直線矢印コネクタ 22"/>
          <p:cNvCxnSpPr/>
          <p:nvPr/>
        </p:nvCxnSpPr>
        <p:spPr bwMode="auto">
          <a:xfrm flipH="1" flipV="1">
            <a:off x="3254062" y="2966625"/>
            <a:ext cx="71321" cy="218129"/>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正方形/長方形 27"/>
          <p:cNvSpPr/>
          <p:nvPr/>
        </p:nvSpPr>
        <p:spPr>
          <a:xfrm>
            <a:off x="531026" y="4175893"/>
            <a:ext cx="6691255" cy="307777"/>
          </a:xfrm>
          <a:prstGeom prst="rect">
            <a:avLst/>
          </a:prstGeom>
        </p:spPr>
        <p:txBody>
          <a:bodyPr wrap="none">
            <a:spAutoFit/>
          </a:bodyPr>
          <a:lstStyle/>
          <a:p>
            <a:r>
              <a:rPr lang="en-US" altLang="ja-JP" sz="1400" dirty="0" smtClean="0">
                <a:latin typeface="+mn-ea"/>
                <a:ea typeface="+mn-ea"/>
              </a:rPr>
              <a:t>※range</a:t>
            </a:r>
            <a:r>
              <a:rPr lang="ja-JP" altLang="en-US" sz="1400" dirty="0" smtClean="0">
                <a:latin typeface="+mn-ea"/>
                <a:ea typeface="+mn-ea"/>
              </a:rPr>
              <a:t>関数は単体では結果を出力してくれないので、</a:t>
            </a:r>
            <a:r>
              <a:rPr lang="en-US" altLang="ja-JP" sz="1400" dirty="0" smtClean="0">
                <a:latin typeface="+mn-ea"/>
                <a:ea typeface="+mn-ea"/>
              </a:rPr>
              <a:t>list</a:t>
            </a:r>
            <a:r>
              <a:rPr lang="ja-JP" altLang="en-US" sz="1400" dirty="0" smtClean="0">
                <a:latin typeface="+mn-ea"/>
                <a:ea typeface="+mn-ea"/>
              </a:rPr>
              <a:t>関数などに入れて結果を出力する</a:t>
            </a:r>
            <a:endParaRPr lang="en-US" altLang="ja-JP" sz="1400" dirty="0" smtClean="0">
              <a:latin typeface="+mn-ea"/>
              <a:ea typeface="+mn-ea"/>
            </a:endParaRPr>
          </a:p>
        </p:txBody>
      </p:sp>
      <p:sp>
        <p:nvSpPr>
          <p:cNvPr id="29" name="右矢印 28"/>
          <p:cNvSpPr/>
          <p:nvPr/>
        </p:nvSpPr>
        <p:spPr bwMode="auto">
          <a:xfrm>
            <a:off x="2997585" y="4659310"/>
            <a:ext cx="600687" cy="39123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0" name="正方形/長方形 29"/>
          <p:cNvSpPr/>
          <p:nvPr/>
        </p:nvSpPr>
        <p:spPr>
          <a:xfrm>
            <a:off x="1371894" y="5927130"/>
            <a:ext cx="1523123" cy="415498"/>
          </a:xfrm>
          <a:prstGeom prst="rect">
            <a:avLst/>
          </a:prstGeom>
        </p:spPr>
        <p:txBody>
          <a:bodyPr wrap="square">
            <a:spAutoFit/>
          </a:bodyPr>
          <a:lstStyle/>
          <a:p>
            <a:pPr>
              <a:lnSpc>
                <a:spcPct val="150000"/>
              </a:lnSpc>
            </a:pPr>
            <a:r>
              <a:rPr lang="ja-JP" altLang="en-US" sz="1400" dirty="0" smtClean="0">
                <a:latin typeface="+mn-ea"/>
                <a:ea typeface="+mn-ea"/>
              </a:rPr>
              <a:t>型は「</a:t>
            </a:r>
            <a:r>
              <a:rPr lang="en-US" altLang="ja-JP" sz="1400" dirty="0" smtClean="0">
                <a:latin typeface="+mn-ea"/>
                <a:ea typeface="+mn-ea"/>
              </a:rPr>
              <a:t>range</a:t>
            </a:r>
            <a:r>
              <a:rPr lang="ja-JP" altLang="en-US" sz="1400" dirty="0" smtClean="0">
                <a:latin typeface="+mn-ea"/>
                <a:ea typeface="+mn-ea"/>
              </a:rPr>
              <a:t>」型</a:t>
            </a:r>
            <a:endParaRPr lang="en-US" altLang="ja-JP" sz="1400" dirty="0" smtClean="0">
              <a:latin typeface="+mn-ea"/>
              <a:ea typeface="+mn-ea"/>
            </a:endParaRPr>
          </a:p>
        </p:txBody>
      </p:sp>
      <p:cxnSp>
        <p:nvCxnSpPr>
          <p:cNvPr id="31" name="直線矢印コネクタ 30"/>
          <p:cNvCxnSpPr/>
          <p:nvPr/>
        </p:nvCxnSpPr>
        <p:spPr bwMode="auto">
          <a:xfrm flipH="1" flipV="1">
            <a:off x="1262130" y="5927130"/>
            <a:ext cx="180113" cy="155258"/>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9525" cap="flat" cmpd="sng" algn="ctr">
            <a:solidFill>
              <a:schemeClr val="tx1"/>
            </a:solidFill>
            <a:prstDash val="solid"/>
            <a:round/>
            <a:headEnd type="none" w="med" len="med"/>
            <a:tailEnd type="triangle"/>
          </a:ln>
          <a:effectLst/>
        </p:spPr>
      </p:cxnSp>
      <p:sp>
        <p:nvSpPr>
          <p:cNvPr id="33" name="正方形/長方形 32"/>
          <p:cNvSpPr/>
          <p:nvPr/>
        </p:nvSpPr>
        <p:spPr>
          <a:xfrm>
            <a:off x="1687133" y="5004277"/>
            <a:ext cx="1056067" cy="369332"/>
          </a:xfrm>
          <a:prstGeom prst="rect">
            <a:avLst/>
          </a:prstGeom>
        </p:spPr>
        <p:txBody>
          <a:bodyPr wrap="square">
            <a:spAutoFit/>
          </a:bodyPr>
          <a:lstStyle/>
          <a:p>
            <a:pPr>
              <a:lnSpc>
                <a:spcPct val="150000"/>
              </a:lnSpc>
            </a:pPr>
            <a:r>
              <a:rPr lang="ja-JP" altLang="en-US" dirty="0" smtClean="0">
                <a:solidFill>
                  <a:schemeClr val="accent5"/>
                </a:solidFill>
                <a:latin typeface="+mn-ea"/>
                <a:ea typeface="+mn-ea"/>
              </a:rPr>
              <a:t>中身わから</a:t>
            </a:r>
            <a:r>
              <a:rPr lang="ja-JP" altLang="en-US" dirty="0">
                <a:solidFill>
                  <a:schemeClr val="accent5"/>
                </a:solidFill>
                <a:latin typeface="+mn-ea"/>
                <a:ea typeface="+mn-ea"/>
              </a:rPr>
              <a:t>ん</a:t>
            </a:r>
            <a:endParaRPr lang="ja-JP" altLang="en-US" dirty="0" smtClean="0">
              <a:solidFill>
                <a:schemeClr val="accent5"/>
              </a:solidFill>
              <a:latin typeface="+mn-ea"/>
              <a:ea typeface="+mn-ea"/>
            </a:endParaRPr>
          </a:p>
        </p:txBody>
      </p:sp>
      <p:sp>
        <p:nvSpPr>
          <p:cNvPr id="34" name="正方形/長方形 33"/>
          <p:cNvSpPr/>
          <p:nvPr/>
        </p:nvSpPr>
        <p:spPr>
          <a:xfrm>
            <a:off x="5859155" y="4568056"/>
            <a:ext cx="2816569" cy="369332"/>
          </a:xfrm>
          <a:prstGeom prst="rect">
            <a:avLst/>
          </a:prstGeom>
        </p:spPr>
        <p:txBody>
          <a:bodyPr wrap="square">
            <a:spAutoFit/>
          </a:bodyPr>
          <a:lstStyle/>
          <a:p>
            <a:pPr>
              <a:lnSpc>
                <a:spcPct val="150000"/>
              </a:lnSpc>
            </a:pPr>
            <a:r>
              <a:rPr lang="en-US" altLang="ja-JP" dirty="0" smtClean="0">
                <a:solidFill>
                  <a:schemeClr val="accent5"/>
                </a:solidFill>
                <a:latin typeface="+mn-ea"/>
                <a:ea typeface="+mn-ea"/>
              </a:rPr>
              <a:t>list</a:t>
            </a:r>
            <a:r>
              <a:rPr lang="ja-JP" altLang="en-US" dirty="0" smtClean="0">
                <a:solidFill>
                  <a:schemeClr val="accent5"/>
                </a:solidFill>
                <a:latin typeface="+mn-ea"/>
                <a:ea typeface="+mn-ea"/>
              </a:rPr>
              <a:t>に入れたら見える形で出力される</a:t>
            </a:r>
          </a:p>
        </p:txBody>
      </p:sp>
      <p:sp>
        <p:nvSpPr>
          <p:cNvPr id="35" name="正方形/長方形 34"/>
          <p:cNvSpPr/>
          <p:nvPr/>
        </p:nvSpPr>
        <p:spPr>
          <a:xfrm>
            <a:off x="5739510" y="5613315"/>
            <a:ext cx="2580068" cy="646331"/>
          </a:xfrm>
          <a:prstGeom prst="rect">
            <a:avLst/>
          </a:prstGeom>
        </p:spPr>
        <p:txBody>
          <a:bodyPr wrap="square">
            <a:spAutoFit/>
          </a:bodyPr>
          <a:lstStyle/>
          <a:p>
            <a:pPr>
              <a:lnSpc>
                <a:spcPct val="150000"/>
              </a:lnSpc>
            </a:pPr>
            <a:r>
              <a:rPr lang="ja-JP" altLang="en-US" dirty="0" smtClean="0">
                <a:solidFill>
                  <a:schemeClr val="accent5"/>
                </a:solidFill>
                <a:latin typeface="+mn-ea"/>
                <a:ea typeface="+mn-ea"/>
              </a:rPr>
              <a:t>引数を</a:t>
            </a:r>
            <a:r>
              <a:rPr lang="en-US" altLang="ja-JP" dirty="0" smtClean="0">
                <a:solidFill>
                  <a:schemeClr val="accent5"/>
                </a:solidFill>
                <a:latin typeface="+mn-ea"/>
                <a:ea typeface="+mn-ea"/>
              </a:rPr>
              <a:t>1</a:t>
            </a:r>
            <a:r>
              <a:rPr lang="ja-JP" altLang="en-US" dirty="0" err="1" smtClean="0">
                <a:solidFill>
                  <a:schemeClr val="accent5"/>
                </a:solidFill>
                <a:latin typeface="+mn-ea"/>
                <a:ea typeface="+mn-ea"/>
              </a:rPr>
              <a:t>つしか</a:t>
            </a:r>
            <a:r>
              <a:rPr lang="ja-JP" altLang="en-US" dirty="0" smtClean="0">
                <a:solidFill>
                  <a:schemeClr val="accent5"/>
                </a:solidFill>
                <a:latin typeface="+mn-ea"/>
                <a:ea typeface="+mn-ea"/>
              </a:rPr>
              <a:t>入れないと、開始数＝</a:t>
            </a:r>
            <a:r>
              <a:rPr lang="en-US" altLang="ja-JP" dirty="0" smtClean="0">
                <a:solidFill>
                  <a:schemeClr val="accent5"/>
                </a:solidFill>
                <a:latin typeface="+mn-ea"/>
                <a:ea typeface="+mn-ea"/>
              </a:rPr>
              <a:t>0</a:t>
            </a:r>
            <a:r>
              <a:rPr lang="ja-JP" altLang="en-US" dirty="0" err="1" smtClean="0">
                <a:solidFill>
                  <a:schemeClr val="accent5"/>
                </a:solidFill>
                <a:latin typeface="+mn-ea"/>
                <a:ea typeface="+mn-ea"/>
              </a:rPr>
              <a:t>、</a:t>
            </a:r>
            <a:r>
              <a:rPr lang="ja-JP" altLang="en-US" dirty="0" smtClean="0">
                <a:solidFill>
                  <a:schemeClr val="accent5"/>
                </a:solidFill>
                <a:latin typeface="+mn-ea"/>
                <a:ea typeface="+mn-ea"/>
              </a:rPr>
              <a:t>終了数＝入力した引数　だと思われる</a:t>
            </a:r>
          </a:p>
        </p:txBody>
      </p:sp>
    </p:spTree>
    <p:extLst>
      <p:ext uri="{BB962C8B-B14F-4D97-AF65-F5344CB8AC3E}">
        <p14:creationId xmlns:p14="http://schemas.microsoft.com/office/powerpoint/2010/main" val="13539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p:cNvSpPr/>
          <p:nvPr/>
        </p:nvSpPr>
        <p:spPr>
          <a:xfrm>
            <a:off x="3729835" y="4365480"/>
            <a:ext cx="1164101" cy="1384995"/>
          </a:xfrm>
          <a:prstGeom prst="rect">
            <a:avLst/>
          </a:prstGeom>
        </p:spPr>
        <p:txBody>
          <a:bodyPr wrap="none">
            <a:spAutoFit/>
          </a:bodyPr>
          <a:lstStyle/>
          <a:p>
            <a:r>
              <a:rPr lang="ja-JP" altLang="en-US" sz="1600" dirty="0" smtClean="0">
                <a:latin typeface="+mn-ea"/>
                <a:ea typeface="+mn-ea"/>
              </a:rPr>
              <a:t>③</a:t>
            </a:r>
            <a:r>
              <a:rPr lang="en-US" altLang="ja-JP" sz="1600" dirty="0">
                <a:latin typeface="+mn-ea"/>
                <a:ea typeface="+mn-ea"/>
              </a:rPr>
              <a:t>2</a:t>
            </a:r>
            <a:r>
              <a:rPr lang="ja-JP" altLang="en-US" sz="1600" dirty="0" smtClean="0">
                <a:latin typeface="+mn-ea"/>
                <a:ea typeface="+mn-ea"/>
              </a:rPr>
              <a:t>ループ目</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smtClean="0">
              <a:latin typeface="+mn-ea"/>
              <a:ea typeface="+mn-ea"/>
            </a:endParaRPr>
          </a:p>
          <a:p>
            <a:endParaRPr lang="en-US" altLang="ja-JP" sz="400" dirty="0" smtClean="0">
              <a:latin typeface="+mn-ea"/>
              <a:ea typeface="+mn-ea"/>
            </a:endParaRPr>
          </a:p>
          <a:p>
            <a:r>
              <a:rPr lang="ja-JP" altLang="en-US" sz="1600" dirty="0">
                <a:latin typeface="+mn-ea"/>
                <a:ea typeface="+mn-ea"/>
              </a:rPr>
              <a:t>④</a:t>
            </a:r>
            <a:r>
              <a:rPr lang="en-US" altLang="ja-JP" sz="1600" dirty="0" smtClean="0">
                <a:latin typeface="+mn-ea"/>
                <a:ea typeface="+mn-ea"/>
              </a:rPr>
              <a:t>3</a:t>
            </a:r>
            <a:r>
              <a:rPr lang="ja-JP" altLang="en-US" sz="1600" dirty="0" smtClean="0">
                <a:latin typeface="+mn-ea"/>
                <a:ea typeface="+mn-ea"/>
              </a:rPr>
              <a:t>ループ目</a:t>
            </a:r>
            <a:endParaRPr lang="en-US" altLang="ja-JP" sz="1600" dirty="0" smtClean="0">
              <a:latin typeface="+mn-ea"/>
              <a:ea typeface="+mn-ea"/>
            </a:endParaRPr>
          </a:p>
        </p:txBody>
      </p:sp>
      <p:sp>
        <p:nvSpPr>
          <p:cNvPr id="5" name="タイトル 4"/>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6" name="正方形/長方形 5"/>
          <p:cNvSpPr/>
          <p:nvPr/>
        </p:nvSpPr>
        <p:spPr>
          <a:xfrm>
            <a:off x="1047842" y="1369423"/>
            <a:ext cx="2541080" cy="338554"/>
          </a:xfrm>
          <a:prstGeom prst="rect">
            <a:avLst/>
          </a:prstGeom>
        </p:spPr>
        <p:txBody>
          <a:bodyPr wrap="none">
            <a:spAutoFit/>
          </a:bodyPr>
          <a:lstStyle/>
          <a:p>
            <a:r>
              <a:rPr lang="ja-JP" altLang="en-US" sz="1600" dirty="0">
                <a:solidFill>
                  <a:srgbClr val="FF0000"/>
                </a:solidFill>
                <a:latin typeface="Consolas" panose="020B0609020204030204" pitchFamily="49" charset="0"/>
                <a:ea typeface="+mn-ea"/>
              </a:rPr>
              <a:t>for</a:t>
            </a:r>
            <a:r>
              <a:rPr lang="ja-JP" altLang="en-US" sz="1600" dirty="0">
                <a:latin typeface="Consolas" panose="020B0609020204030204" pitchFamily="49" charset="0"/>
                <a:ea typeface="+mn-ea"/>
              </a:rPr>
              <a:t> </a:t>
            </a:r>
            <a:r>
              <a:rPr lang="ja-JP" altLang="en-US" sz="1600" dirty="0">
                <a:solidFill>
                  <a:schemeClr val="accent5"/>
                </a:solidFill>
                <a:latin typeface="Consolas" panose="020B0609020204030204" pitchFamily="49" charset="0"/>
                <a:ea typeface="+mn-ea"/>
              </a:rPr>
              <a:t>i</a:t>
            </a:r>
            <a:r>
              <a:rPr lang="ja-JP" altLang="en-US" sz="1600" dirty="0">
                <a:latin typeface="Consolas" panose="020B0609020204030204" pitchFamily="49" charset="0"/>
                <a:ea typeface="+mn-ea"/>
              </a:rPr>
              <a:t> </a:t>
            </a:r>
            <a:r>
              <a:rPr lang="ja-JP" altLang="en-US" sz="1600" dirty="0">
                <a:solidFill>
                  <a:srgbClr val="FF0000"/>
                </a:solidFill>
                <a:latin typeface="Consolas" panose="020B0609020204030204" pitchFamily="49" charset="0"/>
                <a:ea typeface="+mn-ea"/>
              </a:rPr>
              <a:t>in</a:t>
            </a:r>
            <a:r>
              <a:rPr lang="ja-JP" altLang="en-US" sz="1600" dirty="0">
                <a:latin typeface="Consolas" panose="020B0609020204030204" pitchFamily="49" charset="0"/>
                <a:ea typeface="+mn-ea"/>
              </a:rPr>
              <a:t> </a:t>
            </a:r>
            <a:r>
              <a:rPr lang="en-US" altLang="ja-JP" sz="1600" dirty="0">
                <a:solidFill>
                  <a:schemeClr val="accent3">
                    <a:lumMod val="75000"/>
                  </a:schemeClr>
                </a:solidFill>
                <a:latin typeface="Consolas" panose="020B0609020204030204" pitchFamily="49" charset="0"/>
                <a:ea typeface="+mn-ea"/>
              </a:rPr>
              <a:t>range(0, 5)</a:t>
            </a:r>
            <a:r>
              <a:rPr lang="en-US" altLang="ja-JP" sz="1600" dirty="0" smtClean="0">
                <a:solidFill>
                  <a:schemeClr val="accent1"/>
                </a:solidFill>
                <a:latin typeface="Consolas" panose="020B0609020204030204" pitchFamily="49" charset="0"/>
                <a:ea typeface="+mn-ea"/>
              </a:rPr>
              <a:t>:</a:t>
            </a:r>
            <a:endParaRPr lang="ja-JP" altLang="en-US" sz="1600" dirty="0">
              <a:solidFill>
                <a:schemeClr val="accent1"/>
              </a:solidFill>
              <a:latin typeface="Consolas" panose="020B0609020204030204" pitchFamily="49" charset="0"/>
              <a:ea typeface="+mn-ea"/>
            </a:endParaRPr>
          </a:p>
        </p:txBody>
      </p:sp>
      <p:sp>
        <p:nvSpPr>
          <p:cNvPr id="7" name="テキスト ボックス 6"/>
          <p:cNvSpPr txBox="1"/>
          <p:nvPr/>
        </p:nvSpPr>
        <p:spPr>
          <a:xfrm>
            <a:off x="459036" y="898715"/>
            <a:ext cx="2544286" cy="369332"/>
          </a:xfrm>
          <a:prstGeom prst="rect">
            <a:avLst/>
          </a:prstGeom>
          <a:noFill/>
        </p:spPr>
        <p:txBody>
          <a:bodyPr wrap="none" rtlCol="0">
            <a:spAutoFit/>
          </a:bodyPr>
          <a:lstStyle/>
          <a:p>
            <a:r>
              <a:rPr lang="ja-JP" altLang="en-US" sz="1800" dirty="0" smtClean="0">
                <a:latin typeface="+mn-ea"/>
                <a:ea typeface="+mn-ea"/>
              </a:rPr>
              <a:t>・配列に</a:t>
            </a:r>
            <a:r>
              <a:rPr lang="en-US" altLang="ja-JP" sz="1800" dirty="0" smtClean="0">
                <a:latin typeface="+mn-ea"/>
                <a:ea typeface="+mn-ea"/>
              </a:rPr>
              <a:t>range</a:t>
            </a:r>
            <a:r>
              <a:rPr lang="ja-JP" altLang="en-US" sz="1800" dirty="0" smtClean="0">
                <a:latin typeface="+mn-ea"/>
                <a:ea typeface="+mn-ea"/>
              </a:rPr>
              <a:t>関数を使う</a:t>
            </a:r>
            <a:endParaRPr kumimoji="1" lang="ja-JP" altLang="en-US" sz="1800" dirty="0" smtClean="0">
              <a:latin typeface="+mn-ea"/>
              <a:ea typeface="+mn-ea"/>
            </a:endParaRPr>
          </a:p>
        </p:txBody>
      </p:sp>
      <p:sp>
        <p:nvSpPr>
          <p:cNvPr id="8" name="テキスト ボックス 7"/>
          <p:cNvSpPr txBox="1"/>
          <p:nvPr/>
        </p:nvSpPr>
        <p:spPr>
          <a:xfrm>
            <a:off x="542926" y="1895789"/>
            <a:ext cx="1541521" cy="276999"/>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文なので</a:t>
            </a:r>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と書く</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9" name="直線矢印コネクタ 8"/>
          <p:cNvCxnSpPr/>
          <p:nvPr/>
        </p:nvCxnSpPr>
        <p:spPr bwMode="auto">
          <a:xfrm flipV="1">
            <a:off x="1149292" y="1646077"/>
            <a:ext cx="97957" cy="24971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0" name="テキスト ボックス 9"/>
          <p:cNvSpPr txBox="1"/>
          <p:nvPr/>
        </p:nvSpPr>
        <p:spPr>
          <a:xfrm>
            <a:off x="3836087" y="2087515"/>
            <a:ext cx="4708099" cy="646331"/>
          </a:xfrm>
          <a:prstGeom prst="rect">
            <a:avLst/>
          </a:prstGeom>
          <a:noFill/>
        </p:spPr>
        <p:txBody>
          <a:bodyPr wrap="square" rtlCol="0">
            <a:spAutoFit/>
          </a:bodyPr>
          <a:lstStyle/>
          <a:p>
            <a:r>
              <a:rPr lang="en-US" altLang="ja-JP" dirty="0" smtClean="0">
                <a:solidFill>
                  <a:schemeClr val="accent3">
                    <a:lumMod val="75000"/>
                  </a:schemeClr>
                </a:solidFill>
                <a:effectLst>
                  <a:glow rad="127000">
                    <a:schemeClr val="bg1">
                      <a:alpha val="90000"/>
                    </a:schemeClr>
                  </a:glow>
                </a:effectLst>
                <a:latin typeface="+mn-ea"/>
                <a:ea typeface="+mn-ea"/>
              </a:rPr>
              <a:t>range</a:t>
            </a:r>
            <a:r>
              <a:rPr lang="ja-JP" altLang="en-US" dirty="0" smtClean="0">
                <a:solidFill>
                  <a:schemeClr val="accent3">
                    <a:lumMod val="75000"/>
                  </a:schemeClr>
                </a:solidFill>
                <a:effectLst>
                  <a:glow rad="127000">
                    <a:schemeClr val="bg1">
                      <a:alpha val="90000"/>
                    </a:schemeClr>
                  </a:glow>
                </a:effectLst>
                <a:latin typeface="+mn-ea"/>
                <a:ea typeface="+mn-ea"/>
              </a:rPr>
              <a:t>関数　★前のページ見てください</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定義</a:t>
            </a:r>
            <a:r>
              <a:rPr lang="ja-JP" altLang="en-US" dirty="0">
                <a:solidFill>
                  <a:schemeClr val="accent3">
                    <a:lumMod val="75000"/>
                  </a:schemeClr>
                </a:solidFill>
                <a:effectLst>
                  <a:glow rad="127000">
                    <a:schemeClr val="bg1">
                      <a:alpha val="90000"/>
                    </a:schemeClr>
                  </a:glow>
                </a:effectLst>
                <a:latin typeface="+mn-ea"/>
                <a:ea typeface="+mn-ea"/>
              </a:rPr>
              <a:t>：引数に指定した開始数から終了数までの連続した数値を要素として持つ </a:t>
            </a:r>
            <a:r>
              <a:rPr lang="en-US" altLang="ja-JP" dirty="0">
                <a:solidFill>
                  <a:schemeClr val="accent3">
                    <a:lumMod val="75000"/>
                  </a:schemeClr>
                </a:solidFill>
                <a:effectLst>
                  <a:glow rad="127000">
                    <a:schemeClr val="bg1">
                      <a:alpha val="90000"/>
                    </a:schemeClr>
                  </a:glow>
                </a:effectLst>
                <a:latin typeface="+mn-ea"/>
                <a:ea typeface="+mn-ea"/>
              </a:rPr>
              <a:t>range </a:t>
            </a:r>
            <a:r>
              <a:rPr lang="ja-JP" altLang="en-US" dirty="0">
                <a:solidFill>
                  <a:schemeClr val="accent3">
                    <a:lumMod val="75000"/>
                  </a:schemeClr>
                </a:solidFill>
                <a:effectLst>
                  <a:glow rad="127000">
                    <a:schemeClr val="bg1">
                      <a:alpha val="90000"/>
                    </a:schemeClr>
                  </a:glow>
                </a:effectLst>
                <a:latin typeface="+mn-ea"/>
                <a:ea typeface="+mn-ea"/>
              </a:rPr>
              <a:t>型のオブジェクトを</a:t>
            </a:r>
            <a:r>
              <a:rPr lang="ja-JP" altLang="en-US" dirty="0" smtClean="0">
                <a:solidFill>
                  <a:schemeClr val="accent3">
                    <a:lumMod val="75000"/>
                  </a:schemeClr>
                </a:solidFill>
                <a:effectLst>
                  <a:glow rad="127000">
                    <a:schemeClr val="bg1">
                      <a:alpha val="90000"/>
                    </a:schemeClr>
                  </a:glow>
                </a:effectLst>
                <a:latin typeface="+mn-ea"/>
                <a:ea typeface="+mn-ea"/>
              </a:rPr>
              <a:t>作成する関数</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1" name="直線矢印コネクタ 10"/>
          <p:cNvCxnSpPr>
            <a:stCxn id="10" idx="1"/>
          </p:cNvCxnSpPr>
          <p:nvPr/>
        </p:nvCxnSpPr>
        <p:spPr bwMode="auto">
          <a:xfrm flipH="1" flipV="1">
            <a:off x="3108101" y="1706340"/>
            <a:ext cx="727986" cy="704341"/>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1313686" y="2276587"/>
            <a:ext cx="1668600"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繰り返しに使う変数</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1666342" y="1707977"/>
            <a:ext cx="61320" cy="548106"/>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2294567" y="1895789"/>
            <a:ext cx="1541521" cy="461665"/>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in</a:t>
            </a:r>
            <a:r>
              <a:rPr lang="ja-JP" altLang="en-US" dirty="0" smtClean="0">
                <a:solidFill>
                  <a:schemeClr val="accent1"/>
                </a:solidFill>
                <a:effectLst>
                  <a:glow rad="127000">
                    <a:schemeClr val="bg1">
                      <a:alpha val="90000"/>
                    </a:schemeClr>
                  </a:glow>
                </a:effectLst>
                <a:latin typeface="+mn-ea"/>
                <a:ea typeface="+mn-ea"/>
              </a:rPr>
              <a:t>以下に配列を書く（という決まり）</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5" name="直線矢印コネクタ 14"/>
          <p:cNvCxnSpPr/>
          <p:nvPr/>
        </p:nvCxnSpPr>
        <p:spPr bwMode="auto">
          <a:xfrm flipH="1" flipV="1">
            <a:off x="1904725" y="1664584"/>
            <a:ext cx="867133" cy="24971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p:cNvSpPr txBox="1"/>
          <p:nvPr/>
        </p:nvSpPr>
        <p:spPr>
          <a:xfrm>
            <a:off x="4185905" y="1150132"/>
            <a:ext cx="1625804"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配列の後にコロン（</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）という</a:t>
            </a:r>
            <a:r>
              <a:rPr lang="ja-JP" altLang="en-US" dirty="0">
                <a:solidFill>
                  <a:schemeClr val="accent1"/>
                </a:solidFill>
                <a:effectLst>
                  <a:glow rad="127000">
                    <a:schemeClr val="bg1">
                      <a:alpha val="90000"/>
                    </a:schemeClr>
                  </a:glow>
                </a:effectLst>
                <a:latin typeface="+mn-ea"/>
                <a:ea typeface="+mn-ea"/>
              </a:rPr>
              <a:t>決</a:t>
            </a:r>
            <a:r>
              <a:rPr lang="ja-JP" altLang="en-US" dirty="0" smtClean="0">
                <a:solidFill>
                  <a:schemeClr val="accent1"/>
                </a:solidFill>
                <a:effectLst>
                  <a:glow rad="127000">
                    <a:schemeClr val="bg1">
                      <a:alpha val="90000"/>
                    </a:schemeClr>
                  </a:glow>
                </a:effectLst>
                <a:latin typeface="+mn-ea"/>
                <a:ea typeface="+mn-ea"/>
              </a:rPr>
              <a:t>まり</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7" name="直線矢印コネクタ 16"/>
          <p:cNvCxnSpPr>
            <a:stCxn id="16" idx="1"/>
          </p:cNvCxnSpPr>
          <p:nvPr/>
        </p:nvCxnSpPr>
        <p:spPr bwMode="auto">
          <a:xfrm flipH="1">
            <a:off x="3481589" y="1380965"/>
            <a:ext cx="704316" cy="13364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0" name="正方形/長方形 19"/>
          <p:cNvSpPr/>
          <p:nvPr/>
        </p:nvSpPr>
        <p:spPr>
          <a:xfrm>
            <a:off x="4056693" y="2696282"/>
            <a:ext cx="1196161" cy="338554"/>
          </a:xfrm>
          <a:prstGeom prst="rect">
            <a:avLst/>
          </a:prstGeom>
        </p:spPr>
        <p:txBody>
          <a:bodyPr wrap="none">
            <a:spAutoFit/>
          </a:bodyPr>
          <a:lstStyle/>
          <a:p>
            <a:r>
              <a:rPr lang="en-US" altLang="ja-JP" sz="1600" dirty="0" smtClean="0">
                <a:latin typeface="+mn-ea"/>
                <a:ea typeface="+mn-ea"/>
              </a:rPr>
              <a:t>range(</a:t>
            </a:r>
            <a:r>
              <a:rPr lang="en-US" altLang="ja-JP" sz="1600" dirty="0" smtClean="0">
                <a:solidFill>
                  <a:schemeClr val="accent5"/>
                </a:solidFill>
                <a:latin typeface="+mn-ea"/>
                <a:ea typeface="+mn-ea"/>
              </a:rPr>
              <a:t>0</a:t>
            </a:r>
            <a:r>
              <a:rPr lang="en-US" altLang="ja-JP" sz="1600" dirty="0">
                <a:latin typeface="+mn-ea"/>
                <a:ea typeface="+mn-ea"/>
              </a:rPr>
              <a:t>, </a:t>
            </a:r>
            <a:r>
              <a:rPr lang="en-US" altLang="ja-JP" sz="1600" dirty="0">
                <a:solidFill>
                  <a:schemeClr val="accent6"/>
                </a:solidFill>
                <a:latin typeface="+mn-ea"/>
                <a:ea typeface="+mn-ea"/>
              </a:rPr>
              <a:t>5</a:t>
            </a:r>
            <a:r>
              <a:rPr lang="en-US" altLang="ja-JP" sz="1600" dirty="0" smtClean="0">
                <a:latin typeface="+mn-ea"/>
                <a:ea typeface="+mn-ea"/>
              </a:rPr>
              <a:t>)</a:t>
            </a:r>
            <a:endParaRPr lang="ja-JP" altLang="en-US" sz="1600" dirty="0">
              <a:latin typeface="+mn-ea"/>
              <a:ea typeface="+mn-ea"/>
            </a:endParaRPr>
          </a:p>
        </p:txBody>
      </p:sp>
      <p:sp>
        <p:nvSpPr>
          <p:cNvPr id="23" name="テキスト ボックス 22"/>
          <p:cNvSpPr txBox="1"/>
          <p:nvPr/>
        </p:nvSpPr>
        <p:spPr>
          <a:xfrm>
            <a:off x="4056693" y="3068348"/>
            <a:ext cx="657920"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スタート</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4" name="直線矢印コネクタ 23"/>
          <p:cNvCxnSpPr/>
          <p:nvPr/>
        </p:nvCxnSpPr>
        <p:spPr bwMode="auto">
          <a:xfrm flipV="1">
            <a:off x="4559417" y="2966181"/>
            <a:ext cx="213919" cy="154524"/>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7" name="テキスト ボックス 26"/>
          <p:cNvSpPr txBox="1"/>
          <p:nvPr/>
        </p:nvSpPr>
        <p:spPr>
          <a:xfrm>
            <a:off x="4888377" y="3065614"/>
            <a:ext cx="657920"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ストップ</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28" name="直線矢印コネクタ 27"/>
          <p:cNvCxnSpPr/>
          <p:nvPr/>
        </p:nvCxnSpPr>
        <p:spPr bwMode="auto">
          <a:xfrm flipH="1" flipV="1">
            <a:off x="5071145" y="2972963"/>
            <a:ext cx="141554" cy="147741"/>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0" name="正方形/長方形 29"/>
          <p:cNvSpPr/>
          <p:nvPr/>
        </p:nvSpPr>
        <p:spPr>
          <a:xfrm>
            <a:off x="5401360" y="2702910"/>
            <a:ext cx="3868367" cy="677108"/>
          </a:xfrm>
          <a:prstGeom prst="rect">
            <a:avLst/>
          </a:prstGeom>
        </p:spPr>
        <p:txBody>
          <a:bodyPr wrap="none">
            <a:spAutoFit/>
          </a:bodyPr>
          <a:lstStyle/>
          <a:p>
            <a:r>
              <a:rPr lang="ja-JP" altLang="en-US" sz="1600" dirty="0" smtClean="0">
                <a:latin typeface="+mn-ea"/>
                <a:ea typeface="+mn-ea"/>
              </a:rPr>
              <a:t>→</a:t>
            </a:r>
            <a:r>
              <a:rPr lang="en-US" altLang="ja-JP" sz="1600" dirty="0" smtClean="0">
                <a:latin typeface="+mn-ea"/>
                <a:ea typeface="+mn-ea"/>
              </a:rPr>
              <a:t>0 1 2 3 4</a:t>
            </a:r>
            <a:r>
              <a:rPr lang="ja-JP" altLang="en-US" sz="1600" dirty="0" smtClean="0">
                <a:latin typeface="+mn-ea"/>
                <a:ea typeface="+mn-ea"/>
              </a:rPr>
              <a:t>　</a:t>
            </a:r>
            <a:r>
              <a:rPr lang="ja-JP" altLang="en-US" sz="1100" dirty="0" smtClean="0">
                <a:latin typeface="+mn-ea"/>
                <a:ea typeface="+mn-ea"/>
              </a:rPr>
              <a:t>という数字の羅列（オブジェクト）を生成</a:t>
            </a:r>
            <a:endParaRPr lang="en-US" altLang="ja-JP" sz="1100" dirty="0" smtClean="0">
              <a:latin typeface="+mn-ea"/>
              <a:ea typeface="+mn-ea"/>
            </a:endParaRPr>
          </a:p>
          <a:p>
            <a:r>
              <a:rPr lang="ja-JP" altLang="en-US" sz="1100" dirty="0" smtClean="0">
                <a:latin typeface="+mn-ea"/>
                <a:ea typeface="+mn-ea"/>
              </a:rPr>
              <a:t>　</a:t>
            </a:r>
            <a:r>
              <a:rPr lang="en-US" altLang="ja-JP" sz="1100" dirty="0" smtClean="0">
                <a:latin typeface="+mn-ea"/>
                <a:ea typeface="+mn-ea"/>
              </a:rPr>
              <a:t>※</a:t>
            </a:r>
            <a:r>
              <a:rPr lang="ja-JP" altLang="en-US" sz="1100" dirty="0" smtClean="0">
                <a:latin typeface="+mn-ea"/>
                <a:ea typeface="+mn-ea"/>
              </a:rPr>
              <a:t>見た瞬間に頭の中で「</a:t>
            </a:r>
            <a:r>
              <a:rPr lang="en-US" altLang="ja-JP" sz="1100" dirty="0" smtClean="0">
                <a:latin typeface="+mn-ea"/>
                <a:ea typeface="+mn-ea"/>
              </a:rPr>
              <a:t>range(0, 5)</a:t>
            </a:r>
            <a:r>
              <a:rPr lang="ja-JP" altLang="en-US" sz="1100" dirty="0" smtClean="0">
                <a:latin typeface="+mn-ea"/>
                <a:ea typeface="+mn-ea"/>
              </a:rPr>
              <a:t>は</a:t>
            </a:r>
            <a:r>
              <a:rPr lang="en-US" altLang="ja-JP" sz="1100" dirty="0" smtClean="0">
                <a:latin typeface="+mn-ea"/>
                <a:ea typeface="+mn-ea"/>
              </a:rPr>
              <a:t>0,1,2,3,4</a:t>
            </a:r>
            <a:r>
              <a:rPr lang="ja-JP" altLang="en-US" sz="1100" dirty="0" smtClean="0">
                <a:latin typeface="+mn-ea"/>
                <a:ea typeface="+mn-ea"/>
              </a:rPr>
              <a:t>だな」</a:t>
            </a:r>
            <a:endParaRPr lang="en-US" altLang="ja-JP" sz="1100" dirty="0" smtClean="0">
              <a:latin typeface="+mn-ea"/>
              <a:ea typeface="+mn-ea"/>
            </a:endParaRPr>
          </a:p>
          <a:p>
            <a:r>
              <a:rPr lang="ja-JP" altLang="en-US" sz="1100" dirty="0">
                <a:latin typeface="+mn-ea"/>
                <a:ea typeface="+mn-ea"/>
              </a:rPr>
              <a:t>　</a:t>
            </a:r>
            <a:r>
              <a:rPr lang="ja-JP" altLang="en-US" sz="1100" dirty="0" smtClean="0">
                <a:latin typeface="+mn-ea"/>
                <a:ea typeface="+mn-ea"/>
              </a:rPr>
              <a:t>　と変換する</a:t>
            </a:r>
            <a:r>
              <a:rPr lang="ja-JP" altLang="en-US" sz="1050" dirty="0" smtClean="0">
                <a:latin typeface="+mn-ea"/>
                <a:ea typeface="+mn-ea"/>
              </a:rPr>
              <a:t>（分からなかったら</a:t>
            </a:r>
            <a:r>
              <a:rPr lang="en-US" altLang="ja-JP" sz="1050" dirty="0" smtClean="0">
                <a:latin typeface="+mn-ea"/>
                <a:ea typeface="+mn-ea"/>
              </a:rPr>
              <a:t>list(range(0,5))</a:t>
            </a:r>
            <a:r>
              <a:rPr lang="ja-JP" altLang="en-US" sz="1050" dirty="0">
                <a:latin typeface="+mn-ea"/>
                <a:ea typeface="+mn-ea"/>
              </a:rPr>
              <a:t>と</a:t>
            </a:r>
            <a:r>
              <a:rPr lang="ja-JP" altLang="en-US" sz="1050" dirty="0" smtClean="0">
                <a:latin typeface="+mn-ea"/>
                <a:ea typeface="+mn-ea"/>
              </a:rPr>
              <a:t>出力して確認）</a:t>
            </a:r>
            <a:endParaRPr lang="ja-JP" altLang="en-US" sz="1400" dirty="0">
              <a:latin typeface="+mn-ea"/>
              <a:ea typeface="+mn-ea"/>
            </a:endParaRPr>
          </a:p>
        </p:txBody>
      </p:sp>
      <p:sp>
        <p:nvSpPr>
          <p:cNvPr id="31" name="正方形/長方形 30"/>
          <p:cNvSpPr/>
          <p:nvPr/>
        </p:nvSpPr>
        <p:spPr>
          <a:xfrm>
            <a:off x="215767" y="3607463"/>
            <a:ext cx="2951449" cy="2123658"/>
          </a:xfrm>
          <a:prstGeom prst="rect">
            <a:avLst/>
          </a:prstGeom>
        </p:spPr>
        <p:txBody>
          <a:bodyPr wrap="none">
            <a:spAutoFit/>
          </a:bodyPr>
          <a:lstStyle/>
          <a:p>
            <a:r>
              <a:rPr lang="ja-JP" altLang="en-US" sz="1600" dirty="0" smtClean="0">
                <a:latin typeface="+mn-ea"/>
                <a:ea typeface="+mn-ea"/>
              </a:rPr>
              <a:t>例）</a:t>
            </a:r>
            <a:r>
              <a:rPr lang="ja-JP" altLang="en-US" sz="1600" dirty="0" smtClean="0">
                <a:latin typeface="Consolas" panose="020B0609020204030204" pitchFamily="49" charset="0"/>
                <a:ea typeface="+mn-ea"/>
              </a:rPr>
              <a:t>for </a:t>
            </a:r>
            <a:r>
              <a:rPr lang="ja-JP" altLang="en-US" sz="1600" dirty="0">
                <a:latin typeface="Consolas" panose="020B0609020204030204" pitchFamily="49" charset="0"/>
                <a:ea typeface="+mn-ea"/>
              </a:rPr>
              <a:t>i in </a:t>
            </a:r>
            <a:r>
              <a:rPr lang="en-US" altLang="ja-JP" sz="1600" dirty="0">
                <a:latin typeface="Consolas" panose="020B0609020204030204" pitchFamily="49" charset="0"/>
                <a:ea typeface="+mn-ea"/>
              </a:rPr>
              <a:t>range(0, 5</a:t>
            </a:r>
            <a:r>
              <a:rPr lang="en-US" altLang="ja-JP" sz="1600" dirty="0" smtClean="0">
                <a:latin typeface="Consolas" panose="020B0609020204030204" pitchFamily="49" charset="0"/>
                <a:ea typeface="+mn-ea"/>
              </a:rPr>
              <a:t>):</a:t>
            </a:r>
          </a:p>
          <a:p>
            <a:r>
              <a:rPr lang="ja-JP" altLang="en-US" sz="1600" dirty="0" smtClean="0">
                <a:latin typeface="Consolas" panose="020B0609020204030204" pitchFamily="49" charset="0"/>
                <a:ea typeface="+mn-ea"/>
              </a:rPr>
              <a:t>　　　 </a:t>
            </a:r>
            <a:r>
              <a:rPr lang="en-US" altLang="ja-JP" sz="1600" dirty="0" smtClean="0">
                <a:latin typeface="Consolas" panose="020B0609020204030204" pitchFamily="49" charset="0"/>
                <a:ea typeface="+mn-ea"/>
              </a:rPr>
              <a:t>print(</a:t>
            </a:r>
            <a:r>
              <a:rPr lang="en-US" altLang="ja-JP" sz="1600" dirty="0" err="1" smtClean="0">
                <a:latin typeface="Consolas" panose="020B0609020204030204" pitchFamily="49" charset="0"/>
                <a:ea typeface="+mn-ea"/>
              </a:rPr>
              <a:t>i</a:t>
            </a:r>
            <a:r>
              <a:rPr lang="en-US" altLang="ja-JP" sz="1600" dirty="0" smtClean="0">
                <a:latin typeface="Consolas" panose="020B0609020204030204" pitchFamily="49" charset="0"/>
                <a:ea typeface="+mn-ea"/>
              </a:rPr>
              <a:t>)</a:t>
            </a:r>
          </a:p>
          <a:p>
            <a:endParaRPr lang="en-US" altLang="ja-JP" sz="1600" dirty="0">
              <a:latin typeface="+mn-ea"/>
              <a:ea typeface="+mn-ea"/>
            </a:endParaRPr>
          </a:p>
          <a:p>
            <a:r>
              <a:rPr lang="ja-JP" altLang="en-US" sz="1600" dirty="0" smtClean="0">
                <a:latin typeface="+mn-ea"/>
                <a:ea typeface="+mn-ea"/>
              </a:rPr>
              <a:t>①</a:t>
            </a:r>
            <a:r>
              <a:rPr lang="en-US" altLang="ja-JP" sz="1600" dirty="0" smtClean="0">
                <a:latin typeface="+mn-ea"/>
                <a:ea typeface="+mn-ea"/>
              </a:rPr>
              <a:t>0</a:t>
            </a:r>
            <a:r>
              <a:rPr lang="ja-JP" altLang="en-US" sz="1600" dirty="0" smtClean="0">
                <a:latin typeface="+mn-ea"/>
                <a:ea typeface="+mn-ea"/>
              </a:rPr>
              <a:t>ループ目</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smtClean="0">
              <a:latin typeface="+mn-ea"/>
              <a:ea typeface="+mn-ea"/>
            </a:endParaRPr>
          </a:p>
          <a:p>
            <a:endParaRPr lang="en-US" altLang="ja-JP" sz="400" dirty="0" smtClean="0">
              <a:latin typeface="+mn-ea"/>
              <a:ea typeface="+mn-ea"/>
            </a:endParaRPr>
          </a:p>
          <a:p>
            <a:r>
              <a:rPr lang="ja-JP" altLang="en-US" sz="1600" dirty="0" smtClean="0">
                <a:latin typeface="+mn-ea"/>
                <a:ea typeface="+mn-ea"/>
              </a:rPr>
              <a:t>②</a:t>
            </a:r>
            <a:r>
              <a:rPr lang="en-US" altLang="ja-JP" sz="1600" dirty="0" smtClean="0">
                <a:latin typeface="+mn-ea"/>
                <a:ea typeface="+mn-ea"/>
              </a:rPr>
              <a:t>1</a:t>
            </a:r>
            <a:r>
              <a:rPr lang="ja-JP" altLang="en-US" sz="1600" dirty="0" smtClean="0">
                <a:latin typeface="+mn-ea"/>
                <a:ea typeface="+mn-ea"/>
              </a:rPr>
              <a:t>ループ目</a:t>
            </a:r>
            <a:endParaRPr lang="en-US" altLang="ja-JP" sz="1600" dirty="0" smtClean="0">
              <a:latin typeface="+mn-ea"/>
              <a:ea typeface="+mn-ea"/>
            </a:endParaRPr>
          </a:p>
        </p:txBody>
      </p:sp>
      <p:cxnSp>
        <p:nvCxnSpPr>
          <p:cNvPr id="32" name="直線コネクタ 31"/>
          <p:cNvCxnSpPr/>
          <p:nvPr/>
        </p:nvCxnSpPr>
        <p:spPr bwMode="auto">
          <a:xfrm>
            <a:off x="237075" y="3456858"/>
            <a:ext cx="858394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テキスト ボックス 34"/>
          <p:cNvSpPr txBox="1"/>
          <p:nvPr/>
        </p:nvSpPr>
        <p:spPr>
          <a:xfrm>
            <a:off x="2676390" y="4476163"/>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36" name="正方形/長方形 35"/>
          <p:cNvSpPr/>
          <p:nvPr/>
        </p:nvSpPr>
        <p:spPr>
          <a:xfrm>
            <a:off x="601827" y="4628313"/>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37" name="上カーブ矢印 36"/>
          <p:cNvSpPr/>
          <p:nvPr/>
        </p:nvSpPr>
        <p:spPr bwMode="auto">
          <a:xfrm>
            <a:off x="1035257" y="4922657"/>
            <a:ext cx="1812697"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8" name="テキスト ボックス 37"/>
          <p:cNvSpPr txBox="1"/>
          <p:nvPr/>
        </p:nvSpPr>
        <p:spPr>
          <a:xfrm>
            <a:off x="1094904" y="5035204"/>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smtClean="0">
                <a:effectLst>
                  <a:glow rad="127000">
                    <a:schemeClr val="bg1">
                      <a:alpha val="90000"/>
                    </a:schemeClr>
                  </a:glow>
                </a:effectLst>
                <a:latin typeface="+mn-ea"/>
                <a:ea typeface="+mn-ea"/>
              </a:rPr>
              <a:t>0</a:t>
            </a:r>
            <a:r>
              <a:rPr lang="ja-JP" altLang="en-US" sz="900" dirty="0" smtClean="0">
                <a:effectLst>
                  <a:glow rad="127000">
                    <a:schemeClr val="bg1">
                      <a:alpha val="90000"/>
                    </a:schemeClr>
                  </a:glow>
                </a:effectLst>
                <a:latin typeface="+mn-ea"/>
                <a:ea typeface="+mn-ea"/>
              </a:rPr>
              <a:t>番目（今回は「</a:t>
            </a:r>
            <a:r>
              <a:rPr lang="en-US" altLang="ja-JP" sz="900" dirty="0" smtClean="0">
                <a:effectLst>
                  <a:glow rad="127000">
                    <a:schemeClr val="bg1">
                      <a:alpha val="90000"/>
                    </a:schemeClr>
                  </a:glow>
                </a:effectLst>
                <a:latin typeface="+mn-ea"/>
                <a:ea typeface="+mn-ea"/>
              </a:rPr>
              <a:t>0</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0</a:t>
            </a:r>
          </a:p>
        </p:txBody>
      </p:sp>
      <p:sp>
        <p:nvSpPr>
          <p:cNvPr id="39" name="テキスト ボックス 38"/>
          <p:cNvSpPr txBox="1"/>
          <p:nvPr/>
        </p:nvSpPr>
        <p:spPr>
          <a:xfrm>
            <a:off x="2676390" y="5510856"/>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40" name="正方形/長方形 39"/>
          <p:cNvSpPr/>
          <p:nvPr/>
        </p:nvSpPr>
        <p:spPr>
          <a:xfrm>
            <a:off x="601827" y="5663006"/>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41" name="上カーブ矢印 40"/>
          <p:cNvSpPr/>
          <p:nvPr/>
        </p:nvSpPr>
        <p:spPr bwMode="auto">
          <a:xfrm>
            <a:off x="1035257" y="5957350"/>
            <a:ext cx="2008538"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2" name="テキスト ボックス 41"/>
          <p:cNvSpPr txBox="1"/>
          <p:nvPr/>
        </p:nvSpPr>
        <p:spPr>
          <a:xfrm>
            <a:off x="1094904" y="6166282"/>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a:effectLst>
                  <a:glow rad="127000">
                    <a:schemeClr val="bg1">
                      <a:alpha val="90000"/>
                    </a:schemeClr>
                  </a:glow>
                </a:effectLst>
                <a:latin typeface="+mn-ea"/>
                <a:ea typeface="+mn-ea"/>
              </a:rPr>
              <a:t>1</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1</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1</a:t>
            </a:r>
          </a:p>
        </p:txBody>
      </p:sp>
      <p:sp>
        <p:nvSpPr>
          <p:cNvPr id="43" name="テキスト ボックス 42"/>
          <p:cNvSpPr txBox="1"/>
          <p:nvPr/>
        </p:nvSpPr>
        <p:spPr>
          <a:xfrm>
            <a:off x="5931218" y="4476163"/>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44" name="正方形/長方形 43"/>
          <p:cNvSpPr/>
          <p:nvPr/>
        </p:nvSpPr>
        <p:spPr>
          <a:xfrm>
            <a:off x="3856655" y="4628313"/>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45" name="上カーブ矢印 44"/>
          <p:cNvSpPr/>
          <p:nvPr/>
        </p:nvSpPr>
        <p:spPr bwMode="auto">
          <a:xfrm>
            <a:off x="4290085" y="4922657"/>
            <a:ext cx="2131687"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6" name="テキスト ボックス 45"/>
          <p:cNvSpPr txBox="1"/>
          <p:nvPr/>
        </p:nvSpPr>
        <p:spPr>
          <a:xfrm>
            <a:off x="4349732" y="5035204"/>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smtClean="0">
                <a:effectLst>
                  <a:glow rad="127000">
                    <a:schemeClr val="bg1">
                      <a:alpha val="90000"/>
                    </a:schemeClr>
                  </a:glow>
                </a:effectLst>
                <a:latin typeface="+mn-ea"/>
                <a:ea typeface="+mn-ea"/>
              </a:rPr>
              <a:t>2</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2</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2</a:t>
            </a:r>
          </a:p>
        </p:txBody>
      </p:sp>
      <p:sp>
        <p:nvSpPr>
          <p:cNvPr id="47" name="テキスト ボックス 46"/>
          <p:cNvSpPr txBox="1"/>
          <p:nvPr/>
        </p:nvSpPr>
        <p:spPr>
          <a:xfrm>
            <a:off x="5931218" y="5504582"/>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48" name="正方形/長方形 47"/>
          <p:cNvSpPr/>
          <p:nvPr/>
        </p:nvSpPr>
        <p:spPr>
          <a:xfrm>
            <a:off x="3856655" y="5656732"/>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49" name="上カーブ矢印 48"/>
          <p:cNvSpPr/>
          <p:nvPr/>
        </p:nvSpPr>
        <p:spPr bwMode="auto">
          <a:xfrm>
            <a:off x="4290085" y="5951076"/>
            <a:ext cx="2299467"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0" name="テキスト ボックス 49"/>
          <p:cNvSpPr txBox="1"/>
          <p:nvPr/>
        </p:nvSpPr>
        <p:spPr>
          <a:xfrm>
            <a:off x="4349732" y="6063623"/>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a:effectLst>
                  <a:glow rad="127000">
                    <a:schemeClr val="bg1">
                      <a:alpha val="90000"/>
                    </a:schemeClr>
                  </a:glow>
                </a:effectLst>
                <a:latin typeface="+mn-ea"/>
                <a:ea typeface="+mn-ea"/>
              </a:rPr>
              <a:t>3</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3</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3</a:t>
            </a:r>
          </a:p>
        </p:txBody>
      </p:sp>
      <p:pic>
        <p:nvPicPr>
          <p:cNvPr id="52" name="図 51"/>
          <p:cNvPicPr>
            <a:picLocks noChangeAspect="1"/>
          </p:cNvPicPr>
          <p:nvPr/>
        </p:nvPicPr>
        <p:blipFill>
          <a:blip r:embed="rId2"/>
          <a:stretch>
            <a:fillRect/>
          </a:stretch>
        </p:blipFill>
        <p:spPr>
          <a:xfrm>
            <a:off x="7472244" y="4651184"/>
            <a:ext cx="1541727" cy="1243602"/>
          </a:xfrm>
          <a:prstGeom prst="rect">
            <a:avLst/>
          </a:prstGeom>
        </p:spPr>
      </p:pic>
      <p:sp>
        <p:nvSpPr>
          <p:cNvPr id="53" name="右矢印 52"/>
          <p:cNvSpPr/>
          <p:nvPr/>
        </p:nvSpPr>
        <p:spPr bwMode="auto">
          <a:xfrm>
            <a:off x="7048303" y="5053586"/>
            <a:ext cx="373310" cy="592084"/>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4" name="テキスト ボックス 53"/>
          <p:cNvSpPr txBox="1"/>
          <p:nvPr/>
        </p:nvSpPr>
        <p:spPr>
          <a:xfrm>
            <a:off x="7646862" y="5198899"/>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0</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55" name="テキスト ボックス 54"/>
          <p:cNvSpPr txBox="1"/>
          <p:nvPr/>
        </p:nvSpPr>
        <p:spPr>
          <a:xfrm>
            <a:off x="7646862" y="5322782"/>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1</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56" name="テキスト ボックス 55"/>
          <p:cNvSpPr txBox="1"/>
          <p:nvPr/>
        </p:nvSpPr>
        <p:spPr>
          <a:xfrm>
            <a:off x="7646862" y="5452456"/>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2</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57" name="テキスト ボックス 56"/>
          <p:cNvSpPr txBox="1"/>
          <p:nvPr/>
        </p:nvSpPr>
        <p:spPr>
          <a:xfrm>
            <a:off x="7646862" y="5574152"/>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3</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58" name="テキスト ボックス 57"/>
          <p:cNvSpPr txBox="1"/>
          <p:nvPr/>
        </p:nvSpPr>
        <p:spPr>
          <a:xfrm>
            <a:off x="7646862" y="5699632"/>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4</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94594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20" grpId="0"/>
      <p:bldP spid="23" grpId="0"/>
      <p:bldP spid="27" grpId="0"/>
      <p:bldP spid="30" grpId="0"/>
      <p:bldP spid="35" grpId="0"/>
      <p:bldP spid="38" grpId="0"/>
      <p:bldP spid="39" grpId="0"/>
      <p:bldP spid="42" grpId="0"/>
      <p:bldP spid="43" grpId="0"/>
      <p:bldP spid="46" grpId="0"/>
      <p:bldP spid="47" grpId="0"/>
      <p:bldP spid="50" grpId="0"/>
      <p:bldP spid="54" grpId="0"/>
      <p:bldP spid="55" grpId="0"/>
      <p:bldP spid="56" grpId="0"/>
      <p:bldP spid="57" grpId="0"/>
      <p:bldP spid="5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for</a:t>
            </a:r>
            <a:r>
              <a:rPr kumimoji="1" lang="ja-JP" altLang="en-US" dirty="0" smtClean="0"/>
              <a:t>文</a:t>
            </a:r>
            <a:endParaRPr kumimoji="1" lang="ja-JP" altLang="en-US" dirty="0"/>
          </a:p>
        </p:txBody>
      </p:sp>
      <p:sp>
        <p:nvSpPr>
          <p:cNvPr id="6" name="テキスト ボックス 5"/>
          <p:cNvSpPr txBox="1"/>
          <p:nvPr/>
        </p:nvSpPr>
        <p:spPr>
          <a:xfrm>
            <a:off x="459036" y="898715"/>
            <a:ext cx="6976590" cy="369332"/>
          </a:xfrm>
          <a:prstGeom prst="rect">
            <a:avLst/>
          </a:prstGeom>
          <a:noFill/>
        </p:spPr>
        <p:txBody>
          <a:bodyPr wrap="none" rtlCol="0">
            <a:spAutoFit/>
          </a:bodyPr>
          <a:lstStyle/>
          <a:p>
            <a:r>
              <a:rPr lang="ja-JP" altLang="en-US" sz="1800" dirty="0" smtClean="0">
                <a:latin typeface="+mn-ea"/>
                <a:ea typeface="+mn-ea"/>
              </a:rPr>
              <a:t>・</a:t>
            </a:r>
            <a:r>
              <a:rPr lang="en-US" altLang="ja-JP" sz="1800" dirty="0" smtClean="0">
                <a:latin typeface="+mn-ea"/>
                <a:ea typeface="+mn-ea"/>
              </a:rPr>
              <a:t>range</a:t>
            </a:r>
            <a:r>
              <a:rPr lang="ja-JP" altLang="en-US" sz="1800" dirty="0" smtClean="0">
                <a:latin typeface="+mn-ea"/>
                <a:ea typeface="+mn-ea"/>
              </a:rPr>
              <a:t>関数の</a:t>
            </a:r>
            <a:r>
              <a:rPr lang="en-US" altLang="ja-JP" sz="1800" dirty="0" smtClean="0">
                <a:latin typeface="+mn-ea"/>
                <a:ea typeface="+mn-ea"/>
              </a:rPr>
              <a:t>[stop]</a:t>
            </a:r>
            <a:r>
              <a:rPr lang="ja-JP" altLang="en-US" sz="1800" dirty="0" smtClean="0">
                <a:latin typeface="+mn-ea"/>
                <a:ea typeface="+mn-ea"/>
              </a:rPr>
              <a:t>に</a:t>
            </a:r>
            <a:r>
              <a:rPr lang="en-US" altLang="ja-JP" sz="1800" dirty="0" err="1" smtClean="0">
                <a:latin typeface="+mn-ea"/>
                <a:ea typeface="+mn-ea"/>
              </a:rPr>
              <a:t>len</a:t>
            </a:r>
            <a:r>
              <a:rPr lang="ja-JP" altLang="en-US" sz="1800" dirty="0" smtClean="0">
                <a:latin typeface="+mn-ea"/>
                <a:ea typeface="+mn-ea"/>
              </a:rPr>
              <a:t>関数を設定　　</a:t>
            </a:r>
            <a:r>
              <a:rPr lang="en-US" altLang="ja-JP" dirty="0" smtClean="0">
                <a:latin typeface="+mn-ea"/>
                <a:ea typeface="+mn-ea"/>
              </a:rPr>
              <a:t>※</a:t>
            </a:r>
            <a:r>
              <a:rPr lang="en-US" altLang="ja-JP" dirty="0" err="1" smtClean="0">
                <a:latin typeface="+mn-ea"/>
                <a:ea typeface="+mn-ea"/>
              </a:rPr>
              <a:t>len</a:t>
            </a:r>
            <a:r>
              <a:rPr lang="ja-JP" altLang="en-US" dirty="0" smtClean="0">
                <a:latin typeface="+mn-ea"/>
                <a:ea typeface="+mn-ea"/>
              </a:rPr>
              <a:t>関数については、「関数　その１」を参照</a:t>
            </a:r>
            <a:endParaRPr kumimoji="1" lang="ja-JP" altLang="en-US" sz="1800" dirty="0" smtClean="0">
              <a:latin typeface="+mn-ea"/>
              <a:ea typeface="+mn-ea"/>
            </a:endParaRPr>
          </a:p>
        </p:txBody>
      </p:sp>
      <p:sp>
        <p:nvSpPr>
          <p:cNvPr id="7" name="正方形/長方形 6"/>
          <p:cNvSpPr/>
          <p:nvPr/>
        </p:nvSpPr>
        <p:spPr>
          <a:xfrm>
            <a:off x="689726" y="1340061"/>
            <a:ext cx="8244565" cy="738664"/>
          </a:xfrm>
          <a:prstGeom prst="rect">
            <a:avLst/>
          </a:prstGeom>
        </p:spPr>
        <p:txBody>
          <a:bodyPr wrap="none">
            <a:spAutoFit/>
          </a:bodyPr>
          <a:lstStyle/>
          <a:p>
            <a:r>
              <a:rPr lang="en-US" altLang="ja-JP" sz="1400" dirty="0" err="1" smtClean="0">
                <a:latin typeface="Consolas" panose="020B0609020204030204" pitchFamily="49" charset="0"/>
                <a:ea typeface="+mn-ea"/>
              </a:rPr>
              <a:t>list_a</a:t>
            </a:r>
            <a:r>
              <a:rPr lang="en-US" altLang="ja-JP" sz="1400" dirty="0" smtClean="0">
                <a:latin typeface="Consolas" panose="020B0609020204030204" pitchFamily="49" charset="0"/>
                <a:ea typeface="+mn-ea"/>
              </a:rPr>
              <a:t> </a:t>
            </a:r>
            <a:r>
              <a:rPr lang="en-US" altLang="ja-JP" sz="1400" dirty="0" smtClean="0">
                <a:latin typeface="+mn-ea"/>
                <a:ea typeface="+mn-ea"/>
              </a:rPr>
              <a:t>= </a:t>
            </a:r>
            <a:r>
              <a:rPr lang="ja-JP" altLang="en-US" dirty="0" smtClean="0">
                <a:latin typeface="+mn-ea"/>
                <a:ea typeface="+mn-ea"/>
              </a:rPr>
              <a:t>読み取る先で長さの変わるリスト（例：フォルダに入っているファイルの名前リスト）の時、</a:t>
            </a:r>
            <a:r>
              <a:rPr lang="en-US" altLang="ja-JP" dirty="0" smtClean="0">
                <a:latin typeface="+mn-ea"/>
                <a:ea typeface="+mn-ea"/>
              </a:rPr>
              <a:t>range</a:t>
            </a:r>
            <a:r>
              <a:rPr lang="ja-JP" altLang="en-US" dirty="0" err="1" smtClean="0">
                <a:latin typeface="+mn-ea"/>
                <a:ea typeface="+mn-ea"/>
              </a:rPr>
              <a:t>には</a:t>
            </a:r>
            <a:r>
              <a:rPr lang="ja-JP" altLang="en-US" dirty="0" smtClean="0">
                <a:latin typeface="+mn-ea"/>
                <a:ea typeface="+mn-ea"/>
              </a:rPr>
              <a:t>定数を入れられない</a:t>
            </a:r>
            <a:endParaRPr lang="en-US" altLang="ja-JP" dirty="0" smtClean="0">
              <a:latin typeface="+mn-ea"/>
              <a:ea typeface="+mn-ea"/>
            </a:endParaRPr>
          </a:p>
          <a:p>
            <a:endParaRPr lang="en-US" altLang="ja-JP" sz="1400" dirty="0" smtClean="0">
              <a:latin typeface="+mn-ea"/>
              <a:ea typeface="+mn-ea"/>
            </a:endParaRPr>
          </a:p>
          <a:p>
            <a:r>
              <a:rPr lang="en-US" altLang="ja-JP" sz="1400" dirty="0" smtClean="0">
                <a:solidFill>
                  <a:schemeClr val="accent1"/>
                </a:solidFill>
                <a:latin typeface="Consolas" panose="020B0609020204030204" pitchFamily="49" charset="0"/>
                <a:ea typeface="+mn-ea"/>
              </a:rPr>
              <a:t>for</a:t>
            </a:r>
            <a:r>
              <a:rPr lang="en-US" altLang="ja-JP" sz="1400" dirty="0" smtClean="0">
                <a:latin typeface="Consolas" panose="020B0609020204030204" pitchFamily="49" charset="0"/>
                <a:ea typeface="+mn-ea"/>
              </a:rPr>
              <a:t> </a:t>
            </a:r>
            <a:r>
              <a:rPr lang="en-US" altLang="ja-JP" sz="1400" dirty="0" err="1" smtClean="0">
                <a:solidFill>
                  <a:schemeClr val="accent5"/>
                </a:solidFill>
                <a:latin typeface="Consolas" panose="020B0609020204030204" pitchFamily="49" charset="0"/>
                <a:ea typeface="+mn-ea"/>
              </a:rPr>
              <a:t>i</a:t>
            </a:r>
            <a:r>
              <a:rPr lang="en-US" altLang="ja-JP" sz="1400" dirty="0" smtClean="0">
                <a:latin typeface="Consolas" panose="020B0609020204030204" pitchFamily="49" charset="0"/>
                <a:ea typeface="+mn-ea"/>
              </a:rPr>
              <a:t> </a:t>
            </a:r>
            <a:r>
              <a:rPr lang="en-US" altLang="ja-JP" sz="1400" dirty="0" smtClean="0">
                <a:solidFill>
                  <a:schemeClr val="accent1"/>
                </a:solidFill>
                <a:latin typeface="Consolas" panose="020B0609020204030204" pitchFamily="49" charset="0"/>
                <a:ea typeface="+mn-ea"/>
              </a:rPr>
              <a:t>in</a:t>
            </a:r>
            <a:r>
              <a:rPr lang="en-US" altLang="ja-JP" sz="1400" dirty="0" smtClean="0">
                <a:latin typeface="Consolas" panose="020B0609020204030204" pitchFamily="49" charset="0"/>
                <a:ea typeface="+mn-ea"/>
              </a:rPr>
              <a:t> </a:t>
            </a:r>
            <a:r>
              <a:rPr lang="en-US" altLang="ja-JP" sz="1400" dirty="0" smtClean="0">
                <a:solidFill>
                  <a:schemeClr val="accent3">
                    <a:lumMod val="75000"/>
                  </a:schemeClr>
                </a:solidFill>
                <a:latin typeface="Consolas" panose="020B0609020204030204" pitchFamily="49" charset="0"/>
                <a:ea typeface="+mn-ea"/>
              </a:rPr>
              <a:t>range(0, </a:t>
            </a:r>
            <a:r>
              <a:rPr lang="en-US" altLang="ja-JP" sz="1400" dirty="0" err="1" smtClean="0">
                <a:solidFill>
                  <a:schemeClr val="accent6"/>
                </a:solidFill>
                <a:latin typeface="Consolas" panose="020B0609020204030204" pitchFamily="49" charset="0"/>
                <a:ea typeface="+mn-ea"/>
              </a:rPr>
              <a:t>len</a:t>
            </a:r>
            <a:r>
              <a:rPr lang="en-US" altLang="ja-JP" sz="1400" dirty="0" smtClean="0">
                <a:solidFill>
                  <a:schemeClr val="accent6"/>
                </a:solidFill>
                <a:latin typeface="Consolas" panose="020B0609020204030204" pitchFamily="49" charset="0"/>
                <a:ea typeface="+mn-ea"/>
              </a:rPr>
              <a:t>(</a:t>
            </a:r>
            <a:r>
              <a:rPr lang="en-US" altLang="ja-JP" sz="1400" dirty="0" err="1" smtClean="0">
                <a:solidFill>
                  <a:schemeClr val="accent6"/>
                </a:solidFill>
                <a:latin typeface="Consolas" panose="020B0609020204030204" pitchFamily="49" charset="0"/>
                <a:ea typeface="+mn-ea"/>
              </a:rPr>
              <a:t>list_a</a:t>
            </a:r>
            <a:r>
              <a:rPr lang="en-US" altLang="ja-JP" sz="1400" dirty="0" smtClean="0">
                <a:solidFill>
                  <a:schemeClr val="accent6"/>
                </a:solidFill>
                <a:latin typeface="Consolas" panose="020B0609020204030204" pitchFamily="49" charset="0"/>
                <a:ea typeface="+mn-ea"/>
              </a:rPr>
              <a:t>)</a:t>
            </a:r>
            <a:r>
              <a:rPr lang="en-US" altLang="ja-JP" sz="1400" dirty="0" smtClean="0">
                <a:solidFill>
                  <a:schemeClr val="accent3">
                    <a:lumMod val="75000"/>
                  </a:schemeClr>
                </a:solidFill>
                <a:latin typeface="Consolas" panose="020B0609020204030204" pitchFamily="49" charset="0"/>
                <a:ea typeface="+mn-ea"/>
              </a:rPr>
              <a:t>)</a:t>
            </a:r>
            <a:r>
              <a:rPr lang="en-US" altLang="ja-JP" sz="1400" dirty="0" smtClean="0">
                <a:solidFill>
                  <a:schemeClr val="accent1"/>
                </a:solidFill>
                <a:latin typeface="Consolas" panose="020B0609020204030204" pitchFamily="49" charset="0"/>
                <a:ea typeface="+mn-ea"/>
              </a:rPr>
              <a:t>:</a:t>
            </a:r>
          </a:p>
        </p:txBody>
      </p:sp>
      <p:sp>
        <p:nvSpPr>
          <p:cNvPr id="9" name="テキスト ボックス 8"/>
          <p:cNvSpPr txBox="1"/>
          <p:nvPr/>
        </p:nvSpPr>
        <p:spPr>
          <a:xfrm>
            <a:off x="98309" y="2276546"/>
            <a:ext cx="1541521" cy="276999"/>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文なので</a:t>
            </a:r>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と書く</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V="1">
            <a:off x="704675" y="2026834"/>
            <a:ext cx="97957" cy="24971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1" name="直線矢印コネクタ 10"/>
          <p:cNvCxnSpPr/>
          <p:nvPr/>
        </p:nvCxnSpPr>
        <p:spPr bwMode="auto">
          <a:xfrm flipH="1" flipV="1">
            <a:off x="2348248" y="2078725"/>
            <a:ext cx="1005680" cy="588689"/>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869069" y="2657344"/>
            <a:ext cx="1668600"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繰り返しに使う変数</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1221725" y="2047684"/>
            <a:ext cx="61320" cy="589156"/>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1849950" y="2276546"/>
            <a:ext cx="1541521" cy="461665"/>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in</a:t>
            </a:r>
            <a:r>
              <a:rPr lang="ja-JP" altLang="en-US" dirty="0" smtClean="0">
                <a:solidFill>
                  <a:schemeClr val="accent1"/>
                </a:solidFill>
                <a:effectLst>
                  <a:glow rad="127000">
                    <a:schemeClr val="bg1">
                      <a:alpha val="90000"/>
                    </a:schemeClr>
                  </a:glow>
                </a:effectLst>
                <a:latin typeface="+mn-ea"/>
                <a:ea typeface="+mn-ea"/>
              </a:rPr>
              <a:t>以下に配列を書く（という決まり）</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5" name="直線矢印コネクタ 14"/>
          <p:cNvCxnSpPr/>
          <p:nvPr/>
        </p:nvCxnSpPr>
        <p:spPr bwMode="auto">
          <a:xfrm flipH="1" flipV="1">
            <a:off x="1511121" y="2047684"/>
            <a:ext cx="577738" cy="22886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p:cNvSpPr txBox="1"/>
          <p:nvPr/>
        </p:nvSpPr>
        <p:spPr>
          <a:xfrm>
            <a:off x="4467666" y="1937329"/>
            <a:ext cx="1625804"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配列の後にコロン（</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）という</a:t>
            </a:r>
            <a:r>
              <a:rPr lang="ja-JP" altLang="en-US" dirty="0">
                <a:solidFill>
                  <a:schemeClr val="accent1"/>
                </a:solidFill>
                <a:effectLst>
                  <a:glow rad="127000">
                    <a:schemeClr val="bg1">
                      <a:alpha val="90000"/>
                    </a:schemeClr>
                  </a:glow>
                </a:effectLst>
                <a:latin typeface="+mn-ea"/>
                <a:ea typeface="+mn-ea"/>
              </a:rPr>
              <a:t>決</a:t>
            </a:r>
            <a:r>
              <a:rPr lang="ja-JP" altLang="en-US" dirty="0" smtClean="0">
                <a:solidFill>
                  <a:schemeClr val="accent1"/>
                </a:solidFill>
                <a:effectLst>
                  <a:glow rad="127000">
                    <a:schemeClr val="bg1">
                      <a:alpha val="90000"/>
                    </a:schemeClr>
                  </a:glow>
                </a:effectLst>
                <a:latin typeface="+mn-ea"/>
                <a:ea typeface="+mn-ea"/>
              </a:rPr>
              <a:t>まり</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7" name="直線矢印コネクタ 16"/>
          <p:cNvCxnSpPr>
            <a:stCxn id="16" idx="1"/>
          </p:cNvCxnSpPr>
          <p:nvPr/>
        </p:nvCxnSpPr>
        <p:spPr bwMode="auto">
          <a:xfrm flipH="1" flipV="1">
            <a:off x="3852226" y="1960570"/>
            <a:ext cx="615440" cy="20759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8" name="テキスト ボックス 17"/>
          <p:cNvSpPr txBox="1"/>
          <p:nvPr/>
        </p:nvSpPr>
        <p:spPr>
          <a:xfrm>
            <a:off x="3353928" y="2535244"/>
            <a:ext cx="4708099" cy="276999"/>
          </a:xfrm>
          <a:prstGeom prst="rect">
            <a:avLst/>
          </a:prstGeom>
          <a:noFill/>
        </p:spPr>
        <p:txBody>
          <a:bodyPr wrap="square" rtlCol="0">
            <a:spAutoFit/>
          </a:bodyPr>
          <a:lstStyle/>
          <a:p>
            <a:r>
              <a:rPr lang="en-US" altLang="ja-JP" dirty="0" smtClean="0">
                <a:solidFill>
                  <a:schemeClr val="accent3">
                    <a:lumMod val="75000"/>
                  </a:schemeClr>
                </a:solidFill>
                <a:effectLst>
                  <a:glow rad="127000">
                    <a:schemeClr val="bg1">
                      <a:alpha val="90000"/>
                    </a:schemeClr>
                  </a:glow>
                </a:effectLst>
                <a:latin typeface="+mn-ea"/>
                <a:ea typeface="+mn-ea"/>
              </a:rPr>
              <a:t>range</a:t>
            </a:r>
            <a:r>
              <a:rPr lang="ja-JP" altLang="en-US" dirty="0" smtClean="0">
                <a:solidFill>
                  <a:schemeClr val="accent3">
                    <a:lumMod val="75000"/>
                  </a:schemeClr>
                </a:solidFill>
                <a:effectLst>
                  <a:glow rad="127000">
                    <a:schemeClr val="bg1">
                      <a:alpha val="90000"/>
                    </a:schemeClr>
                  </a:glow>
                </a:effectLst>
                <a:latin typeface="+mn-ea"/>
                <a:ea typeface="+mn-ea"/>
              </a:rPr>
              <a:t>関数の</a:t>
            </a:r>
            <a:r>
              <a:rPr lang="ja-JP" altLang="en-US" dirty="0" smtClean="0">
                <a:solidFill>
                  <a:schemeClr val="accent6"/>
                </a:solidFill>
                <a:effectLst>
                  <a:glow rad="127000">
                    <a:schemeClr val="bg1">
                      <a:alpha val="90000"/>
                    </a:schemeClr>
                  </a:glow>
                </a:effectLst>
                <a:latin typeface="+mn-ea"/>
                <a:ea typeface="+mn-ea"/>
              </a:rPr>
              <a:t>ストップ値</a:t>
            </a:r>
            <a:r>
              <a:rPr lang="ja-JP" altLang="en-US" dirty="0" smtClean="0">
                <a:solidFill>
                  <a:schemeClr val="accent3">
                    <a:lumMod val="75000"/>
                  </a:schemeClr>
                </a:solidFill>
                <a:effectLst>
                  <a:glow rad="127000">
                    <a:schemeClr val="bg1">
                      <a:alpha val="90000"/>
                    </a:schemeClr>
                  </a:glow>
                </a:effectLst>
                <a:latin typeface="+mn-ea"/>
                <a:ea typeface="+mn-ea"/>
              </a:rPr>
              <a:t>に</a:t>
            </a:r>
            <a:r>
              <a:rPr lang="en-US" altLang="ja-JP" dirty="0" err="1" smtClean="0">
                <a:solidFill>
                  <a:schemeClr val="accent6"/>
                </a:solidFill>
                <a:effectLst>
                  <a:glow rad="127000">
                    <a:schemeClr val="bg1">
                      <a:alpha val="90000"/>
                    </a:schemeClr>
                  </a:glow>
                </a:effectLst>
                <a:latin typeface="+mn-ea"/>
                <a:ea typeface="+mn-ea"/>
              </a:rPr>
              <a:t>len</a:t>
            </a:r>
            <a:r>
              <a:rPr lang="ja-JP" altLang="en-US" dirty="0" smtClean="0">
                <a:solidFill>
                  <a:schemeClr val="accent6"/>
                </a:solidFill>
                <a:effectLst>
                  <a:glow rad="127000">
                    <a:schemeClr val="bg1">
                      <a:alpha val="90000"/>
                    </a:schemeClr>
                  </a:glow>
                </a:effectLst>
                <a:latin typeface="+mn-ea"/>
                <a:ea typeface="+mn-ea"/>
              </a:rPr>
              <a:t>関数を使い、</a:t>
            </a:r>
            <a:r>
              <a:rPr lang="en-US" altLang="ja-JP" dirty="0" err="1" smtClean="0">
                <a:solidFill>
                  <a:schemeClr val="accent6"/>
                </a:solidFill>
                <a:effectLst>
                  <a:glow rad="127000">
                    <a:schemeClr val="bg1">
                      <a:alpha val="90000"/>
                    </a:schemeClr>
                  </a:glow>
                </a:effectLst>
                <a:latin typeface="+mn-ea"/>
                <a:ea typeface="+mn-ea"/>
              </a:rPr>
              <a:t>list_a</a:t>
            </a:r>
            <a:r>
              <a:rPr lang="ja-JP" altLang="en-US" dirty="0" smtClean="0">
                <a:solidFill>
                  <a:schemeClr val="accent6"/>
                </a:solidFill>
                <a:effectLst>
                  <a:glow rad="127000">
                    <a:schemeClr val="bg1">
                      <a:alpha val="90000"/>
                    </a:schemeClr>
                  </a:glow>
                </a:effectLst>
                <a:latin typeface="+mn-ea"/>
                <a:ea typeface="+mn-ea"/>
              </a:rPr>
              <a:t>の長さを指定する</a:t>
            </a:r>
            <a:endParaRPr lang="en-US" altLang="ja-JP" dirty="0" smtClean="0">
              <a:solidFill>
                <a:schemeClr val="accent6"/>
              </a:solidFill>
              <a:effectLst>
                <a:glow rad="127000">
                  <a:schemeClr val="bg1">
                    <a:alpha val="90000"/>
                  </a:schemeClr>
                </a:glow>
              </a:effectLst>
              <a:latin typeface="+mn-ea"/>
              <a:ea typeface="+mn-ea"/>
            </a:endParaRPr>
          </a:p>
        </p:txBody>
      </p:sp>
      <p:pic>
        <p:nvPicPr>
          <p:cNvPr id="22" name="図 21"/>
          <p:cNvPicPr>
            <a:picLocks noChangeAspect="1"/>
          </p:cNvPicPr>
          <p:nvPr/>
        </p:nvPicPr>
        <p:blipFill>
          <a:blip r:embed="rId2"/>
          <a:stretch>
            <a:fillRect/>
          </a:stretch>
        </p:blipFill>
        <p:spPr>
          <a:xfrm>
            <a:off x="514302" y="3121319"/>
            <a:ext cx="1924319" cy="676369"/>
          </a:xfrm>
          <a:prstGeom prst="rect">
            <a:avLst/>
          </a:prstGeom>
        </p:spPr>
      </p:pic>
      <p:cxnSp>
        <p:nvCxnSpPr>
          <p:cNvPr id="23" name="直線コネクタ 22"/>
          <p:cNvCxnSpPr/>
          <p:nvPr/>
        </p:nvCxnSpPr>
        <p:spPr bwMode="auto">
          <a:xfrm>
            <a:off x="207713" y="3054187"/>
            <a:ext cx="858394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線コネクタ 23"/>
          <p:cNvCxnSpPr/>
          <p:nvPr/>
        </p:nvCxnSpPr>
        <p:spPr bwMode="auto">
          <a:xfrm>
            <a:off x="207713" y="3863724"/>
            <a:ext cx="858394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テキスト ボックス 24"/>
          <p:cNvSpPr txBox="1"/>
          <p:nvPr/>
        </p:nvSpPr>
        <p:spPr>
          <a:xfrm>
            <a:off x="2998271" y="3228123"/>
            <a:ext cx="2324838" cy="461665"/>
          </a:xfrm>
          <a:prstGeom prst="rect">
            <a:avLst/>
          </a:prstGeom>
          <a:noFill/>
        </p:spPr>
        <p:txBody>
          <a:bodyPr wrap="square" rtlCol="0">
            <a:spAutoFit/>
          </a:bodyPr>
          <a:lstStyle/>
          <a:p>
            <a:r>
              <a:rPr lang="en-US" altLang="ja-JP" dirty="0" err="1" smtClean="0">
                <a:effectLst>
                  <a:glow rad="127000">
                    <a:schemeClr val="bg1">
                      <a:alpha val="90000"/>
                    </a:schemeClr>
                  </a:glow>
                </a:effectLst>
                <a:latin typeface="+mn-ea"/>
                <a:ea typeface="+mn-ea"/>
              </a:rPr>
              <a:t>len</a:t>
            </a:r>
            <a:r>
              <a:rPr lang="ja-JP" altLang="en-US" dirty="0" smtClean="0">
                <a:effectLst>
                  <a:glow rad="127000">
                    <a:schemeClr val="bg1">
                      <a:alpha val="90000"/>
                    </a:schemeClr>
                  </a:glow>
                </a:effectLst>
                <a:latin typeface="+mn-ea"/>
                <a:ea typeface="+mn-ea"/>
              </a:rPr>
              <a:t>関数≒</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の</a:t>
            </a:r>
            <a:r>
              <a:rPr lang="en-US" altLang="ja-JP" dirty="0" smtClean="0">
                <a:effectLst>
                  <a:glow rad="127000">
                    <a:schemeClr val="bg1">
                      <a:alpha val="90000"/>
                    </a:schemeClr>
                  </a:glow>
                </a:effectLst>
                <a:latin typeface="+mn-ea"/>
                <a:ea typeface="+mn-ea"/>
              </a:rPr>
              <a:t>Len</a:t>
            </a:r>
            <a:r>
              <a:rPr lang="ja-JP" altLang="en-US" dirty="0" smtClean="0">
                <a:effectLst>
                  <a:glow rad="127000">
                    <a:schemeClr val="bg1">
                      <a:alpha val="90000"/>
                    </a:schemeClr>
                  </a:glow>
                </a:effectLst>
                <a:latin typeface="+mn-ea"/>
                <a:ea typeface="+mn-ea"/>
              </a:rPr>
              <a:t>関数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データの長さ（行の数）を出力する</a:t>
            </a:r>
            <a:endParaRPr lang="en-US" altLang="ja-JP" dirty="0" smtClean="0">
              <a:effectLst>
                <a:glow rad="127000">
                  <a:schemeClr val="bg1">
                    <a:alpha val="90000"/>
                  </a:schemeClr>
                </a:glow>
              </a:effectLst>
              <a:latin typeface="+mn-ea"/>
              <a:ea typeface="+mn-ea"/>
            </a:endParaRPr>
          </a:p>
        </p:txBody>
      </p:sp>
      <p:sp>
        <p:nvSpPr>
          <p:cNvPr id="26" name="テキスト ボックス 25"/>
          <p:cNvSpPr txBox="1"/>
          <p:nvPr/>
        </p:nvSpPr>
        <p:spPr>
          <a:xfrm>
            <a:off x="1769424" y="3434985"/>
            <a:ext cx="949022" cy="246221"/>
          </a:xfrm>
          <a:prstGeom prst="rect">
            <a:avLst/>
          </a:prstGeom>
          <a:noFill/>
        </p:spPr>
        <p:txBody>
          <a:bodyPr wrap="square" rtlCol="0">
            <a:spAutoFit/>
          </a:bodyPr>
          <a:lstStyle/>
          <a:p>
            <a:r>
              <a:rPr lang="en-US" altLang="ja-JP" sz="1000" dirty="0" smtClean="0">
                <a:solidFill>
                  <a:schemeClr val="accent1"/>
                </a:solidFill>
                <a:effectLst>
                  <a:glow rad="127000">
                    <a:schemeClr val="bg1">
                      <a:alpha val="90000"/>
                    </a:schemeClr>
                  </a:glow>
                </a:effectLst>
                <a:latin typeface="+mn-ea"/>
                <a:ea typeface="+mn-ea"/>
              </a:rPr>
              <a:t>5</a:t>
            </a:r>
            <a:r>
              <a:rPr lang="ja-JP" altLang="en-US" sz="1000" dirty="0" smtClean="0">
                <a:solidFill>
                  <a:schemeClr val="accent1"/>
                </a:solidFill>
                <a:effectLst>
                  <a:glow rad="127000">
                    <a:schemeClr val="bg1">
                      <a:alpha val="90000"/>
                    </a:schemeClr>
                  </a:glow>
                </a:effectLst>
                <a:latin typeface="+mn-ea"/>
                <a:ea typeface="+mn-ea"/>
              </a:rPr>
              <a:t>個のデータ</a:t>
            </a:r>
            <a:endParaRPr lang="en-US" altLang="ja-JP" sz="1000" dirty="0" smtClean="0">
              <a:solidFill>
                <a:schemeClr val="accent1"/>
              </a:solidFill>
              <a:effectLst>
                <a:glow rad="127000">
                  <a:schemeClr val="bg1">
                    <a:alpha val="90000"/>
                  </a:schemeClr>
                </a:glow>
              </a:effectLst>
              <a:latin typeface="+mn-ea"/>
              <a:ea typeface="+mn-ea"/>
            </a:endParaRPr>
          </a:p>
        </p:txBody>
      </p:sp>
      <p:cxnSp>
        <p:nvCxnSpPr>
          <p:cNvPr id="27" name="直線矢印コネクタ 26"/>
          <p:cNvCxnSpPr/>
          <p:nvPr/>
        </p:nvCxnSpPr>
        <p:spPr bwMode="auto">
          <a:xfrm flipH="1" flipV="1">
            <a:off x="2046914" y="3315140"/>
            <a:ext cx="48174" cy="157733"/>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8" name="正方形/長方形 37"/>
          <p:cNvSpPr/>
          <p:nvPr/>
        </p:nvSpPr>
        <p:spPr>
          <a:xfrm>
            <a:off x="258048" y="3929761"/>
            <a:ext cx="4073551" cy="2031325"/>
          </a:xfrm>
          <a:prstGeom prst="rect">
            <a:avLst/>
          </a:prstGeom>
        </p:spPr>
        <p:txBody>
          <a:bodyPr wrap="none">
            <a:spAutoFit/>
          </a:bodyPr>
          <a:lstStyle/>
          <a:p>
            <a:r>
              <a:rPr lang="ja-JP" altLang="en-US" sz="1600" dirty="0" smtClean="0">
                <a:latin typeface="+mn-ea"/>
                <a:ea typeface="+mn-ea"/>
              </a:rPr>
              <a:t>例）</a:t>
            </a:r>
            <a:r>
              <a:rPr lang="en-US" altLang="ja-JP" sz="1600" dirty="0">
                <a:latin typeface="Consolas" panose="020B0609020204030204" pitchFamily="49" charset="0"/>
              </a:rPr>
              <a:t>for </a:t>
            </a:r>
            <a:r>
              <a:rPr lang="en-US" altLang="ja-JP" sz="1600" dirty="0" err="1">
                <a:latin typeface="Consolas" panose="020B0609020204030204" pitchFamily="49" charset="0"/>
              </a:rPr>
              <a:t>i</a:t>
            </a:r>
            <a:r>
              <a:rPr lang="en-US" altLang="ja-JP" sz="1600" dirty="0">
                <a:latin typeface="Consolas" panose="020B0609020204030204" pitchFamily="49" charset="0"/>
              </a:rPr>
              <a:t> in range(0, </a:t>
            </a:r>
            <a:r>
              <a:rPr lang="en-US" altLang="ja-JP" sz="1600" dirty="0" err="1">
                <a:latin typeface="Consolas" panose="020B0609020204030204" pitchFamily="49" charset="0"/>
              </a:rPr>
              <a:t>len</a:t>
            </a:r>
            <a:r>
              <a:rPr lang="en-US" altLang="ja-JP" sz="1600" dirty="0">
                <a:latin typeface="Consolas" panose="020B0609020204030204" pitchFamily="49" charset="0"/>
              </a:rPr>
              <a:t>(</a:t>
            </a:r>
            <a:r>
              <a:rPr lang="en-US" altLang="ja-JP" sz="1600" dirty="0" err="1">
                <a:latin typeface="Consolas" panose="020B0609020204030204" pitchFamily="49" charset="0"/>
              </a:rPr>
              <a:t>list_a</a:t>
            </a:r>
            <a:r>
              <a:rPr lang="en-US" altLang="ja-JP" sz="1600" dirty="0">
                <a:latin typeface="Consolas" panose="020B0609020204030204" pitchFamily="49" charset="0"/>
              </a:rPr>
              <a:t>)):</a:t>
            </a:r>
          </a:p>
          <a:p>
            <a:r>
              <a:rPr lang="ja-JP" altLang="en-US" sz="1600" dirty="0" smtClean="0">
                <a:latin typeface="Consolas" panose="020B0609020204030204" pitchFamily="49" charset="0"/>
              </a:rPr>
              <a:t>　　　</a:t>
            </a:r>
            <a:r>
              <a:rPr lang="en-US" altLang="ja-JP" sz="1600" dirty="0" smtClean="0">
                <a:latin typeface="Consolas" panose="020B0609020204030204" pitchFamily="49" charset="0"/>
              </a:rPr>
              <a:t>     </a:t>
            </a:r>
            <a:r>
              <a:rPr lang="en-US" altLang="ja-JP" sz="1600" dirty="0">
                <a:latin typeface="Consolas" panose="020B0609020204030204" pitchFamily="49" charset="0"/>
              </a:rPr>
              <a:t>print(</a:t>
            </a:r>
            <a:r>
              <a:rPr lang="en-US" altLang="ja-JP" sz="1600" dirty="0" err="1">
                <a:latin typeface="Consolas" panose="020B0609020204030204" pitchFamily="49" charset="0"/>
              </a:rPr>
              <a:t>list_a</a:t>
            </a:r>
            <a:r>
              <a:rPr lang="en-US" altLang="ja-JP" sz="1600" dirty="0">
                <a:latin typeface="Consolas" panose="020B0609020204030204" pitchFamily="49" charset="0"/>
              </a:rPr>
              <a:t>[</a:t>
            </a:r>
            <a:r>
              <a:rPr lang="en-US" altLang="ja-JP" sz="1600" dirty="0" err="1">
                <a:latin typeface="Consolas" panose="020B0609020204030204" pitchFamily="49" charset="0"/>
              </a:rPr>
              <a:t>i</a:t>
            </a:r>
            <a:r>
              <a:rPr lang="en-US" altLang="ja-JP" sz="1600" dirty="0">
                <a:latin typeface="Consolas" panose="020B0609020204030204" pitchFamily="49" charset="0"/>
              </a:rPr>
              <a:t>])</a:t>
            </a:r>
            <a:endParaRPr lang="ja-JP" altLang="en-US" sz="1600" dirty="0">
              <a:latin typeface="Consolas" panose="020B0609020204030204" pitchFamily="49" charset="0"/>
            </a:endParaRPr>
          </a:p>
          <a:p>
            <a:endParaRPr lang="en-US" altLang="ja-JP" sz="1000" dirty="0">
              <a:latin typeface="+mn-ea"/>
              <a:ea typeface="+mn-ea"/>
            </a:endParaRPr>
          </a:p>
          <a:p>
            <a:r>
              <a:rPr lang="ja-JP" altLang="en-US" sz="1600" dirty="0" smtClean="0">
                <a:latin typeface="+mn-ea"/>
                <a:ea typeface="+mn-ea"/>
              </a:rPr>
              <a:t>①</a:t>
            </a:r>
            <a:r>
              <a:rPr lang="en-US" altLang="ja-JP" sz="1600" dirty="0" smtClean="0">
                <a:latin typeface="+mn-ea"/>
                <a:ea typeface="+mn-ea"/>
              </a:rPr>
              <a:t>0</a:t>
            </a:r>
            <a:r>
              <a:rPr lang="ja-JP" altLang="en-US" sz="1600" dirty="0" smtClean="0">
                <a:latin typeface="+mn-ea"/>
                <a:ea typeface="+mn-ea"/>
              </a:rPr>
              <a:t>ループ目</a:t>
            </a:r>
            <a:endParaRPr lang="en-US" altLang="ja-JP" sz="1600" dirty="0" smtClean="0">
              <a:latin typeface="+mn-ea"/>
              <a:ea typeface="+mn-ea"/>
            </a:endParaRPr>
          </a:p>
          <a:p>
            <a:endParaRPr lang="en-US" altLang="ja-JP" sz="1600" dirty="0">
              <a:latin typeface="+mn-ea"/>
              <a:ea typeface="+mn-ea"/>
            </a:endParaRPr>
          </a:p>
          <a:p>
            <a:endParaRPr lang="en-US" altLang="ja-JP" sz="1600" dirty="0" smtClean="0">
              <a:latin typeface="+mn-ea"/>
              <a:ea typeface="+mn-ea"/>
            </a:endParaRPr>
          </a:p>
          <a:p>
            <a:endParaRPr lang="en-US" altLang="ja-JP" sz="1600" dirty="0" smtClean="0">
              <a:latin typeface="+mn-ea"/>
              <a:ea typeface="+mn-ea"/>
            </a:endParaRPr>
          </a:p>
          <a:p>
            <a:endParaRPr lang="en-US" altLang="ja-JP" sz="400" dirty="0" smtClean="0">
              <a:latin typeface="+mn-ea"/>
              <a:ea typeface="+mn-ea"/>
            </a:endParaRPr>
          </a:p>
          <a:p>
            <a:r>
              <a:rPr lang="ja-JP" altLang="en-US" sz="1600" dirty="0" smtClean="0">
                <a:latin typeface="+mn-ea"/>
                <a:ea typeface="+mn-ea"/>
              </a:rPr>
              <a:t>②</a:t>
            </a:r>
            <a:r>
              <a:rPr lang="en-US" altLang="ja-JP" sz="1600" dirty="0" smtClean="0">
                <a:latin typeface="+mn-ea"/>
                <a:ea typeface="+mn-ea"/>
              </a:rPr>
              <a:t>1</a:t>
            </a:r>
            <a:r>
              <a:rPr lang="ja-JP" altLang="en-US" sz="1600" dirty="0" smtClean="0">
                <a:latin typeface="+mn-ea"/>
                <a:ea typeface="+mn-ea"/>
              </a:rPr>
              <a:t>ループ目</a:t>
            </a:r>
            <a:endParaRPr lang="en-US" altLang="ja-JP" sz="1600" dirty="0" smtClean="0">
              <a:latin typeface="+mn-ea"/>
              <a:ea typeface="+mn-ea"/>
            </a:endParaRPr>
          </a:p>
        </p:txBody>
      </p:sp>
      <p:sp>
        <p:nvSpPr>
          <p:cNvPr id="39" name="テキスト ボックス 38"/>
          <p:cNvSpPr txBox="1"/>
          <p:nvPr/>
        </p:nvSpPr>
        <p:spPr>
          <a:xfrm>
            <a:off x="2718671" y="4639075"/>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40" name="正方形/長方形 39"/>
          <p:cNvSpPr/>
          <p:nvPr/>
        </p:nvSpPr>
        <p:spPr>
          <a:xfrm>
            <a:off x="644108" y="4791225"/>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41" name="上カーブ矢印 40"/>
          <p:cNvSpPr/>
          <p:nvPr/>
        </p:nvSpPr>
        <p:spPr bwMode="auto">
          <a:xfrm>
            <a:off x="1077538" y="5085569"/>
            <a:ext cx="1812697"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2" name="テキスト ボックス 41"/>
          <p:cNvSpPr txBox="1"/>
          <p:nvPr/>
        </p:nvSpPr>
        <p:spPr>
          <a:xfrm>
            <a:off x="1137185" y="5198116"/>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smtClean="0">
                <a:effectLst>
                  <a:glow rad="127000">
                    <a:schemeClr val="bg1">
                      <a:alpha val="90000"/>
                    </a:schemeClr>
                  </a:glow>
                </a:effectLst>
                <a:latin typeface="+mn-ea"/>
                <a:ea typeface="+mn-ea"/>
              </a:rPr>
              <a:t>0</a:t>
            </a:r>
            <a:r>
              <a:rPr lang="ja-JP" altLang="en-US" sz="900" dirty="0" smtClean="0">
                <a:effectLst>
                  <a:glow rad="127000">
                    <a:schemeClr val="bg1">
                      <a:alpha val="90000"/>
                    </a:schemeClr>
                  </a:glow>
                </a:effectLst>
                <a:latin typeface="+mn-ea"/>
                <a:ea typeface="+mn-ea"/>
              </a:rPr>
              <a:t>番目（今回は「</a:t>
            </a:r>
            <a:r>
              <a:rPr lang="en-US" altLang="ja-JP" sz="900" dirty="0" smtClean="0">
                <a:effectLst>
                  <a:glow rad="127000">
                    <a:schemeClr val="bg1">
                      <a:alpha val="90000"/>
                    </a:schemeClr>
                  </a:glow>
                </a:effectLst>
                <a:latin typeface="+mn-ea"/>
                <a:ea typeface="+mn-ea"/>
              </a:rPr>
              <a:t>0</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0</a:t>
            </a:r>
          </a:p>
        </p:txBody>
      </p:sp>
      <p:sp>
        <p:nvSpPr>
          <p:cNvPr id="43" name="テキスト ボックス 42"/>
          <p:cNvSpPr txBox="1"/>
          <p:nvPr/>
        </p:nvSpPr>
        <p:spPr>
          <a:xfrm>
            <a:off x="2718671" y="5673768"/>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44" name="正方形/長方形 43"/>
          <p:cNvSpPr/>
          <p:nvPr/>
        </p:nvSpPr>
        <p:spPr>
          <a:xfrm>
            <a:off x="644108" y="5825918"/>
            <a:ext cx="3023585" cy="338554"/>
          </a:xfrm>
          <a:prstGeom prst="rect">
            <a:avLst/>
          </a:prstGeom>
        </p:spPr>
        <p:txBody>
          <a:bodyPr wrap="none">
            <a:spAutoFit/>
          </a:bodyPr>
          <a:lstStyle/>
          <a:p>
            <a:r>
              <a:rPr lang="ja-JP" altLang="en-US" sz="1600" dirty="0">
                <a:solidFill>
                  <a:srgbClr val="FF0000"/>
                </a:solidFill>
                <a:latin typeface="+mn-ea"/>
                <a:ea typeface="+mn-ea"/>
              </a:rPr>
              <a:t>for</a:t>
            </a:r>
            <a:r>
              <a:rPr lang="ja-JP" altLang="en-US" sz="1600" dirty="0">
                <a:latin typeface="+mn-ea"/>
                <a:ea typeface="+mn-ea"/>
              </a:rPr>
              <a:t> </a:t>
            </a:r>
            <a:r>
              <a:rPr lang="ja-JP" altLang="en-US" sz="1600" dirty="0">
                <a:solidFill>
                  <a:schemeClr val="accent5"/>
                </a:solidFill>
                <a:latin typeface="+mn-ea"/>
                <a:ea typeface="+mn-ea"/>
              </a:rPr>
              <a:t>i</a:t>
            </a:r>
            <a:r>
              <a:rPr lang="ja-JP" altLang="en-US" sz="1600" dirty="0">
                <a:latin typeface="+mn-ea"/>
                <a:ea typeface="+mn-ea"/>
              </a:rPr>
              <a:t> </a:t>
            </a:r>
            <a:r>
              <a:rPr lang="ja-JP" altLang="en-US" sz="1600" dirty="0">
                <a:solidFill>
                  <a:srgbClr val="FF0000"/>
                </a:solidFill>
                <a:latin typeface="+mn-ea"/>
                <a:ea typeface="+mn-ea"/>
              </a:rPr>
              <a:t>in</a:t>
            </a:r>
            <a:r>
              <a:rPr lang="ja-JP" altLang="en-US" sz="1600" dirty="0">
                <a:latin typeface="+mn-ea"/>
                <a:ea typeface="+mn-ea"/>
              </a:rPr>
              <a:t> </a:t>
            </a:r>
            <a:r>
              <a:rPr lang="en-US" altLang="ja-JP" sz="1600" dirty="0">
                <a:solidFill>
                  <a:schemeClr val="accent3">
                    <a:lumMod val="75000"/>
                  </a:schemeClr>
                </a:solidFill>
                <a:latin typeface="+mn-ea"/>
                <a:ea typeface="+mn-ea"/>
              </a:rPr>
              <a:t>range(0, 5</a:t>
            </a:r>
            <a:r>
              <a:rPr lang="en-US" altLang="ja-JP" sz="1600" dirty="0" smtClean="0">
                <a:solidFill>
                  <a:schemeClr val="accent3">
                    <a:lumMod val="75000"/>
                  </a:schemeClr>
                </a:solidFill>
                <a:latin typeface="+mn-ea"/>
                <a:ea typeface="+mn-ea"/>
              </a:rPr>
              <a:t>)</a:t>
            </a:r>
            <a:r>
              <a:rPr lang="en-US" altLang="ja-JP" sz="1600" dirty="0" smtClean="0">
                <a:solidFill>
                  <a:schemeClr val="accent1"/>
                </a:solidFill>
                <a:latin typeface="+mn-ea"/>
                <a:ea typeface="+mn-ea"/>
              </a:rPr>
              <a:t>:</a:t>
            </a:r>
            <a:r>
              <a:rPr lang="ja-JP" altLang="en-US" sz="1600" dirty="0" smtClean="0">
                <a:solidFill>
                  <a:schemeClr val="accent1"/>
                </a:solidFill>
                <a:latin typeface="+mn-ea"/>
                <a:ea typeface="+mn-ea"/>
              </a:rPr>
              <a:t>　</a:t>
            </a:r>
            <a:r>
              <a:rPr lang="ja-JP" altLang="en-US" sz="1600" dirty="0">
                <a:latin typeface="+mn-ea"/>
              </a:rPr>
              <a:t>→</a:t>
            </a:r>
            <a:r>
              <a:rPr lang="en-US" altLang="ja-JP" sz="1600" dirty="0">
                <a:latin typeface="+mn-ea"/>
              </a:rPr>
              <a:t>0 1 2 3 </a:t>
            </a:r>
            <a:r>
              <a:rPr lang="en-US" altLang="ja-JP" sz="1600" dirty="0" smtClean="0">
                <a:latin typeface="+mn-ea"/>
              </a:rPr>
              <a:t>4</a:t>
            </a:r>
            <a:endParaRPr lang="ja-JP" altLang="en-US" sz="1400" dirty="0">
              <a:latin typeface="+mn-ea"/>
            </a:endParaRPr>
          </a:p>
        </p:txBody>
      </p:sp>
      <p:sp>
        <p:nvSpPr>
          <p:cNvPr id="45" name="上カーブ矢印 44"/>
          <p:cNvSpPr/>
          <p:nvPr/>
        </p:nvSpPr>
        <p:spPr bwMode="auto">
          <a:xfrm>
            <a:off x="1077538" y="6120262"/>
            <a:ext cx="2008538" cy="244811"/>
          </a:xfrm>
          <a:prstGeom prst="curvedUp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6" name="テキスト ボックス 45"/>
          <p:cNvSpPr txBox="1"/>
          <p:nvPr/>
        </p:nvSpPr>
        <p:spPr>
          <a:xfrm>
            <a:off x="1137185" y="6329194"/>
            <a:ext cx="2838547" cy="369332"/>
          </a:xfrm>
          <a:prstGeom prst="rect">
            <a:avLst/>
          </a:prstGeom>
          <a:noFill/>
        </p:spPr>
        <p:txBody>
          <a:bodyPr wrap="square" rtlCol="0">
            <a:spAutoFit/>
          </a:bodyPr>
          <a:lstStyle/>
          <a:p>
            <a:r>
              <a:rPr lang="en-US" altLang="ja-JP" sz="900" dirty="0" err="1" smtClean="0">
                <a:effectLst>
                  <a:glow rad="127000">
                    <a:schemeClr val="bg1">
                      <a:alpha val="90000"/>
                    </a:schemeClr>
                  </a:glow>
                </a:effectLst>
                <a:latin typeface="+mn-ea"/>
                <a:ea typeface="+mn-ea"/>
              </a:rPr>
              <a:t>i</a:t>
            </a:r>
            <a:r>
              <a:rPr lang="ja-JP" altLang="en-US" sz="900" dirty="0" err="1" smtClean="0">
                <a:effectLst>
                  <a:glow rad="127000">
                    <a:schemeClr val="bg1">
                      <a:alpha val="90000"/>
                    </a:schemeClr>
                  </a:glow>
                </a:effectLst>
                <a:latin typeface="+mn-ea"/>
                <a:ea typeface="+mn-ea"/>
              </a:rPr>
              <a:t>には</a:t>
            </a:r>
            <a:r>
              <a:rPr lang="ja-JP" altLang="en-US" sz="900" dirty="0" smtClean="0">
                <a:effectLst>
                  <a:glow rad="127000">
                    <a:schemeClr val="bg1">
                      <a:alpha val="90000"/>
                    </a:schemeClr>
                  </a:glow>
                </a:effectLst>
                <a:latin typeface="+mn-ea"/>
                <a:ea typeface="+mn-ea"/>
              </a:rPr>
              <a:t>配列の</a:t>
            </a:r>
            <a:r>
              <a:rPr lang="en-US" altLang="ja-JP" sz="900" dirty="0">
                <a:effectLst>
                  <a:glow rad="127000">
                    <a:schemeClr val="bg1">
                      <a:alpha val="90000"/>
                    </a:schemeClr>
                  </a:glow>
                </a:effectLst>
                <a:latin typeface="+mn-ea"/>
                <a:ea typeface="+mn-ea"/>
              </a:rPr>
              <a:t>1</a:t>
            </a:r>
            <a:r>
              <a:rPr lang="ja-JP" altLang="en-US" sz="900" dirty="0" smtClean="0">
                <a:effectLst>
                  <a:glow rad="127000">
                    <a:schemeClr val="bg1">
                      <a:alpha val="90000"/>
                    </a:schemeClr>
                  </a:glow>
                </a:effectLst>
                <a:latin typeface="+mn-ea"/>
                <a:ea typeface="+mn-ea"/>
              </a:rPr>
              <a:t>番目（今回は「</a:t>
            </a:r>
            <a:r>
              <a:rPr lang="en-US" altLang="ja-JP" sz="900" dirty="0">
                <a:effectLst>
                  <a:glow rad="127000">
                    <a:schemeClr val="bg1">
                      <a:alpha val="90000"/>
                    </a:schemeClr>
                  </a:glow>
                </a:effectLst>
                <a:latin typeface="+mn-ea"/>
                <a:ea typeface="+mn-ea"/>
              </a:rPr>
              <a:t>1</a:t>
            </a:r>
            <a:r>
              <a:rPr lang="ja-JP" altLang="en-US" sz="900" dirty="0" smtClean="0">
                <a:effectLst>
                  <a:glow rad="127000">
                    <a:schemeClr val="bg1">
                      <a:alpha val="90000"/>
                    </a:schemeClr>
                  </a:glow>
                </a:effectLst>
                <a:latin typeface="+mn-ea"/>
                <a:ea typeface="+mn-ea"/>
              </a:rPr>
              <a:t>」）が代入される</a:t>
            </a:r>
            <a:endParaRPr lang="en-US" altLang="ja-JP" sz="900" dirty="0" smtClean="0">
              <a:effectLst>
                <a:glow rad="127000">
                  <a:schemeClr val="bg1">
                    <a:alpha val="90000"/>
                  </a:schemeClr>
                </a:glow>
              </a:effectLst>
              <a:latin typeface="+mn-ea"/>
              <a:ea typeface="+mn-ea"/>
            </a:endParaRPr>
          </a:p>
          <a:p>
            <a:r>
              <a:rPr lang="en-US" altLang="ja-JP" sz="900" dirty="0" err="1" smtClean="0">
                <a:effectLst>
                  <a:glow rad="127000">
                    <a:schemeClr val="bg1">
                      <a:alpha val="90000"/>
                    </a:schemeClr>
                  </a:glow>
                </a:effectLst>
                <a:latin typeface="+mn-ea"/>
                <a:ea typeface="+mn-ea"/>
              </a:rPr>
              <a:t>i</a:t>
            </a:r>
            <a:r>
              <a:rPr lang="en-US" altLang="ja-JP" sz="900" dirty="0">
                <a:effectLst>
                  <a:glow rad="127000">
                    <a:schemeClr val="bg1">
                      <a:alpha val="90000"/>
                    </a:schemeClr>
                  </a:glow>
                </a:effectLst>
                <a:latin typeface="+mn-ea"/>
                <a:ea typeface="+mn-ea"/>
              </a:rPr>
              <a:t> </a:t>
            </a:r>
            <a:r>
              <a:rPr lang="en-US" altLang="ja-JP" sz="900" dirty="0" smtClean="0">
                <a:effectLst>
                  <a:glow rad="127000">
                    <a:schemeClr val="bg1">
                      <a:alpha val="90000"/>
                    </a:schemeClr>
                  </a:glow>
                </a:effectLst>
                <a:latin typeface="+mn-ea"/>
                <a:ea typeface="+mn-ea"/>
              </a:rPr>
              <a:t>= 1</a:t>
            </a:r>
          </a:p>
        </p:txBody>
      </p:sp>
      <p:sp>
        <p:nvSpPr>
          <p:cNvPr id="47" name="正方形/長方形 46"/>
          <p:cNvSpPr/>
          <p:nvPr/>
        </p:nvSpPr>
        <p:spPr bwMode="auto">
          <a:xfrm>
            <a:off x="2735452" y="3987756"/>
            <a:ext cx="1240280" cy="252437"/>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8" name="テキスト ボックス 47"/>
          <p:cNvSpPr txBox="1"/>
          <p:nvPr/>
        </p:nvSpPr>
        <p:spPr>
          <a:xfrm>
            <a:off x="3351833" y="4248006"/>
            <a:ext cx="1111235" cy="276999"/>
          </a:xfrm>
          <a:prstGeom prst="rect">
            <a:avLst/>
          </a:prstGeom>
          <a:noFill/>
        </p:spPr>
        <p:txBody>
          <a:bodyPr wrap="square" rtlCol="0">
            <a:spAutoFit/>
          </a:bodyPr>
          <a:lstStyle/>
          <a:p>
            <a:r>
              <a:rPr lang="en-US" altLang="ja-JP" dirty="0" err="1" smtClean="0">
                <a:solidFill>
                  <a:schemeClr val="accent6"/>
                </a:solidFill>
                <a:effectLst>
                  <a:glow rad="127000">
                    <a:schemeClr val="bg1">
                      <a:alpha val="90000"/>
                    </a:schemeClr>
                  </a:glow>
                </a:effectLst>
                <a:latin typeface="+mn-ea"/>
                <a:ea typeface="+mn-ea"/>
              </a:rPr>
              <a:t>len</a:t>
            </a:r>
            <a:r>
              <a:rPr lang="en-US" altLang="ja-JP" dirty="0" smtClean="0">
                <a:solidFill>
                  <a:schemeClr val="accent6"/>
                </a:solidFill>
                <a:effectLst>
                  <a:glow rad="127000">
                    <a:schemeClr val="bg1">
                      <a:alpha val="90000"/>
                    </a:schemeClr>
                  </a:glow>
                </a:effectLst>
                <a:latin typeface="+mn-ea"/>
                <a:ea typeface="+mn-ea"/>
              </a:rPr>
              <a:t>(</a:t>
            </a:r>
            <a:r>
              <a:rPr lang="en-US" altLang="ja-JP" dirty="0" err="1" smtClean="0">
                <a:solidFill>
                  <a:schemeClr val="accent6"/>
                </a:solidFill>
                <a:effectLst>
                  <a:glow rad="127000">
                    <a:schemeClr val="bg1">
                      <a:alpha val="90000"/>
                    </a:schemeClr>
                  </a:glow>
                </a:effectLst>
                <a:latin typeface="+mn-ea"/>
                <a:ea typeface="+mn-ea"/>
              </a:rPr>
              <a:t>list_a</a:t>
            </a:r>
            <a:r>
              <a:rPr lang="en-US" altLang="ja-JP" dirty="0" smtClean="0">
                <a:solidFill>
                  <a:schemeClr val="accent6"/>
                </a:solidFill>
                <a:effectLst>
                  <a:glow rad="127000">
                    <a:schemeClr val="bg1">
                      <a:alpha val="90000"/>
                    </a:schemeClr>
                  </a:glow>
                </a:effectLst>
                <a:latin typeface="+mn-ea"/>
                <a:ea typeface="+mn-ea"/>
              </a:rPr>
              <a:t>) = 5</a:t>
            </a:r>
          </a:p>
        </p:txBody>
      </p:sp>
      <p:sp>
        <p:nvSpPr>
          <p:cNvPr id="49" name="正方形/長方形 48"/>
          <p:cNvSpPr/>
          <p:nvPr/>
        </p:nvSpPr>
        <p:spPr bwMode="auto">
          <a:xfrm>
            <a:off x="1738196" y="3933068"/>
            <a:ext cx="2330465" cy="347356"/>
          </a:xfrm>
          <a:prstGeom prst="rect">
            <a:avLst/>
          </a:prstGeom>
          <a:noFill/>
          <a:ln>
            <a:solidFill>
              <a:schemeClr val="accent3">
                <a:lumMod val="7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0" name="テキスト ボックス 49"/>
          <p:cNvSpPr txBox="1"/>
          <p:nvPr/>
        </p:nvSpPr>
        <p:spPr>
          <a:xfrm>
            <a:off x="4160690" y="3873269"/>
            <a:ext cx="2493782" cy="276999"/>
          </a:xfrm>
          <a:prstGeom prst="rect">
            <a:avLst/>
          </a:prstGeom>
          <a:noFill/>
        </p:spPr>
        <p:txBody>
          <a:bodyPr wrap="square" rtlCol="0">
            <a:spAutoFit/>
          </a:bodyPr>
          <a:lstStyle/>
          <a:p>
            <a:r>
              <a:rPr lang="en-US" altLang="ja-JP" dirty="0" smtClean="0">
                <a:solidFill>
                  <a:schemeClr val="accent3">
                    <a:lumMod val="75000"/>
                  </a:schemeClr>
                </a:solidFill>
                <a:effectLst>
                  <a:glow rad="127000">
                    <a:schemeClr val="bg1">
                      <a:alpha val="90000"/>
                    </a:schemeClr>
                  </a:glow>
                </a:effectLst>
                <a:latin typeface="+mn-ea"/>
                <a:ea typeface="+mn-ea"/>
              </a:rPr>
              <a:t>range(0, </a:t>
            </a:r>
            <a:r>
              <a:rPr lang="en-US" altLang="ja-JP" dirty="0" err="1" smtClean="0">
                <a:solidFill>
                  <a:schemeClr val="accent3">
                    <a:lumMod val="75000"/>
                  </a:schemeClr>
                </a:solidFill>
                <a:effectLst>
                  <a:glow rad="127000">
                    <a:schemeClr val="bg1">
                      <a:alpha val="90000"/>
                    </a:schemeClr>
                  </a:glow>
                </a:effectLst>
                <a:latin typeface="+mn-ea"/>
                <a:ea typeface="+mn-ea"/>
              </a:rPr>
              <a:t>len</a:t>
            </a:r>
            <a:r>
              <a:rPr lang="en-US" altLang="ja-JP" dirty="0" smtClean="0">
                <a:solidFill>
                  <a:schemeClr val="accent3">
                    <a:lumMod val="75000"/>
                  </a:schemeClr>
                </a:solidFill>
                <a:effectLst>
                  <a:glow rad="127000">
                    <a:schemeClr val="bg1">
                      <a:alpha val="90000"/>
                    </a:schemeClr>
                  </a:glow>
                </a:effectLst>
                <a:latin typeface="+mn-ea"/>
                <a:ea typeface="+mn-ea"/>
              </a:rPr>
              <a:t>(</a:t>
            </a:r>
            <a:r>
              <a:rPr lang="en-US" altLang="ja-JP" dirty="0" err="1" smtClean="0">
                <a:solidFill>
                  <a:schemeClr val="accent3">
                    <a:lumMod val="75000"/>
                  </a:schemeClr>
                </a:solidFill>
                <a:effectLst>
                  <a:glow rad="127000">
                    <a:schemeClr val="bg1">
                      <a:alpha val="90000"/>
                    </a:schemeClr>
                  </a:glow>
                </a:effectLst>
                <a:latin typeface="+mn-ea"/>
                <a:ea typeface="+mn-ea"/>
              </a:rPr>
              <a:t>list_a</a:t>
            </a:r>
            <a:r>
              <a:rPr lang="en-US" altLang="ja-JP" dirty="0" smtClean="0">
                <a:solidFill>
                  <a:schemeClr val="accent3">
                    <a:lumMod val="75000"/>
                  </a:schemeClr>
                </a:solidFill>
                <a:effectLst>
                  <a:glow rad="127000">
                    <a:schemeClr val="bg1">
                      <a:alpha val="90000"/>
                    </a:schemeClr>
                  </a:glow>
                </a:effectLst>
                <a:latin typeface="+mn-ea"/>
                <a:ea typeface="+mn-ea"/>
              </a:rPr>
              <a:t>)) = range(0, 5)</a:t>
            </a:r>
          </a:p>
        </p:txBody>
      </p:sp>
      <p:pic>
        <p:nvPicPr>
          <p:cNvPr id="51" name="図 50"/>
          <p:cNvPicPr>
            <a:picLocks noChangeAspect="1"/>
          </p:cNvPicPr>
          <p:nvPr/>
        </p:nvPicPr>
        <p:blipFill>
          <a:blip r:embed="rId3"/>
          <a:stretch>
            <a:fillRect/>
          </a:stretch>
        </p:blipFill>
        <p:spPr>
          <a:xfrm>
            <a:off x="6600167" y="4406762"/>
            <a:ext cx="2143153" cy="1357614"/>
          </a:xfrm>
          <a:prstGeom prst="rect">
            <a:avLst/>
          </a:prstGeom>
        </p:spPr>
      </p:pic>
      <p:sp>
        <p:nvSpPr>
          <p:cNvPr id="52" name="右矢印 51"/>
          <p:cNvSpPr/>
          <p:nvPr/>
        </p:nvSpPr>
        <p:spPr bwMode="auto">
          <a:xfrm>
            <a:off x="6093470" y="4912273"/>
            <a:ext cx="373310" cy="592084"/>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3" name="テキスト ボックス 52"/>
          <p:cNvSpPr txBox="1"/>
          <p:nvPr/>
        </p:nvSpPr>
        <p:spPr>
          <a:xfrm>
            <a:off x="6600167" y="5921826"/>
            <a:ext cx="2324838" cy="461665"/>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リストについては</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a:solidFill>
                  <a:schemeClr val="accent1"/>
                </a:solidFill>
                <a:effectLst>
                  <a:glow rad="127000">
                    <a:schemeClr val="bg1">
                      <a:alpha val="90000"/>
                    </a:schemeClr>
                  </a:glow>
                </a:effectLst>
                <a:latin typeface="+mn-ea"/>
                <a:ea typeface="+mn-ea"/>
              </a:rPr>
              <a:t>　</a:t>
            </a:r>
            <a:r>
              <a:rPr lang="ja-JP" altLang="en-US" dirty="0" smtClean="0">
                <a:solidFill>
                  <a:schemeClr val="accent1"/>
                </a:solidFill>
                <a:effectLst>
                  <a:glow rad="127000">
                    <a:schemeClr val="bg1">
                      <a:alpha val="90000"/>
                    </a:schemeClr>
                  </a:glow>
                </a:effectLst>
                <a:latin typeface="+mn-ea"/>
                <a:ea typeface="+mn-ea"/>
              </a:rPr>
              <a:t>テキスト「</a:t>
            </a:r>
            <a:r>
              <a:rPr lang="en-US" altLang="ja-JP" dirty="0" smtClean="0">
                <a:solidFill>
                  <a:schemeClr val="accent1"/>
                </a:solidFill>
                <a:effectLst>
                  <a:glow rad="127000">
                    <a:schemeClr val="bg1">
                      <a:alpha val="90000"/>
                    </a:schemeClr>
                  </a:glow>
                </a:effectLst>
                <a:latin typeface="+mn-ea"/>
                <a:ea typeface="+mn-ea"/>
              </a:rPr>
              <a:t>02_</a:t>
            </a:r>
            <a:r>
              <a:rPr lang="ja-JP" altLang="en-US" dirty="0" smtClean="0">
                <a:solidFill>
                  <a:schemeClr val="accent1"/>
                </a:solidFill>
                <a:effectLst>
                  <a:glow rad="127000">
                    <a:schemeClr val="bg1">
                      <a:alpha val="90000"/>
                    </a:schemeClr>
                  </a:glow>
                </a:effectLst>
                <a:latin typeface="+mn-ea"/>
                <a:ea typeface="+mn-ea"/>
              </a:rPr>
              <a:t>リスト操作」を参照</a:t>
            </a:r>
            <a:endParaRPr lang="en-US" altLang="ja-JP" dirty="0" smtClean="0">
              <a:solidFill>
                <a:schemeClr val="accent1"/>
              </a:solidFill>
              <a:effectLst>
                <a:glow rad="127000">
                  <a:schemeClr val="bg1">
                    <a:alpha val="90000"/>
                  </a:schemeClr>
                </a:glow>
              </a:effectLst>
              <a:latin typeface="+mn-ea"/>
              <a:ea typeface="+mn-ea"/>
            </a:endParaRPr>
          </a:p>
        </p:txBody>
      </p:sp>
      <p:sp>
        <p:nvSpPr>
          <p:cNvPr id="59" name="テキスト ボックス 58"/>
          <p:cNvSpPr txBox="1"/>
          <p:nvPr/>
        </p:nvSpPr>
        <p:spPr>
          <a:xfrm>
            <a:off x="6754093" y="5081970"/>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0</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60" name="テキスト ボックス 59"/>
          <p:cNvSpPr txBox="1"/>
          <p:nvPr/>
        </p:nvSpPr>
        <p:spPr>
          <a:xfrm>
            <a:off x="6754093" y="5205853"/>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1</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61" name="テキスト ボックス 60"/>
          <p:cNvSpPr txBox="1"/>
          <p:nvPr/>
        </p:nvSpPr>
        <p:spPr>
          <a:xfrm>
            <a:off x="6754093" y="5335527"/>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2</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62" name="テキスト ボックス 61"/>
          <p:cNvSpPr txBox="1"/>
          <p:nvPr/>
        </p:nvSpPr>
        <p:spPr>
          <a:xfrm>
            <a:off x="6754093" y="5457223"/>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smtClean="0">
                <a:solidFill>
                  <a:schemeClr val="accent1"/>
                </a:solidFill>
                <a:effectLst>
                  <a:glow rad="127000">
                    <a:schemeClr val="bg1">
                      <a:alpha val="90000"/>
                    </a:schemeClr>
                  </a:glow>
                </a:effectLst>
                <a:latin typeface="+mn-ea"/>
                <a:ea typeface="+mn-ea"/>
              </a:rPr>
              <a:t>3</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63" name="テキスト ボックス 62"/>
          <p:cNvSpPr txBox="1"/>
          <p:nvPr/>
        </p:nvSpPr>
        <p:spPr>
          <a:xfrm>
            <a:off x="6754093" y="5582703"/>
            <a:ext cx="1007950" cy="200055"/>
          </a:xfrm>
          <a:prstGeom prst="rect">
            <a:avLst/>
          </a:prstGeom>
          <a:noFill/>
        </p:spPr>
        <p:txBody>
          <a:bodyPr wrap="square" rtlCol="0">
            <a:spAutoFit/>
          </a:bodyPr>
          <a:lstStyle/>
          <a:p>
            <a:r>
              <a:rPr lang="ja-JP" altLang="en-US" sz="700" dirty="0" smtClean="0">
                <a:solidFill>
                  <a:schemeClr val="accent1"/>
                </a:solidFill>
                <a:effectLst>
                  <a:glow rad="127000">
                    <a:schemeClr val="bg1">
                      <a:alpha val="90000"/>
                    </a:schemeClr>
                  </a:glow>
                </a:effectLst>
                <a:latin typeface="+mn-ea"/>
                <a:ea typeface="+mn-ea"/>
              </a:rPr>
              <a:t>←</a:t>
            </a:r>
            <a:r>
              <a:rPr lang="en-US" altLang="ja-JP" sz="700" dirty="0">
                <a:solidFill>
                  <a:schemeClr val="accent1"/>
                </a:solidFill>
                <a:effectLst>
                  <a:glow rad="127000">
                    <a:schemeClr val="bg1">
                      <a:alpha val="90000"/>
                    </a:schemeClr>
                  </a:glow>
                </a:effectLst>
                <a:latin typeface="+mn-ea"/>
                <a:ea typeface="+mn-ea"/>
              </a:rPr>
              <a:t>4</a:t>
            </a:r>
            <a:r>
              <a:rPr lang="ja-JP" altLang="en-US" sz="700" dirty="0" smtClean="0">
                <a:solidFill>
                  <a:schemeClr val="accent1"/>
                </a:solidFill>
                <a:effectLst>
                  <a:glow rad="127000">
                    <a:schemeClr val="bg1">
                      <a:alpha val="90000"/>
                    </a:schemeClr>
                  </a:glow>
                </a:effectLst>
                <a:latin typeface="+mn-ea"/>
                <a:ea typeface="+mn-ea"/>
              </a:rPr>
              <a:t>ループ目の出力</a:t>
            </a:r>
            <a:endParaRPr lang="en-US" altLang="ja-JP" sz="700" dirty="0" smtClean="0">
              <a:solidFill>
                <a:schemeClr val="accent1"/>
              </a:solidFill>
              <a:effectLst>
                <a:glow rad="127000">
                  <a:schemeClr val="bg1">
                    <a:alpha val="90000"/>
                  </a:schemeClr>
                </a:glow>
              </a:effectLst>
              <a:latin typeface="+mn-ea"/>
              <a:ea typeface="+mn-ea"/>
            </a:endParaRPr>
          </a:p>
        </p:txBody>
      </p:sp>
      <p:sp>
        <p:nvSpPr>
          <p:cNvPr id="65" name="テキスト ボックス 64"/>
          <p:cNvSpPr txBox="1"/>
          <p:nvPr/>
        </p:nvSpPr>
        <p:spPr>
          <a:xfrm>
            <a:off x="3941845" y="4811548"/>
            <a:ext cx="1581065" cy="646331"/>
          </a:xfrm>
          <a:prstGeom prst="rect">
            <a:avLst/>
          </a:prstGeom>
          <a:noFill/>
        </p:spPr>
        <p:txBody>
          <a:bodyPr wrap="square" rtlCol="0">
            <a:spAutoFit/>
          </a:bodyPr>
          <a:lstStyle/>
          <a:p>
            <a:r>
              <a:rPr lang="en-US" altLang="ja-JP" dirty="0" err="1">
                <a:effectLst>
                  <a:glow rad="127000">
                    <a:schemeClr val="bg1">
                      <a:alpha val="90000"/>
                    </a:schemeClr>
                  </a:glow>
                </a:effectLst>
                <a:latin typeface="+mn-ea"/>
                <a:ea typeface="+mn-ea"/>
              </a:rPr>
              <a:t>list_a</a:t>
            </a:r>
            <a:r>
              <a:rPr lang="en-US" altLang="ja-JP" dirty="0">
                <a:effectLst>
                  <a:glow rad="127000">
                    <a:schemeClr val="bg1">
                      <a:alpha val="90000"/>
                    </a:schemeClr>
                  </a:glow>
                </a:effectLst>
                <a:latin typeface="+mn-ea"/>
                <a:ea typeface="+mn-ea"/>
              </a:rPr>
              <a:t> = [1, 2, 3, 4, 5</a:t>
            </a:r>
            <a:r>
              <a:rPr lang="en-US" altLang="ja-JP" dirty="0" smtClean="0">
                <a:effectLst>
                  <a:glow rad="127000">
                    <a:schemeClr val="bg1">
                      <a:alpha val="90000"/>
                    </a:schemeClr>
                  </a:glow>
                </a:effectLst>
                <a:latin typeface="+mn-ea"/>
                <a:ea typeface="+mn-ea"/>
              </a:rPr>
              <a:t>]</a:t>
            </a:r>
          </a:p>
          <a:p>
            <a:r>
              <a:rPr lang="en-US" altLang="ja-JP" dirty="0" smtClean="0">
                <a:effectLst>
                  <a:glow rad="127000">
                    <a:schemeClr val="bg1">
                      <a:alpha val="90000"/>
                    </a:schemeClr>
                  </a:glow>
                </a:effectLst>
                <a:latin typeface="+mn-ea"/>
                <a:ea typeface="+mn-ea"/>
              </a:rPr>
              <a:t>※</a:t>
            </a:r>
            <a:r>
              <a:rPr lang="en-US" altLang="ja-JP" dirty="0" err="1" smtClean="0">
                <a:effectLst>
                  <a:glow rad="127000">
                    <a:schemeClr val="bg1">
                      <a:alpha val="90000"/>
                    </a:schemeClr>
                  </a:glow>
                </a:effectLst>
                <a:latin typeface="+mn-ea"/>
                <a:ea typeface="+mn-ea"/>
              </a:rPr>
              <a:t>i</a:t>
            </a:r>
            <a:r>
              <a:rPr lang="en-US" altLang="ja-JP" dirty="0" smtClean="0">
                <a:effectLst>
                  <a:glow rad="127000">
                    <a:schemeClr val="bg1">
                      <a:alpha val="90000"/>
                    </a:schemeClr>
                  </a:glow>
                </a:effectLst>
                <a:latin typeface="+mn-ea"/>
                <a:ea typeface="+mn-ea"/>
              </a:rPr>
              <a:t> = 0</a:t>
            </a:r>
            <a:r>
              <a:rPr lang="ja-JP" altLang="en-US" dirty="0" smtClean="0">
                <a:effectLst>
                  <a:glow rad="127000">
                    <a:schemeClr val="bg1">
                      <a:alpha val="90000"/>
                    </a:schemeClr>
                  </a:glow>
                </a:effectLst>
                <a:latin typeface="+mn-ea"/>
                <a:ea typeface="+mn-ea"/>
              </a:rPr>
              <a:t>のとき</a:t>
            </a:r>
            <a:endParaRPr lang="en-US" altLang="ja-JP" dirty="0" smtClean="0">
              <a:effectLst>
                <a:glow rad="127000">
                  <a:schemeClr val="bg1">
                    <a:alpha val="90000"/>
                  </a:schemeClr>
                </a:glow>
              </a:effectLst>
              <a:latin typeface="+mn-ea"/>
              <a:ea typeface="+mn-ea"/>
            </a:endParaRPr>
          </a:p>
          <a:p>
            <a:r>
              <a:rPr lang="ja-JP" altLang="en-US" dirty="0">
                <a:effectLst>
                  <a:glow rad="127000">
                    <a:schemeClr val="bg1">
                      <a:alpha val="90000"/>
                    </a:schemeClr>
                  </a:glow>
                </a:effectLst>
                <a:latin typeface="+mn-ea"/>
                <a:ea typeface="+mn-ea"/>
              </a:rPr>
              <a:t>　</a:t>
            </a:r>
            <a:r>
              <a:rPr lang="en-US" altLang="ja-JP" dirty="0" err="1" smtClean="0">
                <a:effectLst>
                  <a:glow rad="127000">
                    <a:schemeClr val="bg1">
                      <a:alpha val="90000"/>
                    </a:schemeClr>
                  </a:glow>
                </a:effectLst>
                <a:latin typeface="+mn-ea"/>
                <a:ea typeface="+mn-ea"/>
              </a:rPr>
              <a:t>list_a</a:t>
            </a:r>
            <a:r>
              <a:rPr lang="en-US" altLang="ja-JP" dirty="0" smtClean="0">
                <a:effectLst>
                  <a:glow rad="127000">
                    <a:schemeClr val="bg1">
                      <a:alpha val="90000"/>
                    </a:schemeClr>
                  </a:glow>
                </a:effectLst>
                <a:latin typeface="+mn-ea"/>
                <a:ea typeface="+mn-ea"/>
              </a:rPr>
              <a:t>[0] = 1 </a:t>
            </a:r>
            <a:r>
              <a:rPr lang="ja-JP" altLang="en-US" dirty="0" smtClean="0">
                <a:effectLst>
                  <a:glow rad="127000">
                    <a:schemeClr val="bg1">
                      <a:alpha val="90000"/>
                    </a:schemeClr>
                  </a:glow>
                </a:effectLst>
                <a:latin typeface="+mn-ea"/>
                <a:ea typeface="+mn-ea"/>
              </a:rPr>
              <a:t>です。</a:t>
            </a:r>
            <a:endParaRPr lang="en-US" altLang="ja-JP" dirty="0" smtClean="0">
              <a:effectLst>
                <a:glow rad="127000">
                  <a:schemeClr val="bg1">
                    <a:alpha val="90000"/>
                  </a:schemeClr>
                </a:glow>
              </a:effectLst>
              <a:latin typeface="+mn-ea"/>
              <a:ea typeface="+mn-ea"/>
            </a:endParaRPr>
          </a:p>
        </p:txBody>
      </p:sp>
      <p:sp>
        <p:nvSpPr>
          <p:cNvPr id="66" name="テキスト ボックス 65"/>
          <p:cNvSpPr txBox="1"/>
          <p:nvPr/>
        </p:nvSpPr>
        <p:spPr>
          <a:xfrm>
            <a:off x="4526212" y="4701979"/>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67" name="テキスト ボックス 66"/>
          <p:cNvSpPr txBox="1"/>
          <p:nvPr/>
        </p:nvSpPr>
        <p:spPr>
          <a:xfrm>
            <a:off x="3941845" y="5889429"/>
            <a:ext cx="1581065" cy="646331"/>
          </a:xfrm>
          <a:prstGeom prst="rect">
            <a:avLst/>
          </a:prstGeom>
          <a:noFill/>
        </p:spPr>
        <p:txBody>
          <a:bodyPr wrap="square" rtlCol="0">
            <a:spAutoFit/>
          </a:bodyPr>
          <a:lstStyle/>
          <a:p>
            <a:r>
              <a:rPr lang="en-US" altLang="ja-JP" dirty="0" err="1">
                <a:effectLst>
                  <a:glow rad="127000">
                    <a:schemeClr val="bg1">
                      <a:alpha val="90000"/>
                    </a:schemeClr>
                  </a:glow>
                </a:effectLst>
                <a:latin typeface="+mn-ea"/>
                <a:ea typeface="+mn-ea"/>
              </a:rPr>
              <a:t>list_a</a:t>
            </a:r>
            <a:r>
              <a:rPr lang="en-US" altLang="ja-JP" dirty="0">
                <a:effectLst>
                  <a:glow rad="127000">
                    <a:schemeClr val="bg1">
                      <a:alpha val="90000"/>
                    </a:schemeClr>
                  </a:glow>
                </a:effectLst>
                <a:latin typeface="+mn-ea"/>
                <a:ea typeface="+mn-ea"/>
              </a:rPr>
              <a:t> = [1, 2, 3, 4, 5</a:t>
            </a:r>
            <a:r>
              <a:rPr lang="en-US" altLang="ja-JP" dirty="0" smtClean="0">
                <a:effectLst>
                  <a:glow rad="127000">
                    <a:schemeClr val="bg1">
                      <a:alpha val="90000"/>
                    </a:schemeClr>
                  </a:glow>
                </a:effectLst>
                <a:latin typeface="+mn-ea"/>
                <a:ea typeface="+mn-ea"/>
              </a:rPr>
              <a:t>]</a:t>
            </a:r>
          </a:p>
          <a:p>
            <a:r>
              <a:rPr lang="en-US" altLang="ja-JP" dirty="0" smtClean="0">
                <a:effectLst>
                  <a:glow rad="127000">
                    <a:schemeClr val="bg1">
                      <a:alpha val="90000"/>
                    </a:schemeClr>
                  </a:glow>
                </a:effectLst>
                <a:latin typeface="+mn-ea"/>
                <a:ea typeface="+mn-ea"/>
              </a:rPr>
              <a:t>※</a:t>
            </a:r>
            <a:r>
              <a:rPr lang="en-US" altLang="ja-JP" dirty="0" err="1" smtClean="0">
                <a:effectLst>
                  <a:glow rad="127000">
                    <a:schemeClr val="bg1">
                      <a:alpha val="90000"/>
                    </a:schemeClr>
                  </a:glow>
                </a:effectLst>
                <a:latin typeface="+mn-ea"/>
                <a:ea typeface="+mn-ea"/>
              </a:rPr>
              <a:t>i</a:t>
            </a:r>
            <a:r>
              <a:rPr lang="en-US" altLang="ja-JP" dirty="0" smtClean="0">
                <a:effectLst>
                  <a:glow rad="127000">
                    <a:schemeClr val="bg1">
                      <a:alpha val="90000"/>
                    </a:schemeClr>
                  </a:glow>
                </a:effectLst>
                <a:latin typeface="+mn-ea"/>
                <a:ea typeface="+mn-ea"/>
              </a:rPr>
              <a:t> = 1</a:t>
            </a:r>
            <a:r>
              <a:rPr lang="ja-JP" altLang="en-US" dirty="0" smtClean="0">
                <a:effectLst>
                  <a:glow rad="127000">
                    <a:schemeClr val="bg1">
                      <a:alpha val="90000"/>
                    </a:schemeClr>
                  </a:glow>
                </a:effectLst>
                <a:latin typeface="+mn-ea"/>
                <a:ea typeface="+mn-ea"/>
              </a:rPr>
              <a:t>のとき</a:t>
            </a:r>
            <a:endParaRPr lang="en-US" altLang="ja-JP" dirty="0" smtClean="0">
              <a:effectLst>
                <a:glow rad="127000">
                  <a:schemeClr val="bg1">
                    <a:alpha val="90000"/>
                  </a:schemeClr>
                </a:glow>
              </a:effectLst>
              <a:latin typeface="+mn-ea"/>
              <a:ea typeface="+mn-ea"/>
            </a:endParaRPr>
          </a:p>
          <a:p>
            <a:r>
              <a:rPr lang="ja-JP" altLang="en-US" dirty="0">
                <a:effectLst>
                  <a:glow rad="127000">
                    <a:schemeClr val="bg1">
                      <a:alpha val="90000"/>
                    </a:schemeClr>
                  </a:glow>
                </a:effectLst>
                <a:latin typeface="+mn-ea"/>
                <a:ea typeface="+mn-ea"/>
              </a:rPr>
              <a:t>　</a:t>
            </a:r>
            <a:r>
              <a:rPr lang="en-US" altLang="ja-JP" dirty="0" err="1" smtClean="0">
                <a:effectLst>
                  <a:glow rad="127000">
                    <a:schemeClr val="bg1">
                      <a:alpha val="90000"/>
                    </a:schemeClr>
                  </a:glow>
                </a:effectLst>
                <a:latin typeface="+mn-ea"/>
                <a:ea typeface="+mn-ea"/>
              </a:rPr>
              <a:t>list_a</a:t>
            </a:r>
            <a:r>
              <a:rPr lang="en-US" altLang="ja-JP" dirty="0" smtClean="0">
                <a:effectLst>
                  <a:glow rad="127000">
                    <a:schemeClr val="bg1">
                      <a:alpha val="90000"/>
                    </a:schemeClr>
                  </a:glow>
                </a:effectLst>
                <a:latin typeface="+mn-ea"/>
                <a:ea typeface="+mn-ea"/>
              </a:rPr>
              <a:t>[1] = 2 </a:t>
            </a:r>
            <a:r>
              <a:rPr lang="ja-JP" altLang="en-US" dirty="0" smtClean="0">
                <a:effectLst>
                  <a:glow rad="127000">
                    <a:schemeClr val="bg1">
                      <a:alpha val="90000"/>
                    </a:schemeClr>
                  </a:glow>
                </a:effectLst>
                <a:latin typeface="+mn-ea"/>
                <a:ea typeface="+mn-ea"/>
              </a:rPr>
              <a:t>です。</a:t>
            </a:r>
            <a:endParaRPr lang="en-US" altLang="ja-JP" dirty="0" smtClean="0">
              <a:effectLst>
                <a:glow rad="127000">
                  <a:schemeClr val="bg1">
                    <a:alpha val="90000"/>
                  </a:schemeClr>
                </a:glow>
              </a:effectLst>
              <a:latin typeface="+mn-ea"/>
              <a:ea typeface="+mn-ea"/>
            </a:endParaRPr>
          </a:p>
        </p:txBody>
      </p:sp>
      <p:sp>
        <p:nvSpPr>
          <p:cNvPr id="68" name="テキスト ボックス 67"/>
          <p:cNvSpPr txBox="1"/>
          <p:nvPr/>
        </p:nvSpPr>
        <p:spPr>
          <a:xfrm>
            <a:off x="4526212" y="5779860"/>
            <a:ext cx="949022" cy="200055"/>
          </a:xfrm>
          <a:prstGeom prst="rect">
            <a:avLst/>
          </a:prstGeom>
          <a:noFill/>
        </p:spPr>
        <p:txBody>
          <a:bodyPr wrap="square" rtlCol="0">
            <a:spAutoFit/>
          </a:bodyPr>
          <a:lstStyle/>
          <a:p>
            <a:r>
              <a:rPr lang="en-US" altLang="ja-JP" sz="700" dirty="0" smtClean="0">
                <a:solidFill>
                  <a:schemeClr val="accent5">
                    <a:lumMod val="75000"/>
                  </a:schemeClr>
                </a:solidFill>
                <a:effectLst>
                  <a:glow rad="127000">
                    <a:schemeClr val="bg1">
                      <a:alpha val="90000"/>
                    </a:schemeClr>
                  </a:glow>
                </a:effectLst>
                <a:latin typeface="+mn-ea"/>
                <a:ea typeface="+mn-ea"/>
              </a:rPr>
              <a:t>0     1     2    3   </a:t>
            </a:r>
            <a:r>
              <a:rPr lang="ja-JP" altLang="en-US" sz="700" dirty="0">
                <a:solidFill>
                  <a:schemeClr val="accent5">
                    <a:lumMod val="75000"/>
                  </a:schemeClr>
                </a:solidFill>
                <a:effectLst>
                  <a:glow rad="127000">
                    <a:schemeClr val="bg1">
                      <a:alpha val="90000"/>
                    </a:schemeClr>
                  </a:glow>
                </a:effectLst>
                <a:latin typeface="+mn-ea"/>
                <a:ea typeface="+mn-ea"/>
              </a:rPr>
              <a:t> </a:t>
            </a:r>
            <a:r>
              <a:rPr lang="en-US" altLang="ja-JP" sz="700" dirty="0" smtClean="0">
                <a:solidFill>
                  <a:schemeClr val="accent5">
                    <a:lumMod val="75000"/>
                  </a:schemeClr>
                </a:solidFill>
                <a:effectLst>
                  <a:glow rad="127000">
                    <a:schemeClr val="bg1">
                      <a:alpha val="90000"/>
                    </a:schemeClr>
                  </a:glow>
                </a:effectLst>
                <a:latin typeface="+mn-ea"/>
                <a:ea typeface="+mn-ea"/>
              </a:rPr>
              <a:t> 4</a:t>
            </a:r>
          </a:p>
        </p:txBody>
      </p:sp>
      <p:sp>
        <p:nvSpPr>
          <p:cNvPr id="69" name="テキスト ボックス 68"/>
          <p:cNvSpPr txBox="1"/>
          <p:nvPr/>
        </p:nvSpPr>
        <p:spPr>
          <a:xfrm>
            <a:off x="900928" y="3577761"/>
            <a:ext cx="1250848" cy="246221"/>
          </a:xfrm>
          <a:prstGeom prst="rect">
            <a:avLst/>
          </a:prstGeom>
          <a:noFill/>
        </p:spPr>
        <p:txBody>
          <a:bodyPr wrap="square" rtlCol="0">
            <a:spAutoFit/>
          </a:bodyPr>
          <a:lstStyle/>
          <a:p>
            <a:r>
              <a:rPr lang="en-US" altLang="ja-JP" sz="1000" dirty="0" err="1" smtClean="0">
                <a:solidFill>
                  <a:schemeClr val="accent1"/>
                </a:solidFill>
                <a:effectLst>
                  <a:glow rad="127000">
                    <a:schemeClr val="bg1">
                      <a:alpha val="90000"/>
                    </a:schemeClr>
                  </a:glow>
                </a:effectLst>
                <a:latin typeface="+mn-ea"/>
                <a:ea typeface="+mn-ea"/>
              </a:rPr>
              <a:t>list_a</a:t>
            </a:r>
            <a:r>
              <a:rPr lang="ja-JP" altLang="en-US" sz="1000" dirty="0" smtClean="0">
                <a:solidFill>
                  <a:schemeClr val="accent1"/>
                </a:solidFill>
                <a:effectLst>
                  <a:glow rad="127000">
                    <a:schemeClr val="bg1">
                      <a:alpha val="90000"/>
                    </a:schemeClr>
                  </a:glow>
                </a:effectLst>
                <a:latin typeface="+mn-ea"/>
                <a:ea typeface="+mn-ea"/>
              </a:rPr>
              <a:t>の長さ＝</a:t>
            </a:r>
            <a:r>
              <a:rPr lang="en-US" altLang="ja-JP" sz="1000" dirty="0" smtClean="0">
                <a:solidFill>
                  <a:schemeClr val="accent1"/>
                </a:solidFill>
                <a:effectLst>
                  <a:glow rad="127000">
                    <a:schemeClr val="bg1">
                      <a:alpha val="90000"/>
                    </a:schemeClr>
                  </a:glow>
                </a:effectLst>
                <a:latin typeface="+mn-ea"/>
                <a:ea typeface="+mn-ea"/>
              </a:rPr>
              <a:t>5</a:t>
            </a:r>
          </a:p>
        </p:txBody>
      </p:sp>
      <p:cxnSp>
        <p:nvCxnSpPr>
          <p:cNvPr id="70" name="直線矢印コネクタ 69"/>
          <p:cNvCxnSpPr>
            <a:stCxn id="69" idx="1"/>
          </p:cNvCxnSpPr>
          <p:nvPr/>
        </p:nvCxnSpPr>
        <p:spPr bwMode="auto">
          <a:xfrm flipH="1" flipV="1">
            <a:off x="689726" y="3699002"/>
            <a:ext cx="211202" cy="187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5" name="テキスト ボックス 74"/>
          <p:cNvSpPr txBox="1"/>
          <p:nvPr/>
        </p:nvSpPr>
        <p:spPr>
          <a:xfrm>
            <a:off x="5707976" y="1576371"/>
            <a:ext cx="3436023"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（その時によって入っているファイルの数が違うから）</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282553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arn(inVertical)">
                                      <p:cBhvr>
                                        <p:cTn id="72" dur="500"/>
                                        <p:tgtEl>
                                          <p:spTgt spid="4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arn(inVertical)">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down)">
                                      <p:cBhvr>
                                        <p:cTn id="85" dur="500"/>
                                        <p:tgtEl>
                                          <p:spTgt spid="3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down)">
                                      <p:cBhvr>
                                        <p:cTn id="88" dur="500"/>
                                        <p:tgtEl>
                                          <p:spTgt spid="41"/>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down)">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barn(inVertical)">
                                      <p:cBhvr>
                                        <p:cTn id="96" dur="500"/>
                                        <p:tgtEl>
                                          <p:spTgt spid="6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barn(inVertical)">
                                      <p:cBhvr>
                                        <p:cTn id="99" dur="500"/>
                                        <p:tgtEl>
                                          <p:spTgt spid="6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barn(inVertical)">
                                      <p:cBhvr>
                                        <p:cTn id="109" dur="500"/>
                                        <p:tgtEl>
                                          <p:spTgt spid="43"/>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arn(inVertical)">
                                      <p:cBhvr>
                                        <p:cTn id="112" dur="500"/>
                                        <p:tgtEl>
                                          <p:spTgt spid="45"/>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barn(inVertical)">
                                      <p:cBhvr>
                                        <p:cTn id="115" dur="500"/>
                                        <p:tgtEl>
                                          <p:spTgt spid="4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fade">
                                      <p:cBhvr>
                                        <p:cTn id="120" dur="500"/>
                                        <p:tgtEl>
                                          <p:spTgt spid="6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fade">
                                      <p:cBhvr>
                                        <p:cTn id="123" dur="500"/>
                                        <p:tgtEl>
                                          <p:spTgt spid="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fade">
                                      <p:cBhvr>
                                        <p:cTn id="128" dur="500"/>
                                        <p:tgtEl>
                                          <p:spTgt spid="5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fade">
                                      <p:cBhvr>
                                        <p:cTn id="131" dur="500"/>
                                        <p:tgtEl>
                                          <p:spTgt spid="5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fade">
                                      <p:cBhvr>
                                        <p:cTn id="137" dur="500"/>
                                        <p:tgtEl>
                                          <p:spTgt spid="5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fade">
                                      <p:cBhvr>
                                        <p:cTn id="140" dur="500"/>
                                        <p:tgtEl>
                                          <p:spTgt spid="6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fade">
                                      <p:cBhvr>
                                        <p:cTn id="143" dur="500"/>
                                        <p:tgtEl>
                                          <p:spTgt spid="6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fade">
                                      <p:cBhvr>
                                        <p:cTn id="146" dur="500"/>
                                        <p:tgtEl>
                                          <p:spTgt spid="62"/>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fade">
                                      <p:cBhvr>
                                        <p:cTn id="14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P spid="18" grpId="0"/>
      <p:bldP spid="25" grpId="0"/>
      <p:bldP spid="26" grpId="0"/>
      <p:bldP spid="38" grpId="0"/>
      <p:bldP spid="39" grpId="0"/>
      <p:bldP spid="40" grpId="0"/>
      <p:bldP spid="41" grpId="0" animBg="1"/>
      <p:bldP spid="42" grpId="0"/>
      <p:bldP spid="43" grpId="0"/>
      <p:bldP spid="44" grpId="0"/>
      <p:bldP spid="45" grpId="0" animBg="1"/>
      <p:bldP spid="46" grpId="0"/>
      <p:bldP spid="47" grpId="0" animBg="1"/>
      <p:bldP spid="48" grpId="0"/>
      <p:bldP spid="49" grpId="0" animBg="1"/>
      <p:bldP spid="50" grpId="0"/>
      <p:bldP spid="52" grpId="0" animBg="1"/>
      <p:bldP spid="53" grpId="0"/>
      <p:bldP spid="59" grpId="0"/>
      <p:bldP spid="60" grpId="0"/>
      <p:bldP spid="61" grpId="0"/>
      <p:bldP spid="62" grpId="0"/>
      <p:bldP spid="63" grpId="0"/>
      <p:bldP spid="65" grpId="0"/>
      <p:bldP spid="66" grpId="0"/>
      <p:bldP spid="67" grpId="0"/>
      <p:bldP spid="68" grpId="0"/>
      <p:bldP spid="6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bwMode="auto">
          <a:xfrm>
            <a:off x="2948730" y="1270932"/>
            <a:ext cx="146808" cy="230697"/>
          </a:xfrm>
          <a:prstGeom prst="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 name="正方形/長方形 19"/>
          <p:cNvSpPr/>
          <p:nvPr/>
        </p:nvSpPr>
        <p:spPr bwMode="auto">
          <a:xfrm>
            <a:off x="2323597" y="1535555"/>
            <a:ext cx="146808" cy="230697"/>
          </a:xfrm>
          <a:prstGeom prst="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正方形/長方形 20"/>
          <p:cNvSpPr/>
          <p:nvPr/>
        </p:nvSpPr>
        <p:spPr bwMode="auto">
          <a:xfrm>
            <a:off x="1712056" y="2652216"/>
            <a:ext cx="146808" cy="230697"/>
          </a:xfrm>
          <a:prstGeom prst="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タイトル 4"/>
          <p:cNvSpPr>
            <a:spLocks noGrp="1"/>
          </p:cNvSpPr>
          <p:nvPr>
            <p:ph type="title"/>
          </p:nvPr>
        </p:nvSpPr>
        <p:spPr/>
        <p:txBody>
          <a:bodyPr/>
          <a:lstStyle/>
          <a:p>
            <a:r>
              <a:rPr kumimoji="1" lang="en-US" altLang="ja-JP" dirty="0" smtClean="0"/>
              <a:t>Python</a:t>
            </a:r>
            <a:r>
              <a:rPr kumimoji="1" lang="ja-JP" altLang="en-US" dirty="0" smtClean="0"/>
              <a:t>のインデントについて</a:t>
            </a:r>
            <a:endParaRPr kumimoji="1" lang="ja-JP" altLang="en-US" dirty="0"/>
          </a:p>
        </p:txBody>
      </p:sp>
      <p:cxnSp>
        <p:nvCxnSpPr>
          <p:cNvPr id="9" name="直線コネクタ 8"/>
          <p:cNvCxnSpPr/>
          <p:nvPr/>
        </p:nvCxnSpPr>
        <p:spPr bwMode="auto">
          <a:xfrm>
            <a:off x="654342" y="1270932"/>
            <a:ext cx="0" cy="3240000"/>
          </a:xfrm>
          <a:prstGeom prst="line">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bwMode="auto">
          <a:xfrm flipH="1">
            <a:off x="1161177" y="1535555"/>
            <a:ext cx="0" cy="2520000"/>
          </a:xfrm>
          <a:prstGeom prst="line">
            <a:avLst/>
          </a:prstGeom>
          <a:ln w="19050">
            <a:solidFill>
              <a:schemeClr val="accent5">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bwMode="auto">
          <a:xfrm flipH="1">
            <a:off x="1676401" y="1780235"/>
            <a:ext cx="0" cy="1980000"/>
          </a:xfrm>
          <a:prstGeom prst="line">
            <a:avLst/>
          </a:prstGeom>
          <a:ln w="1905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177954" y="3836822"/>
            <a:ext cx="2324838" cy="276999"/>
          </a:xfrm>
          <a:prstGeom prst="rect">
            <a:avLst/>
          </a:prstGeom>
          <a:noFill/>
        </p:spPr>
        <p:txBody>
          <a:bodyPr wrap="square" rtlCol="0">
            <a:spAutoFit/>
          </a:bodyPr>
          <a:lstStyle/>
          <a:p>
            <a:r>
              <a:rPr lang="en-US" altLang="ja-JP" dirty="0" smtClean="0">
                <a:solidFill>
                  <a:schemeClr val="accent5">
                    <a:lumMod val="75000"/>
                  </a:schemeClr>
                </a:solidFill>
                <a:effectLst>
                  <a:glow rad="127000">
                    <a:schemeClr val="bg1">
                      <a:alpha val="90000"/>
                    </a:schemeClr>
                  </a:glow>
                </a:effectLst>
                <a:latin typeface="+mn-ea"/>
                <a:ea typeface="+mn-ea"/>
              </a:rPr>
              <a:t>for</a:t>
            </a:r>
            <a:r>
              <a:rPr lang="ja-JP" altLang="en-US" dirty="0" smtClean="0">
                <a:solidFill>
                  <a:schemeClr val="accent5">
                    <a:lumMod val="75000"/>
                  </a:schemeClr>
                </a:solidFill>
                <a:effectLst>
                  <a:glow rad="127000">
                    <a:schemeClr val="bg1">
                      <a:alpha val="90000"/>
                    </a:schemeClr>
                  </a:glow>
                </a:effectLst>
                <a:latin typeface="+mn-ea"/>
                <a:ea typeface="+mn-ea"/>
              </a:rPr>
              <a:t>のインデント</a:t>
            </a:r>
            <a:endParaRPr lang="en-US" altLang="ja-JP" dirty="0" smtClean="0">
              <a:solidFill>
                <a:schemeClr val="accent5">
                  <a:lumMod val="75000"/>
                </a:schemeClr>
              </a:solidFill>
              <a:effectLst>
                <a:glow rad="127000">
                  <a:schemeClr val="bg1">
                    <a:alpha val="90000"/>
                  </a:schemeClr>
                </a:glow>
              </a:effectLst>
              <a:latin typeface="+mn-ea"/>
              <a:ea typeface="+mn-ea"/>
            </a:endParaRPr>
          </a:p>
        </p:txBody>
      </p:sp>
      <p:sp>
        <p:nvSpPr>
          <p:cNvPr id="17" name="テキスト ボックス 16"/>
          <p:cNvSpPr txBox="1"/>
          <p:nvPr/>
        </p:nvSpPr>
        <p:spPr>
          <a:xfrm>
            <a:off x="654342" y="4260959"/>
            <a:ext cx="1228986" cy="276999"/>
          </a:xfrm>
          <a:prstGeom prst="rect">
            <a:avLst/>
          </a:prstGeom>
          <a:noFill/>
        </p:spPr>
        <p:txBody>
          <a:bodyPr wrap="square" rtlCol="0">
            <a:spAutoFit/>
          </a:bodyPr>
          <a:lstStyle/>
          <a:p>
            <a:r>
              <a:rPr lang="ja-JP" altLang="en-US" dirty="0" smtClean="0">
                <a:solidFill>
                  <a:schemeClr val="tx1">
                    <a:lumMod val="50000"/>
                    <a:lumOff val="50000"/>
                  </a:schemeClr>
                </a:solidFill>
                <a:effectLst>
                  <a:glow rad="127000">
                    <a:schemeClr val="bg1">
                      <a:alpha val="90000"/>
                    </a:schemeClr>
                  </a:glow>
                </a:effectLst>
                <a:latin typeface="+mn-ea"/>
                <a:ea typeface="+mn-ea"/>
              </a:rPr>
              <a:t>もともとの面</a:t>
            </a:r>
            <a:endParaRPr lang="en-US" altLang="ja-JP" dirty="0" smtClean="0">
              <a:solidFill>
                <a:schemeClr val="tx1">
                  <a:lumMod val="50000"/>
                  <a:lumOff val="50000"/>
                </a:schemeClr>
              </a:solidFill>
              <a:effectLst>
                <a:glow rad="127000">
                  <a:schemeClr val="bg1">
                    <a:alpha val="90000"/>
                  </a:schemeClr>
                </a:glow>
              </a:effectLst>
              <a:latin typeface="+mn-ea"/>
              <a:ea typeface="+mn-ea"/>
            </a:endParaRPr>
          </a:p>
        </p:txBody>
      </p:sp>
      <p:sp>
        <p:nvSpPr>
          <p:cNvPr id="18" name="テキスト ボックス 17"/>
          <p:cNvSpPr txBox="1"/>
          <p:nvPr/>
        </p:nvSpPr>
        <p:spPr>
          <a:xfrm>
            <a:off x="1684789" y="3561050"/>
            <a:ext cx="2324838" cy="276999"/>
          </a:xfrm>
          <a:prstGeom prst="rect">
            <a:avLst/>
          </a:prstGeom>
          <a:noFill/>
        </p:spPr>
        <p:txBody>
          <a:bodyPr wrap="square" rtlCol="0">
            <a:spAutoFit/>
          </a:bodyPr>
          <a:lstStyle/>
          <a:p>
            <a:r>
              <a:rPr lang="en-US" altLang="ja-JP" dirty="0" smtClean="0">
                <a:solidFill>
                  <a:schemeClr val="accent3"/>
                </a:solidFill>
                <a:effectLst>
                  <a:glow rad="127000">
                    <a:schemeClr val="bg1">
                      <a:alpha val="90000"/>
                    </a:schemeClr>
                  </a:glow>
                </a:effectLst>
                <a:latin typeface="+mn-ea"/>
                <a:ea typeface="+mn-ea"/>
              </a:rPr>
              <a:t>if, else</a:t>
            </a:r>
            <a:r>
              <a:rPr lang="ja-JP" altLang="en-US" dirty="0" smtClean="0">
                <a:solidFill>
                  <a:schemeClr val="accent3"/>
                </a:solidFill>
                <a:effectLst>
                  <a:glow rad="127000">
                    <a:schemeClr val="bg1">
                      <a:alpha val="90000"/>
                    </a:schemeClr>
                  </a:glow>
                </a:effectLst>
                <a:latin typeface="+mn-ea"/>
                <a:ea typeface="+mn-ea"/>
              </a:rPr>
              <a:t>のインデント</a:t>
            </a:r>
            <a:endParaRPr lang="en-US" altLang="ja-JP" dirty="0" smtClean="0">
              <a:solidFill>
                <a:schemeClr val="accent3"/>
              </a:solidFill>
              <a:effectLst>
                <a:glow rad="127000">
                  <a:schemeClr val="bg1">
                    <a:alpha val="90000"/>
                  </a:schemeClr>
                </a:glow>
              </a:effectLst>
              <a:latin typeface="+mn-ea"/>
              <a:ea typeface="+mn-ea"/>
            </a:endParaRPr>
          </a:p>
        </p:txBody>
      </p:sp>
      <p:sp>
        <p:nvSpPr>
          <p:cNvPr id="22" name="正方形/長方形 21"/>
          <p:cNvSpPr/>
          <p:nvPr/>
        </p:nvSpPr>
        <p:spPr>
          <a:xfrm>
            <a:off x="608200" y="1184594"/>
            <a:ext cx="5863905" cy="2308324"/>
          </a:xfrm>
          <a:prstGeom prst="rect">
            <a:avLst/>
          </a:prstGeom>
        </p:spPr>
        <p:txBody>
          <a:bodyPr wrap="square">
            <a:spAutoFit/>
          </a:bodyPr>
          <a:lstStyle/>
          <a:p>
            <a:r>
              <a:rPr lang="ja-JP" altLang="en-US" sz="1800" dirty="0">
                <a:effectLst>
                  <a:glow rad="101600">
                    <a:schemeClr val="bg1">
                      <a:alpha val="85000"/>
                    </a:schemeClr>
                  </a:glow>
                </a:effectLst>
                <a:latin typeface="Consolas" panose="020B0609020204030204" pitchFamily="49" charset="0"/>
                <a:ea typeface="+mn-ea"/>
              </a:rPr>
              <a:t>for i in range(10)</a:t>
            </a:r>
            <a:r>
              <a:rPr lang="ja-JP" altLang="en-US" sz="1800" dirty="0">
                <a:solidFill>
                  <a:schemeClr val="accent5"/>
                </a:solidFill>
                <a:effectLst>
                  <a:glow rad="101600">
                    <a:schemeClr val="bg1">
                      <a:alpha val="85000"/>
                    </a:schemeClr>
                  </a:glow>
                </a:effectLst>
                <a:latin typeface="Consolas" panose="020B0609020204030204" pitchFamily="49" charset="0"/>
                <a:ea typeface="+mn-ea"/>
              </a:rPr>
              <a:t>:</a:t>
            </a:r>
          </a:p>
          <a:p>
            <a:r>
              <a:rPr lang="ja-JP" altLang="en-US" sz="1800" dirty="0">
                <a:effectLst>
                  <a:glow rad="101600">
                    <a:schemeClr val="bg1">
                      <a:alpha val="85000"/>
                    </a:schemeClr>
                  </a:glow>
                </a:effectLst>
                <a:latin typeface="Consolas" panose="020B0609020204030204" pitchFamily="49" charset="0"/>
                <a:ea typeface="+mn-ea"/>
              </a:rPr>
              <a:t>    </a:t>
            </a:r>
            <a:r>
              <a:rPr lang="ja-JP" altLang="en-US" sz="1800" dirty="0">
                <a:solidFill>
                  <a:schemeClr val="accent5"/>
                </a:solidFill>
                <a:effectLst>
                  <a:glow rad="101600">
                    <a:schemeClr val="bg1">
                      <a:alpha val="85000"/>
                    </a:schemeClr>
                  </a:glow>
                </a:effectLst>
                <a:latin typeface="Consolas" panose="020B0609020204030204" pitchFamily="49" charset="0"/>
                <a:ea typeface="+mn-ea"/>
              </a:rPr>
              <a:t>if i == 5</a:t>
            </a:r>
            <a:r>
              <a:rPr lang="ja-JP" altLang="en-US" sz="1800" dirty="0" smtClean="0">
                <a:solidFill>
                  <a:schemeClr val="accent3">
                    <a:lumMod val="75000"/>
                  </a:schemeClr>
                </a:solidFill>
                <a:effectLst>
                  <a:glow rad="101600">
                    <a:schemeClr val="bg1">
                      <a:alpha val="85000"/>
                    </a:schemeClr>
                  </a:glow>
                </a:effectLst>
                <a:latin typeface="Consolas" panose="020B0609020204030204" pitchFamily="49" charset="0"/>
                <a:ea typeface="+mn-ea"/>
              </a:rPr>
              <a:t>:</a:t>
            </a:r>
            <a:endParaRPr lang="ja-JP" altLang="en-US" sz="1800" dirty="0">
              <a:solidFill>
                <a:schemeClr val="accent3">
                  <a:lumMod val="75000"/>
                </a:schemeClr>
              </a:solidFill>
              <a:effectLst>
                <a:glow rad="101600">
                  <a:schemeClr val="bg1">
                    <a:alpha val="85000"/>
                  </a:schemeClr>
                </a:glow>
              </a:effectLst>
              <a:latin typeface="Consolas" panose="020B0609020204030204" pitchFamily="49" charset="0"/>
            </a:endParaRPr>
          </a:p>
          <a:p>
            <a:r>
              <a:rPr lang="ja-JP" altLang="en-US" sz="1800" dirty="0">
                <a:effectLst>
                  <a:glow rad="101600">
                    <a:schemeClr val="bg1">
                      <a:alpha val="85000"/>
                    </a:schemeClr>
                  </a:glow>
                </a:effectLst>
                <a:latin typeface="Consolas" panose="020B0609020204030204" pitchFamily="49" charset="0"/>
              </a:rPr>
              <a:t>        </a:t>
            </a:r>
            <a:r>
              <a:rPr lang="en-US" altLang="ja-JP" sz="1800" dirty="0" smtClean="0">
                <a:solidFill>
                  <a:schemeClr val="accent3">
                    <a:lumMod val="75000"/>
                  </a:schemeClr>
                </a:solidFill>
                <a:effectLst>
                  <a:glow rad="101600">
                    <a:schemeClr val="bg1">
                      <a:alpha val="85000"/>
                    </a:schemeClr>
                  </a:glow>
                </a:effectLst>
                <a:latin typeface="Consolas" panose="020B0609020204030204" pitchFamily="49" charset="0"/>
              </a:rPr>
              <a:t>k = </a:t>
            </a:r>
            <a:r>
              <a:rPr lang="en-US" altLang="ja-JP" sz="1800" dirty="0" err="1" smtClean="0">
                <a:solidFill>
                  <a:schemeClr val="accent3">
                    <a:lumMod val="75000"/>
                  </a:schemeClr>
                </a:solidFill>
                <a:effectLst>
                  <a:glow rad="101600">
                    <a:schemeClr val="bg1">
                      <a:alpha val="85000"/>
                    </a:schemeClr>
                  </a:glow>
                </a:effectLst>
                <a:latin typeface="Consolas" panose="020B0609020204030204" pitchFamily="49" charset="0"/>
              </a:rPr>
              <a:t>i</a:t>
            </a:r>
            <a:r>
              <a:rPr lang="en-US" altLang="ja-JP" sz="1800" dirty="0" smtClean="0">
                <a:solidFill>
                  <a:schemeClr val="accent3">
                    <a:lumMod val="75000"/>
                  </a:schemeClr>
                </a:solidFill>
                <a:effectLst>
                  <a:glow rad="101600">
                    <a:schemeClr val="bg1">
                      <a:alpha val="85000"/>
                    </a:schemeClr>
                  </a:glow>
                </a:effectLst>
                <a:latin typeface="Consolas" panose="020B0609020204030204" pitchFamily="49" charset="0"/>
              </a:rPr>
              <a:t> * 5</a:t>
            </a:r>
            <a:endParaRPr lang="ja-JP" altLang="en-US" sz="1800" dirty="0">
              <a:solidFill>
                <a:schemeClr val="accent3">
                  <a:lumMod val="75000"/>
                </a:schemeClr>
              </a:solidFill>
              <a:effectLst>
                <a:glow rad="101600">
                  <a:schemeClr val="bg1">
                    <a:alpha val="85000"/>
                  </a:schemeClr>
                </a:glow>
              </a:effectLst>
              <a:latin typeface="Consolas" panose="020B0609020204030204" pitchFamily="49" charset="0"/>
            </a:endParaRPr>
          </a:p>
          <a:p>
            <a:r>
              <a:rPr lang="ja-JP" altLang="en-US" sz="1800" dirty="0">
                <a:solidFill>
                  <a:schemeClr val="accent3">
                    <a:lumMod val="75000"/>
                  </a:schemeClr>
                </a:solidFill>
                <a:effectLst>
                  <a:glow rad="101600">
                    <a:schemeClr val="bg1">
                      <a:alpha val="85000"/>
                    </a:schemeClr>
                  </a:glow>
                </a:effectLst>
                <a:latin typeface="Consolas" panose="020B0609020204030204" pitchFamily="49" charset="0"/>
              </a:rPr>
              <a:t>        </a:t>
            </a:r>
            <a:r>
              <a:rPr lang="en-US" altLang="ja-JP" sz="1800" dirty="0" err="1" smtClean="0">
                <a:solidFill>
                  <a:schemeClr val="accent3">
                    <a:lumMod val="75000"/>
                  </a:schemeClr>
                </a:solidFill>
                <a:effectLst>
                  <a:glow rad="101600">
                    <a:schemeClr val="bg1">
                      <a:alpha val="85000"/>
                    </a:schemeClr>
                  </a:glow>
                </a:effectLst>
                <a:latin typeface="Consolas" panose="020B0609020204030204" pitchFamily="49" charset="0"/>
              </a:rPr>
              <a:t>list_a.append</a:t>
            </a:r>
            <a:r>
              <a:rPr lang="en-US" altLang="ja-JP" sz="1800" dirty="0" smtClean="0">
                <a:solidFill>
                  <a:schemeClr val="accent3">
                    <a:lumMod val="75000"/>
                  </a:schemeClr>
                </a:solidFill>
                <a:effectLst>
                  <a:glow rad="101600">
                    <a:schemeClr val="bg1">
                      <a:alpha val="85000"/>
                    </a:schemeClr>
                  </a:glow>
                </a:effectLst>
                <a:latin typeface="Consolas" panose="020B0609020204030204" pitchFamily="49" charset="0"/>
              </a:rPr>
              <a:t>(k)</a:t>
            </a:r>
            <a:endParaRPr lang="ja-JP" altLang="en-US" sz="1800" dirty="0" smtClean="0">
              <a:solidFill>
                <a:schemeClr val="accent3">
                  <a:lumMod val="75000"/>
                </a:schemeClr>
              </a:solidFill>
              <a:effectLst>
                <a:glow rad="101600">
                  <a:schemeClr val="bg1">
                    <a:alpha val="85000"/>
                  </a:schemeClr>
                </a:glow>
              </a:effectLst>
              <a:latin typeface="Consolas" panose="020B0609020204030204" pitchFamily="49" charset="0"/>
              <a:ea typeface="+mn-ea"/>
            </a:endParaRPr>
          </a:p>
          <a:p>
            <a:r>
              <a:rPr lang="ja-JP" altLang="en-US" sz="1800" dirty="0" smtClean="0">
                <a:effectLst>
                  <a:glow rad="101600">
                    <a:schemeClr val="bg1">
                      <a:alpha val="85000"/>
                    </a:schemeClr>
                  </a:glow>
                </a:effectLst>
                <a:latin typeface="Consolas" panose="020B0609020204030204" pitchFamily="49" charset="0"/>
                <a:ea typeface="+mn-ea"/>
              </a:rPr>
              <a:t>        </a:t>
            </a:r>
            <a:r>
              <a:rPr lang="ja-JP" altLang="en-US" sz="1800" dirty="0" smtClean="0">
                <a:solidFill>
                  <a:schemeClr val="accent3">
                    <a:lumMod val="75000"/>
                  </a:schemeClr>
                </a:solidFill>
                <a:effectLst>
                  <a:glow rad="101600">
                    <a:schemeClr val="bg1">
                      <a:alpha val="85000"/>
                    </a:schemeClr>
                  </a:glow>
                </a:effectLst>
                <a:latin typeface="Consolas" panose="020B0609020204030204" pitchFamily="49" charset="0"/>
                <a:ea typeface="+mn-ea"/>
              </a:rPr>
              <a:t>print(str(i) + "OK")</a:t>
            </a:r>
          </a:p>
          <a:p>
            <a:r>
              <a:rPr lang="ja-JP" altLang="en-US" sz="1800" dirty="0" smtClean="0">
                <a:effectLst>
                  <a:glow rad="101600">
                    <a:schemeClr val="bg1">
                      <a:alpha val="85000"/>
                    </a:schemeClr>
                  </a:glow>
                </a:effectLst>
                <a:latin typeface="Consolas" panose="020B0609020204030204" pitchFamily="49" charset="0"/>
                <a:ea typeface="+mn-ea"/>
              </a:rPr>
              <a:t>    </a:t>
            </a:r>
            <a:r>
              <a:rPr lang="ja-JP" altLang="en-US" sz="1800" dirty="0">
                <a:solidFill>
                  <a:schemeClr val="accent5"/>
                </a:solidFill>
                <a:effectLst>
                  <a:glow rad="101600">
                    <a:schemeClr val="bg1">
                      <a:alpha val="85000"/>
                    </a:schemeClr>
                  </a:glow>
                </a:effectLst>
                <a:latin typeface="Consolas" panose="020B0609020204030204" pitchFamily="49" charset="0"/>
                <a:ea typeface="+mn-ea"/>
              </a:rPr>
              <a:t>else</a:t>
            </a:r>
            <a:r>
              <a:rPr lang="ja-JP" altLang="en-US" sz="1800" dirty="0">
                <a:solidFill>
                  <a:schemeClr val="accent3">
                    <a:lumMod val="75000"/>
                  </a:schemeClr>
                </a:solidFill>
                <a:effectLst>
                  <a:glow rad="101600">
                    <a:schemeClr val="bg1">
                      <a:alpha val="85000"/>
                    </a:schemeClr>
                  </a:glow>
                </a:effectLst>
                <a:latin typeface="Consolas" panose="020B0609020204030204" pitchFamily="49" charset="0"/>
                <a:ea typeface="+mn-ea"/>
              </a:rPr>
              <a:t>:</a:t>
            </a:r>
          </a:p>
          <a:p>
            <a:r>
              <a:rPr lang="ja-JP" altLang="en-US" sz="1800" dirty="0">
                <a:effectLst>
                  <a:glow rad="101600">
                    <a:schemeClr val="bg1">
                      <a:alpha val="85000"/>
                    </a:schemeClr>
                  </a:glow>
                </a:effectLst>
                <a:latin typeface="Consolas" panose="020B0609020204030204" pitchFamily="49" charset="0"/>
                <a:ea typeface="+mn-ea"/>
              </a:rPr>
              <a:t>        </a:t>
            </a:r>
            <a:r>
              <a:rPr lang="ja-JP" altLang="en-US" sz="1800" dirty="0">
                <a:solidFill>
                  <a:schemeClr val="accent3">
                    <a:lumMod val="75000"/>
                  </a:schemeClr>
                </a:solidFill>
                <a:effectLst>
                  <a:glow rad="101600">
                    <a:schemeClr val="bg1">
                      <a:alpha val="85000"/>
                    </a:schemeClr>
                  </a:glow>
                </a:effectLst>
                <a:latin typeface="Consolas" panose="020B0609020204030204" pitchFamily="49" charset="0"/>
                <a:ea typeface="+mn-ea"/>
              </a:rPr>
              <a:t>print(str(i) + "NG")</a:t>
            </a:r>
          </a:p>
          <a:p>
            <a:r>
              <a:rPr lang="ja-JP" altLang="en-US" sz="1800" dirty="0">
                <a:effectLst>
                  <a:glow rad="101600">
                    <a:schemeClr val="bg1">
                      <a:alpha val="85000"/>
                    </a:schemeClr>
                  </a:glow>
                </a:effectLst>
                <a:latin typeface="Consolas" panose="020B0609020204030204" pitchFamily="49" charset="0"/>
                <a:ea typeface="+mn-ea"/>
              </a:rPr>
              <a:t>print("End")</a:t>
            </a:r>
          </a:p>
        </p:txBody>
      </p:sp>
      <p:sp>
        <p:nvSpPr>
          <p:cNvPr id="23" name="テキスト ボックス 22"/>
          <p:cNvSpPr txBox="1"/>
          <p:nvPr/>
        </p:nvSpPr>
        <p:spPr>
          <a:xfrm>
            <a:off x="1712056" y="4436138"/>
            <a:ext cx="4785567"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ja-JP" altLang="en-US" dirty="0">
                <a:effectLst>
                  <a:glow rad="127000">
                    <a:schemeClr val="bg1">
                      <a:alpha val="90000"/>
                    </a:schemeClr>
                  </a:glow>
                </a:effectLst>
                <a:latin typeface="+mn-ea"/>
              </a:rPr>
              <a:t>・</a:t>
            </a:r>
            <a:r>
              <a:rPr lang="en-US" altLang="ja-JP" dirty="0">
                <a:effectLst>
                  <a:glow rad="127000">
                    <a:schemeClr val="bg1">
                      <a:alpha val="90000"/>
                    </a:schemeClr>
                  </a:glow>
                </a:effectLst>
                <a:latin typeface="+mn-ea"/>
              </a:rPr>
              <a:t>Python</a:t>
            </a:r>
            <a:r>
              <a:rPr lang="ja-JP" altLang="en-US" dirty="0">
                <a:effectLst>
                  <a:glow rad="127000">
                    <a:schemeClr val="bg1">
                      <a:alpha val="90000"/>
                    </a:schemeClr>
                  </a:glow>
                </a:effectLst>
                <a:latin typeface="+mn-ea"/>
              </a:rPr>
              <a:t>はインデントが揃っているコードをブロックとして認識</a:t>
            </a:r>
            <a:r>
              <a:rPr lang="ja-JP" altLang="en-US" dirty="0" smtClean="0">
                <a:effectLst>
                  <a:glow rad="127000">
                    <a:schemeClr val="bg1">
                      <a:alpha val="90000"/>
                    </a:schemeClr>
                  </a:glow>
                </a:effectLst>
                <a:latin typeface="+mn-ea"/>
              </a:rPr>
              <a:t>する</a:t>
            </a:r>
            <a:endParaRPr lang="en-US" altLang="ja-JP" dirty="0" smtClean="0">
              <a:effectLst>
                <a:glow rad="127000">
                  <a:schemeClr val="bg1">
                    <a:alpha val="90000"/>
                  </a:schemeClr>
                </a:glow>
              </a:effectLst>
              <a:latin typeface="+mn-ea"/>
            </a:endParaRPr>
          </a:p>
          <a:p>
            <a:pPr>
              <a:lnSpc>
                <a:spcPct val="150000"/>
              </a:lnSpc>
            </a:pPr>
            <a:r>
              <a:rPr lang="ja-JP" altLang="en-US" dirty="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→インデントが戻ると、</a:t>
            </a:r>
            <a:r>
              <a:rPr lang="ja-JP" altLang="en-US" dirty="0" smtClean="0">
                <a:effectLst>
                  <a:glow rad="127000">
                    <a:schemeClr val="bg1">
                      <a:alpha val="90000"/>
                    </a:schemeClr>
                  </a:glow>
                </a:effectLst>
                <a:latin typeface="+mn-ea"/>
              </a:rPr>
              <a:t>そのブロックでの処理は終わったとみなされる</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・コロン</a:t>
            </a:r>
            <a:r>
              <a:rPr lang="ja-JP" altLang="en-US" dirty="0">
                <a:effectLst>
                  <a:glow rad="127000">
                    <a:schemeClr val="bg1">
                      <a:alpha val="90000"/>
                    </a:schemeClr>
                  </a:glow>
                </a:effectLst>
                <a:latin typeface="+mn-ea"/>
              </a:rPr>
              <a:t>（</a:t>
            </a:r>
            <a:r>
              <a:rPr lang="en-US" altLang="ja-JP" dirty="0">
                <a:effectLst>
                  <a:glow rad="127000">
                    <a:schemeClr val="bg1">
                      <a:alpha val="90000"/>
                    </a:schemeClr>
                  </a:glow>
                </a:effectLst>
                <a:latin typeface="+mn-ea"/>
              </a:rPr>
              <a:t>:</a:t>
            </a:r>
            <a:r>
              <a:rPr lang="ja-JP" altLang="en-US" dirty="0">
                <a:effectLst>
                  <a:glow rad="127000">
                    <a:schemeClr val="bg1">
                      <a:alpha val="90000"/>
                    </a:schemeClr>
                  </a:glow>
                </a:effectLst>
                <a:latin typeface="+mn-ea"/>
              </a:rPr>
              <a:t>）</a:t>
            </a:r>
            <a:r>
              <a:rPr lang="ja-JP" altLang="en-US" dirty="0" smtClean="0">
                <a:effectLst>
                  <a:glow rad="127000">
                    <a:schemeClr val="bg1">
                      <a:alpha val="90000"/>
                    </a:schemeClr>
                  </a:glow>
                </a:effectLst>
                <a:latin typeface="+mn-ea"/>
                <a:ea typeface="+mn-ea"/>
              </a:rPr>
              <a:t>が来るとインデントの合図</a:t>
            </a:r>
            <a:endParaRPr lang="en-US" altLang="ja-JP" dirty="0" smtClean="0">
              <a:effectLst>
                <a:glow rad="127000">
                  <a:schemeClr val="bg1">
                    <a:alpha val="90000"/>
                  </a:schemeClr>
                </a:glow>
              </a:effectLst>
              <a:latin typeface="+mn-ea"/>
              <a:ea typeface="+mn-ea"/>
            </a:endParaRPr>
          </a:p>
          <a:p>
            <a:pPr>
              <a:lnSpc>
                <a:spcPct val="150000"/>
              </a:lnSpc>
            </a:pPr>
            <a:r>
              <a:rPr lang="ja-JP" altLang="en-US" dirty="0">
                <a:effectLst>
                  <a:glow rad="127000">
                    <a:schemeClr val="bg1">
                      <a:alpha val="90000"/>
                    </a:schemeClr>
                  </a:glow>
                </a:effectLst>
                <a:latin typeface="+mn-ea"/>
              </a:rPr>
              <a:t>　</a:t>
            </a:r>
            <a:r>
              <a:rPr lang="ja-JP" altLang="en-US" dirty="0" smtClean="0">
                <a:effectLst>
                  <a:glow rad="127000">
                    <a:schemeClr val="bg1">
                      <a:alpha val="90000"/>
                    </a:schemeClr>
                  </a:glow>
                </a:effectLst>
                <a:latin typeface="+mn-ea"/>
              </a:rPr>
              <a:t>→</a:t>
            </a:r>
            <a:r>
              <a:rPr lang="en-US" altLang="ja-JP" dirty="0" smtClean="0">
                <a:effectLst>
                  <a:glow rad="127000">
                    <a:schemeClr val="bg1">
                      <a:alpha val="90000"/>
                    </a:schemeClr>
                  </a:glow>
                </a:effectLst>
                <a:latin typeface="+mn-ea"/>
              </a:rPr>
              <a:t>for</a:t>
            </a:r>
            <a:r>
              <a:rPr lang="ja-JP" altLang="en-US" dirty="0" smtClean="0">
                <a:effectLst>
                  <a:glow rad="127000">
                    <a:schemeClr val="bg1">
                      <a:alpha val="90000"/>
                    </a:schemeClr>
                  </a:glow>
                </a:effectLst>
                <a:latin typeface="+mn-ea"/>
              </a:rPr>
              <a:t>とか</a:t>
            </a:r>
            <a:r>
              <a:rPr lang="en-US" altLang="ja-JP" dirty="0" smtClean="0">
                <a:effectLst>
                  <a:glow rad="127000">
                    <a:schemeClr val="bg1">
                      <a:alpha val="90000"/>
                    </a:schemeClr>
                  </a:glow>
                </a:effectLst>
                <a:latin typeface="+mn-ea"/>
              </a:rPr>
              <a:t>if</a:t>
            </a:r>
            <a:r>
              <a:rPr lang="ja-JP" altLang="en-US" dirty="0" smtClean="0">
                <a:effectLst>
                  <a:glow rad="127000">
                    <a:schemeClr val="bg1">
                      <a:alpha val="90000"/>
                    </a:schemeClr>
                  </a:glow>
                </a:effectLst>
                <a:latin typeface="+mn-ea"/>
              </a:rPr>
              <a:t>で条件分岐した後の処理を、インデントしたブロック内に書く</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・コロンがあると、次の行は自動的にインデントされる</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・インデントは半角スペース</a:t>
            </a:r>
            <a:r>
              <a:rPr lang="en-US" altLang="ja-JP" dirty="0" smtClean="0">
                <a:effectLst>
                  <a:glow rad="127000">
                    <a:schemeClr val="bg1">
                      <a:alpha val="90000"/>
                    </a:schemeClr>
                  </a:glow>
                </a:effectLst>
                <a:latin typeface="+mn-ea"/>
                <a:ea typeface="+mn-ea"/>
              </a:rPr>
              <a:t>×4</a:t>
            </a:r>
            <a:r>
              <a:rPr lang="ja-JP" altLang="en-US" dirty="0" smtClean="0">
                <a:effectLst>
                  <a:glow rad="127000">
                    <a:schemeClr val="bg1">
                      <a:alpha val="90000"/>
                    </a:schemeClr>
                  </a:glow>
                </a:effectLst>
                <a:latin typeface="+mn-ea"/>
                <a:ea typeface="+mn-ea"/>
              </a:rPr>
              <a:t>個分</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rPr>
              <a:t>・インデントがずれると「</a:t>
            </a:r>
            <a:r>
              <a:rPr lang="en-US" altLang="ja-JP" dirty="0" err="1" smtClean="0">
                <a:effectLst>
                  <a:glow rad="127000">
                    <a:schemeClr val="bg1">
                      <a:alpha val="90000"/>
                    </a:schemeClr>
                  </a:glow>
                </a:effectLst>
                <a:latin typeface="+mn-ea"/>
              </a:rPr>
              <a:t>IndentationError</a:t>
            </a:r>
            <a:r>
              <a:rPr lang="ja-JP" altLang="en-US" dirty="0" smtClean="0">
                <a:effectLst>
                  <a:glow rad="127000">
                    <a:schemeClr val="bg1">
                      <a:alpha val="90000"/>
                    </a:schemeClr>
                  </a:glow>
                </a:effectLst>
                <a:latin typeface="+mn-ea"/>
              </a:rPr>
              <a:t>」というエラーになります</a:t>
            </a:r>
            <a:endParaRPr lang="en-US" altLang="ja-JP" dirty="0" smtClean="0">
              <a:effectLst>
                <a:glow rad="127000">
                  <a:schemeClr val="bg1">
                    <a:alpha val="90000"/>
                  </a:schemeClr>
                </a:glow>
              </a:effectLst>
              <a:latin typeface="+mn-ea"/>
              <a:ea typeface="+mn-ea"/>
            </a:endParaRPr>
          </a:p>
        </p:txBody>
      </p:sp>
      <p:sp>
        <p:nvSpPr>
          <p:cNvPr id="24" name="右中かっこ 23"/>
          <p:cNvSpPr/>
          <p:nvPr/>
        </p:nvSpPr>
        <p:spPr bwMode="auto">
          <a:xfrm>
            <a:off x="4412609" y="1780235"/>
            <a:ext cx="130030" cy="816158"/>
          </a:xfrm>
          <a:prstGeom prst="rightBrace">
            <a:avLst/>
          </a:prstGeom>
          <a:ln w="19050">
            <a:solidFill>
              <a:schemeClr val="accent3"/>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6" name="右中かっこ 25"/>
          <p:cNvSpPr/>
          <p:nvPr/>
        </p:nvSpPr>
        <p:spPr bwMode="auto">
          <a:xfrm>
            <a:off x="4399521" y="2851733"/>
            <a:ext cx="143117" cy="306722"/>
          </a:xfrm>
          <a:prstGeom prst="rightBrace">
            <a:avLst/>
          </a:prstGeom>
          <a:ln w="19050">
            <a:solidFill>
              <a:schemeClr val="accent3"/>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30" name="右中かっこ 29"/>
          <p:cNvSpPr/>
          <p:nvPr/>
        </p:nvSpPr>
        <p:spPr bwMode="auto">
          <a:xfrm>
            <a:off x="6344674" y="1593863"/>
            <a:ext cx="207127" cy="1602343"/>
          </a:xfrm>
          <a:prstGeom prst="rightBrace">
            <a:avLst/>
          </a:prstGeom>
          <a:ln w="19050">
            <a:solidFill>
              <a:schemeClr val="accent5">
                <a:lumMod val="75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31" name="テキスト ボックス 30"/>
          <p:cNvSpPr txBox="1"/>
          <p:nvPr/>
        </p:nvSpPr>
        <p:spPr>
          <a:xfrm>
            <a:off x="6605512" y="2071868"/>
            <a:ext cx="2538488" cy="830997"/>
          </a:xfrm>
          <a:prstGeom prst="rect">
            <a:avLst/>
          </a:prstGeom>
          <a:noFill/>
        </p:spPr>
        <p:txBody>
          <a:bodyPr wrap="square" rtlCol="0">
            <a:spAutoFit/>
          </a:bodyPr>
          <a:lstStyle/>
          <a:p>
            <a:r>
              <a:rPr lang="en-US" altLang="ja-JP" dirty="0">
                <a:solidFill>
                  <a:schemeClr val="accent5">
                    <a:lumMod val="75000"/>
                  </a:schemeClr>
                </a:solidFill>
                <a:effectLst>
                  <a:glow rad="127000">
                    <a:schemeClr val="bg1">
                      <a:alpha val="90000"/>
                    </a:schemeClr>
                  </a:glow>
                </a:effectLst>
                <a:latin typeface="Consolas" panose="020B0609020204030204" pitchFamily="49" charset="0"/>
                <a:ea typeface="+mn-ea"/>
              </a:rPr>
              <a:t>for </a:t>
            </a:r>
            <a:r>
              <a:rPr lang="en-US" altLang="ja-JP" dirty="0" err="1">
                <a:solidFill>
                  <a:schemeClr val="accent5">
                    <a:lumMod val="75000"/>
                  </a:schemeClr>
                </a:solidFill>
                <a:effectLst>
                  <a:glow rad="127000">
                    <a:schemeClr val="bg1">
                      <a:alpha val="90000"/>
                    </a:schemeClr>
                  </a:glow>
                </a:effectLst>
                <a:latin typeface="Consolas" panose="020B0609020204030204" pitchFamily="49" charset="0"/>
                <a:ea typeface="+mn-ea"/>
              </a:rPr>
              <a:t>i</a:t>
            </a:r>
            <a:r>
              <a:rPr lang="en-US" altLang="ja-JP" dirty="0">
                <a:solidFill>
                  <a:schemeClr val="accent5">
                    <a:lumMod val="75000"/>
                  </a:schemeClr>
                </a:solidFill>
                <a:effectLst>
                  <a:glow rad="127000">
                    <a:schemeClr val="bg1">
                      <a:alpha val="90000"/>
                    </a:schemeClr>
                  </a:glow>
                </a:effectLst>
                <a:latin typeface="Consolas" panose="020B0609020204030204" pitchFamily="49" charset="0"/>
                <a:ea typeface="+mn-ea"/>
              </a:rPr>
              <a:t> in range(10</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a:t>
            </a:r>
          </a:p>
          <a:p>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のブロック</a:t>
            </a:r>
            <a:endPar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endParaRPr>
          </a:p>
          <a:p>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a:t>
            </a:r>
            <a:r>
              <a:rPr lang="en-US" altLang="ja-JP" dirty="0" err="1" smtClean="0">
                <a:solidFill>
                  <a:schemeClr val="accent5">
                    <a:lumMod val="75000"/>
                  </a:schemeClr>
                </a:solidFill>
                <a:effectLst>
                  <a:glow rad="127000">
                    <a:schemeClr val="bg1">
                      <a:alpha val="90000"/>
                    </a:schemeClr>
                  </a:glow>
                </a:effectLst>
                <a:latin typeface="Consolas" panose="020B0609020204030204" pitchFamily="49" charset="0"/>
                <a:ea typeface="+mn-ea"/>
              </a:rPr>
              <a:t>i</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が</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for</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文で</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range(10)</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を</a:t>
            </a:r>
            <a:endPar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endParaRPr>
          </a:p>
          <a:p>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ループしてい</a:t>
            </a:r>
            <a:r>
              <a:rPr lang="ja-JP" altLang="en-US" dirty="0">
                <a:solidFill>
                  <a:schemeClr val="accent5">
                    <a:lumMod val="75000"/>
                  </a:schemeClr>
                </a:solidFill>
                <a:effectLst>
                  <a:glow rad="127000">
                    <a:schemeClr val="bg1">
                      <a:alpha val="90000"/>
                    </a:schemeClr>
                  </a:glow>
                </a:effectLst>
                <a:latin typeface="Consolas" panose="020B0609020204030204" pitchFamily="49" charset="0"/>
                <a:ea typeface="+mn-ea"/>
              </a:rPr>
              <a:t>る</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間に実行される）</a:t>
            </a:r>
            <a:endPar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endParaRPr>
          </a:p>
        </p:txBody>
      </p:sp>
      <p:sp>
        <p:nvSpPr>
          <p:cNvPr id="32" name="テキスト ボックス 31"/>
          <p:cNvSpPr txBox="1"/>
          <p:nvPr/>
        </p:nvSpPr>
        <p:spPr>
          <a:xfrm>
            <a:off x="2726422" y="3196206"/>
            <a:ext cx="1925122" cy="276999"/>
          </a:xfrm>
          <a:prstGeom prst="rect">
            <a:avLst/>
          </a:prstGeom>
          <a:noFill/>
        </p:spPr>
        <p:txBody>
          <a:bodyPr wrap="square" rtlCol="0">
            <a:spAutoFit/>
          </a:bodyPr>
          <a:lstStyle/>
          <a:p>
            <a:r>
              <a:rPr lang="ja-JP" altLang="en-US" dirty="0" smtClean="0">
                <a:solidFill>
                  <a:schemeClr val="bg2">
                    <a:lumMod val="50000"/>
                  </a:schemeClr>
                </a:solidFill>
                <a:effectLst>
                  <a:glow rad="127000">
                    <a:schemeClr val="bg1">
                      <a:alpha val="90000"/>
                    </a:schemeClr>
                  </a:glow>
                </a:effectLst>
                <a:latin typeface="Consolas" panose="020B0609020204030204" pitchFamily="49" charset="0"/>
                <a:ea typeface="+mn-ea"/>
              </a:rPr>
              <a:t>ここは</a:t>
            </a:r>
            <a:r>
              <a:rPr lang="en-US" altLang="ja-JP" dirty="0" smtClean="0">
                <a:solidFill>
                  <a:schemeClr val="bg2">
                    <a:lumMod val="50000"/>
                  </a:schemeClr>
                </a:solidFill>
                <a:effectLst>
                  <a:glow rad="127000">
                    <a:schemeClr val="bg1">
                      <a:alpha val="90000"/>
                    </a:schemeClr>
                  </a:glow>
                </a:effectLst>
                <a:latin typeface="Consolas" panose="020B0609020204030204" pitchFamily="49" charset="0"/>
                <a:ea typeface="+mn-ea"/>
              </a:rPr>
              <a:t>for</a:t>
            </a:r>
            <a:r>
              <a:rPr lang="ja-JP" altLang="en-US" dirty="0" smtClean="0">
                <a:solidFill>
                  <a:schemeClr val="bg2">
                    <a:lumMod val="50000"/>
                  </a:schemeClr>
                </a:solidFill>
                <a:effectLst>
                  <a:glow rad="127000">
                    <a:schemeClr val="bg1">
                      <a:alpha val="90000"/>
                    </a:schemeClr>
                  </a:glow>
                </a:effectLst>
                <a:latin typeface="Consolas" panose="020B0609020204030204" pitchFamily="49" charset="0"/>
                <a:ea typeface="+mn-ea"/>
              </a:rPr>
              <a:t>ブロックの外</a:t>
            </a:r>
            <a:endParaRPr lang="en-US" altLang="ja-JP" dirty="0" smtClean="0">
              <a:solidFill>
                <a:schemeClr val="bg2">
                  <a:lumMod val="50000"/>
                </a:schemeClr>
              </a:solidFill>
              <a:effectLst>
                <a:glow rad="127000">
                  <a:schemeClr val="bg1">
                    <a:alpha val="90000"/>
                  </a:schemeClr>
                </a:glow>
              </a:effectLst>
              <a:latin typeface="Consolas" panose="020B0609020204030204" pitchFamily="49" charset="0"/>
              <a:ea typeface="+mn-ea"/>
            </a:endParaRPr>
          </a:p>
        </p:txBody>
      </p:sp>
      <p:sp>
        <p:nvSpPr>
          <p:cNvPr id="33" name="左矢印 32"/>
          <p:cNvSpPr/>
          <p:nvPr/>
        </p:nvSpPr>
        <p:spPr bwMode="auto">
          <a:xfrm>
            <a:off x="2283530" y="3245666"/>
            <a:ext cx="442892" cy="168129"/>
          </a:xfrm>
          <a:prstGeom prst="lef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4" name="テキスト ボックス 33"/>
          <p:cNvSpPr txBox="1"/>
          <p:nvPr/>
        </p:nvSpPr>
        <p:spPr>
          <a:xfrm>
            <a:off x="4628543" y="1913401"/>
            <a:ext cx="2324838" cy="461665"/>
          </a:xfrm>
          <a:prstGeom prst="rect">
            <a:avLst/>
          </a:prstGeom>
          <a:noFill/>
        </p:spPr>
        <p:txBody>
          <a:bodyPr wrap="square" rtlCol="0">
            <a:spAutoFit/>
          </a:bodyPr>
          <a:lstStyle/>
          <a:p>
            <a:r>
              <a:rPr lang="en-US" altLang="ja-JP" dirty="0" smtClean="0">
                <a:solidFill>
                  <a:schemeClr val="accent3"/>
                </a:solidFill>
                <a:effectLst>
                  <a:glow rad="101600">
                    <a:schemeClr val="bg1">
                      <a:alpha val="84000"/>
                    </a:schemeClr>
                  </a:glow>
                </a:effectLst>
                <a:latin typeface="Consolas" panose="020B0609020204030204" pitchFamily="49" charset="0"/>
                <a:ea typeface="+mn-ea"/>
              </a:rPr>
              <a:t>if</a:t>
            </a:r>
            <a:r>
              <a:rPr lang="ja-JP" altLang="en-US" dirty="0">
                <a:solidFill>
                  <a:schemeClr val="accent3"/>
                </a:solidFill>
                <a:effectLst>
                  <a:glow rad="101600">
                    <a:schemeClr val="bg1">
                      <a:alpha val="84000"/>
                    </a:schemeClr>
                  </a:glow>
                </a:effectLst>
                <a:latin typeface="Consolas" panose="020B0609020204030204" pitchFamily="49" charset="0"/>
                <a:ea typeface="+mn-ea"/>
              </a:rPr>
              <a:t> </a:t>
            </a:r>
            <a:r>
              <a:rPr lang="en-US" altLang="ja-JP" dirty="0" err="1" smtClean="0">
                <a:solidFill>
                  <a:schemeClr val="accent3"/>
                </a:solidFill>
                <a:effectLst>
                  <a:glow rad="101600">
                    <a:schemeClr val="bg1">
                      <a:alpha val="84000"/>
                    </a:schemeClr>
                  </a:glow>
                </a:effectLst>
                <a:latin typeface="Consolas" panose="020B0609020204030204" pitchFamily="49" charset="0"/>
                <a:ea typeface="+mn-ea"/>
              </a:rPr>
              <a:t>i</a:t>
            </a:r>
            <a:r>
              <a:rPr lang="en-US" altLang="ja-JP" dirty="0" smtClean="0">
                <a:solidFill>
                  <a:schemeClr val="accent3"/>
                </a:solidFill>
                <a:effectLst>
                  <a:glow rad="101600">
                    <a:schemeClr val="bg1">
                      <a:alpha val="84000"/>
                    </a:schemeClr>
                  </a:glow>
                </a:effectLst>
                <a:latin typeface="Consolas" panose="020B0609020204030204" pitchFamily="49" charset="0"/>
                <a:ea typeface="+mn-ea"/>
              </a:rPr>
              <a:t> == 5:</a:t>
            </a:r>
            <a:r>
              <a:rPr lang="ja-JP" altLang="en-US" dirty="0">
                <a:solidFill>
                  <a:schemeClr val="accent3"/>
                </a:solidFill>
                <a:effectLst>
                  <a:glow rad="101600">
                    <a:schemeClr val="bg1">
                      <a:alpha val="84000"/>
                    </a:schemeClr>
                  </a:glow>
                </a:effectLst>
                <a:latin typeface="Consolas" panose="020B0609020204030204" pitchFamily="49" charset="0"/>
                <a:ea typeface="+mn-ea"/>
              </a:rPr>
              <a:t>　</a:t>
            </a:r>
            <a:r>
              <a:rPr lang="ja-JP" altLang="en-US" dirty="0" smtClean="0">
                <a:solidFill>
                  <a:schemeClr val="accent3"/>
                </a:solidFill>
                <a:effectLst>
                  <a:glow rad="101600">
                    <a:schemeClr val="bg1">
                      <a:alpha val="84000"/>
                    </a:schemeClr>
                  </a:glow>
                </a:effectLst>
                <a:latin typeface="Consolas" panose="020B0609020204030204" pitchFamily="49" charset="0"/>
                <a:ea typeface="+mn-ea"/>
              </a:rPr>
              <a:t>のブロック</a:t>
            </a:r>
            <a:endParaRPr lang="en-US" altLang="ja-JP" dirty="0" smtClean="0">
              <a:solidFill>
                <a:schemeClr val="accent3"/>
              </a:solidFill>
              <a:effectLst>
                <a:glow rad="101600">
                  <a:schemeClr val="bg1">
                    <a:alpha val="84000"/>
                  </a:schemeClr>
                </a:glow>
              </a:effectLst>
              <a:latin typeface="Consolas" panose="020B0609020204030204" pitchFamily="49" charset="0"/>
              <a:ea typeface="+mn-ea"/>
            </a:endParaRPr>
          </a:p>
          <a:p>
            <a:r>
              <a:rPr lang="ja-JP" altLang="en-US" dirty="0" smtClean="0">
                <a:solidFill>
                  <a:schemeClr val="accent3"/>
                </a:solidFill>
                <a:effectLst>
                  <a:glow rad="101600">
                    <a:schemeClr val="bg1">
                      <a:alpha val="84000"/>
                    </a:schemeClr>
                  </a:glow>
                </a:effectLst>
                <a:latin typeface="Consolas" panose="020B0609020204030204" pitchFamily="49" charset="0"/>
                <a:ea typeface="+mn-ea"/>
              </a:rPr>
              <a:t>（</a:t>
            </a:r>
            <a:r>
              <a:rPr lang="en-US" altLang="ja-JP" dirty="0" err="1" smtClean="0">
                <a:solidFill>
                  <a:schemeClr val="accent3"/>
                </a:solidFill>
                <a:effectLst>
                  <a:glow rad="101600">
                    <a:schemeClr val="bg1">
                      <a:alpha val="84000"/>
                    </a:schemeClr>
                  </a:glow>
                </a:effectLst>
                <a:latin typeface="Consolas" panose="020B0609020204030204" pitchFamily="49" charset="0"/>
                <a:ea typeface="+mn-ea"/>
              </a:rPr>
              <a:t>i</a:t>
            </a:r>
            <a:r>
              <a:rPr lang="en-US" altLang="ja-JP" dirty="0" smtClean="0">
                <a:solidFill>
                  <a:schemeClr val="accent3"/>
                </a:solidFill>
                <a:effectLst>
                  <a:glow rad="101600">
                    <a:schemeClr val="bg1">
                      <a:alpha val="84000"/>
                    </a:schemeClr>
                  </a:glow>
                </a:effectLst>
                <a:latin typeface="Consolas" panose="020B0609020204030204" pitchFamily="49" charset="0"/>
                <a:ea typeface="+mn-ea"/>
              </a:rPr>
              <a:t>=5</a:t>
            </a:r>
            <a:r>
              <a:rPr lang="ja-JP" altLang="en-US" dirty="0" smtClean="0">
                <a:solidFill>
                  <a:schemeClr val="accent3"/>
                </a:solidFill>
                <a:effectLst>
                  <a:glow rad="101600">
                    <a:schemeClr val="bg1">
                      <a:alpha val="84000"/>
                    </a:schemeClr>
                  </a:glow>
                </a:effectLst>
                <a:latin typeface="Consolas" panose="020B0609020204030204" pitchFamily="49" charset="0"/>
                <a:ea typeface="+mn-ea"/>
              </a:rPr>
              <a:t>の場合に実行される）</a:t>
            </a:r>
            <a:endParaRPr lang="en-US" altLang="ja-JP" dirty="0" smtClean="0">
              <a:solidFill>
                <a:schemeClr val="accent3"/>
              </a:solidFill>
              <a:effectLst>
                <a:glow rad="101600">
                  <a:schemeClr val="bg1">
                    <a:alpha val="84000"/>
                  </a:schemeClr>
                </a:glow>
              </a:effectLst>
              <a:latin typeface="Consolas" panose="020B0609020204030204" pitchFamily="49" charset="0"/>
              <a:ea typeface="+mn-ea"/>
            </a:endParaRPr>
          </a:p>
        </p:txBody>
      </p:sp>
      <p:sp>
        <p:nvSpPr>
          <p:cNvPr id="35" name="テキスト ボックス 34"/>
          <p:cNvSpPr txBox="1"/>
          <p:nvPr/>
        </p:nvSpPr>
        <p:spPr>
          <a:xfrm>
            <a:off x="4610563" y="2741001"/>
            <a:ext cx="2324838" cy="461665"/>
          </a:xfrm>
          <a:prstGeom prst="rect">
            <a:avLst/>
          </a:prstGeom>
          <a:noFill/>
        </p:spPr>
        <p:txBody>
          <a:bodyPr wrap="square" rtlCol="0">
            <a:spAutoFit/>
          </a:bodyPr>
          <a:lstStyle/>
          <a:p>
            <a:r>
              <a:rPr lang="en-US" altLang="ja-JP" dirty="0" smtClean="0">
                <a:solidFill>
                  <a:schemeClr val="accent3"/>
                </a:solidFill>
                <a:effectLst>
                  <a:glow rad="101600">
                    <a:schemeClr val="bg1">
                      <a:alpha val="84000"/>
                    </a:schemeClr>
                  </a:glow>
                </a:effectLst>
                <a:latin typeface="Consolas" panose="020B0609020204030204" pitchFamily="49" charset="0"/>
                <a:ea typeface="+mn-ea"/>
              </a:rPr>
              <a:t>else:</a:t>
            </a:r>
            <a:r>
              <a:rPr lang="ja-JP" altLang="en-US" dirty="0">
                <a:solidFill>
                  <a:schemeClr val="accent3"/>
                </a:solidFill>
                <a:effectLst>
                  <a:glow rad="101600">
                    <a:schemeClr val="bg1">
                      <a:alpha val="84000"/>
                    </a:schemeClr>
                  </a:glow>
                </a:effectLst>
                <a:latin typeface="Consolas" panose="020B0609020204030204" pitchFamily="49" charset="0"/>
                <a:ea typeface="+mn-ea"/>
              </a:rPr>
              <a:t>　</a:t>
            </a:r>
            <a:r>
              <a:rPr lang="ja-JP" altLang="en-US" dirty="0" smtClean="0">
                <a:solidFill>
                  <a:schemeClr val="accent3"/>
                </a:solidFill>
                <a:effectLst>
                  <a:glow rad="101600">
                    <a:schemeClr val="bg1">
                      <a:alpha val="84000"/>
                    </a:schemeClr>
                  </a:glow>
                </a:effectLst>
                <a:latin typeface="Consolas" panose="020B0609020204030204" pitchFamily="49" charset="0"/>
                <a:ea typeface="+mn-ea"/>
              </a:rPr>
              <a:t>のブロック</a:t>
            </a:r>
            <a:endParaRPr lang="en-US" altLang="ja-JP" dirty="0" smtClean="0">
              <a:solidFill>
                <a:schemeClr val="accent3"/>
              </a:solidFill>
              <a:effectLst>
                <a:glow rad="101600">
                  <a:schemeClr val="bg1">
                    <a:alpha val="84000"/>
                  </a:schemeClr>
                </a:glow>
              </a:effectLst>
              <a:latin typeface="Consolas" panose="020B0609020204030204" pitchFamily="49" charset="0"/>
              <a:ea typeface="+mn-ea"/>
            </a:endParaRPr>
          </a:p>
          <a:p>
            <a:r>
              <a:rPr lang="ja-JP" altLang="en-US" dirty="0" smtClean="0">
                <a:solidFill>
                  <a:schemeClr val="accent3"/>
                </a:solidFill>
                <a:effectLst>
                  <a:glow rad="101600">
                    <a:schemeClr val="bg1">
                      <a:alpha val="84000"/>
                    </a:schemeClr>
                  </a:glow>
                </a:effectLst>
                <a:latin typeface="Consolas" panose="020B0609020204030204" pitchFamily="49" charset="0"/>
                <a:ea typeface="+mn-ea"/>
              </a:rPr>
              <a:t>（</a:t>
            </a:r>
            <a:r>
              <a:rPr lang="en-US" altLang="ja-JP" dirty="0" err="1" smtClean="0">
                <a:solidFill>
                  <a:schemeClr val="accent3"/>
                </a:solidFill>
                <a:effectLst>
                  <a:glow rad="101600">
                    <a:schemeClr val="bg1">
                      <a:alpha val="84000"/>
                    </a:schemeClr>
                  </a:glow>
                </a:effectLst>
                <a:latin typeface="Consolas" panose="020B0609020204030204" pitchFamily="49" charset="0"/>
                <a:ea typeface="+mn-ea"/>
              </a:rPr>
              <a:t>i</a:t>
            </a:r>
            <a:r>
              <a:rPr lang="en-US" altLang="ja-JP" dirty="0" smtClean="0">
                <a:solidFill>
                  <a:schemeClr val="accent3"/>
                </a:solidFill>
                <a:effectLst>
                  <a:glow rad="101600">
                    <a:schemeClr val="bg1">
                      <a:alpha val="84000"/>
                    </a:schemeClr>
                  </a:glow>
                </a:effectLst>
                <a:latin typeface="Consolas" panose="020B0609020204030204" pitchFamily="49" charset="0"/>
                <a:ea typeface="+mn-ea"/>
              </a:rPr>
              <a:t>=5</a:t>
            </a:r>
            <a:r>
              <a:rPr lang="ja-JP" altLang="en-US" dirty="0" smtClean="0">
                <a:solidFill>
                  <a:schemeClr val="accent3"/>
                </a:solidFill>
                <a:effectLst>
                  <a:glow rad="101600">
                    <a:schemeClr val="bg1">
                      <a:alpha val="84000"/>
                    </a:schemeClr>
                  </a:glow>
                </a:effectLst>
                <a:latin typeface="Consolas" panose="020B0609020204030204" pitchFamily="49" charset="0"/>
                <a:ea typeface="+mn-ea"/>
              </a:rPr>
              <a:t>以外の場合に実行される）</a:t>
            </a:r>
            <a:endParaRPr lang="en-US" altLang="ja-JP" dirty="0" smtClean="0">
              <a:solidFill>
                <a:schemeClr val="accent3"/>
              </a:solidFill>
              <a:effectLst>
                <a:glow rad="101600">
                  <a:schemeClr val="bg1">
                    <a:alpha val="84000"/>
                  </a:schemeClr>
                </a:glow>
              </a:effectLst>
              <a:latin typeface="Consolas" panose="020B0609020204030204" pitchFamily="49" charset="0"/>
              <a:ea typeface="+mn-ea"/>
            </a:endParaRPr>
          </a:p>
        </p:txBody>
      </p:sp>
      <p:pic>
        <p:nvPicPr>
          <p:cNvPr id="36" name="図 35"/>
          <p:cNvPicPr>
            <a:picLocks noChangeAspect="1"/>
          </p:cNvPicPr>
          <p:nvPr/>
        </p:nvPicPr>
        <p:blipFill>
          <a:blip r:embed="rId2"/>
          <a:stretch>
            <a:fillRect/>
          </a:stretch>
        </p:blipFill>
        <p:spPr>
          <a:xfrm>
            <a:off x="7266946" y="3329730"/>
            <a:ext cx="1659403" cy="2059697"/>
          </a:xfrm>
          <a:prstGeom prst="rect">
            <a:avLst/>
          </a:prstGeom>
        </p:spPr>
      </p:pic>
      <p:sp>
        <p:nvSpPr>
          <p:cNvPr id="37" name="右矢印 36"/>
          <p:cNvSpPr/>
          <p:nvPr/>
        </p:nvSpPr>
        <p:spPr bwMode="auto">
          <a:xfrm>
            <a:off x="6822224" y="4044725"/>
            <a:ext cx="373310" cy="592084"/>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4116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500"/>
                            </p:stCondLst>
                            <p:childTnLst>
                              <p:par>
                                <p:cTn id="53" presetID="42" presetClass="entr" presetSubtype="0" fill="hold" nodeType="afterEffect">
                                  <p:stCondLst>
                                    <p:cond delay="25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anim calcmode="lin" valueType="num">
                                      <p:cBhvr>
                                        <p:cTn id="56" dur="500" fill="hold"/>
                                        <p:tgtEl>
                                          <p:spTgt spid="9"/>
                                        </p:tgtEl>
                                        <p:attrNameLst>
                                          <p:attrName>ppt_x</p:attrName>
                                        </p:attrNameLst>
                                      </p:cBhvr>
                                      <p:tavLst>
                                        <p:tav tm="0">
                                          <p:val>
                                            <p:strVal val="#ppt_x"/>
                                          </p:val>
                                        </p:tav>
                                        <p:tav tm="100000">
                                          <p:val>
                                            <p:strVal val="#ppt_x"/>
                                          </p:val>
                                        </p:tav>
                                      </p:tavLst>
                                    </p:anim>
                                    <p:anim calcmode="lin" valueType="num">
                                      <p:cBhvr>
                                        <p:cTn id="57"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anim calcmode="lin" valueType="num">
                                      <p:cBhvr>
                                        <p:cTn id="63" dur="500" fill="hold"/>
                                        <p:tgtEl>
                                          <p:spTgt spid="33"/>
                                        </p:tgtEl>
                                        <p:attrNameLst>
                                          <p:attrName>ppt_x</p:attrName>
                                        </p:attrNameLst>
                                      </p:cBhvr>
                                      <p:tavLst>
                                        <p:tav tm="0">
                                          <p:val>
                                            <p:strVal val="#ppt_x"/>
                                          </p:val>
                                        </p:tav>
                                        <p:tav tm="100000">
                                          <p:val>
                                            <p:strVal val="#ppt_x"/>
                                          </p:val>
                                        </p:tav>
                                      </p:tavLst>
                                    </p:anim>
                                    <p:anim calcmode="lin" valueType="num">
                                      <p:cBhvr>
                                        <p:cTn id="64" dur="500" fill="hold"/>
                                        <p:tgtEl>
                                          <p:spTgt spid="33"/>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10" presetClass="entr" presetSubtype="0" fill="hold" grpId="0" nodeType="afterEffect">
                                  <p:stCondLst>
                                    <p:cond delay="25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randombar(horizontal)">
                                      <p:cBhvr>
                                        <p:cTn id="73" dur="500"/>
                                        <p:tgtEl>
                                          <p:spTgt spid="3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randombar(horizontal)">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3" grpId="0" animBg="1"/>
      <p:bldP spid="24" grpId="0" animBg="1"/>
      <p:bldP spid="26" grpId="0" animBg="1"/>
      <p:bldP spid="30" grpId="0" animBg="1"/>
      <p:bldP spid="31" grpId="0"/>
      <p:bldP spid="32" grpId="0"/>
      <p:bldP spid="33" grpId="0" animBg="1"/>
      <p:bldP spid="34" grpId="0"/>
      <p:bldP spid="35" grpId="0"/>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92475" y="789982"/>
            <a:ext cx="5702400" cy="5400000"/>
          </a:xfrm>
          <a:prstGeom prst="rect">
            <a:avLst/>
          </a:prstGeom>
        </p:spPr>
      </p:pic>
      <p:sp>
        <p:nvSpPr>
          <p:cNvPr id="2" name="タイトル 1"/>
          <p:cNvSpPr>
            <a:spLocks noGrp="1"/>
          </p:cNvSpPr>
          <p:nvPr>
            <p:ph type="title"/>
          </p:nvPr>
        </p:nvSpPr>
        <p:spPr/>
        <p:txBody>
          <a:bodyPr/>
          <a:lstStyle/>
          <a:p>
            <a:r>
              <a:rPr kumimoji="1" lang="en-US" altLang="ja-JP" dirty="0" smtClean="0"/>
              <a:t>For</a:t>
            </a:r>
            <a:r>
              <a:rPr kumimoji="1" lang="ja-JP" altLang="en-US" dirty="0" smtClean="0"/>
              <a:t>文の例</a:t>
            </a:r>
            <a:endParaRPr kumimoji="1" lang="ja-JP" altLang="en-US" dirty="0"/>
          </a:p>
        </p:txBody>
      </p:sp>
      <p:sp>
        <p:nvSpPr>
          <p:cNvPr id="6" name="右中かっこ 5"/>
          <p:cNvSpPr/>
          <p:nvPr/>
        </p:nvSpPr>
        <p:spPr bwMode="auto">
          <a:xfrm>
            <a:off x="4567390" y="1641086"/>
            <a:ext cx="207127" cy="612718"/>
          </a:xfrm>
          <a:prstGeom prst="rightBrace">
            <a:avLst>
              <a:gd name="adj1" fmla="val 8333"/>
              <a:gd name="adj2" fmla="val 74523"/>
            </a:avLst>
          </a:prstGeom>
          <a:ln w="19050">
            <a:solidFill>
              <a:schemeClr val="accent5">
                <a:lumMod val="75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4857968" y="1878923"/>
            <a:ext cx="3319805" cy="461665"/>
          </a:xfrm>
          <a:prstGeom prst="rect">
            <a:avLst/>
          </a:prstGeom>
          <a:noFill/>
        </p:spPr>
        <p:txBody>
          <a:bodyPr wrap="square" rtlCol="0">
            <a:spAutoFit/>
          </a:bodyPr>
          <a:lstStyle/>
          <a:p>
            <a:r>
              <a:rPr lang="en-US" altLang="ja-JP" dirty="0">
                <a:solidFill>
                  <a:schemeClr val="accent5">
                    <a:lumMod val="75000"/>
                  </a:schemeClr>
                </a:solidFill>
                <a:effectLst>
                  <a:glow rad="127000">
                    <a:schemeClr val="bg1">
                      <a:alpha val="90000"/>
                    </a:schemeClr>
                  </a:glow>
                </a:effectLst>
                <a:latin typeface="Consolas" panose="020B0609020204030204" pitchFamily="49" charset="0"/>
                <a:ea typeface="+mn-ea"/>
              </a:rPr>
              <a:t>for </a:t>
            </a:r>
            <a:r>
              <a:rPr lang="en-US" altLang="ja-JP" dirty="0" err="1">
                <a:solidFill>
                  <a:schemeClr val="accent5">
                    <a:lumMod val="75000"/>
                  </a:schemeClr>
                </a:solidFill>
                <a:effectLst>
                  <a:glow rad="127000">
                    <a:schemeClr val="bg1">
                      <a:alpha val="90000"/>
                    </a:schemeClr>
                  </a:glow>
                </a:effectLst>
                <a:latin typeface="Consolas" panose="020B0609020204030204" pitchFamily="49" charset="0"/>
                <a:ea typeface="+mn-ea"/>
              </a:rPr>
              <a:t>i</a:t>
            </a:r>
            <a:r>
              <a:rPr lang="en-US" altLang="ja-JP" dirty="0">
                <a:solidFill>
                  <a:schemeClr val="accent5">
                    <a:lumMod val="75000"/>
                  </a:schemeClr>
                </a:solidFill>
                <a:effectLst>
                  <a:glow rad="127000">
                    <a:schemeClr val="bg1">
                      <a:alpha val="90000"/>
                    </a:schemeClr>
                  </a:glow>
                </a:effectLst>
                <a:latin typeface="Consolas" panose="020B0609020204030204" pitchFamily="49" charset="0"/>
                <a:ea typeface="+mn-ea"/>
              </a:rPr>
              <a:t> in </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range(0, </a:t>
            </a:r>
            <a:r>
              <a:rPr lang="en-US" altLang="ja-JP" dirty="0" err="1" smtClean="0">
                <a:solidFill>
                  <a:schemeClr val="accent5">
                    <a:lumMod val="75000"/>
                  </a:schemeClr>
                </a:solidFill>
                <a:effectLst>
                  <a:glow rad="127000">
                    <a:schemeClr val="bg1">
                      <a:alpha val="90000"/>
                    </a:schemeClr>
                  </a:glow>
                </a:effectLst>
                <a:latin typeface="Consolas" panose="020B0609020204030204" pitchFamily="49" charset="0"/>
                <a:ea typeface="+mn-ea"/>
              </a:rPr>
              <a:t>len</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(stations):</a:t>
            </a:r>
          </a:p>
          <a:p>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のブロック（</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for</a:t>
            </a:r>
            <a:r>
              <a:rPr lang="ja-JP" altLang="en-US" dirty="0">
                <a:solidFill>
                  <a:schemeClr val="accent5">
                    <a:lumMod val="75000"/>
                  </a:schemeClr>
                </a:solidFill>
                <a:effectLst>
                  <a:glow rad="127000">
                    <a:schemeClr val="bg1">
                      <a:alpha val="90000"/>
                    </a:schemeClr>
                  </a:glow>
                </a:effectLst>
                <a:latin typeface="Consolas" panose="020B0609020204030204" pitchFamily="49" charset="0"/>
                <a:ea typeface="+mn-ea"/>
              </a:rPr>
              <a:t>ループ</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の中）</a:t>
            </a:r>
            <a:endPar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endParaRPr>
          </a:p>
        </p:txBody>
      </p:sp>
      <p:sp>
        <p:nvSpPr>
          <p:cNvPr id="8" name="正方形/長方形 7"/>
          <p:cNvSpPr/>
          <p:nvPr/>
        </p:nvSpPr>
        <p:spPr bwMode="auto">
          <a:xfrm>
            <a:off x="2798804" y="1358598"/>
            <a:ext cx="1240280" cy="252437"/>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テキスト ボックス 8"/>
          <p:cNvSpPr txBox="1"/>
          <p:nvPr/>
        </p:nvSpPr>
        <p:spPr>
          <a:xfrm>
            <a:off x="6028109" y="923501"/>
            <a:ext cx="2055531"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Consolas" panose="020B0609020204030204" pitchFamily="49" charset="0"/>
                <a:ea typeface="+mn-ea"/>
              </a:rPr>
              <a:t>←</a:t>
            </a:r>
            <a:r>
              <a:rPr lang="en-US" altLang="ja-JP" dirty="0" err="1" smtClean="0">
                <a:solidFill>
                  <a:schemeClr val="accent6"/>
                </a:solidFill>
                <a:effectLst>
                  <a:glow rad="127000">
                    <a:schemeClr val="bg1">
                      <a:alpha val="90000"/>
                    </a:schemeClr>
                  </a:glow>
                </a:effectLst>
                <a:latin typeface="Consolas" panose="020B0609020204030204" pitchFamily="49" charset="0"/>
                <a:ea typeface="+mn-ea"/>
              </a:rPr>
              <a:t>satations</a:t>
            </a:r>
            <a:r>
              <a:rPr lang="ja-JP" altLang="en-US" dirty="0" smtClean="0">
                <a:solidFill>
                  <a:schemeClr val="accent6"/>
                </a:solidFill>
                <a:effectLst>
                  <a:glow rad="127000">
                    <a:schemeClr val="bg1">
                      <a:alpha val="90000"/>
                    </a:schemeClr>
                  </a:glow>
                </a:effectLst>
                <a:latin typeface="Consolas" panose="020B0609020204030204" pitchFamily="49" charset="0"/>
                <a:ea typeface="+mn-ea"/>
              </a:rPr>
              <a:t>の要素は</a:t>
            </a:r>
            <a:r>
              <a:rPr lang="en-US" altLang="ja-JP" dirty="0" smtClean="0">
                <a:solidFill>
                  <a:schemeClr val="accent6"/>
                </a:solidFill>
                <a:effectLst>
                  <a:glow rad="127000">
                    <a:schemeClr val="bg1">
                      <a:alpha val="90000"/>
                    </a:schemeClr>
                  </a:glow>
                </a:effectLst>
                <a:latin typeface="Consolas" panose="020B0609020204030204" pitchFamily="49" charset="0"/>
                <a:ea typeface="+mn-ea"/>
              </a:rPr>
              <a:t>5</a:t>
            </a:r>
            <a:r>
              <a:rPr lang="ja-JP" altLang="en-US" dirty="0" smtClean="0">
                <a:solidFill>
                  <a:schemeClr val="accent6"/>
                </a:solidFill>
                <a:effectLst>
                  <a:glow rad="127000">
                    <a:schemeClr val="bg1">
                      <a:alpha val="90000"/>
                    </a:schemeClr>
                  </a:glow>
                </a:effectLst>
                <a:latin typeface="Consolas" panose="020B0609020204030204" pitchFamily="49" charset="0"/>
                <a:ea typeface="+mn-ea"/>
              </a:rPr>
              <a:t>個</a:t>
            </a:r>
            <a:endParaRPr lang="en-US" altLang="ja-JP" dirty="0" smtClean="0">
              <a:solidFill>
                <a:schemeClr val="accent6"/>
              </a:solidFill>
              <a:effectLst>
                <a:glow rad="127000">
                  <a:schemeClr val="bg1">
                    <a:alpha val="90000"/>
                  </a:schemeClr>
                </a:glow>
              </a:effectLst>
              <a:latin typeface="Consolas" panose="020B0609020204030204" pitchFamily="49" charset="0"/>
              <a:ea typeface="+mn-ea"/>
            </a:endParaRPr>
          </a:p>
        </p:txBody>
      </p:sp>
      <p:sp>
        <p:nvSpPr>
          <p:cNvPr id="10" name="テキスト ボックス 9"/>
          <p:cNvSpPr txBox="1"/>
          <p:nvPr/>
        </p:nvSpPr>
        <p:spPr>
          <a:xfrm>
            <a:off x="4039084" y="1233575"/>
            <a:ext cx="2055531"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Consolas" panose="020B0609020204030204" pitchFamily="49" charset="0"/>
                <a:ea typeface="+mn-ea"/>
              </a:rPr>
              <a:t>←</a:t>
            </a:r>
            <a:r>
              <a:rPr lang="en-US" altLang="ja-JP" dirty="0" err="1" smtClean="0">
                <a:solidFill>
                  <a:schemeClr val="accent6"/>
                </a:solidFill>
                <a:effectLst>
                  <a:glow rad="127000">
                    <a:schemeClr val="bg1">
                      <a:alpha val="90000"/>
                    </a:schemeClr>
                  </a:glow>
                </a:effectLst>
                <a:latin typeface="Consolas" panose="020B0609020204030204" pitchFamily="49" charset="0"/>
                <a:ea typeface="+mn-ea"/>
              </a:rPr>
              <a:t>len</a:t>
            </a:r>
            <a:r>
              <a:rPr lang="en-US" altLang="ja-JP" dirty="0" smtClean="0">
                <a:solidFill>
                  <a:schemeClr val="accent6"/>
                </a:solidFill>
                <a:effectLst>
                  <a:glow rad="127000">
                    <a:schemeClr val="bg1">
                      <a:alpha val="90000"/>
                    </a:schemeClr>
                  </a:glow>
                </a:effectLst>
                <a:latin typeface="Consolas" panose="020B0609020204030204" pitchFamily="49" charset="0"/>
                <a:ea typeface="+mn-ea"/>
              </a:rPr>
              <a:t>(stations)</a:t>
            </a:r>
            <a:r>
              <a:rPr lang="ja-JP" altLang="en-US" dirty="0">
                <a:solidFill>
                  <a:schemeClr val="accent6"/>
                </a:solidFill>
                <a:effectLst>
                  <a:glow rad="127000">
                    <a:schemeClr val="bg1">
                      <a:alpha val="90000"/>
                    </a:schemeClr>
                  </a:glow>
                </a:effectLst>
                <a:latin typeface="Consolas" panose="020B0609020204030204" pitchFamily="49" charset="0"/>
                <a:ea typeface="+mn-ea"/>
              </a:rPr>
              <a:t> </a:t>
            </a:r>
            <a:r>
              <a:rPr lang="en-US" altLang="ja-JP" dirty="0" smtClean="0">
                <a:solidFill>
                  <a:schemeClr val="accent6"/>
                </a:solidFill>
                <a:effectLst>
                  <a:glow rad="127000">
                    <a:schemeClr val="bg1">
                      <a:alpha val="90000"/>
                    </a:schemeClr>
                  </a:glow>
                </a:effectLst>
                <a:latin typeface="Consolas" panose="020B0609020204030204" pitchFamily="49" charset="0"/>
                <a:ea typeface="+mn-ea"/>
              </a:rPr>
              <a:t>= 5</a:t>
            </a:r>
          </a:p>
        </p:txBody>
      </p:sp>
      <p:sp>
        <p:nvSpPr>
          <p:cNvPr id="11" name="正方形/長方形 10"/>
          <p:cNvSpPr/>
          <p:nvPr/>
        </p:nvSpPr>
        <p:spPr bwMode="auto">
          <a:xfrm>
            <a:off x="1943100" y="1322232"/>
            <a:ext cx="2128181" cy="314561"/>
          </a:xfrm>
          <a:prstGeom prst="rect">
            <a:avLst/>
          </a:prstGeom>
          <a:noFill/>
          <a:ln>
            <a:solidFill>
              <a:schemeClr val="accent5"/>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 name="テキスト ボックス 11"/>
          <p:cNvSpPr txBox="1"/>
          <p:nvPr/>
        </p:nvSpPr>
        <p:spPr>
          <a:xfrm>
            <a:off x="5132875" y="1405960"/>
            <a:ext cx="3521728"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Consolas" panose="020B0609020204030204" pitchFamily="49" charset="0"/>
                <a:ea typeface="+mn-ea"/>
              </a:rPr>
              <a:t>←</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range(0, </a:t>
            </a:r>
            <a:r>
              <a:rPr lang="en-US" altLang="ja-JP" dirty="0" err="1" smtClean="0">
                <a:solidFill>
                  <a:schemeClr val="accent5"/>
                </a:solidFill>
                <a:effectLst>
                  <a:glow rad="127000">
                    <a:schemeClr val="bg1">
                      <a:alpha val="90000"/>
                    </a:schemeClr>
                  </a:glow>
                </a:effectLst>
                <a:latin typeface="Consolas" panose="020B0609020204030204" pitchFamily="49" charset="0"/>
                <a:ea typeface="+mn-ea"/>
              </a:rPr>
              <a:t>len</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(stations))</a:t>
            </a:r>
            <a:r>
              <a:rPr lang="ja-JP" altLang="en-US" dirty="0" smtClean="0">
                <a:solidFill>
                  <a:schemeClr val="accent5"/>
                </a:solidFill>
                <a:effectLst>
                  <a:glow rad="127000">
                    <a:schemeClr val="bg1">
                      <a:alpha val="90000"/>
                    </a:schemeClr>
                  </a:glow>
                </a:effectLst>
                <a:latin typeface="Consolas" panose="020B0609020204030204" pitchFamily="49" charset="0"/>
                <a:ea typeface="+mn-ea"/>
              </a:rPr>
              <a:t> </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 range(0,5)</a:t>
            </a:r>
          </a:p>
          <a:p>
            <a:r>
              <a:rPr lang="ja-JP" altLang="en-US" dirty="0">
                <a:solidFill>
                  <a:schemeClr val="accent5"/>
                </a:solidFill>
                <a:effectLst>
                  <a:glow rad="127000">
                    <a:schemeClr val="bg1">
                      <a:alpha val="90000"/>
                    </a:schemeClr>
                  </a:glow>
                </a:effectLst>
                <a:latin typeface="Consolas" panose="020B0609020204030204" pitchFamily="49" charset="0"/>
                <a:ea typeface="+mn-ea"/>
              </a:rPr>
              <a:t>　</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 0, 1, 2, 3, 4</a:t>
            </a:r>
            <a:r>
              <a:rPr lang="ja-JP" altLang="en-US" dirty="0" smtClean="0">
                <a:solidFill>
                  <a:schemeClr val="accent5"/>
                </a:solidFill>
                <a:effectLst>
                  <a:glow rad="127000">
                    <a:schemeClr val="bg1">
                      <a:alpha val="90000"/>
                    </a:schemeClr>
                  </a:glow>
                </a:effectLst>
                <a:latin typeface="Consolas" panose="020B0609020204030204" pitchFamily="49" charset="0"/>
                <a:ea typeface="+mn-ea"/>
              </a:rPr>
              <a:t>　</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a:t>
            </a:r>
            <a:r>
              <a:rPr lang="ja-JP" altLang="en-US" dirty="0" smtClean="0">
                <a:solidFill>
                  <a:schemeClr val="accent5"/>
                </a:solidFill>
                <a:effectLst>
                  <a:glow rad="127000">
                    <a:schemeClr val="bg1">
                      <a:alpha val="90000"/>
                    </a:schemeClr>
                  </a:glow>
                </a:effectLst>
                <a:latin typeface="Consolas" panose="020B0609020204030204" pitchFamily="49" charset="0"/>
                <a:ea typeface="+mn-ea"/>
              </a:rPr>
              <a:t>脳内変換する</a:t>
            </a:r>
            <a:endParaRPr lang="en-US" altLang="ja-JP" dirty="0" smtClean="0">
              <a:solidFill>
                <a:schemeClr val="accent5"/>
              </a:solidFill>
              <a:effectLst>
                <a:glow rad="127000">
                  <a:schemeClr val="bg1">
                    <a:alpha val="90000"/>
                  </a:schemeClr>
                </a:glow>
              </a:effectLst>
              <a:latin typeface="Consolas" panose="020B0609020204030204" pitchFamily="49" charset="0"/>
              <a:ea typeface="+mn-ea"/>
            </a:endParaRPr>
          </a:p>
        </p:txBody>
      </p:sp>
      <p:sp>
        <p:nvSpPr>
          <p:cNvPr id="13" name="右中かっこ 12"/>
          <p:cNvSpPr/>
          <p:nvPr/>
        </p:nvSpPr>
        <p:spPr bwMode="auto">
          <a:xfrm>
            <a:off x="1979054" y="2656371"/>
            <a:ext cx="207127" cy="612718"/>
          </a:xfrm>
          <a:prstGeom prst="rightBrace">
            <a:avLst/>
          </a:prstGeom>
          <a:ln w="19050">
            <a:solidFill>
              <a:schemeClr val="accent1">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2271805" y="2809548"/>
            <a:ext cx="1354726" cy="276999"/>
          </a:xfrm>
          <a:prstGeom prst="rect">
            <a:avLst/>
          </a:prstGeom>
          <a:noFill/>
        </p:spPr>
        <p:txBody>
          <a:bodyPr wrap="square" rtlCol="0">
            <a:spAutoFit/>
          </a:bodyPr>
          <a:lstStyle/>
          <a:p>
            <a:r>
              <a:rPr lang="en-US" altLang="ja-JP" dirty="0" err="1"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 = 0</a:t>
            </a:r>
            <a:r>
              <a:rPr lang="ja-JP" altLang="en-US"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の</a:t>
            </a:r>
            <a:r>
              <a:rPr lang="ja-JP" altLang="en-US" dirty="0">
                <a:solidFill>
                  <a:schemeClr val="accent1">
                    <a:lumMod val="60000"/>
                    <a:lumOff val="40000"/>
                  </a:schemeClr>
                </a:solidFill>
                <a:effectLst>
                  <a:glow rad="127000">
                    <a:schemeClr val="bg1">
                      <a:alpha val="90000"/>
                    </a:schemeClr>
                  </a:glow>
                </a:effectLst>
                <a:latin typeface="Consolas" panose="020B0609020204030204" pitchFamily="49" charset="0"/>
                <a:ea typeface="+mn-ea"/>
              </a:rPr>
              <a:t>出力</a:t>
            </a:r>
            <a:r>
              <a:rPr lang="ja-JP" altLang="en-US"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結果</a:t>
            </a:r>
            <a:endParaRPr lang="en-US" altLang="ja-JP"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endParaRPr>
          </a:p>
        </p:txBody>
      </p:sp>
      <p:sp>
        <p:nvSpPr>
          <p:cNvPr id="15" name="右中かっこ 14"/>
          <p:cNvSpPr/>
          <p:nvPr/>
        </p:nvSpPr>
        <p:spPr bwMode="auto">
          <a:xfrm>
            <a:off x="1979054" y="3336805"/>
            <a:ext cx="207127" cy="612718"/>
          </a:xfrm>
          <a:prstGeom prst="rightBrace">
            <a:avLst/>
          </a:prstGeom>
          <a:ln w="19050">
            <a:solidFill>
              <a:schemeClr val="accent2"/>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2271804" y="3489982"/>
            <a:ext cx="1440000" cy="276999"/>
          </a:xfrm>
          <a:prstGeom prst="rect">
            <a:avLst/>
          </a:prstGeom>
          <a:noFill/>
        </p:spPr>
        <p:txBody>
          <a:bodyPr wrap="square" rtlCol="0">
            <a:spAutoFit/>
          </a:bodyPr>
          <a:lstStyle/>
          <a:p>
            <a:r>
              <a:rPr lang="en-US" altLang="ja-JP" dirty="0" err="1" smtClean="0">
                <a:solidFill>
                  <a:schemeClr val="accent2">
                    <a:lumMod val="75000"/>
                  </a:schemeClr>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2">
                    <a:lumMod val="75000"/>
                  </a:schemeClr>
                </a:solidFill>
                <a:effectLst>
                  <a:glow rad="127000">
                    <a:schemeClr val="bg1">
                      <a:alpha val="90000"/>
                    </a:schemeClr>
                  </a:glow>
                </a:effectLst>
                <a:latin typeface="Consolas" panose="020B0609020204030204" pitchFamily="49" charset="0"/>
                <a:ea typeface="+mn-ea"/>
              </a:rPr>
              <a:t> = 1</a:t>
            </a:r>
            <a:r>
              <a:rPr lang="ja-JP" altLang="en-US" dirty="0" smtClean="0">
                <a:solidFill>
                  <a:schemeClr val="accent2">
                    <a:lumMod val="75000"/>
                  </a:schemeClr>
                </a:solidFill>
                <a:effectLst>
                  <a:glow rad="127000">
                    <a:schemeClr val="bg1">
                      <a:alpha val="90000"/>
                    </a:schemeClr>
                  </a:glow>
                </a:effectLst>
                <a:latin typeface="Consolas" panose="020B0609020204030204" pitchFamily="49" charset="0"/>
                <a:ea typeface="+mn-ea"/>
              </a:rPr>
              <a:t>の出力結果</a:t>
            </a:r>
            <a:endParaRPr lang="en-US" altLang="ja-JP" dirty="0" smtClean="0">
              <a:solidFill>
                <a:schemeClr val="accent2">
                  <a:lumMod val="75000"/>
                </a:schemeClr>
              </a:solidFill>
              <a:effectLst>
                <a:glow rad="127000">
                  <a:schemeClr val="bg1">
                    <a:alpha val="90000"/>
                  </a:schemeClr>
                </a:glow>
              </a:effectLst>
              <a:latin typeface="Consolas" panose="020B0609020204030204" pitchFamily="49" charset="0"/>
              <a:ea typeface="+mn-ea"/>
            </a:endParaRPr>
          </a:p>
        </p:txBody>
      </p:sp>
      <p:sp>
        <p:nvSpPr>
          <p:cNvPr id="17" name="右中かっこ 16"/>
          <p:cNvSpPr/>
          <p:nvPr/>
        </p:nvSpPr>
        <p:spPr bwMode="auto">
          <a:xfrm>
            <a:off x="1979054" y="4011468"/>
            <a:ext cx="207127" cy="612718"/>
          </a:xfrm>
          <a:prstGeom prst="rightBrace">
            <a:avLst/>
          </a:prstGeom>
          <a:ln w="19050">
            <a:solidFill>
              <a:schemeClr val="accent3"/>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18" name="テキスト ボックス 17"/>
          <p:cNvSpPr txBox="1"/>
          <p:nvPr/>
        </p:nvSpPr>
        <p:spPr>
          <a:xfrm>
            <a:off x="2271804" y="4164645"/>
            <a:ext cx="1440000" cy="276999"/>
          </a:xfrm>
          <a:prstGeom prst="rect">
            <a:avLst/>
          </a:prstGeom>
          <a:noFill/>
        </p:spPr>
        <p:txBody>
          <a:bodyPr wrap="square" rtlCol="0">
            <a:spAutoFit/>
          </a:bodyPr>
          <a:lstStyle/>
          <a:p>
            <a:r>
              <a:rPr lang="en-US" altLang="ja-JP" dirty="0" err="1" smtClean="0">
                <a:solidFill>
                  <a:schemeClr val="accent3"/>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3"/>
                </a:solidFill>
                <a:effectLst>
                  <a:glow rad="127000">
                    <a:schemeClr val="bg1">
                      <a:alpha val="90000"/>
                    </a:schemeClr>
                  </a:glow>
                </a:effectLst>
                <a:latin typeface="Consolas" panose="020B0609020204030204" pitchFamily="49" charset="0"/>
                <a:ea typeface="+mn-ea"/>
              </a:rPr>
              <a:t> = 2</a:t>
            </a:r>
            <a:r>
              <a:rPr lang="ja-JP" altLang="en-US" dirty="0" smtClean="0">
                <a:solidFill>
                  <a:schemeClr val="accent3"/>
                </a:solidFill>
                <a:effectLst>
                  <a:glow rad="127000">
                    <a:schemeClr val="bg1">
                      <a:alpha val="90000"/>
                    </a:schemeClr>
                  </a:glow>
                </a:effectLst>
                <a:latin typeface="Consolas" panose="020B0609020204030204" pitchFamily="49" charset="0"/>
                <a:ea typeface="+mn-ea"/>
              </a:rPr>
              <a:t>の出力結果</a:t>
            </a:r>
            <a:endParaRPr lang="en-US" altLang="ja-JP" dirty="0" smtClean="0">
              <a:solidFill>
                <a:schemeClr val="accent3"/>
              </a:solidFill>
              <a:effectLst>
                <a:glow rad="127000">
                  <a:schemeClr val="bg1">
                    <a:alpha val="90000"/>
                  </a:schemeClr>
                </a:glow>
              </a:effectLst>
              <a:latin typeface="Consolas" panose="020B0609020204030204" pitchFamily="49" charset="0"/>
              <a:ea typeface="+mn-ea"/>
            </a:endParaRPr>
          </a:p>
        </p:txBody>
      </p:sp>
      <p:sp>
        <p:nvSpPr>
          <p:cNvPr id="19" name="右中かっこ 18"/>
          <p:cNvSpPr/>
          <p:nvPr/>
        </p:nvSpPr>
        <p:spPr bwMode="auto">
          <a:xfrm>
            <a:off x="1979054" y="4681827"/>
            <a:ext cx="207127" cy="612718"/>
          </a:xfrm>
          <a:prstGeom prst="rightBrace">
            <a:avLst/>
          </a:prstGeom>
          <a:ln w="19050">
            <a:solidFill>
              <a:schemeClr val="accent4"/>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0" name="テキスト ボックス 19"/>
          <p:cNvSpPr txBox="1"/>
          <p:nvPr/>
        </p:nvSpPr>
        <p:spPr>
          <a:xfrm>
            <a:off x="2271804" y="4835004"/>
            <a:ext cx="1440000" cy="276999"/>
          </a:xfrm>
          <a:prstGeom prst="rect">
            <a:avLst/>
          </a:prstGeom>
          <a:noFill/>
        </p:spPr>
        <p:txBody>
          <a:bodyPr wrap="square" rtlCol="0">
            <a:spAutoFit/>
          </a:bodyPr>
          <a:lstStyle/>
          <a:p>
            <a:r>
              <a:rPr lang="en-US" altLang="ja-JP" dirty="0" err="1" smtClean="0">
                <a:solidFill>
                  <a:schemeClr val="accent4"/>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4"/>
                </a:solidFill>
                <a:effectLst>
                  <a:glow rad="127000">
                    <a:schemeClr val="bg1">
                      <a:alpha val="90000"/>
                    </a:schemeClr>
                  </a:glow>
                </a:effectLst>
                <a:latin typeface="Consolas" panose="020B0609020204030204" pitchFamily="49" charset="0"/>
                <a:ea typeface="+mn-ea"/>
              </a:rPr>
              <a:t> = 3</a:t>
            </a:r>
            <a:r>
              <a:rPr lang="ja-JP" altLang="en-US" dirty="0" smtClean="0">
                <a:solidFill>
                  <a:schemeClr val="accent4"/>
                </a:solidFill>
                <a:effectLst>
                  <a:glow rad="127000">
                    <a:schemeClr val="bg1">
                      <a:alpha val="90000"/>
                    </a:schemeClr>
                  </a:glow>
                </a:effectLst>
                <a:latin typeface="Consolas" panose="020B0609020204030204" pitchFamily="49" charset="0"/>
                <a:ea typeface="+mn-ea"/>
              </a:rPr>
              <a:t>の出力結果</a:t>
            </a:r>
            <a:endParaRPr lang="en-US" altLang="ja-JP" dirty="0" smtClean="0">
              <a:solidFill>
                <a:schemeClr val="accent4"/>
              </a:solidFill>
              <a:effectLst>
                <a:glow rad="127000">
                  <a:schemeClr val="bg1">
                    <a:alpha val="90000"/>
                  </a:schemeClr>
                </a:glow>
              </a:effectLst>
              <a:latin typeface="Consolas" panose="020B0609020204030204" pitchFamily="49" charset="0"/>
              <a:ea typeface="+mn-ea"/>
            </a:endParaRPr>
          </a:p>
        </p:txBody>
      </p:sp>
      <p:sp>
        <p:nvSpPr>
          <p:cNvPr id="21" name="右中かっこ 20"/>
          <p:cNvSpPr/>
          <p:nvPr/>
        </p:nvSpPr>
        <p:spPr bwMode="auto">
          <a:xfrm>
            <a:off x="1979054" y="5327751"/>
            <a:ext cx="207127" cy="612718"/>
          </a:xfrm>
          <a:prstGeom prst="rightBrace">
            <a:avLst/>
          </a:prstGeom>
          <a:ln w="19050">
            <a:solidFill>
              <a:schemeClr val="accent5"/>
            </a:solidFill>
            <a:headEnd type="none" w="med" len="med"/>
            <a:tailEnd type="none" w="med"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2271804" y="5480928"/>
            <a:ext cx="1440000" cy="276999"/>
          </a:xfrm>
          <a:prstGeom prst="rect">
            <a:avLst/>
          </a:prstGeom>
          <a:noFill/>
        </p:spPr>
        <p:txBody>
          <a:bodyPr wrap="square" rtlCol="0">
            <a:spAutoFit/>
          </a:bodyPr>
          <a:lstStyle/>
          <a:p>
            <a:r>
              <a:rPr lang="en-US" altLang="ja-JP" dirty="0" err="1" smtClean="0">
                <a:solidFill>
                  <a:schemeClr val="accent5">
                    <a:lumMod val="75000"/>
                  </a:schemeClr>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rPr>
              <a:t> = 4</a:t>
            </a:r>
            <a:r>
              <a:rPr lang="ja-JP" altLang="en-US" dirty="0" smtClean="0">
                <a:solidFill>
                  <a:schemeClr val="accent5">
                    <a:lumMod val="75000"/>
                  </a:schemeClr>
                </a:solidFill>
                <a:effectLst>
                  <a:glow rad="127000">
                    <a:schemeClr val="bg1">
                      <a:alpha val="90000"/>
                    </a:schemeClr>
                  </a:glow>
                </a:effectLst>
                <a:latin typeface="Consolas" panose="020B0609020204030204" pitchFamily="49" charset="0"/>
                <a:ea typeface="+mn-ea"/>
              </a:rPr>
              <a:t>の出力結果</a:t>
            </a:r>
            <a:endParaRPr lang="en-US" altLang="ja-JP" dirty="0" smtClean="0">
              <a:solidFill>
                <a:schemeClr val="accent5">
                  <a:lumMod val="75000"/>
                </a:schemeClr>
              </a:solidFill>
              <a:effectLst>
                <a:glow rad="127000">
                  <a:schemeClr val="bg1">
                    <a:alpha val="90000"/>
                  </a:schemeClr>
                </a:glow>
              </a:effectLst>
              <a:latin typeface="Consolas" panose="020B0609020204030204" pitchFamily="49" charset="0"/>
              <a:ea typeface="+mn-ea"/>
            </a:endParaRPr>
          </a:p>
        </p:txBody>
      </p:sp>
      <p:sp>
        <p:nvSpPr>
          <p:cNvPr id="23" name="テキスト ボックス 22"/>
          <p:cNvSpPr txBox="1"/>
          <p:nvPr/>
        </p:nvSpPr>
        <p:spPr>
          <a:xfrm>
            <a:off x="3595162" y="2293241"/>
            <a:ext cx="205553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←ここは</a:t>
            </a:r>
            <a:r>
              <a:rPr lang="en-US" altLang="ja-JP" dirty="0" smtClean="0">
                <a:solidFill>
                  <a:schemeClr val="accent1"/>
                </a:solidFill>
                <a:effectLst>
                  <a:glow rad="127000">
                    <a:schemeClr val="bg1">
                      <a:alpha val="90000"/>
                    </a:schemeClr>
                  </a:glow>
                </a:effectLst>
                <a:latin typeface="Consolas" panose="020B0609020204030204" pitchFamily="49" charset="0"/>
                <a:ea typeface="+mn-ea"/>
              </a:rPr>
              <a:t>For</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の外</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p:txBody>
      </p:sp>
      <p:sp>
        <p:nvSpPr>
          <p:cNvPr id="24" name="テキスト ボックス 23"/>
          <p:cNvSpPr txBox="1"/>
          <p:nvPr/>
        </p:nvSpPr>
        <p:spPr>
          <a:xfrm>
            <a:off x="2356834" y="5940232"/>
            <a:ext cx="205553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←ここは</a:t>
            </a:r>
            <a:r>
              <a:rPr lang="en-US" altLang="ja-JP" dirty="0" smtClean="0">
                <a:solidFill>
                  <a:schemeClr val="accent1"/>
                </a:solidFill>
                <a:effectLst>
                  <a:glow rad="127000">
                    <a:schemeClr val="bg1">
                      <a:alpha val="90000"/>
                    </a:schemeClr>
                  </a:glow>
                </a:effectLst>
                <a:latin typeface="Consolas" panose="020B0609020204030204" pitchFamily="49" charset="0"/>
                <a:ea typeface="+mn-ea"/>
              </a:rPr>
              <a:t>For</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の外</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p:txBody>
      </p:sp>
      <p:sp>
        <p:nvSpPr>
          <p:cNvPr id="25" name="テキスト ボックス 24"/>
          <p:cNvSpPr txBox="1"/>
          <p:nvPr/>
        </p:nvSpPr>
        <p:spPr>
          <a:xfrm>
            <a:off x="4213668" y="2700511"/>
            <a:ext cx="2171140" cy="461665"/>
          </a:xfrm>
          <a:prstGeom prst="rect">
            <a:avLst/>
          </a:prstGeom>
          <a:noFill/>
        </p:spPr>
        <p:txBody>
          <a:bodyPr wrap="square" rtlCol="0">
            <a:spAutoFit/>
          </a:bodyPr>
          <a:lstStyle/>
          <a:p>
            <a:r>
              <a:rPr lang="en-US" altLang="ja-JP" dirty="0" err="1"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 = 0</a:t>
            </a:r>
            <a:r>
              <a:rPr lang="ja-JP" altLang="en-US"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の時、</a:t>
            </a:r>
            <a:endParaRPr lang="en-US" altLang="ja-JP"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endParaRPr>
          </a:p>
          <a:p>
            <a:r>
              <a:rPr lang="en-US" altLang="ja-JP"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stations[0] = </a:t>
            </a:r>
            <a:r>
              <a:rPr lang="en-US" altLang="ja-JP" dirty="0" smtClean="0">
                <a:solidFill>
                  <a:schemeClr val="accent1">
                    <a:lumMod val="60000"/>
                    <a:lumOff val="40000"/>
                  </a:schemeClr>
                </a:solidFill>
                <a:effectLst>
                  <a:glow rad="127000">
                    <a:schemeClr val="bg1">
                      <a:alpha val="90000"/>
                    </a:schemeClr>
                  </a:glow>
                </a:effectLst>
                <a:latin typeface="+mn-ea"/>
                <a:ea typeface="+mn-ea"/>
              </a:rPr>
              <a:t>“</a:t>
            </a:r>
            <a:r>
              <a:rPr lang="ja-JP" altLang="en-US" dirty="0" smtClean="0">
                <a:solidFill>
                  <a:schemeClr val="accent1">
                    <a:lumMod val="60000"/>
                    <a:lumOff val="40000"/>
                  </a:schemeClr>
                </a:solidFill>
                <a:effectLst>
                  <a:glow rad="127000">
                    <a:schemeClr val="bg1">
                      <a:alpha val="90000"/>
                    </a:schemeClr>
                  </a:glow>
                </a:effectLst>
                <a:latin typeface="Consolas" panose="020B0609020204030204" pitchFamily="49" charset="0"/>
                <a:ea typeface="+mn-ea"/>
              </a:rPr>
              <a:t>東京</a:t>
            </a:r>
            <a:r>
              <a:rPr lang="en-US" altLang="ja-JP" dirty="0" smtClean="0">
                <a:solidFill>
                  <a:schemeClr val="accent1">
                    <a:lumMod val="60000"/>
                    <a:lumOff val="40000"/>
                  </a:schemeClr>
                </a:solidFill>
                <a:effectLst>
                  <a:glow rad="127000">
                    <a:schemeClr val="bg1">
                      <a:alpha val="90000"/>
                    </a:schemeClr>
                  </a:glow>
                </a:effectLst>
                <a:latin typeface="+mn-ea"/>
                <a:ea typeface="+mn-ea"/>
              </a:rPr>
              <a:t>”</a:t>
            </a:r>
          </a:p>
        </p:txBody>
      </p:sp>
      <p:sp>
        <p:nvSpPr>
          <p:cNvPr id="26" name="テキスト ボックス 25"/>
          <p:cNvSpPr txBox="1"/>
          <p:nvPr/>
        </p:nvSpPr>
        <p:spPr>
          <a:xfrm>
            <a:off x="4213668" y="3412331"/>
            <a:ext cx="2171140" cy="461665"/>
          </a:xfrm>
          <a:prstGeom prst="rect">
            <a:avLst/>
          </a:prstGeom>
          <a:noFill/>
        </p:spPr>
        <p:txBody>
          <a:bodyPr wrap="square" rtlCol="0">
            <a:spAutoFit/>
          </a:bodyPr>
          <a:lstStyle/>
          <a:p>
            <a:r>
              <a:rPr lang="en-US" altLang="ja-JP" dirty="0" err="1" smtClean="0">
                <a:solidFill>
                  <a:schemeClr val="accent2">
                    <a:lumMod val="75000"/>
                  </a:schemeClr>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2">
                    <a:lumMod val="75000"/>
                  </a:schemeClr>
                </a:solidFill>
                <a:effectLst>
                  <a:glow rad="127000">
                    <a:schemeClr val="bg1">
                      <a:alpha val="90000"/>
                    </a:schemeClr>
                  </a:glow>
                </a:effectLst>
                <a:latin typeface="Consolas" panose="020B0609020204030204" pitchFamily="49" charset="0"/>
                <a:ea typeface="+mn-ea"/>
              </a:rPr>
              <a:t> = 1</a:t>
            </a:r>
            <a:r>
              <a:rPr lang="ja-JP" altLang="en-US" dirty="0" smtClean="0">
                <a:solidFill>
                  <a:schemeClr val="accent2">
                    <a:lumMod val="75000"/>
                  </a:schemeClr>
                </a:solidFill>
                <a:effectLst>
                  <a:glow rad="127000">
                    <a:schemeClr val="bg1">
                      <a:alpha val="90000"/>
                    </a:schemeClr>
                  </a:glow>
                </a:effectLst>
                <a:latin typeface="Consolas" panose="020B0609020204030204" pitchFamily="49" charset="0"/>
                <a:ea typeface="+mn-ea"/>
              </a:rPr>
              <a:t>の時、</a:t>
            </a:r>
            <a:endParaRPr lang="en-US" altLang="ja-JP" dirty="0" smtClean="0">
              <a:solidFill>
                <a:schemeClr val="accent2">
                  <a:lumMod val="75000"/>
                </a:schemeClr>
              </a:solidFill>
              <a:effectLst>
                <a:glow rad="127000">
                  <a:schemeClr val="bg1">
                    <a:alpha val="90000"/>
                  </a:schemeClr>
                </a:glow>
              </a:effectLst>
              <a:latin typeface="Consolas" panose="020B0609020204030204" pitchFamily="49" charset="0"/>
              <a:ea typeface="+mn-ea"/>
            </a:endParaRPr>
          </a:p>
          <a:p>
            <a:r>
              <a:rPr lang="en-US" altLang="ja-JP" dirty="0" smtClean="0">
                <a:solidFill>
                  <a:schemeClr val="accent2">
                    <a:lumMod val="75000"/>
                  </a:schemeClr>
                </a:solidFill>
                <a:effectLst>
                  <a:glow rad="127000">
                    <a:schemeClr val="bg1">
                      <a:alpha val="90000"/>
                    </a:schemeClr>
                  </a:glow>
                </a:effectLst>
                <a:latin typeface="Consolas" panose="020B0609020204030204" pitchFamily="49" charset="0"/>
                <a:ea typeface="+mn-ea"/>
              </a:rPr>
              <a:t>stations[1] = </a:t>
            </a:r>
            <a:r>
              <a:rPr lang="en-US" altLang="ja-JP" dirty="0" smtClean="0">
                <a:solidFill>
                  <a:schemeClr val="accent2">
                    <a:lumMod val="75000"/>
                  </a:schemeClr>
                </a:solidFill>
                <a:effectLst>
                  <a:glow rad="127000">
                    <a:schemeClr val="bg1">
                      <a:alpha val="90000"/>
                    </a:schemeClr>
                  </a:glow>
                </a:effectLst>
                <a:latin typeface="+mn-ea"/>
                <a:ea typeface="+mn-ea"/>
              </a:rPr>
              <a:t>“</a:t>
            </a:r>
            <a:r>
              <a:rPr lang="ja-JP" altLang="en-US" dirty="0" smtClean="0">
                <a:solidFill>
                  <a:schemeClr val="accent2">
                    <a:lumMod val="75000"/>
                  </a:schemeClr>
                </a:solidFill>
                <a:effectLst>
                  <a:glow rad="127000">
                    <a:schemeClr val="bg1">
                      <a:alpha val="90000"/>
                    </a:schemeClr>
                  </a:glow>
                </a:effectLst>
                <a:latin typeface="+mn-ea"/>
                <a:ea typeface="+mn-ea"/>
              </a:rPr>
              <a:t>品川</a:t>
            </a:r>
            <a:r>
              <a:rPr lang="en-US" altLang="ja-JP" dirty="0" smtClean="0">
                <a:solidFill>
                  <a:schemeClr val="accent2">
                    <a:lumMod val="75000"/>
                  </a:schemeClr>
                </a:solidFill>
                <a:effectLst>
                  <a:glow rad="127000">
                    <a:schemeClr val="bg1">
                      <a:alpha val="90000"/>
                    </a:schemeClr>
                  </a:glow>
                </a:effectLst>
                <a:latin typeface="+mn-ea"/>
                <a:ea typeface="+mn-ea"/>
              </a:rPr>
              <a:t>”</a:t>
            </a:r>
          </a:p>
        </p:txBody>
      </p:sp>
      <p:sp>
        <p:nvSpPr>
          <p:cNvPr id="27" name="テキスト ボックス 26"/>
          <p:cNvSpPr txBox="1"/>
          <p:nvPr/>
        </p:nvSpPr>
        <p:spPr>
          <a:xfrm>
            <a:off x="4213668" y="4124151"/>
            <a:ext cx="2171140" cy="461665"/>
          </a:xfrm>
          <a:prstGeom prst="rect">
            <a:avLst/>
          </a:prstGeom>
          <a:noFill/>
        </p:spPr>
        <p:txBody>
          <a:bodyPr wrap="square" rtlCol="0">
            <a:spAutoFit/>
          </a:bodyPr>
          <a:lstStyle/>
          <a:p>
            <a:r>
              <a:rPr lang="en-US" altLang="ja-JP" dirty="0" err="1" smtClean="0">
                <a:solidFill>
                  <a:schemeClr val="accent3"/>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3"/>
                </a:solidFill>
                <a:effectLst>
                  <a:glow rad="127000">
                    <a:schemeClr val="bg1">
                      <a:alpha val="90000"/>
                    </a:schemeClr>
                  </a:glow>
                </a:effectLst>
                <a:latin typeface="Consolas" panose="020B0609020204030204" pitchFamily="49" charset="0"/>
                <a:ea typeface="+mn-ea"/>
              </a:rPr>
              <a:t> = 2</a:t>
            </a:r>
            <a:r>
              <a:rPr lang="ja-JP" altLang="en-US" dirty="0" smtClean="0">
                <a:solidFill>
                  <a:schemeClr val="accent3"/>
                </a:solidFill>
                <a:effectLst>
                  <a:glow rad="127000">
                    <a:schemeClr val="bg1">
                      <a:alpha val="90000"/>
                    </a:schemeClr>
                  </a:glow>
                </a:effectLst>
                <a:latin typeface="Consolas" panose="020B0609020204030204" pitchFamily="49" charset="0"/>
                <a:ea typeface="+mn-ea"/>
              </a:rPr>
              <a:t>の時、</a:t>
            </a:r>
            <a:endParaRPr lang="en-US" altLang="ja-JP" dirty="0" smtClean="0">
              <a:solidFill>
                <a:schemeClr val="accent3"/>
              </a:solidFill>
              <a:effectLst>
                <a:glow rad="127000">
                  <a:schemeClr val="bg1">
                    <a:alpha val="90000"/>
                  </a:schemeClr>
                </a:glow>
              </a:effectLst>
              <a:latin typeface="Consolas" panose="020B0609020204030204" pitchFamily="49" charset="0"/>
              <a:ea typeface="+mn-ea"/>
            </a:endParaRPr>
          </a:p>
          <a:p>
            <a:r>
              <a:rPr lang="en-US" altLang="ja-JP" dirty="0" smtClean="0">
                <a:solidFill>
                  <a:schemeClr val="accent3"/>
                </a:solidFill>
                <a:effectLst>
                  <a:glow rad="127000">
                    <a:schemeClr val="bg1">
                      <a:alpha val="90000"/>
                    </a:schemeClr>
                  </a:glow>
                </a:effectLst>
                <a:latin typeface="Consolas" panose="020B0609020204030204" pitchFamily="49" charset="0"/>
                <a:ea typeface="+mn-ea"/>
              </a:rPr>
              <a:t>stations[2] = </a:t>
            </a:r>
            <a:r>
              <a:rPr lang="en-US" altLang="ja-JP" dirty="0" smtClean="0">
                <a:solidFill>
                  <a:schemeClr val="accent3"/>
                </a:solidFill>
                <a:effectLst>
                  <a:glow rad="127000">
                    <a:schemeClr val="bg1">
                      <a:alpha val="90000"/>
                    </a:schemeClr>
                  </a:glow>
                </a:effectLst>
                <a:latin typeface="+mn-ea"/>
                <a:ea typeface="+mn-ea"/>
              </a:rPr>
              <a:t>“</a:t>
            </a:r>
            <a:r>
              <a:rPr lang="ja-JP" altLang="en-US" dirty="0">
                <a:solidFill>
                  <a:schemeClr val="accent3"/>
                </a:solidFill>
                <a:effectLst>
                  <a:glow rad="127000">
                    <a:schemeClr val="bg1">
                      <a:alpha val="90000"/>
                    </a:schemeClr>
                  </a:glow>
                </a:effectLst>
                <a:latin typeface="Consolas" panose="020B0609020204030204" pitchFamily="49" charset="0"/>
                <a:ea typeface="+mn-ea"/>
              </a:rPr>
              <a:t>新横浜</a:t>
            </a:r>
            <a:r>
              <a:rPr lang="en-US" altLang="ja-JP" dirty="0" smtClean="0">
                <a:solidFill>
                  <a:schemeClr val="accent3"/>
                </a:solidFill>
                <a:effectLst>
                  <a:glow rad="127000">
                    <a:schemeClr val="bg1">
                      <a:alpha val="90000"/>
                    </a:schemeClr>
                  </a:glow>
                </a:effectLst>
                <a:latin typeface="+mn-ea"/>
                <a:ea typeface="+mn-ea"/>
              </a:rPr>
              <a:t>”</a:t>
            </a:r>
          </a:p>
        </p:txBody>
      </p:sp>
      <p:sp>
        <p:nvSpPr>
          <p:cNvPr id="28" name="テキスト ボックス 27"/>
          <p:cNvSpPr txBox="1"/>
          <p:nvPr/>
        </p:nvSpPr>
        <p:spPr>
          <a:xfrm>
            <a:off x="4213668" y="4836958"/>
            <a:ext cx="2171140" cy="461665"/>
          </a:xfrm>
          <a:prstGeom prst="rect">
            <a:avLst/>
          </a:prstGeom>
          <a:noFill/>
        </p:spPr>
        <p:txBody>
          <a:bodyPr wrap="square" rtlCol="0">
            <a:spAutoFit/>
          </a:bodyPr>
          <a:lstStyle/>
          <a:p>
            <a:r>
              <a:rPr lang="en-US" altLang="ja-JP" dirty="0" err="1" smtClean="0">
                <a:solidFill>
                  <a:schemeClr val="accent4"/>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4"/>
                </a:solidFill>
                <a:effectLst>
                  <a:glow rad="127000">
                    <a:schemeClr val="bg1">
                      <a:alpha val="90000"/>
                    </a:schemeClr>
                  </a:glow>
                </a:effectLst>
                <a:latin typeface="Consolas" panose="020B0609020204030204" pitchFamily="49" charset="0"/>
                <a:ea typeface="+mn-ea"/>
              </a:rPr>
              <a:t> = 3</a:t>
            </a:r>
            <a:r>
              <a:rPr lang="ja-JP" altLang="en-US" dirty="0" smtClean="0">
                <a:solidFill>
                  <a:schemeClr val="accent4"/>
                </a:solidFill>
                <a:effectLst>
                  <a:glow rad="127000">
                    <a:schemeClr val="bg1">
                      <a:alpha val="90000"/>
                    </a:schemeClr>
                  </a:glow>
                </a:effectLst>
                <a:latin typeface="Consolas" panose="020B0609020204030204" pitchFamily="49" charset="0"/>
                <a:ea typeface="+mn-ea"/>
              </a:rPr>
              <a:t>の時、</a:t>
            </a:r>
            <a:endParaRPr lang="en-US" altLang="ja-JP" dirty="0" smtClean="0">
              <a:solidFill>
                <a:schemeClr val="accent4"/>
              </a:solidFill>
              <a:effectLst>
                <a:glow rad="127000">
                  <a:schemeClr val="bg1">
                    <a:alpha val="90000"/>
                  </a:schemeClr>
                </a:glow>
              </a:effectLst>
              <a:latin typeface="Consolas" panose="020B0609020204030204" pitchFamily="49" charset="0"/>
              <a:ea typeface="+mn-ea"/>
            </a:endParaRPr>
          </a:p>
          <a:p>
            <a:r>
              <a:rPr lang="en-US" altLang="ja-JP" dirty="0" smtClean="0">
                <a:solidFill>
                  <a:schemeClr val="accent4"/>
                </a:solidFill>
                <a:effectLst>
                  <a:glow rad="127000">
                    <a:schemeClr val="bg1">
                      <a:alpha val="90000"/>
                    </a:schemeClr>
                  </a:glow>
                </a:effectLst>
                <a:latin typeface="Consolas" panose="020B0609020204030204" pitchFamily="49" charset="0"/>
                <a:ea typeface="+mn-ea"/>
              </a:rPr>
              <a:t>stations[3] = </a:t>
            </a:r>
            <a:r>
              <a:rPr lang="en-US" altLang="ja-JP" dirty="0" smtClean="0">
                <a:solidFill>
                  <a:schemeClr val="accent4"/>
                </a:solidFill>
                <a:effectLst>
                  <a:glow rad="127000">
                    <a:schemeClr val="bg1">
                      <a:alpha val="90000"/>
                    </a:schemeClr>
                  </a:glow>
                </a:effectLst>
                <a:latin typeface="+mn-ea"/>
                <a:ea typeface="+mn-ea"/>
              </a:rPr>
              <a:t>“</a:t>
            </a:r>
            <a:r>
              <a:rPr lang="ja-JP" altLang="en-US" dirty="0">
                <a:solidFill>
                  <a:schemeClr val="accent4"/>
                </a:solidFill>
                <a:effectLst>
                  <a:glow rad="127000">
                    <a:schemeClr val="bg1">
                      <a:alpha val="90000"/>
                    </a:schemeClr>
                  </a:glow>
                </a:effectLst>
                <a:latin typeface="Consolas" panose="020B0609020204030204" pitchFamily="49" charset="0"/>
                <a:ea typeface="+mn-ea"/>
              </a:rPr>
              <a:t>小田原</a:t>
            </a:r>
            <a:r>
              <a:rPr lang="en-US" altLang="ja-JP" dirty="0" smtClean="0">
                <a:solidFill>
                  <a:schemeClr val="accent4"/>
                </a:solidFill>
                <a:effectLst>
                  <a:glow rad="127000">
                    <a:schemeClr val="bg1">
                      <a:alpha val="90000"/>
                    </a:schemeClr>
                  </a:glow>
                </a:effectLst>
                <a:latin typeface="+mn-ea"/>
                <a:ea typeface="+mn-ea"/>
              </a:rPr>
              <a:t>”</a:t>
            </a:r>
          </a:p>
        </p:txBody>
      </p:sp>
      <p:sp>
        <p:nvSpPr>
          <p:cNvPr id="29" name="テキスト ボックス 28"/>
          <p:cNvSpPr txBox="1"/>
          <p:nvPr/>
        </p:nvSpPr>
        <p:spPr>
          <a:xfrm>
            <a:off x="4213668" y="5480928"/>
            <a:ext cx="2171140" cy="461665"/>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Consolas" panose="020B0609020204030204" pitchFamily="49" charset="0"/>
                <a:ea typeface="+mn-ea"/>
              </a:rPr>
              <a:t>i</a:t>
            </a:r>
            <a:r>
              <a:rPr lang="en-US" altLang="ja-JP" dirty="0" smtClean="0">
                <a:solidFill>
                  <a:schemeClr val="accent5"/>
                </a:solidFill>
                <a:effectLst>
                  <a:glow rad="127000">
                    <a:schemeClr val="bg1">
                      <a:alpha val="90000"/>
                    </a:schemeClr>
                  </a:glow>
                </a:effectLst>
                <a:latin typeface="Consolas" panose="020B0609020204030204" pitchFamily="49" charset="0"/>
                <a:ea typeface="+mn-ea"/>
              </a:rPr>
              <a:t> = 4</a:t>
            </a:r>
            <a:r>
              <a:rPr lang="ja-JP" altLang="en-US" dirty="0" smtClean="0">
                <a:solidFill>
                  <a:schemeClr val="accent5"/>
                </a:solidFill>
                <a:effectLst>
                  <a:glow rad="127000">
                    <a:schemeClr val="bg1">
                      <a:alpha val="90000"/>
                    </a:schemeClr>
                  </a:glow>
                </a:effectLst>
                <a:latin typeface="Consolas" panose="020B0609020204030204" pitchFamily="49" charset="0"/>
                <a:ea typeface="+mn-ea"/>
              </a:rPr>
              <a:t>の時、</a:t>
            </a:r>
            <a:endParaRPr lang="en-US" altLang="ja-JP" dirty="0" smtClean="0">
              <a:solidFill>
                <a:schemeClr val="accent5"/>
              </a:solidFill>
              <a:effectLst>
                <a:glow rad="127000">
                  <a:schemeClr val="bg1">
                    <a:alpha val="90000"/>
                  </a:schemeClr>
                </a:glow>
              </a:effectLst>
              <a:latin typeface="Consolas" panose="020B0609020204030204" pitchFamily="49" charset="0"/>
              <a:ea typeface="+mn-ea"/>
            </a:endParaRPr>
          </a:p>
          <a:p>
            <a:r>
              <a:rPr lang="en-US" altLang="ja-JP" dirty="0" smtClean="0">
                <a:solidFill>
                  <a:schemeClr val="accent5"/>
                </a:solidFill>
                <a:effectLst>
                  <a:glow rad="127000">
                    <a:schemeClr val="bg1">
                      <a:alpha val="90000"/>
                    </a:schemeClr>
                  </a:glow>
                </a:effectLst>
                <a:latin typeface="Consolas" panose="020B0609020204030204" pitchFamily="49" charset="0"/>
                <a:ea typeface="+mn-ea"/>
              </a:rPr>
              <a:t>stations[4] = </a:t>
            </a:r>
            <a:r>
              <a:rPr lang="en-US" altLang="ja-JP" dirty="0" smtClean="0">
                <a:solidFill>
                  <a:schemeClr val="accent5"/>
                </a:solidFill>
                <a:effectLst>
                  <a:glow rad="127000">
                    <a:schemeClr val="bg1">
                      <a:alpha val="90000"/>
                    </a:schemeClr>
                  </a:glow>
                </a:effectLst>
                <a:latin typeface="+mn-ea"/>
                <a:ea typeface="+mn-ea"/>
              </a:rPr>
              <a:t>“</a:t>
            </a:r>
            <a:r>
              <a:rPr lang="ja-JP" altLang="en-US" dirty="0">
                <a:solidFill>
                  <a:schemeClr val="accent5"/>
                </a:solidFill>
                <a:effectLst>
                  <a:glow rad="127000">
                    <a:schemeClr val="bg1">
                      <a:alpha val="90000"/>
                    </a:schemeClr>
                  </a:glow>
                </a:effectLst>
                <a:latin typeface="Consolas" panose="020B0609020204030204" pitchFamily="49" charset="0"/>
                <a:ea typeface="+mn-ea"/>
              </a:rPr>
              <a:t>熱海</a:t>
            </a:r>
            <a:r>
              <a:rPr lang="en-US" altLang="ja-JP" dirty="0" smtClean="0">
                <a:solidFill>
                  <a:schemeClr val="accent5"/>
                </a:solidFill>
                <a:effectLst>
                  <a:glow rad="127000">
                    <a:schemeClr val="bg1">
                      <a:alpha val="90000"/>
                    </a:schemeClr>
                  </a:glow>
                </a:effectLst>
                <a:latin typeface="+mn-ea"/>
                <a:ea typeface="+mn-ea"/>
              </a:rPr>
              <a:t>”</a:t>
            </a:r>
          </a:p>
        </p:txBody>
      </p:sp>
      <p:sp>
        <p:nvSpPr>
          <p:cNvPr id="33" name="下矢印 32"/>
          <p:cNvSpPr/>
          <p:nvPr/>
        </p:nvSpPr>
        <p:spPr bwMode="auto">
          <a:xfrm>
            <a:off x="7937679" y="1695718"/>
            <a:ext cx="240094" cy="842266"/>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4" name="テキスト ボックス 33"/>
          <p:cNvSpPr txBox="1"/>
          <p:nvPr/>
        </p:nvSpPr>
        <p:spPr>
          <a:xfrm>
            <a:off x="6294862" y="2549282"/>
            <a:ext cx="2849138" cy="830997"/>
          </a:xfrm>
          <a:prstGeom prst="rect">
            <a:avLst/>
          </a:prstGeom>
          <a:noFill/>
        </p:spPr>
        <p:txBody>
          <a:bodyPr wrap="square" rtlCol="0">
            <a:spAutoFit/>
          </a:bodyPr>
          <a:lstStyle/>
          <a:p>
            <a:r>
              <a:rPr lang="en-US" altLang="ja-JP" dirty="0" err="1" smtClean="0">
                <a:solidFill>
                  <a:schemeClr val="accent1"/>
                </a:solidFill>
                <a:effectLst>
                  <a:glow rad="127000">
                    <a:schemeClr val="bg1">
                      <a:alpha val="90000"/>
                    </a:schemeClr>
                  </a:glow>
                </a:effectLst>
                <a:latin typeface="Consolas" panose="020B0609020204030204" pitchFamily="49" charset="0"/>
                <a:ea typeface="+mn-ea"/>
              </a:rPr>
              <a:t>i</a:t>
            </a:r>
            <a:r>
              <a:rPr lang="ja-JP" altLang="en-US" dirty="0" err="1" smtClean="0">
                <a:solidFill>
                  <a:schemeClr val="accent1"/>
                </a:solidFill>
                <a:effectLst>
                  <a:glow rad="127000">
                    <a:schemeClr val="bg1">
                      <a:alpha val="90000"/>
                    </a:schemeClr>
                  </a:glow>
                </a:effectLst>
                <a:latin typeface="Consolas" panose="020B0609020204030204" pitchFamily="49" charset="0"/>
                <a:ea typeface="+mn-ea"/>
              </a:rPr>
              <a:t>には</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順番に </a:t>
            </a:r>
            <a:r>
              <a:rPr lang="en-US" altLang="ja-JP" dirty="0" smtClean="0">
                <a:solidFill>
                  <a:schemeClr val="accent1"/>
                </a:solidFill>
                <a:effectLst>
                  <a:glow rad="127000">
                    <a:schemeClr val="bg1">
                      <a:alpha val="90000"/>
                    </a:schemeClr>
                  </a:glow>
                </a:effectLst>
                <a:latin typeface="Consolas" panose="020B0609020204030204" pitchFamily="49" charset="0"/>
                <a:ea typeface="+mn-ea"/>
              </a:rPr>
              <a:t>0, 1, 2, 3, 4</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が入る</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a:p>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というのを脳内変換して、インデント</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a:p>
            <a:r>
              <a:rPr lang="ja-JP" altLang="en-US" dirty="0">
                <a:solidFill>
                  <a:schemeClr val="accent1"/>
                </a:solidFill>
                <a:effectLst>
                  <a:glow rad="127000">
                    <a:schemeClr val="bg1">
                      <a:alpha val="90000"/>
                    </a:schemeClr>
                  </a:glow>
                </a:effectLst>
                <a:latin typeface="Consolas" panose="020B0609020204030204" pitchFamily="49" charset="0"/>
                <a:ea typeface="+mn-ea"/>
              </a:rPr>
              <a:t>以下</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のコードに</a:t>
            </a:r>
            <a:r>
              <a:rPr lang="en-US" altLang="ja-JP" dirty="0" err="1" smtClean="0">
                <a:solidFill>
                  <a:schemeClr val="accent1"/>
                </a:solidFill>
                <a:effectLst>
                  <a:glow rad="127000">
                    <a:schemeClr val="bg1">
                      <a:alpha val="90000"/>
                    </a:schemeClr>
                  </a:glow>
                </a:effectLst>
                <a:latin typeface="Consolas" panose="020B0609020204030204" pitchFamily="49" charset="0"/>
                <a:ea typeface="+mn-ea"/>
              </a:rPr>
              <a:t>i</a:t>
            </a:r>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の値を代入したら</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a:p>
            <a:r>
              <a:rPr lang="ja-JP" altLang="en-US" dirty="0" smtClean="0">
                <a:solidFill>
                  <a:schemeClr val="accent1"/>
                </a:solidFill>
                <a:effectLst>
                  <a:glow rad="127000">
                    <a:schemeClr val="bg1">
                      <a:alpha val="90000"/>
                    </a:schemeClr>
                  </a:glow>
                </a:effectLst>
                <a:latin typeface="Consolas" panose="020B0609020204030204" pitchFamily="49" charset="0"/>
                <a:ea typeface="+mn-ea"/>
              </a:rPr>
              <a:t>どうなるかを考える</a:t>
            </a:r>
            <a:endParaRPr lang="en-US" altLang="ja-JP" dirty="0" smtClean="0">
              <a:solidFill>
                <a:schemeClr val="accent1"/>
              </a:solidFill>
              <a:effectLst>
                <a:glow rad="127000">
                  <a:schemeClr val="bg1">
                    <a:alpha val="90000"/>
                  </a:schemeClr>
                </a:glow>
              </a:effectLst>
              <a:latin typeface="Consolas" panose="020B0609020204030204" pitchFamily="49" charset="0"/>
              <a:ea typeface="+mn-ea"/>
            </a:endParaRPr>
          </a:p>
        </p:txBody>
      </p:sp>
    </p:spTree>
    <p:extLst>
      <p:ext uri="{BB962C8B-B14F-4D97-AF65-F5344CB8AC3E}">
        <p14:creationId xmlns:p14="http://schemas.microsoft.com/office/powerpoint/2010/main" val="32357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par>
                                <p:cTn id="82" presetID="1"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P spid="23" grpId="0"/>
      <p:bldP spid="24" grpId="0"/>
      <p:bldP spid="25" grpId="0"/>
      <p:bldP spid="26" grpId="0"/>
      <p:bldP spid="27" grpId="0"/>
      <p:bldP spid="28" grpId="0"/>
      <p:bldP spid="29" grpId="0"/>
      <p:bldP spid="33" grpId="0" animBg="1"/>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参考その１</a:t>
            </a:r>
            <a:endParaRPr kumimoji="1" lang="ja-JP" altLang="en-US" dirty="0"/>
          </a:p>
        </p:txBody>
      </p:sp>
      <p:sp>
        <p:nvSpPr>
          <p:cNvPr id="3" name="正方形/長方形 2"/>
          <p:cNvSpPr/>
          <p:nvPr/>
        </p:nvSpPr>
        <p:spPr>
          <a:xfrm>
            <a:off x="707643" y="1385269"/>
            <a:ext cx="7474734" cy="3970318"/>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a:t>
            </a:r>
            <a:r>
              <a:rPr lang="en-US" altLang="ja-JP" dirty="0">
                <a:solidFill>
                  <a:srgbClr val="000000"/>
                </a:solidFill>
                <a:latin typeface="+mn-ea"/>
                <a:ea typeface="+mn-ea"/>
              </a:rPr>
              <a:t>【</a:t>
            </a:r>
            <a:r>
              <a:rPr lang="en-US" altLang="ja-JP" dirty="0" err="1">
                <a:solidFill>
                  <a:srgbClr val="000000"/>
                </a:solidFill>
                <a:latin typeface="+mn-ea"/>
                <a:ea typeface="+mn-ea"/>
              </a:rPr>
              <a:t>Python】for</a:t>
            </a:r>
            <a:r>
              <a:rPr lang="ja-JP" altLang="en-US" dirty="0">
                <a:solidFill>
                  <a:srgbClr val="000000"/>
                </a:solidFill>
                <a:latin typeface="+mn-ea"/>
                <a:ea typeface="+mn-ea"/>
              </a:rPr>
              <a:t>文の使い方に</a:t>
            </a:r>
            <a:r>
              <a:rPr lang="ja-JP" altLang="en-US" dirty="0" smtClean="0">
                <a:solidFill>
                  <a:srgbClr val="000000"/>
                </a:solidFill>
                <a:latin typeface="+mn-ea"/>
                <a:ea typeface="+mn-ea"/>
              </a:rPr>
              <a:t>ついて</a:t>
            </a:r>
            <a:endParaRPr lang="en-US" altLang="ja-JP" dirty="0" smtClean="0">
              <a:solidFill>
                <a:srgbClr val="000000"/>
              </a:solidFill>
              <a:latin typeface="+mn-ea"/>
              <a:ea typeface="+mn-ea"/>
            </a:endParaRPr>
          </a:p>
          <a:p>
            <a:pPr>
              <a:lnSpc>
                <a:spcPct val="150000"/>
              </a:lnSpc>
            </a:pPr>
            <a:r>
              <a:rPr lang="en-US" altLang="ja-JP" dirty="0" smtClean="0">
                <a:solidFill>
                  <a:srgbClr val="000000"/>
                </a:solidFill>
                <a:latin typeface="+mn-ea"/>
                <a:ea typeface="+mn-ea"/>
                <a:hlinkClick r:id="rId2"/>
              </a:rPr>
              <a:t>https</a:t>
            </a:r>
            <a:r>
              <a:rPr lang="en-US" altLang="ja-JP" dirty="0">
                <a:solidFill>
                  <a:srgbClr val="000000"/>
                </a:solidFill>
                <a:latin typeface="+mn-ea"/>
                <a:ea typeface="+mn-ea"/>
                <a:hlinkClick r:id="rId2"/>
              </a:rPr>
              <a:t>://obgynai.com/python-for-iteration-statement</a:t>
            </a:r>
            <a:r>
              <a:rPr lang="en-US" altLang="ja-JP" dirty="0" smtClean="0">
                <a:solidFill>
                  <a:srgbClr val="000000"/>
                </a:solidFill>
                <a:latin typeface="+mn-ea"/>
                <a:ea typeface="+mn-ea"/>
                <a:hlinkClick r:id="rId2"/>
              </a:rPr>
              <a:t>/</a:t>
            </a:r>
            <a:endParaRPr lang="en-US" altLang="ja-JP" dirty="0" smtClean="0">
              <a:solidFill>
                <a:srgbClr val="000000"/>
              </a:solidFill>
              <a:latin typeface="+mn-ea"/>
              <a:ea typeface="+mn-ea"/>
            </a:endParaRPr>
          </a:p>
          <a:p>
            <a:pPr>
              <a:lnSpc>
                <a:spcPct val="150000"/>
              </a:lnSpc>
            </a:pPr>
            <a:r>
              <a:rPr lang="ja-JP" altLang="en-US" dirty="0" smtClean="0">
                <a:latin typeface="+mn-ea"/>
                <a:ea typeface="+mn-ea"/>
              </a:rPr>
              <a:t>ざっと探しましたが、</a:t>
            </a:r>
            <a:r>
              <a:rPr lang="ja-JP" altLang="en-US" dirty="0">
                <a:latin typeface="+mn-ea"/>
                <a:ea typeface="+mn-ea"/>
              </a:rPr>
              <a:t>短</a:t>
            </a:r>
            <a:r>
              <a:rPr lang="ja-JP" altLang="en-US" dirty="0" smtClean="0">
                <a:latin typeface="+mn-ea"/>
                <a:ea typeface="+mn-ea"/>
              </a:rPr>
              <a:t>くて分かりやすいのが見つからず</a:t>
            </a:r>
            <a:r>
              <a:rPr lang="en-US" altLang="ja-JP" dirty="0" smtClean="0">
                <a:latin typeface="+mn-ea"/>
                <a:ea typeface="+mn-ea"/>
              </a:rPr>
              <a:t>…</a:t>
            </a:r>
          </a:p>
          <a:p>
            <a:pPr>
              <a:lnSpc>
                <a:spcPct val="150000"/>
              </a:lnSpc>
            </a:pPr>
            <a:r>
              <a:rPr lang="en-US" altLang="ja-JP" dirty="0" smtClean="0">
                <a:latin typeface="+mn-ea"/>
                <a:ea typeface="+mn-ea"/>
              </a:rPr>
              <a:t>Google</a:t>
            </a:r>
            <a:r>
              <a:rPr lang="ja-JP" altLang="en-US" dirty="0" smtClean="0">
                <a:latin typeface="+mn-ea"/>
                <a:ea typeface="+mn-ea"/>
              </a:rPr>
              <a:t>でいろいろ漁るか、</a:t>
            </a:r>
            <a:r>
              <a:rPr lang="en-US" altLang="ja-JP" dirty="0" smtClean="0">
                <a:latin typeface="+mn-ea"/>
                <a:ea typeface="+mn-ea"/>
              </a:rPr>
              <a:t>YouTube</a:t>
            </a:r>
            <a:r>
              <a:rPr lang="ja-JP" altLang="en-US" dirty="0" smtClean="0">
                <a:latin typeface="+mn-ea"/>
                <a:ea typeface="+mn-ea"/>
              </a:rPr>
              <a:t>で探してください。</a:t>
            </a:r>
            <a:endParaRPr lang="en-US" altLang="ja-JP" dirty="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a:latin typeface="+mn-ea"/>
                <a:ea typeface="+mn-ea"/>
              </a:rPr>
              <a:t>09. </a:t>
            </a:r>
            <a:r>
              <a:rPr lang="ja-JP" altLang="en-US" dirty="0">
                <a:latin typeface="+mn-ea"/>
                <a:ea typeface="+mn-ea"/>
              </a:rPr>
              <a:t>制御構文（</a:t>
            </a:r>
            <a:r>
              <a:rPr lang="en-US" altLang="ja-JP" dirty="0">
                <a:latin typeface="+mn-ea"/>
                <a:ea typeface="+mn-ea"/>
              </a:rPr>
              <a:t>for</a:t>
            </a:r>
            <a:r>
              <a:rPr lang="ja-JP" altLang="en-US" dirty="0">
                <a:latin typeface="+mn-ea"/>
                <a:ea typeface="+mn-ea"/>
              </a:rPr>
              <a:t>文）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a:t>
            </a:r>
            <a:r>
              <a:rPr lang="ja-JP" altLang="en-US" dirty="0" smtClean="0">
                <a:latin typeface="+mn-ea"/>
                <a:ea typeface="+mn-ea"/>
              </a:rPr>
              <a:t>シリーズ</a:t>
            </a:r>
            <a:endParaRPr lang="en-US" altLang="ja-JP" dirty="0" smtClean="0">
              <a:latin typeface="+mn-ea"/>
              <a:ea typeface="+mn-ea"/>
            </a:endParaRPr>
          </a:p>
          <a:p>
            <a:pPr>
              <a:lnSpc>
                <a:spcPct val="150000"/>
              </a:lnSpc>
            </a:pPr>
            <a:r>
              <a:rPr lang="en-US" altLang="ja-JP" dirty="0">
                <a:latin typeface="+mn-ea"/>
                <a:ea typeface="+mn-ea"/>
                <a:hlinkClick r:id="rId3"/>
              </a:rPr>
              <a:t>https://</a:t>
            </a:r>
            <a:r>
              <a:rPr lang="en-US" altLang="ja-JP" dirty="0" smtClean="0">
                <a:latin typeface="+mn-ea"/>
                <a:ea typeface="+mn-ea"/>
                <a:hlinkClick r:id="rId3"/>
              </a:rPr>
              <a:t>www.youtube.com/watch?v=tOULTwsiSN4</a:t>
            </a:r>
            <a:endParaRPr lang="en-US" altLang="ja-JP" dirty="0" smtClean="0">
              <a:latin typeface="+mn-ea"/>
              <a:ea typeface="+mn-ea"/>
            </a:endParaRPr>
          </a:p>
          <a:p>
            <a:pPr>
              <a:lnSpc>
                <a:spcPct val="150000"/>
              </a:lnSpc>
            </a:pPr>
            <a:r>
              <a:rPr lang="ja-JP" altLang="en-US" dirty="0" smtClean="0">
                <a:latin typeface="+mn-ea"/>
                <a:ea typeface="+mn-ea"/>
              </a:rPr>
              <a:t>動画がいい人はこちら。</a:t>
            </a:r>
            <a:endParaRPr lang="en-US" altLang="ja-JP" dirty="0" smtClean="0">
              <a:latin typeface="+mn-ea"/>
              <a:ea typeface="+mn-ea"/>
            </a:endParaRPr>
          </a:p>
          <a:p>
            <a:pPr>
              <a:lnSpc>
                <a:spcPct val="150000"/>
              </a:lnSpc>
            </a:pPr>
            <a:r>
              <a:rPr lang="ja-JP" altLang="en-US" dirty="0" smtClean="0">
                <a:latin typeface="+mn-ea"/>
                <a:ea typeface="+mn-ea"/>
              </a:rPr>
              <a:t>コードを打ちながら解説してくれます。分かりやすい！とコメント書いてありますが、私は見てないですすみません</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a:latin typeface="+mn-ea"/>
                <a:ea typeface="+mn-ea"/>
              </a:rPr>
              <a:t>10. </a:t>
            </a:r>
            <a:r>
              <a:rPr lang="ja-JP" altLang="en-US" dirty="0">
                <a:latin typeface="+mn-ea"/>
                <a:ea typeface="+mn-ea"/>
              </a:rPr>
              <a:t>制御構文（</a:t>
            </a:r>
            <a:r>
              <a:rPr lang="en-US" altLang="ja-JP" dirty="0">
                <a:latin typeface="+mn-ea"/>
                <a:ea typeface="+mn-ea"/>
              </a:rPr>
              <a:t>for</a:t>
            </a:r>
            <a:r>
              <a:rPr lang="ja-JP" altLang="en-US" dirty="0">
                <a:latin typeface="+mn-ea"/>
                <a:ea typeface="+mn-ea"/>
              </a:rPr>
              <a:t>文</a:t>
            </a:r>
            <a:r>
              <a:rPr lang="en-US" altLang="ja-JP" dirty="0">
                <a:latin typeface="+mn-ea"/>
                <a:ea typeface="+mn-ea"/>
              </a:rPr>
              <a:t>/</a:t>
            </a:r>
            <a:r>
              <a:rPr lang="ja-JP" altLang="en-US" dirty="0">
                <a:latin typeface="+mn-ea"/>
                <a:ea typeface="+mn-ea"/>
              </a:rPr>
              <a:t>応用）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a:t>
            </a:r>
            <a:r>
              <a:rPr lang="ja-JP" altLang="en-US" dirty="0" smtClean="0">
                <a:latin typeface="+mn-ea"/>
                <a:ea typeface="+mn-ea"/>
              </a:rPr>
              <a:t>シリーズ</a:t>
            </a:r>
            <a:endParaRPr lang="en-US" altLang="ja-JP" dirty="0" smtClean="0">
              <a:latin typeface="+mn-ea"/>
              <a:ea typeface="+mn-ea"/>
            </a:endParaRPr>
          </a:p>
          <a:p>
            <a:pPr>
              <a:lnSpc>
                <a:spcPct val="150000"/>
              </a:lnSpc>
            </a:pPr>
            <a:r>
              <a:rPr lang="en-US" altLang="ja-JP" dirty="0">
                <a:latin typeface="+mn-ea"/>
                <a:ea typeface="+mn-ea"/>
                <a:hlinkClick r:id="rId4"/>
              </a:rPr>
              <a:t>https://</a:t>
            </a:r>
            <a:r>
              <a:rPr lang="en-US" altLang="ja-JP" dirty="0" smtClean="0">
                <a:latin typeface="+mn-ea"/>
                <a:ea typeface="+mn-ea"/>
                <a:hlinkClick r:id="rId4"/>
              </a:rPr>
              <a:t>www.youtube.com/watch?v=tEVccqpss2w</a:t>
            </a:r>
            <a:endParaRPr lang="en-US" altLang="ja-JP" dirty="0" smtClean="0">
              <a:latin typeface="+mn-ea"/>
              <a:ea typeface="+mn-ea"/>
            </a:endParaRPr>
          </a:p>
          <a:p>
            <a:pPr>
              <a:lnSpc>
                <a:spcPct val="150000"/>
              </a:lnSpc>
            </a:pPr>
            <a:r>
              <a:rPr lang="ja-JP" altLang="en-US" dirty="0" smtClean="0">
                <a:latin typeface="+mn-ea"/>
                <a:ea typeface="+mn-ea"/>
              </a:rPr>
              <a:t>応用編です。見てないけど（すみません）</a:t>
            </a:r>
            <a:endParaRPr lang="en-US" altLang="ja-JP" dirty="0" smtClean="0">
              <a:latin typeface="+mn-ea"/>
              <a:ea typeface="+mn-ea"/>
            </a:endParaRPr>
          </a:p>
          <a:p>
            <a:pPr>
              <a:lnSpc>
                <a:spcPct val="150000"/>
              </a:lnSpc>
            </a:pPr>
            <a:endParaRPr lang="en-US" altLang="ja-JP" dirty="0" smtClean="0">
              <a:latin typeface="+mn-ea"/>
              <a:ea typeface="+mn-ea"/>
            </a:endParaRPr>
          </a:p>
        </p:txBody>
      </p:sp>
    </p:spTree>
    <p:extLst>
      <p:ext uri="{BB962C8B-B14F-4D97-AF65-F5344CB8AC3E}">
        <p14:creationId xmlns:p14="http://schemas.microsoft.com/office/powerpoint/2010/main" val="24683818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参考その２</a:t>
            </a:r>
            <a:endParaRPr kumimoji="1" lang="ja-JP" altLang="en-US" dirty="0"/>
          </a:p>
        </p:txBody>
      </p:sp>
      <p:sp>
        <p:nvSpPr>
          <p:cNvPr id="3" name="正方形/長方形 2"/>
          <p:cNvSpPr/>
          <p:nvPr/>
        </p:nvSpPr>
        <p:spPr>
          <a:xfrm>
            <a:off x="707643" y="1385269"/>
            <a:ext cx="7474734" cy="3693319"/>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a:t>
            </a:r>
            <a:r>
              <a:rPr lang="en-US" altLang="zh-TW" dirty="0">
                <a:solidFill>
                  <a:srgbClr val="000000"/>
                </a:solidFill>
                <a:latin typeface="+mn-ea"/>
                <a:ea typeface="+mn-ea"/>
              </a:rPr>
              <a:t>08. </a:t>
            </a:r>
            <a:r>
              <a:rPr lang="zh-TW" altLang="en-US" dirty="0">
                <a:solidFill>
                  <a:srgbClr val="000000"/>
                </a:solidFill>
                <a:latin typeface="+mn-ea"/>
                <a:ea typeface="+mn-ea"/>
              </a:rPr>
              <a:t>制御構文（</a:t>
            </a:r>
            <a:r>
              <a:rPr lang="en-US" altLang="zh-TW" dirty="0">
                <a:solidFill>
                  <a:srgbClr val="000000"/>
                </a:solidFill>
                <a:latin typeface="+mn-ea"/>
                <a:ea typeface="+mn-ea"/>
              </a:rPr>
              <a:t>if</a:t>
            </a:r>
            <a:r>
              <a:rPr lang="zh-TW" altLang="en-US" dirty="0">
                <a:solidFill>
                  <a:srgbClr val="000000"/>
                </a:solidFill>
                <a:latin typeface="+mn-ea"/>
                <a:ea typeface="+mn-ea"/>
              </a:rPr>
              <a:t>文） </a:t>
            </a:r>
            <a:r>
              <a:rPr lang="en-US" altLang="zh-TW" dirty="0">
                <a:solidFill>
                  <a:srgbClr val="000000"/>
                </a:solidFill>
                <a:latin typeface="+mn-ea"/>
                <a:ea typeface="+mn-ea"/>
              </a:rPr>
              <a:t>| </a:t>
            </a:r>
            <a:r>
              <a:rPr lang="zh-TW" altLang="en-US" dirty="0">
                <a:solidFill>
                  <a:srgbClr val="000000"/>
                </a:solidFill>
                <a:latin typeface="+mn-ea"/>
                <a:ea typeface="+mn-ea"/>
              </a:rPr>
              <a:t>中学生でもわかる</a:t>
            </a:r>
            <a:r>
              <a:rPr lang="en-US" altLang="zh-TW" dirty="0">
                <a:solidFill>
                  <a:srgbClr val="000000"/>
                </a:solidFill>
                <a:latin typeface="+mn-ea"/>
                <a:ea typeface="+mn-ea"/>
              </a:rPr>
              <a:t>Python</a:t>
            </a:r>
            <a:r>
              <a:rPr lang="zh-TW" altLang="en-US" dirty="0">
                <a:solidFill>
                  <a:srgbClr val="000000"/>
                </a:solidFill>
                <a:latin typeface="+mn-ea"/>
                <a:ea typeface="+mn-ea"/>
              </a:rPr>
              <a:t>入門シリーズ</a:t>
            </a:r>
          </a:p>
          <a:p>
            <a:pPr>
              <a:lnSpc>
                <a:spcPct val="150000"/>
              </a:lnSpc>
            </a:pPr>
            <a:r>
              <a:rPr lang="en-US" altLang="zh-TW" dirty="0">
                <a:solidFill>
                  <a:srgbClr val="000000"/>
                </a:solidFill>
                <a:latin typeface="+mn-ea"/>
                <a:ea typeface="+mn-ea"/>
                <a:hlinkClick r:id="rId2"/>
              </a:rPr>
              <a:t>https://</a:t>
            </a:r>
            <a:r>
              <a:rPr lang="en-US" altLang="zh-TW" dirty="0" smtClean="0">
                <a:solidFill>
                  <a:srgbClr val="000000"/>
                </a:solidFill>
                <a:latin typeface="+mn-ea"/>
                <a:ea typeface="+mn-ea"/>
                <a:hlinkClick r:id="rId2"/>
              </a:rPr>
              <a:t>youtu.be/yutXz217ttQ</a:t>
            </a:r>
            <a:endParaRPr lang="en-US" altLang="zh-TW" dirty="0" smtClean="0">
              <a:solidFill>
                <a:srgbClr val="000000"/>
              </a:solidFill>
              <a:latin typeface="+mn-ea"/>
              <a:ea typeface="+mn-ea"/>
            </a:endParaRPr>
          </a:p>
          <a:p>
            <a:pPr>
              <a:lnSpc>
                <a:spcPct val="150000"/>
              </a:lnSpc>
            </a:pPr>
            <a:r>
              <a:rPr lang="en-US" altLang="ja-JP" dirty="0" smtClean="0">
                <a:latin typeface="+mn-ea"/>
                <a:ea typeface="+mn-ea"/>
              </a:rPr>
              <a:t>if</a:t>
            </a:r>
            <a:r>
              <a:rPr lang="ja-JP" altLang="en-US" dirty="0" smtClean="0">
                <a:latin typeface="+mn-ea"/>
                <a:ea typeface="+mn-ea"/>
              </a:rPr>
              <a:t>が分からない人はこちら</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a:latin typeface="+mn-ea"/>
                <a:ea typeface="+mn-ea"/>
              </a:rPr>
              <a:t>11. </a:t>
            </a:r>
            <a:r>
              <a:rPr lang="ja-JP" altLang="en-US" dirty="0">
                <a:latin typeface="+mn-ea"/>
                <a:ea typeface="+mn-ea"/>
              </a:rPr>
              <a:t>制御構文（</a:t>
            </a:r>
            <a:r>
              <a:rPr lang="en-US" altLang="ja-JP" dirty="0">
                <a:latin typeface="+mn-ea"/>
                <a:ea typeface="+mn-ea"/>
              </a:rPr>
              <a:t>while</a:t>
            </a:r>
            <a:r>
              <a:rPr lang="ja-JP" altLang="en-US" dirty="0">
                <a:latin typeface="+mn-ea"/>
                <a:ea typeface="+mn-ea"/>
              </a:rPr>
              <a:t>文）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入門シリーズ</a:t>
            </a:r>
          </a:p>
          <a:p>
            <a:pPr>
              <a:lnSpc>
                <a:spcPct val="150000"/>
              </a:lnSpc>
            </a:pPr>
            <a:r>
              <a:rPr lang="en-US" altLang="ja-JP" dirty="0">
                <a:latin typeface="+mn-ea"/>
                <a:ea typeface="+mn-ea"/>
                <a:hlinkClick r:id="rId3"/>
              </a:rPr>
              <a:t>https://</a:t>
            </a:r>
            <a:r>
              <a:rPr lang="en-US" altLang="ja-JP" dirty="0" smtClean="0">
                <a:latin typeface="+mn-ea"/>
                <a:ea typeface="+mn-ea"/>
                <a:hlinkClick r:id="rId3"/>
              </a:rPr>
              <a:t>youtu.be/nE5DTxksjHw</a:t>
            </a:r>
            <a:endParaRPr lang="en-US" altLang="ja-JP" dirty="0" smtClean="0">
              <a:latin typeface="+mn-ea"/>
              <a:ea typeface="+mn-ea"/>
            </a:endParaRPr>
          </a:p>
          <a:p>
            <a:pPr>
              <a:lnSpc>
                <a:spcPct val="150000"/>
              </a:lnSpc>
            </a:pPr>
            <a:r>
              <a:rPr lang="en-US" altLang="ja-JP" dirty="0" smtClean="0">
                <a:latin typeface="+mn-ea"/>
                <a:ea typeface="+mn-ea"/>
              </a:rPr>
              <a:t>while</a:t>
            </a:r>
            <a:r>
              <a:rPr lang="ja-JP" altLang="en-US" dirty="0" smtClean="0">
                <a:latin typeface="+mn-ea"/>
                <a:ea typeface="+mn-ea"/>
              </a:rPr>
              <a:t>が分からない人はこちら</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r>
              <a:rPr lang="ja-JP" altLang="en-US" dirty="0" smtClean="0">
                <a:latin typeface="+mn-ea"/>
                <a:ea typeface="+mn-ea"/>
              </a:rPr>
              <a:t>・</a:t>
            </a:r>
            <a:r>
              <a:rPr lang="en-US" altLang="ja-JP" dirty="0">
                <a:latin typeface="+mn-ea"/>
                <a:ea typeface="+mn-ea"/>
              </a:rPr>
              <a:t>12. </a:t>
            </a:r>
            <a:r>
              <a:rPr lang="ja-JP" altLang="en-US" dirty="0">
                <a:latin typeface="+mn-ea"/>
                <a:ea typeface="+mn-ea"/>
              </a:rPr>
              <a:t>制御構文（</a:t>
            </a:r>
            <a:r>
              <a:rPr lang="en-US" altLang="ja-JP" dirty="0">
                <a:latin typeface="+mn-ea"/>
                <a:ea typeface="+mn-ea"/>
              </a:rPr>
              <a:t>break</a:t>
            </a:r>
            <a:r>
              <a:rPr lang="ja-JP" altLang="en-US" dirty="0">
                <a:latin typeface="+mn-ea"/>
                <a:ea typeface="+mn-ea"/>
              </a:rPr>
              <a:t>文・</a:t>
            </a:r>
            <a:r>
              <a:rPr lang="en-US" altLang="ja-JP" dirty="0">
                <a:latin typeface="+mn-ea"/>
                <a:ea typeface="+mn-ea"/>
              </a:rPr>
              <a:t>continue</a:t>
            </a:r>
            <a:r>
              <a:rPr lang="ja-JP" altLang="en-US" dirty="0">
                <a:latin typeface="+mn-ea"/>
                <a:ea typeface="+mn-ea"/>
              </a:rPr>
              <a:t>文） </a:t>
            </a:r>
            <a:r>
              <a:rPr lang="en-US" altLang="ja-JP" dirty="0">
                <a:latin typeface="+mn-ea"/>
                <a:ea typeface="+mn-ea"/>
              </a:rPr>
              <a:t>| </a:t>
            </a:r>
            <a:r>
              <a:rPr lang="ja-JP" altLang="en-US" dirty="0">
                <a:latin typeface="+mn-ea"/>
                <a:ea typeface="+mn-ea"/>
              </a:rPr>
              <a:t>中学生でもわかる</a:t>
            </a:r>
            <a:r>
              <a:rPr lang="en-US" altLang="ja-JP" dirty="0">
                <a:latin typeface="+mn-ea"/>
                <a:ea typeface="+mn-ea"/>
              </a:rPr>
              <a:t>Python</a:t>
            </a:r>
            <a:r>
              <a:rPr lang="ja-JP" altLang="en-US" dirty="0">
                <a:latin typeface="+mn-ea"/>
                <a:ea typeface="+mn-ea"/>
              </a:rPr>
              <a:t>入門シリーズ</a:t>
            </a:r>
          </a:p>
          <a:p>
            <a:pPr>
              <a:lnSpc>
                <a:spcPct val="150000"/>
              </a:lnSpc>
            </a:pPr>
            <a:r>
              <a:rPr lang="en-US" altLang="ja-JP" dirty="0">
                <a:latin typeface="+mn-ea"/>
                <a:ea typeface="+mn-ea"/>
                <a:hlinkClick r:id="rId4"/>
              </a:rPr>
              <a:t>https://</a:t>
            </a:r>
            <a:r>
              <a:rPr lang="en-US" altLang="ja-JP" dirty="0" smtClean="0">
                <a:latin typeface="+mn-ea"/>
                <a:ea typeface="+mn-ea"/>
                <a:hlinkClick r:id="rId4"/>
              </a:rPr>
              <a:t>youtu.be/AT6mn-JxATw</a:t>
            </a:r>
            <a:endParaRPr lang="en-US" altLang="ja-JP" dirty="0" smtClean="0">
              <a:latin typeface="+mn-ea"/>
              <a:ea typeface="+mn-ea"/>
            </a:endParaRPr>
          </a:p>
          <a:p>
            <a:pPr>
              <a:lnSpc>
                <a:spcPct val="150000"/>
              </a:lnSpc>
            </a:pPr>
            <a:r>
              <a:rPr lang="ja-JP" altLang="en-US" dirty="0" smtClean="0">
                <a:latin typeface="+mn-ea"/>
                <a:ea typeface="+mn-ea"/>
              </a:rPr>
              <a:t>おまけ</a:t>
            </a:r>
            <a:endParaRPr lang="en-US" altLang="ja-JP" dirty="0" smtClean="0">
              <a:latin typeface="+mn-ea"/>
              <a:ea typeface="+mn-ea"/>
            </a:endParaRPr>
          </a:p>
          <a:p>
            <a:pPr>
              <a:lnSpc>
                <a:spcPct val="150000"/>
              </a:lnSpc>
            </a:pPr>
            <a:r>
              <a:rPr lang="en-US" altLang="ja-JP" dirty="0" smtClean="0">
                <a:latin typeface="+mn-ea"/>
                <a:ea typeface="+mn-ea"/>
              </a:rPr>
              <a:t>for</a:t>
            </a:r>
            <a:r>
              <a:rPr lang="ja-JP" altLang="en-US" dirty="0" smtClean="0">
                <a:latin typeface="+mn-ea"/>
                <a:ea typeface="+mn-ea"/>
              </a:rPr>
              <a:t>の途中で操作をやめるような条件を使いたくなった人はこちら</a:t>
            </a:r>
            <a:endParaRPr lang="en-US" altLang="ja-JP" dirty="0" smtClean="0">
              <a:latin typeface="+mn-ea"/>
              <a:ea typeface="+mn-ea"/>
            </a:endParaRPr>
          </a:p>
          <a:p>
            <a:pPr>
              <a:lnSpc>
                <a:spcPct val="150000"/>
              </a:lnSpc>
            </a:pPr>
            <a:endParaRPr lang="en-US" altLang="ja-JP" dirty="0" smtClean="0">
              <a:latin typeface="+mn-ea"/>
              <a:ea typeface="+mn-ea"/>
            </a:endParaRPr>
          </a:p>
        </p:txBody>
      </p:sp>
    </p:spTree>
    <p:extLst>
      <p:ext uri="{BB962C8B-B14F-4D97-AF65-F5344CB8AC3E}">
        <p14:creationId xmlns:p14="http://schemas.microsoft.com/office/powerpoint/2010/main" val="28978443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05695" y="2127453"/>
            <a:ext cx="5732610" cy="2603094"/>
          </a:xfrm>
        </p:spPr>
        <p:txBody>
          <a:bodyPr>
            <a:noAutofit/>
          </a:bodyPr>
          <a:lstStyle/>
          <a:p>
            <a:pPr algn="ctr"/>
            <a:r>
              <a:rPr lang="ja-JP" altLang="en-US" sz="7200" dirty="0" smtClean="0"/>
              <a:t>ライブラリ</a:t>
            </a:r>
            <a:r>
              <a:rPr lang="en-US" altLang="ja-JP" sz="7200" dirty="0" smtClean="0"/>
              <a:t/>
            </a:r>
            <a:br>
              <a:rPr lang="en-US" altLang="ja-JP" sz="7200" dirty="0" smtClean="0"/>
            </a:br>
            <a:r>
              <a:rPr lang="en-US" altLang="ja-JP" sz="7200" dirty="0"/>
              <a:t>L</a:t>
            </a:r>
            <a:r>
              <a:rPr lang="en-US" altLang="ja-JP" sz="7200" dirty="0" smtClean="0"/>
              <a:t>ibrary</a:t>
            </a:r>
            <a:endParaRPr kumimoji="1" lang="ja-JP" altLang="en-US" sz="7200" dirty="0"/>
          </a:p>
        </p:txBody>
      </p:sp>
    </p:spTree>
    <p:extLst>
      <p:ext uri="{BB962C8B-B14F-4D97-AF65-F5344CB8AC3E}">
        <p14:creationId xmlns:p14="http://schemas.microsoft.com/office/powerpoint/2010/main" val="32150888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右矢印 10"/>
          <p:cNvSpPr/>
          <p:nvPr/>
        </p:nvSpPr>
        <p:spPr bwMode="auto">
          <a:xfrm>
            <a:off x="1661575" y="2447872"/>
            <a:ext cx="2999246" cy="57935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 name="タイトル 1"/>
          <p:cNvSpPr>
            <a:spLocks noGrp="1"/>
          </p:cNvSpPr>
          <p:nvPr>
            <p:ph type="title"/>
          </p:nvPr>
        </p:nvSpPr>
        <p:spPr/>
        <p:txBody>
          <a:bodyPr/>
          <a:lstStyle/>
          <a:p>
            <a:r>
              <a:rPr kumimoji="1" lang="en-US" altLang="ja-JP" dirty="0" smtClean="0"/>
              <a:t>Python</a:t>
            </a:r>
            <a:r>
              <a:rPr kumimoji="1" lang="ja-JP" altLang="en-US" dirty="0" smtClean="0"/>
              <a:t>のライブラリ</a:t>
            </a:r>
            <a:r>
              <a:rPr lang="ja-JP" altLang="en-US" dirty="0" smtClean="0"/>
              <a:t>を</a:t>
            </a:r>
            <a:r>
              <a:rPr lang="ja-JP" altLang="en-US" dirty="0"/>
              <a:t>使</a:t>
            </a:r>
            <a:r>
              <a:rPr lang="ja-JP" altLang="en-US" dirty="0" smtClean="0"/>
              <a:t>う</a:t>
            </a:r>
            <a:r>
              <a:rPr kumimoji="1" lang="ja-JP" altLang="en-US" dirty="0" smtClean="0"/>
              <a:t>（インストール）</a:t>
            </a:r>
            <a:endParaRPr kumimoji="1" lang="ja-JP" altLang="en-US" dirty="0"/>
          </a:p>
        </p:txBody>
      </p:sp>
      <p:sp>
        <p:nvSpPr>
          <p:cNvPr id="3" name="テキスト ボックス 2"/>
          <p:cNvSpPr txBox="1"/>
          <p:nvPr/>
        </p:nvSpPr>
        <p:spPr>
          <a:xfrm>
            <a:off x="350723" y="908882"/>
            <a:ext cx="7844534" cy="369332"/>
          </a:xfrm>
          <a:prstGeom prst="rect">
            <a:avLst/>
          </a:prstGeom>
          <a:noFill/>
        </p:spPr>
        <p:txBody>
          <a:bodyPr wrap="square" rtlCol="0">
            <a:spAutoFit/>
          </a:bodyPr>
          <a:lstStyle/>
          <a:p>
            <a:r>
              <a:rPr lang="ja-JP" altLang="en-US" sz="1800" dirty="0" smtClean="0">
                <a:latin typeface="+mn-ea"/>
                <a:ea typeface="+mn-ea"/>
              </a:rPr>
              <a:t>・やりたいことをするのに便利な道具（関数）セット　のことです。</a:t>
            </a:r>
            <a:r>
              <a:rPr lang="ja-JP" altLang="en-US" sz="1000" dirty="0" smtClean="0">
                <a:latin typeface="+mn-ea"/>
                <a:ea typeface="+mn-ea"/>
              </a:rPr>
              <a:t>「図書館」ではありません。</a:t>
            </a:r>
            <a:endParaRPr kumimoji="1" lang="ja-JP" altLang="en-US" sz="1000" dirty="0" smtClean="0">
              <a:latin typeface="+mn-ea"/>
              <a:ea typeface="+mn-ea"/>
            </a:endParaRPr>
          </a:p>
        </p:txBody>
      </p:sp>
      <p:pic>
        <p:nvPicPr>
          <p:cNvPr id="4" name="図 3"/>
          <p:cNvPicPr>
            <a:picLocks noChangeAspect="1"/>
          </p:cNvPicPr>
          <p:nvPr/>
        </p:nvPicPr>
        <p:blipFill>
          <a:blip r:embed="rId2"/>
          <a:stretch>
            <a:fillRect/>
          </a:stretch>
        </p:blipFill>
        <p:spPr>
          <a:xfrm>
            <a:off x="447818" y="2083692"/>
            <a:ext cx="943834" cy="982969"/>
          </a:xfrm>
          <a:prstGeom prst="rect">
            <a:avLst/>
          </a:prstGeom>
        </p:spPr>
      </p:pic>
      <p:sp>
        <p:nvSpPr>
          <p:cNvPr id="5" name="角丸四角形吹き出し 4"/>
          <p:cNvSpPr/>
          <p:nvPr/>
        </p:nvSpPr>
        <p:spPr bwMode="auto">
          <a:xfrm>
            <a:off x="1097667" y="1489884"/>
            <a:ext cx="1710020" cy="559873"/>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ここに穴開けたいな</a:t>
            </a:r>
            <a:endParaRPr lang="en-US" altLang="ja-JP" sz="1100" dirty="0" smtClean="0">
              <a:solidFill>
                <a:schemeClr val="tx1"/>
              </a:solidFill>
              <a:effectLst>
                <a:glow rad="127000">
                  <a:srgbClr val="FFFFFF"/>
                </a:glow>
              </a:effectLst>
              <a:latin typeface="+mn-ea"/>
            </a:endParaRPr>
          </a:p>
          <a:p>
            <a:pPr indent="12700" algn="ctr">
              <a:lnSpc>
                <a:spcPct val="80000"/>
              </a:lnSpc>
              <a:spcBef>
                <a:spcPct val="50000"/>
              </a:spcBef>
            </a:pPr>
            <a:r>
              <a:rPr kumimoji="1" lang="ja-JP" altLang="en-US" sz="1100" noProof="0" dirty="0" smtClean="0">
                <a:solidFill>
                  <a:schemeClr val="tx1"/>
                </a:solidFill>
                <a:effectLst>
                  <a:glow rad="127000">
                    <a:srgbClr val="FFFFFF"/>
                  </a:glow>
                </a:effectLst>
                <a:latin typeface="+mn-ea"/>
              </a:rPr>
              <a:t>ドリルのセット買ってこよう</a:t>
            </a:r>
            <a:endParaRPr kumimoji="1" lang="ja-JP" altLang="en-US" sz="1100" noProof="0" dirty="0">
              <a:solidFill>
                <a:schemeClr val="tx1"/>
              </a:solidFill>
              <a:effectLst>
                <a:glow rad="127000">
                  <a:srgbClr val="FFFFFF"/>
                </a:glow>
              </a:effectLst>
              <a:latin typeface="+mn-ea"/>
            </a:endParaRPr>
          </a:p>
        </p:txBody>
      </p:sp>
      <p:pic>
        <p:nvPicPr>
          <p:cNvPr id="6" name="図 5"/>
          <p:cNvPicPr>
            <a:picLocks noChangeAspect="1"/>
          </p:cNvPicPr>
          <p:nvPr/>
        </p:nvPicPr>
        <p:blipFill>
          <a:blip r:embed="rId3"/>
          <a:stretch>
            <a:fillRect/>
          </a:stretch>
        </p:blipFill>
        <p:spPr>
          <a:xfrm>
            <a:off x="2123210" y="2251167"/>
            <a:ext cx="791700" cy="937788"/>
          </a:xfrm>
          <a:prstGeom prst="rect">
            <a:avLst/>
          </a:prstGeom>
        </p:spPr>
      </p:pic>
      <p:pic>
        <p:nvPicPr>
          <p:cNvPr id="7" name="図 6"/>
          <p:cNvPicPr>
            <a:picLocks noChangeAspect="1"/>
          </p:cNvPicPr>
          <p:nvPr/>
        </p:nvPicPr>
        <p:blipFill>
          <a:blip r:embed="rId4"/>
          <a:stretch>
            <a:fillRect/>
          </a:stretch>
        </p:blipFill>
        <p:spPr>
          <a:xfrm>
            <a:off x="2859202" y="1829544"/>
            <a:ext cx="1196396" cy="559426"/>
          </a:xfrm>
          <a:prstGeom prst="rect">
            <a:avLst/>
          </a:prstGeom>
        </p:spPr>
      </p:pic>
      <p:grpSp>
        <p:nvGrpSpPr>
          <p:cNvPr id="10" name="グループ化 9"/>
          <p:cNvGrpSpPr/>
          <p:nvPr/>
        </p:nvGrpSpPr>
        <p:grpSpPr>
          <a:xfrm>
            <a:off x="2914910" y="2412325"/>
            <a:ext cx="1140688" cy="654336"/>
            <a:chOff x="5108520" y="2895365"/>
            <a:chExt cx="1936661" cy="1119894"/>
          </a:xfrm>
        </p:grpSpPr>
        <p:pic>
          <p:nvPicPr>
            <p:cNvPr id="8" name="図 7"/>
            <p:cNvPicPr>
              <a:picLocks noChangeAspect="1"/>
            </p:cNvPicPr>
            <p:nvPr/>
          </p:nvPicPr>
          <p:blipFill>
            <a:blip r:embed="rId5"/>
            <a:stretch>
              <a:fillRect/>
            </a:stretch>
          </p:blipFill>
          <p:spPr>
            <a:xfrm>
              <a:off x="5108520" y="2897746"/>
              <a:ext cx="1936661" cy="1117513"/>
            </a:xfrm>
            <a:prstGeom prst="rect">
              <a:avLst/>
            </a:prstGeom>
          </p:spPr>
        </p:pic>
        <p:pic>
          <p:nvPicPr>
            <p:cNvPr id="9" name="図 8"/>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Lst>
            </a:blip>
            <a:srcRect l="32177" r="27842" b="64081"/>
            <a:stretch/>
          </p:blipFill>
          <p:spPr>
            <a:xfrm>
              <a:off x="5793581" y="2895365"/>
              <a:ext cx="774308" cy="401392"/>
            </a:xfrm>
            <a:prstGeom prst="rect">
              <a:avLst/>
            </a:prstGeom>
          </p:spPr>
        </p:pic>
      </p:grpSp>
      <p:sp>
        <p:nvSpPr>
          <p:cNvPr id="12" name="テキスト ボックス 11"/>
          <p:cNvSpPr txBox="1"/>
          <p:nvPr/>
        </p:nvSpPr>
        <p:spPr>
          <a:xfrm>
            <a:off x="3103407" y="1628134"/>
            <a:ext cx="1003706" cy="369332"/>
          </a:xfrm>
          <a:prstGeom prst="rect">
            <a:avLst/>
          </a:prstGeom>
          <a:noFill/>
        </p:spPr>
        <p:txBody>
          <a:bodyPr wrap="square" rtlCol="0">
            <a:spAutoFit/>
          </a:bodyPr>
          <a:lstStyle/>
          <a:p>
            <a:r>
              <a:rPr lang="ja-JP" altLang="en-US" sz="1800" dirty="0" smtClean="0">
                <a:solidFill>
                  <a:schemeClr val="accent5">
                    <a:lumMod val="75000"/>
                  </a:schemeClr>
                </a:solidFill>
                <a:latin typeface="+mn-ea"/>
                <a:ea typeface="+mn-ea"/>
              </a:rPr>
              <a:t>①購入</a:t>
            </a:r>
            <a:endParaRPr kumimoji="1" lang="ja-JP" altLang="en-US" sz="1000" dirty="0" smtClean="0">
              <a:solidFill>
                <a:schemeClr val="accent5">
                  <a:lumMod val="75000"/>
                </a:schemeClr>
              </a:solidFill>
              <a:latin typeface="+mn-ea"/>
              <a:ea typeface="+mn-ea"/>
            </a:endParaRPr>
          </a:p>
        </p:txBody>
      </p:sp>
      <p:pic>
        <p:nvPicPr>
          <p:cNvPr id="14" name="図 13"/>
          <p:cNvPicPr>
            <a:picLocks noChangeAspect="1"/>
          </p:cNvPicPr>
          <p:nvPr/>
        </p:nvPicPr>
        <p:blipFill>
          <a:blip r:embed="rId2"/>
          <a:stretch>
            <a:fillRect/>
          </a:stretch>
        </p:blipFill>
        <p:spPr>
          <a:xfrm>
            <a:off x="4660821" y="2155367"/>
            <a:ext cx="943834" cy="982969"/>
          </a:xfrm>
          <a:prstGeom prst="rect">
            <a:avLst/>
          </a:prstGeom>
        </p:spPr>
      </p:pic>
      <p:sp>
        <p:nvSpPr>
          <p:cNvPr id="15" name="角丸四角形吹き出し 14"/>
          <p:cNvSpPr/>
          <p:nvPr/>
        </p:nvSpPr>
        <p:spPr bwMode="auto">
          <a:xfrm>
            <a:off x="5310670" y="1561559"/>
            <a:ext cx="1710020" cy="559873"/>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使うから、道具置き場から</a:t>
            </a:r>
            <a:endParaRPr lang="en-US" altLang="ja-JP" sz="1100" dirty="0" smtClean="0">
              <a:solidFill>
                <a:schemeClr val="tx1"/>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持ってこよう</a:t>
            </a:r>
            <a:endParaRPr kumimoji="1" lang="ja-JP" altLang="en-US" sz="1100" noProof="0" dirty="0">
              <a:solidFill>
                <a:schemeClr val="tx1"/>
              </a:solidFill>
              <a:effectLst>
                <a:glow rad="127000">
                  <a:srgbClr val="FFFFFF"/>
                </a:glow>
              </a:effectLst>
              <a:latin typeface="+mn-ea"/>
            </a:endParaRPr>
          </a:p>
        </p:txBody>
      </p:sp>
      <p:sp>
        <p:nvSpPr>
          <p:cNvPr id="17" name="右矢印 16"/>
          <p:cNvSpPr/>
          <p:nvPr/>
        </p:nvSpPr>
        <p:spPr bwMode="auto">
          <a:xfrm>
            <a:off x="5604655" y="2464802"/>
            <a:ext cx="1531284" cy="57935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18" name="図 17"/>
          <p:cNvPicPr>
            <a:picLocks noChangeAspect="1"/>
          </p:cNvPicPr>
          <p:nvPr/>
        </p:nvPicPr>
        <p:blipFill>
          <a:blip r:embed="rId3"/>
          <a:stretch>
            <a:fillRect/>
          </a:stretch>
        </p:blipFill>
        <p:spPr>
          <a:xfrm>
            <a:off x="5869689" y="2285586"/>
            <a:ext cx="791700" cy="937788"/>
          </a:xfrm>
          <a:prstGeom prst="rect">
            <a:avLst/>
          </a:prstGeom>
        </p:spPr>
      </p:pic>
      <p:sp>
        <p:nvSpPr>
          <p:cNvPr id="20" name="テキスト ボックス 19"/>
          <p:cNvSpPr txBox="1"/>
          <p:nvPr/>
        </p:nvSpPr>
        <p:spPr>
          <a:xfrm>
            <a:off x="6132233" y="2121432"/>
            <a:ext cx="1003706" cy="369332"/>
          </a:xfrm>
          <a:prstGeom prst="rect">
            <a:avLst/>
          </a:prstGeom>
          <a:noFill/>
        </p:spPr>
        <p:txBody>
          <a:bodyPr wrap="square" rtlCol="0">
            <a:spAutoFit/>
          </a:bodyPr>
          <a:lstStyle/>
          <a:p>
            <a:r>
              <a:rPr lang="ja-JP" altLang="en-US" sz="1800" dirty="0" smtClean="0">
                <a:solidFill>
                  <a:schemeClr val="accent5">
                    <a:lumMod val="75000"/>
                  </a:schemeClr>
                </a:solidFill>
                <a:latin typeface="+mn-ea"/>
                <a:ea typeface="+mn-ea"/>
              </a:rPr>
              <a:t>②準備</a:t>
            </a:r>
            <a:endParaRPr kumimoji="1" lang="ja-JP" altLang="en-US" sz="1000" dirty="0" smtClean="0">
              <a:solidFill>
                <a:schemeClr val="accent5">
                  <a:lumMod val="75000"/>
                </a:schemeClr>
              </a:solidFill>
              <a:latin typeface="+mn-ea"/>
              <a:ea typeface="+mn-ea"/>
            </a:endParaRPr>
          </a:p>
        </p:txBody>
      </p:sp>
      <p:pic>
        <p:nvPicPr>
          <p:cNvPr id="21" name="図 20"/>
          <p:cNvPicPr>
            <a:picLocks noChangeAspect="1"/>
          </p:cNvPicPr>
          <p:nvPr/>
        </p:nvPicPr>
        <p:blipFill>
          <a:blip r:embed="rId2"/>
          <a:stretch>
            <a:fillRect/>
          </a:stretch>
        </p:blipFill>
        <p:spPr>
          <a:xfrm>
            <a:off x="7209373" y="2251167"/>
            <a:ext cx="943834" cy="982969"/>
          </a:xfrm>
          <a:prstGeom prst="rect">
            <a:avLst/>
          </a:prstGeom>
        </p:spPr>
      </p:pic>
      <p:sp>
        <p:nvSpPr>
          <p:cNvPr id="22" name="角丸四角形吹き出し 21"/>
          <p:cNvSpPr/>
          <p:nvPr/>
        </p:nvSpPr>
        <p:spPr bwMode="auto">
          <a:xfrm>
            <a:off x="7703912" y="1587719"/>
            <a:ext cx="1040669" cy="441394"/>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さあ、使うぞ</a:t>
            </a:r>
            <a:endParaRPr kumimoji="1" lang="ja-JP" altLang="en-US" sz="1100" noProof="0" dirty="0">
              <a:solidFill>
                <a:schemeClr val="tx1"/>
              </a:solidFill>
              <a:effectLst>
                <a:glow rad="127000">
                  <a:srgbClr val="FFFFFF"/>
                </a:glow>
              </a:effectLst>
              <a:latin typeface="+mn-ea"/>
            </a:endParaRPr>
          </a:p>
        </p:txBody>
      </p:sp>
      <p:pic>
        <p:nvPicPr>
          <p:cNvPr id="23" name="図 22"/>
          <p:cNvPicPr>
            <a:picLocks noChangeAspect="1"/>
          </p:cNvPicPr>
          <p:nvPr/>
        </p:nvPicPr>
        <p:blipFill>
          <a:blip r:embed="rId8"/>
          <a:stretch>
            <a:fillRect/>
          </a:stretch>
        </p:blipFill>
        <p:spPr>
          <a:xfrm flipH="1">
            <a:off x="8108067" y="2591895"/>
            <a:ext cx="642241" cy="642241"/>
          </a:xfrm>
          <a:prstGeom prst="rect">
            <a:avLst/>
          </a:prstGeom>
        </p:spPr>
      </p:pic>
      <p:sp>
        <p:nvSpPr>
          <p:cNvPr id="24" name="右矢印 23"/>
          <p:cNvSpPr/>
          <p:nvPr/>
        </p:nvSpPr>
        <p:spPr bwMode="auto">
          <a:xfrm>
            <a:off x="1642718" y="4659106"/>
            <a:ext cx="2999246" cy="57935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25" name="図 24"/>
          <p:cNvPicPr>
            <a:picLocks noChangeAspect="1"/>
          </p:cNvPicPr>
          <p:nvPr/>
        </p:nvPicPr>
        <p:blipFill>
          <a:blip r:embed="rId2"/>
          <a:stretch>
            <a:fillRect/>
          </a:stretch>
        </p:blipFill>
        <p:spPr>
          <a:xfrm>
            <a:off x="428961" y="4294926"/>
            <a:ext cx="943834" cy="982969"/>
          </a:xfrm>
          <a:prstGeom prst="rect">
            <a:avLst/>
          </a:prstGeom>
        </p:spPr>
      </p:pic>
      <p:sp>
        <p:nvSpPr>
          <p:cNvPr id="26" name="角丸四角形吹き出し 25"/>
          <p:cNvSpPr/>
          <p:nvPr/>
        </p:nvSpPr>
        <p:spPr bwMode="auto">
          <a:xfrm>
            <a:off x="1078810" y="3701118"/>
            <a:ext cx="1710020" cy="559873"/>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グラフ</a:t>
            </a:r>
            <a:r>
              <a:rPr lang="ja-JP" altLang="en-US" sz="1100" dirty="0">
                <a:solidFill>
                  <a:schemeClr val="tx1"/>
                </a:solidFill>
                <a:effectLst>
                  <a:glow rad="127000">
                    <a:srgbClr val="FFFFFF"/>
                  </a:glow>
                </a:effectLst>
                <a:latin typeface="+mn-ea"/>
              </a:rPr>
              <a:t>描</a:t>
            </a:r>
            <a:r>
              <a:rPr lang="ja-JP" altLang="en-US" sz="1100" dirty="0" smtClean="0">
                <a:solidFill>
                  <a:schemeClr val="tx1"/>
                </a:solidFill>
                <a:effectLst>
                  <a:glow rad="127000">
                    <a:srgbClr val="FFFFFF"/>
                  </a:glow>
                </a:effectLst>
                <a:latin typeface="+mn-ea"/>
              </a:rPr>
              <a:t>きたいな</a:t>
            </a:r>
            <a:endParaRPr lang="en-US" altLang="ja-JP" sz="1100" dirty="0" smtClean="0">
              <a:solidFill>
                <a:schemeClr val="tx1"/>
              </a:solidFill>
              <a:effectLst>
                <a:glow rad="127000">
                  <a:srgbClr val="FFFFFF"/>
                </a:glow>
              </a:effectLst>
              <a:latin typeface="+mn-ea"/>
            </a:endParaRPr>
          </a:p>
          <a:p>
            <a:pPr indent="12700" algn="ctr">
              <a:lnSpc>
                <a:spcPct val="80000"/>
              </a:lnSpc>
              <a:spcBef>
                <a:spcPct val="50000"/>
              </a:spcBef>
            </a:pPr>
            <a:r>
              <a:rPr lang="en-US" altLang="ja-JP" sz="1100" dirty="0" err="1" smtClean="0">
                <a:solidFill>
                  <a:schemeClr val="tx1"/>
                </a:solidFill>
                <a:effectLst>
                  <a:glow rad="127000">
                    <a:srgbClr val="FFFFFF"/>
                  </a:glow>
                </a:effectLst>
                <a:latin typeface="+mn-ea"/>
              </a:rPr>
              <a:t>Matplotlib</a:t>
            </a:r>
            <a:r>
              <a:rPr lang="ja-JP" altLang="en-US" sz="1100" dirty="0" smtClean="0">
                <a:solidFill>
                  <a:schemeClr val="tx1"/>
                </a:solidFill>
                <a:effectLst>
                  <a:glow rad="127000">
                    <a:srgbClr val="FFFFFF"/>
                  </a:glow>
                </a:effectLst>
                <a:latin typeface="+mn-ea"/>
              </a:rPr>
              <a:t>を入れよう</a:t>
            </a:r>
            <a:endParaRPr lang="en-US" altLang="ja-JP" sz="1100" dirty="0" smtClean="0">
              <a:solidFill>
                <a:schemeClr val="tx1"/>
              </a:solidFill>
              <a:effectLst>
                <a:glow rad="127000">
                  <a:srgbClr val="FFFFFF"/>
                </a:glow>
              </a:effectLst>
              <a:latin typeface="+mn-ea"/>
            </a:endParaRPr>
          </a:p>
        </p:txBody>
      </p:sp>
      <p:sp>
        <p:nvSpPr>
          <p:cNvPr id="32" name="テキスト ボックス 31"/>
          <p:cNvSpPr txBox="1"/>
          <p:nvPr/>
        </p:nvSpPr>
        <p:spPr>
          <a:xfrm>
            <a:off x="2878024" y="4045509"/>
            <a:ext cx="1730567" cy="369332"/>
          </a:xfrm>
          <a:prstGeom prst="rect">
            <a:avLst/>
          </a:prstGeom>
          <a:noFill/>
        </p:spPr>
        <p:txBody>
          <a:bodyPr wrap="square" rtlCol="0">
            <a:spAutoFit/>
          </a:bodyPr>
          <a:lstStyle/>
          <a:p>
            <a:r>
              <a:rPr lang="ja-JP" altLang="en-US" sz="1800" dirty="0" smtClean="0">
                <a:solidFill>
                  <a:schemeClr val="accent5">
                    <a:lumMod val="75000"/>
                  </a:schemeClr>
                </a:solidFill>
                <a:latin typeface="+mn-ea"/>
                <a:ea typeface="+mn-ea"/>
              </a:rPr>
              <a:t>①インストール</a:t>
            </a:r>
            <a:endParaRPr kumimoji="1" lang="ja-JP" altLang="en-US" sz="1000" dirty="0" smtClean="0">
              <a:solidFill>
                <a:schemeClr val="accent5">
                  <a:lumMod val="75000"/>
                </a:schemeClr>
              </a:solidFill>
              <a:latin typeface="+mn-ea"/>
              <a:ea typeface="+mn-ea"/>
            </a:endParaRPr>
          </a:p>
        </p:txBody>
      </p:sp>
      <p:pic>
        <p:nvPicPr>
          <p:cNvPr id="33" name="図 32"/>
          <p:cNvPicPr>
            <a:picLocks noChangeAspect="1"/>
          </p:cNvPicPr>
          <p:nvPr/>
        </p:nvPicPr>
        <p:blipFill>
          <a:blip r:embed="rId2"/>
          <a:stretch>
            <a:fillRect/>
          </a:stretch>
        </p:blipFill>
        <p:spPr>
          <a:xfrm>
            <a:off x="4641964" y="4366601"/>
            <a:ext cx="943834" cy="982969"/>
          </a:xfrm>
          <a:prstGeom prst="rect">
            <a:avLst/>
          </a:prstGeom>
        </p:spPr>
      </p:pic>
      <p:sp>
        <p:nvSpPr>
          <p:cNvPr id="34" name="角丸四角形吹き出し 33"/>
          <p:cNvSpPr/>
          <p:nvPr/>
        </p:nvSpPr>
        <p:spPr bwMode="auto">
          <a:xfrm>
            <a:off x="5291813" y="3772793"/>
            <a:ext cx="1917560" cy="559873"/>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noProof="0" dirty="0" smtClean="0">
                <a:solidFill>
                  <a:schemeClr val="tx1"/>
                </a:solidFill>
                <a:effectLst>
                  <a:glow rad="127000">
                    <a:srgbClr val="FFFFFF"/>
                  </a:glow>
                </a:effectLst>
                <a:latin typeface="+mn-ea"/>
              </a:rPr>
              <a:t>この</a:t>
            </a:r>
            <a:r>
              <a:rPr lang="en-US" altLang="ja-JP" sz="1100" dirty="0" err="1" smtClean="0">
                <a:solidFill>
                  <a:schemeClr val="tx1"/>
                </a:solidFill>
                <a:effectLst>
                  <a:glow rad="127000">
                    <a:srgbClr val="FFFFFF"/>
                  </a:glow>
                </a:effectLst>
                <a:latin typeface="+mn-ea"/>
              </a:rPr>
              <a:t>ipynb</a:t>
            </a:r>
            <a:r>
              <a:rPr lang="ja-JP" altLang="en-US" sz="1100" dirty="0" smtClean="0">
                <a:solidFill>
                  <a:schemeClr val="tx1"/>
                </a:solidFill>
                <a:effectLst>
                  <a:glow rad="127000">
                    <a:srgbClr val="FFFFFF"/>
                  </a:glow>
                </a:effectLst>
                <a:latin typeface="+mn-ea"/>
              </a:rPr>
              <a:t>ファイルで使うから、</a:t>
            </a:r>
            <a:endParaRPr lang="en-US" altLang="ja-JP" sz="1100" dirty="0" smtClean="0">
              <a:solidFill>
                <a:schemeClr val="tx1"/>
              </a:solidFill>
              <a:effectLst>
                <a:glow rad="127000">
                  <a:srgbClr val="FFFFFF"/>
                </a:glow>
              </a:effectLst>
              <a:latin typeface="+mn-ea"/>
            </a:endParaRPr>
          </a:p>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インポートしよう</a:t>
            </a:r>
            <a:endParaRPr kumimoji="1" lang="ja-JP" altLang="en-US" sz="1100" noProof="0" dirty="0">
              <a:solidFill>
                <a:schemeClr val="tx1"/>
              </a:solidFill>
              <a:effectLst>
                <a:glow rad="127000">
                  <a:srgbClr val="FFFFFF"/>
                </a:glow>
              </a:effectLst>
              <a:latin typeface="+mn-ea"/>
            </a:endParaRPr>
          </a:p>
        </p:txBody>
      </p:sp>
      <p:sp>
        <p:nvSpPr>
          <p:cNvPr id="35" name="右矢印 34"/>
          <p:cNvSpPr/>
          <p:nvPr/>
        </p:nvSpPr>
        <p:spPr bwMode="auto">
          <a:xfrm>
            <a:off x="5585798" y="4676036"/>
            <a:ext cx="1531284" cy="57935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7" name="テキスト ボックス 36"/>
          <p:cNvSpPr txBox="1"/>
          <p:nvPr/>
        </p:nvSpPr>
        <p:spPr>
          <a:xfrm>
            <a:off x="5659232" y="4422449"/>
            <a:ext cx="1679486" cy="369332"/>
          </a:xfrm>
          <a:prstGeom prst="rect">
            <a:avLst/>
          </a:prstGeom>
          <a:noFill/>
        </p:spPr>
        <p:txBody>
          <a:bodyPr wrap="square" rtlCol="0">
            <a:spAutoFit/>
          </a:bodyPr>
          <a:lstStyle/>
          <a:p>
            <a:r>
              <a:rPr lang="ja-JP" altLang="en-US" sz="1800" dirty="0" smtClean="0">
                <a:solidFill>
                  <a:schemeClr val="accent5">
                    <a:lumMod val="75000"/>
                  </a:schemeClr>
                </a:solidFill>
                <a:latin typeface="+mn-ea"/>
                <a:ea typeface="+mn-ea"/>
              </a:rPr>
              <a:t>②インポート</a:t>
            </a:r>
            <a:endParaRPr kumimoji="1" lang="ja-JP" altLang="en-US" sz="1000" dirty="0" smtClean="0">
              <a:solidFill>
                <a:schemeClr val="accent5">
                  <a:lumMod val="75000"/>
                </a:schemeClr>
              </a:solidFill>
              <a:latin typeface="+mn-ea"/>
              <a:ea typeface="+mn-ea"/>
            </a:endParaRPr>
          </a:p>
        </p:txBody>
      </p:sp>
      <p:pic>
        <p:nvPicPr>
          <p:cNvPr id="38" name="図 37"/>
          <p:cNvPicPr>
            <a:picLocks noChangeAspect="1"/>
          </p:cNvPicPr>
          <p:nvPr/>
        </p:nvPicPr>
        <p:blipFill>
          <a:blip r:embed="rId2"/>
          <a:stretch>
            <a:fillRect/>
          </a:stretch>
        </p:blipFill>
        <p:spPr>
          <a:xfrm>
            <a:off x="7190516" y="4462401"/>
            <a:ext cx="943834" cy="982969"/>
          </a:xfrm>
          <a:prstGeom prst="rect">
            <a:avLst/>
          </a:prstGeom>
        </p:spPr>
      </p:pic>
      <p:sp>
        <p:nvSpPr>
          <p:cNvPr id="39" name="角丸四角形吹き出し 38"/>
          <p:cNvSpPr/>
          <p:nvPr/>
        </p:nvSpPr>
        <p:spPr bwMode="auto">
          <a:xfrm>
            <a:off x="7685055" y="3798953"/>
            <a:ext cx="1040669" cy="441394"/>
          </a:xfrm>
          <a:prstGeom prst="wedgeRoundRectCallout">
            <a:avLst>
              <a:gd name="adj1" fmla="val -40110"/>
              <a:gd name="adj2" fmla="val 83452"/>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108000" rIns="90000" bIns="46800" numCol="1" rtlCol="0" anchor="ctr" anchorCtr="0" compatLnSpc="1">
            <a:prstTxWarp prst="textNoShape">
              <a:avLst/>
            </a:prstTxWarp>
            <a:noAutofit/>
          </a:bodyPr>
          <a:lstStyle/>
          <a:p>
            <a:pPr indent="12700" algn="ctr">
              <a:lnSpc>
                <a:spcPct val="80000"/>
              </a:lnSpc>
              <a:spcBef>
                <a:spcPct val="50000"/>
              </a:spcBef>
            </a:pPr>
            <a:r>
              <a:rPr lang="ja-JP" altLang="en-US" sz="1100" dirty="0" smtClean="0">
                <a:solidFill>
                  <a:schemeClr val="tx1"/>
                </a:solidFill>
                <a:effectLst>
                  <a:glow rad="127000">
                    <a:srgbClr val="FFFFFF"/>
                  </a:glow>
                </a:effectLst>
                <a:latin typeface="+mn-ea"/>
              </a:rPr>
              <a:t>さあ、使うぞ</a:t>
            </a:r>
            <a:endParaRPr kumimoji="1" lang="ja-JP" altLang="en-US" sz="1100" noProof="0" dirty="0">
              <a:solidFill>
                <a:schemeClr val="tx1"/>
              </a:solidFill>
              <a:effectLst>
                <a:glow rad="127000">
                  <a:srgbClr val="FFFFFF"/>
                </a:glow>
              </a:effectLst>
              <a:latin typeface="+mn-ea"/>
            </a:endParaRPr>
          </a:p>
        </p:txBody>
      </p:sp>
      <p:pic>
        <p:nvPicPr>
          <p:cNvPr id="41" name="図 40"/>
          <p:cNvPicPr>
            <a:picLocks noChangeAspect="1"/>
          </p:cNvPicPr>
          <p:nvPr/>
        </p:nvPicPr>
        <p:blipFill>
          <a:blip r:embed="rId9"/>
          <a:stretch>
            <a:fillRect/>
          </a:stretch>
        </p:blipFill>
        <p:spPr>
          <a:xfrm>
            <a:off x="2382124" y="4496820"/>
            <a:ext cx="1739909" cy="909860"/>
          </a:xfrm>
          <a:prstGeom prst="rect">
            <a:avLst/>
          </a:prstGeom>
        </p:spPr>
      </p:pic>
      <p:pic>
        <p:nvPicPr>
          <p:cNvPr id="43" name="図 42"/>
          <p:cNvPicPr>
            <a:picLocks noChangeAspect="1"/>
          </p:cNvPicPr>
          <p:nvPr/>
        </p:nvPicPr>
        <p:blipFill>
          <a:blip r:embed="rId10"/>
          <a:stretch>
            <a:fillRect/>
          </a:stretch>
        </p:blipFill>
        <p:spPr>
          <a:xfrm>
            <a:off x="8143247" y="4602195"/>
            <a:ext cx="897771" cy="842321"/>
          </a:xfrm>
          <a:prstGeom prst="rect">
            <a:avLst/>
          </a:prstGeom>
        </p:spPr>
      </p:pic>
      <p:pic>
        <p:nvPicPr>
          <p:cNvPr id="44" name="図 43"/>
          <p:cNvPicPr>
            <a:picLocks noChangeAspect="1"/>
          </p:cNvPicPr>
          <p:nvPr/>
        </p:nvPicPr>
        <p:blipFill>
          <a:blip r:embed="rId11"/>
          <a:stretch>
            <a:fillRect/>
          </a:stretch>
        </p:blipFill>
        <p:spPr>
          <a:xfrm>
            <a:off x="5462866" y="4868971"/>
            <a:ext cx="1606053" cy="199976"/>
          </a:xfrm>
          <a:prstGeom prst="rect">
            <a:avLst/>
          </a:prstGeom>
        </p:spPr>
      </p:pic>
      <p:sp>
        <p:nvSpPr>
          <p:cNvPr id="45" name="正方形/長方形 44"/>
          <p:cNvSpPr/>
          <p:nvPr/>
        </p:nvSpPr>
        <p:spPr bwMode="auto">
          <a:xfrm>
            <a:off x="250206" y="1489884"/>
            <a:ext cx="795945" cy="507582"/>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70C0"/>
                </a:solidFill>
                <a:effectLst>
                  <a:glow rad="127000">
                    <a:srgbClr val="FFFFFF"/>
                  </a:glow>
                </a:effectLst>
                <a:latin typeface="+mn-ea"/>
              </a:rPr>
              <a:t>DIY</a:t>
            </a:r>
          </a:p>
          <a:p>
            <a:pPr indent="12700" algn="ctr">
              <a:lnSpc>
                <a:spcPct val="80000"/>
              </a:lnSpc>
              <a:spcBef>
                <a:spcPct val="50000"/>
              </a:spcBef>
            </a:pPr>
            <a:r>
              <a:rPr lang="ja-JP" altLang="en-US" sz="1100" dirty="0" smtClean="0">
                <a:solidFill>
                  <a:srgbClr val="0070C0"/>
                </a:solidFill>
                <a:effectLst>
                  <a:glow rad="127000">
                    <a:srgbClr val="FFFFFF"/>
                  </a:glow>
                </a:effectLst>
                <a:latin typeface="+mn-ea"/>
              </a:rPr>
              <a:t>の</a:t>
            </a:r>
            <a:r>
              <a:rPr lang="ja-JP" altLang="en-US" sz="1100" dirty="0">
                <a:solidFill>
                  <a:srgbClr val="0070C0"/>
                </a:solidFill>
                <a:effectLst>
                  <a:glow rad="127000">
                    <a:srgbClr val="FFFFFF"/>
                  </a:glow>
                </a:effectLst>
                <a:latin typeface="+mn-ea"/>
              </a:rPr>
              <a:t>場合</a:t>
            </a:r>
            <a:endParaRPr kumimoji="1" lang="ja-JP" altLang="en-US" sz="1100" noProof="0" dirty="0">
              <a:solidFill>
                <a:srgbClr val="0070C0"/>
              </a:solidFill>
              <a:effectLst>
                <a:glow rad="127000">
                  <a:srgbClr val="FFFFFF"/>
                </a:glow>
              </a:effectLst>
              <a:latin typeface="+mn-ea"/>
            </a:endParaRPr>
          </a:p>
        </p:txBody>
      </p:sp>
      <p:sp>
        <p:nvSpPr>
          <p:cNvPr id="46" name="正方形/長方形 45"/>
          <p:cNvSpPr/>
          <p:nvPr/>
        </p:nvSpPr>
        <p:spPr bwMode="auto">
          <a:xfrm>
            <a:off x="237075" y="3701118"/>
            <a:ext cx="795945" cy="507582"/>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70C0"/>
                </a:solidFill>
                <a:effectLst>
                  <a:glow rad="127000">
                    <a:srgbClr val="FFFFFF"/>
                  </a:glow>
                </a:effectLst>
                <a:latin typeface="+mn-ea"/>
              </a:rPr>
              <a:t>Python</a:t>
            </a:r>
          </a:p>
          <a:p>
            <a:pPr indent="12700" algn="ctr">
              <a:lnSpc>
                <a:spcPct val="80000"/>
              </a:lnSpc>
              <a:spcBef>
                <a:spcPct val="50000"/>
              </a:spcBef>
            </a:pPr>
            <a:r>
              <a:rPr lang="ja-JP" altLang="en-US" sz="1100" dirty="0" smtClean="0">
                <a:solidFill>
                  <a:srgbClr val="0070C0"/>
                </a:solidFill>
                <a:effectLst>
                  <a:glow rad="127000">
                    <a:srgbClr val="FFFFFF"/>
                  </a:glow>
                </a:effectLst>
                <a:latin typeface="+mn-ea"/>
              </a:rPr>
              <a:t>の</a:t>
            </a:r>
            <a:r>
              <a:rPr lang="ja-JP" altLang="en-US" sz="1100" dirty="0">
                <a:solidFill>
                  <a:srgbClr val="0070C0"/>
                </a:solidFill>
                <a:effectLst>
                  <a:glow rad="127000">
                    <a:srgbClr val="FFFFFF"/>
                  </a:glow>
                </a:effectLst>
                <a:latin typeface="+mn-ea"/>
              </a:rPr>
              <a:t>場合</a:t>
            </a:r>
            <a:endParaRPr kumimoji="1" lang="ja-JP" altLang="en-US" sz="1100" noProof="0" dirty="0">
              <a:solidFill>
                <a:srgbClr val="0070C0"/>
              </a:solidFill>
              <a:effectLst>
                <a:glow rad="127000">
                  <a:srgbClr val="FFFFFF"/>
                </a:glow>
              </a:effectLst>
              <a:latin typeface="+mn-ea"/>
            </a:endParaRPr>
          </a:p>
        </p:txBody>
      </p:sp>
      <p:cxnSp>
        <p:nvCxnSpPr>
          <p:cNvPr id="48" name="直線コネクタ 47"/>
          <p:cNvCxnSpPr/>
          <p:nvPr/>
        </p:nvCxnSpPr>
        <p:spPr bwMode="auto">
          <a:xfrm flipV="1">
            <a:off x="152273" y="3528811"/>
            <a:ext cx="8839454" cy="0"/>
          </a:xfrm>
          <a:prstGeom prst="line">
            <a:avLst/>
          </a:prstGeom>
          <a:ln>
            <a:solidFill>
              <a:schemeClr val="bg1">
                <a:lumMod val="65000"/>
              </a:schemeClr>
            </a:solidFill>
            <a:prstDash val="dash"/>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49" name="テキスト ボックス 48"/>
          <p:cNvSpPr txBox="1"/>
          <p:nvPr/>
        </p:nvSpPr>
        <p:spPr>
          <a:xfrm>
            <a:off x="481536" y="5817674"/>
            <a:ext cx="7844534" cy="584775"/>
          </a:xfrm>
          <a:prstGeom prst="rect">
            <a:avLst/>
          </a:prstGeom>
          <a:noFill/>
        </p:spPr>
        <p:txBody>
          <a:bodyPr wrap="square" rtlCol="0">
            <a:spAutoFit/>
          </a:bodyPr>
          <a:lstStyle/>
          <a:p>
            <a:r>
              <a:rPr lang="ja-JP" altLang="en-US" sz="1600" dirty="0" smtClean="0">
                <a:latin typeface="+mn-ea"/>
                <a:ea typeface="+mn-ea"/>
              </a:rPr>
              <a:t>①は一度やれば</a:t>
            </a:r>
            <a:r>
              <a:rPr lang="en-US" altLang="ja-JP" sz="1600" dirty="0" smtClean="0">
                <a:latin typeface="+mn-ea"/>
                <a:ea typeface="+mn-ea"/>
              </a:rPr>
              <a:t>OK</a:t>
            </a:r>
            <a:r>
              <a:rPr lang="ja-JP" altLang="en-US" sz="1600" dirty="0" smtClean="0">
                <a:latin typeface="+mn-ea"/>
                <a:ea typeface="+mn-ea"/>
              </a:rPr>
              <a:t>（使う場所＝環境（</a:t>
            </a:r>
            <a:r>
              <a:rPr lang="en-US" altLang="ja-JP" sz="1600" dirty="0" smtClean="0">
                <a:latin typeface="+mn-ea"/>
                <a:ea typeface="+mn-ea"/>
              </a:rPr>
              <a:t>PC</a:t>
            </a:r>
            <a:r>
              <a:rPr lang="ja-JP" altLang="en-US" sz="1600" dirty="0" smtClean="0">
                <a:latin typeface="+mn-ea"/>
                <a:ea typeface="+mn-ea"/>
              </a:rPr>
              <a:t>）ごとに必要。</a:t>
            </a:r>
            <a:r>
              <a:rPr lang="en-US" altLang="ja-JP" sz="1600" dirty="0">
                <a:latin typeface="+mn-ea"/>
                <a:ea typeface="+mn-ea"/>
              </a:rPr>
              <a:t>2</a:t>
            </a:r>
            <a:r>
              <a:rPr lang="ja-JP" altLang="en-US" sz="1600" dirty="0">
                <a:latin typeface="+mn-ea"/>
                <a:ea typeface="+mn-ea"/>
              </a:rPr>
              <a:t>回</a:t>
            </a:r>
            <a:r>
              <a:rPr lang="ja-JP" altLang="en-US" sz="1600" dirty="0" smtClean="0">
                <a:latin typeface="+mn-ea"/>
                <a:ea typeface="+mn-ea"/>
              </a:rPr>
              <a:t>以上</a:t>
            </a:r>
            <a:r>
              <a:rPr lang="ja-JP" altLang="en-US" sz="1600" dirty="0">
                <a:latin typeface="+mn-ea"/>
                <a:ea typeface="+mn-ea"/>
              </a:rPr>
              <a:t>買</a:t>
            </a:r>
            <a:r>
              <a:rPr lang="ja-JP" altLang="en-US" sz="1600" dirty="0" smtClean="0">
                <a:latin typeface="+mn-ea"/>
                <a:ea typeface="+mn-ea"/>
              </a:rPr>
              <a:t>ってくる必要はな</a:t>
            </a:r>
            <a:r>
              <a:rPr lang="ja-JP" altLang="en-US" sz="1600" dirty="0">
                <a:latin typeface="+mn-ea"/>
                <a:ea typeface="+mn-ea"/>
              </a:rPr>
              <a:t>い</a:t>
            </a:r>
            <a:r>
              <a:rPr lang="ja-JP" altLang="en-US" sz="1600" dirty="0" smtClean="0">
                <a:latin typeface="+mn-ea"/>
                <a:ea typeface="+mn-ea"/>
              </a:rPr>
              <a:t>）</a:t>
            </a:r>
            <a:endParaRPr lang="en-US" altLang="ja-JP" sz="1600" dirty="0" smtClean="0">
              <a:latin typeface="+mn-ea"/>
              <a:ea typeface="+mn-ea"/>
            </a:endParaRPr>
          </a:p>
          <a:p>
            <a:r>
              <a:rPr kumimoji="1" lang="ja-JP" altLang="en-US" sz="1600" dirty="0" smtClean="0">
                <a:latin typeface="+mn-ea"/>
                <a:ea typeface="+mn-ea"/>
              </a:rPr>
              <a:t>②は使うたびに必要（</a:t>
            </a:r>
            <a:r>
              <a:rPr lang="en-US" altLang="ja-JP" sz="1600" dirty="0" err="1" smtClean="0">
                <a:latin typeface="+mn-ea"/>
                <a:ea typeface="+mn-ea"/>
              </a:rPr>
              <a:t>ipynb</a:t>
            </a:r>
            <a:r>
              <a:rPr lang="ja-JP" altLang="en-US" sz="1600" dirty="0" smtClean="0">
                <a:latin typeface="+mn-ea"/>
                <a:ea typeface="+mn-ea"/>
              </a:rPr>
              <a:t>ファイルごとに必要、</a:t>
            </a:r>
            <a:r>
              <a:rPr lang="en-US" altLang="ja-JP" sz="1600" dirty="0" err="1" smtClean="0">
                <a:latin typeface="+mn-ea"/>
                <a:ea typeface="+mn-ea"/>
              </a:rPr>
              <a:t>Karnel</a:t>
            </a:r>
            <a:r>
              <a:rPr lang="ja-JP" altLang="en-US" sz="1600" dirty="0" smtClean="0">
                <a:latin typeface="+mn-ea"/>
                <a:ea typeface="+mn-ea"/>
              </a:rPr>
              <a:t> </a:t>
            </a:r>
            <a:r>
              <a:rPr lang="en-US" altLang="ja-JP" sz="1600" dirty="0" smtClean="0">
                <a:latin typeface="+mn-ea"/>
                <a:ea typeface="+mn-ea"/>
              </a:rPr>
              <a:t>Restart</a:t>
            </a:r>
            <a:r>
              <a:rPr lang="ja-JP" altLang="en-US" sz="1600" dirty="0" smtClean="0">
                <a:latin typeface="+mn-ea"/>
                <a:ea typeface="+mn-ea"/>
              </a:rPr>
              <a:t>をするたびに実行が必要）</a:t>
            </a:r>
            <a:endParaRPr kumimoji="1" lang="ja-JP" altLang="en-US" sz="1600" dirty="0" smtClean="0">
              <a:latin typeface="+mn-ea"/>
              <a:ea typeface="+mn-ea"/>
            </a:endParaRPr>
          </a:p>
        </p:txBody>
      </p:sp>
    </p:spTree>
    <p:extLst>
      <p:ext uri="{BB962C8B-B14F-4D97-AF65-F5344CB8AC3E}">
        <p14:creationId xmlns:p14="http://schemas.microsoft.com/office/powerpoint/2010/main" val="40171088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ライブラリのインポート方法</a:t>
            </a:r>
            <a:endParaRPr kumimoji="1" lang="ja-JP" altLang="en-US" dirty="0"/>
          </a:p>
        </p:txBody>
      </p:sp>
      <p:pic>
        <p:nvPicPr>
          <p:cNvPr id="4" name="図 3"/>
          <p:cNvPicPr>
            <a:picLocks noChangeAspect="1"/>
          </p:cNvPicPr>
          <p:nvPr/>
        </p:nvPicPr>
        <p:blipFill>
          <a:blip r:embed="rId2"/>
          <a:stretch>
            <a:fillRect/>
          </a:stretch>
        </p:blipFill>
        <p:spPr>
          <a:xfrm>
            <a:off x="972052" y="5160784"/>
            <a:ext cx="6099912" cy="1418436"/>
          </a:xfrm>
          <a:prstGeom prst="rect">
            <a:avLst/>
          </a:prstGeom>
        </p:spPr>
      </p:pic>
      <p:sp>
        <p:nvSpPr>
          <p:cNvPr id="5" name="正方形/長方形 4"/>
          <p:cNvSpPr/>
          <p:nvPr/>
        </p:nvSpPr>
        <p:spPr>
          <a:xfrm>
            <a:off x="593714" y="823832"/>
            <a:ext cx="8206828" cy="4478149"/>
          </a:xfrm>
          <a:prstGeom prst="rect">
            <a:avLst/>
          </a:prstGeom>
        </p:spPr>
        <p:txBody>
          <a:bodyPr wrap="square">
            <a:spAutoFit/>
          </a:bodyPr>
          <a:lstStyle/>
          <a:p>
            <a:r>
              <a:rPr lang="ja-JP" altLang="en-US" dirty="0" smtClean="0">
                <a:solidFill>
                  <a:srgbClr val="000000"/>
                </a:solidFill>
                <a:latin typeface="+mn-ea"/>
                <a:ea typeface="+mn-ea"/>
              </a:rPr>
              <a:t>詳しく</a:t>
            </a:r>
            <a:r>
              <a:rPr lang="ja-JP" altLang="en-US" dirty="0">
                <a:solidFill>
                  <a:srgbClr val="000000"/>
                </a:solidFill>
                <a:latin typeface="+mn-ea"/>
                <a:ea typeface="+mn-ea"/>
              </a:rPr>
              <a:t>は</a:t>
            </a:r>
            <a:r>
              <a:rPr lang="ja-JP" altLang="en-US" dirty="0" smtClean="0">
                <a:solidFill>
                  <a:srgbClr val="000000"/>
                </a:solidFill>
                <a:latin typeface="+mn-ea"/>
                <a:ea typeface="+mn-ea"/>
              </a:rPr>
              <a:t>こちら（思ったより便利なページでしたので、おすすめ）</a:t>
            </a:r>
            <a:endParaRPr lang="en-US" altLang="ja-JP" dirty="0" smtClean="0">
              <a:solidFill>
                <a:srgbClr val="000000"/>
              </a:solidFill>
              <a:latin typeface="+mn-ea"/>
              <a:ea typeface="+mn-ea"/>
            </a:endParaRPr>
          </a:p>
          <a:p>
            <a:r>
              <a:rPr lang="ja-JP" altLang="en-US" dirty="0">
                <a:solidFill>
                  <a:srgbClr val="000000"/>
                </a:solidFill>
                <a:latin typeface="+mn-ea"/>
                <a:ea typeface="+mn-ea"/>
              </a:rPr>
              <a:t>　</a:t>
            </a:r>
            <a:r>
              <a:rPr lang="ja-JP" altLang="en-US" dirty="0" smtClean="0">
                <a:solidFill>
                  <a:srgbClr val="000000"/>
                </a:solidFill>
                <a:latin typeface="+mn-ea"/>
                <a:ea typeface="+mn-ea"/>
              </a:rPr>
              <a:t>　→</a:t>
            </a:r>
            <a:r>
              <a:rPr lang="ja-JP" altLang="en-US" dirty="0">
                <a:solidFill>
                  <a:srgbClr val="000000"/>
                </a:solidFill>
                <a:latin typeface="+mn-ea"/>
                <a:ea typeface="+mn-ea"/>
              </a:rPr>
              <a:t>　</a:t>
            </a:r>
            <a:r>
              <a:rPr lang="en-US" altLang="ja-JP" dirty="0" smtClean="0">
                <a:solidFill>
                  <a:srgbClr val="000000"/>
                </a:solidFill>
                <a:latin typeface="+mn-ea"/>
                <a:ea typeface="+mn-ea"/>
                <a:hlinkClick r:id="rId3"/>
              </a:rPr>
              <a:t>【Python】</a:t>
            </a:r>
            <a:r>
              <a:rPr lang="ja-JP" altLang="en-US" dirty="0" smtClean="0">
                <a:solidFill>
                  <a:srgbClr val="000000"/>
                </a:solidFill>
                <a:latin typeface="+mn-ea"/>
                <a:ea typeface="+mn-ea"/>
                <a:hlinkClick r:id="rId3"/>
              </a:rPr>
              <a:t>そもそもライブラリとは？ ライブラリ管理の</a:t>
            </a:r>
            <a:r>
              <a:rPr lang="en-US" altLang="ja-JP" dirty="0" smtClean="0">
                <a:solidFill>
                  <a:srgbClr val="000000"/>
                </a:solidFill>
                <a:latin typeface="+mn-ea"/>
                <a:ea typeface="+mn-ea"/>
                <a:hlinkClick r:id="rId3"/>
              </a:rPr>
              <a:t>pip</a:t>
            </a:r>
            <a:r>
              <a:rPr lang="ja-JP" altLang="en-US" dirty="0" smtClean="0">
                <a:solidFill>
                  <a:srgbClr val="000000"/>
                </a:solidFill>
                <a:latin typeface="+mn-ea"/>
                <a:ea typeface="+mn-ea"/>
                <a:hlinkClick r:id="rId3"/>
              </a:rPr>
              <a:t>とは？</a:t>
            </a:r>
            <a:endParaRPr lang="en-US" altLang="ja-JP" dirty="0" smtClean="0">
              <a:solidFill>
                <a:srgbClr val="000000"/>
              </a:solidFill>
              <a:latin typeface="+mn-ea"/>
              <a:ea typeface="+mn-ea"/>
            </a:endParaRPr>
          </a:p>
          <a:p>
            <a:endParaRPr lang="en-US" altLang="ja-JP" dirty="0" smtClean="0">
              <a:solidFill>
                <a:srgbClr val="000000"/>
              </a:solidFill>
              <a:latin typeface="+mn-ea"/>
              <a:ea typeface="+mn-ea"/>
            </a:endParaRPr>
          </a:p>
          <a:p>
            <a:r>
              <a:rPr lang="ja-JP" altLang="en-US" sz="1600" dirty="0" smtClean="0">
                <a:solidFill>
                  <a:srgbClr val="000000"/>
                </a:solidFill>
                <a:latin typeface="+mn-ea"/>
                <a:ea typeface="+mn-ea"/>
              </a:rPr>
              <a:t>■ライブラリの種類</a:t>
            </a:r>
            <a:endParaRPr lang="en-US" altLang="ja-JP" sz="1600" dirty="0" smtClean="0">
              <a:solidFill>
                <a:srgbClr val="000000"/>
              </a:solidFill>
              <a:latin typeface="+mn-ea"/>
              <a:ea typeface="+mn-ea"/>
            </a:endParaRPr>
          </a:p>
          <a:p>
            <a:endParaRPr lang="en-US" altLang="ja-JP" sz="300" dirty="0">
              <a:solidFill>
                <a:srgbClr val="000000"/>
              </a:solidFill>
              <a:latin typeface="+mn-ea"/>
              <a:ea typeface="+mn-ea"/>
            </a:endParaRPr>
          </a:p>
          <a:p>
            <a:r>
              <a:rPr lang="ja-JP" altLang="en-US" dirty="0" smtClean="0">
                <a:solidFill>
                  <a:srgbClr val="000000"/>
                </a:solidFill>
                <a:latin typeface="+mn-ea"/>
                <a:ea typeface="+mn-ea"/>
              </a:rPr>
              <a:t>１）標準ライブラリ：　</a:t>
            </a:r>
            <a:r>
              <a:rPr lang="en-US" altLang="ja-JP" dirty="0">
                <a:solidFill>
                  <a:srgbClr val="000000"/>
                </a:solidFill>
                <a:latin typeface="+mn-ea"/>
                <a:ea typeface="+mn-ea"/>
              </a:rPr>
              <a:t>Python </a:t>
            </a:r>
            <a:r>
              <a:rPr lang="ja-JP" altLang="en-US" dirty="0">
                <a:solidFill>
                  <a:srgbClr val="000000"/>
                </a:solidFill>
                <a:latin typeface="+mn-ea"/>
                <a:ea typeface="+mn-ea"/>
              </a:rPr>
              <a:t>をインストールした時から元来含まれているライブラリのこと</a:t>
            </a:r>
            <a:r>
              <a:rPr lang="ja-JP" altLang="en-US" dirty="0" smtClean="0">
                <a:solidFill>
                  <a:srgbClr val="000000"/>
                </a:solidFill>
                <a:latin typeface="+mn-ea"/>
                <a:ea typeface="+mn-ea"/>
              </a:rPr>
              <a:t>。インストール不要。</a:t>
            </a:r>
            <a:endParaRPr lang="en-US" altLang="ja-JP" dirty="0">
              <a:solidFill>
                <a:srgbClr val="000000"/>
              </a:solidFill>
              <a:latin typeface="+mn-ea"/>
              <a:ea typeface="+mn-ea"/>
            </a:endParaRPr>
          </a:p>
          <a:p>
            <a:r>
              <a:rPr lang="ja-JP" altLang="en-US" dirty="0" smtClean="0">
                <a:solidFill>
                  <a:srgbClr val="000000"/>
                </a:solidFill>
                <a:latin typeface="+mn-ea"/>
                <a:ea typeface="+mn-ea"/>
              </a:rPr>
              <a:t>　標準ライブラリ一覧　→</a:t>
            </a:r>
            <a:r>
              <a:rPr lang="en-US" altLang="ja-JP" dirty="0" smtClean="0">
                <a:solidFill>
                  <a:srgbClr val="000000"/>
                </a:solidFill>
                <a:latin typeface="+mn-ea"/>
                <a:ea typeface="+mn-ea"/>
                <a:hlinkClick r:id="rId4"/>
              </a:rPr>
              <a:t>Python</a:t>
            </a:r>
            <a:r>
              <a:rPr lang="ja-JP" altLang="en-US" dirty="0" smtClean="0">
                <a:solidFill>
                  <a:srgbClr val="000000"/>
                </a:solidFill>
                <a:latin typeface="+mn-ea"/>
                <a:ea typeface="+mn-ea"/>
                <a:hlinkClick r:id="rId4"/>
              </a:rPr>
              <a:t> 標準ライブラリ</a:t>
            </a:r>
            <a:endParaRPr lang="en-US" altLang="ja-JP" dirty="0" smtClean="0">
              <a:solidFill>
                <a:srgbClr val="000000"/>
              </a:solidFill>
              <a:latin typeface="+mn-ea"/>
              <a:ea typeface="+mn-ea"/>
            </a:endParaRPr>
          </a:p>
          <a:p>
            <a:endParaRPr lang="en-US" altLang="ja-JP" dirty="0">
              <a:solidFill>
                <a:srgbClr val="000000"/>
              </a:solidFill>
              <a:latin typeface="+mn-ea"/>
              <a:ea typeface="+mn-ea"/>
            </a:endParaRPr>
          </a:p>
          <a:p>
            <a:r>
              <a:rPr lang="ja-JP" altLang="en-US" dirty="0" smtClean="0">
                <a:solidFill>
                  <a:srgbClr val="000000"/>
                </a:solidFill>
                <a:latin typeface="+mn-ea"/>
                <a:ea typeface="+mn-ea"/>
              </a:rPr>
              <a:t>２）外部ライブラリ：　</a:t>
            </a:r>
            <a:r>
              <a:rPr lang="en-US" altLang="ja-JP" dirty="0">
                <a:solidFill>
                  <a:srgbClr val="000000"/>
                </a:solidFill>
                <a:latin typeface="+mn-ea"/>
                <a:ea typeface="+mn-ea"/>
              </a:rPr>
              <a:t>Python </a:t>
            </a:r>
            <a:r>
              <a:rPr lang="ja-JP" altLang="en-US" dirty="0" err="1">
                <a:solidFill>
                  <a:srgbClr val="000000"/>
                </a:solidFill>
                <a:latin typeface="+mn-ea"/>
                <a:ea typeface="+mn-ea"/>
              </a:rPr>
              <a:t>には</a:t>
            </a:r>
            <a:r>
              <a:rPr lang="ja-JP" altLang="en-US" dirty="0">
                <a:solidFill>
                  <a:srgbClr val="000000"/>
                </a:solidFill>
                <a:latin typeface="+mn-ea"/>
                <a:ea typeface="+mn-ea"/>
              </a:rPr>
              <a:t>元来組み込まれておらず、新たに外部から読み込む必要のあるライブラリの</a:t>
            </a:r>
            <a:r>
              <a:rPr lang="ja-JP" altLang="en-US" dirty="0" smtClean="0">
                <a:solidFill>
                  <a:srgbClr val="000000"/>
                </a:solidFill>
                <a:latin typeface="+mn-ea"/>
                <a:ea typeface="+mn-ea"/>
              </a:rPr>
              <a:t>こと。</a:t>
            </a:r>
            <a:endParaRPr lang="en-US" altLang="ja-JP" dirty="0" smtClean="0">
              <a:solidFill>
                <a:srgbClr val="000000"/>
              </a:solidFill>
              <a:latin typeface="+mn-ea"/>
              <a:ea typeface="+mn-ea"/>
            </a:endParaRPr>
          </a:p>
          <a:p>
            <a:r>
              <a:rPr lang="ja-JP" altLang="en-US" dirty="0">
                <a:solidFill>
                  <a:srgbClr val="000000"/>
                </a:solidFill>
                <a:latin typeface="+mn-ea"/>
                <a:ea typeface="+mn-ea"/>
              </a:rPr>
              <a:t>　</a:t>
            </a:r>
            <a:r>
              <a:rPr lang="ja-JP" altLang="en-US" dirty="0" smtClean="0">
                <a:solidFill>
                  <a:srgbClr val="000000"/>
                </a:solidFill>
                <a:latin typeface="+mn-ea"/>
                <a:ea typeface="+mn-ea"/>
              </a:rPr>
              <a:t>インストールが必要。</a:t>
            </a:r>
            <a:r>
              <a:rPr lang="en-US" altLang="ja-JP" dirty="0" smtClean="0">
                <a:solidFill>
                  <a:srgbClr val="000000"/>
                </a:solidFill>
                <a:latin typeface="+mn-ea"/>
                <a:ea typeface="+mn-ea"/>
              </a:rPr>
              <a:t>Pandas</a:t>
            </a:r>
            <a:r>
              <a:rPr lang="ja-JP" altLang="en-US" dirty="0" err="1" smtClean="0">
                <a:solidFill>
                  <a:srgbClr val="000000"/>
                </a:solidFill>
                <a:latin typeface="+mn-ea"/>
                <a:ea typeface="+mn-ea"/>
              </a:rPr>
              <a:t>、</a:t>
            </a:r>
            <a:r>
              <a:rPr lang="en-US" altLang="ja-JP" dirty="0" err="1" smtClean="0">
                <a:solidFill>
                  <a:srgbClr val="000000"/>
                </a:solidFill>
                <a:latin typeface="+mn-ea"/>
                <a:ea typeface="+mn-ea"/>
              </a:rPr>
              <a:t>SQLAlchemy</a:t>
            </a:r>
            <a:r>
              <a:rPr lang="ja-JP" altLang="en-US" dirty="0" smtClean="0">
                <a:solidFill>
                  <a:srgbClr val="000000"/>
                </a:solidFill>
                <a:latin typeface="+mn-ea"/>
                <a:ea typeface="+mn-ea"/>
              </a:rPr>
              <a:t>などは外部ライブラリです（最初に</a:t>
            </a:r>
            <a:r>
              <a:rPr lang="en-US" altLang="ja-JP" dirty="0" smtClean="0">
                <a:solidFill>
                  <a:srgbClr val="000000"/>
                </a:solidFill>
                <a:latin typeface="+mn-ea"/>
                <a:ea typeface="+mn-ea"/>
              </a:rPr>
              <a:t>CMD</a:t>
            </a:r>
            <a:r>
              <a:rPr lang="ja-JP" altLang="en-US" dirty="0" smtClean="0">
                <a:solidFill>
                  <a:srgbClr val="000000"/>
                </a:solidFill>
                <a:latin typeface="+mn-ea"/>
                <a:ea typeface="+mn-ea"/>
              </a:rPr>
              <a:t>でインストールしたのはそういう</a:t>
            </a:r>
            <a:r>
              <a:rPr lang="ja-JP" altLang="en-US" dirty="0">
                <a:solidFill>
                  <a:srgbClr val="000000"/>
                </a:solidFill>
                <a:latin typeface="+mn-ea"/>
                <a:ea typeface="+mn-ea"/>
              </a:rPr>
              <a:t>意味</a:t>
            </a:r>
            <a:r>
              <a:rPr lang="ja-JP" altLang="en-US" dirty="0" smtClean="0">
                <a:solidFill>
                  <a:srgbClr val="000000"/>
                </a:solidFill>
                <a:latin typeface="+mn-ea"/>
                <a:ea typeface="+mn-ea"/>
              </a:rPr>
              <a:t>）</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　</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はオープンソースなので、世界中の人が勝手にいろんなライブラリを作っては公開しています。</a:t>
            </a:r>
            <a:endParaRPr lang="en-US" altLang="ja-JP" dirty="0" smtClean="0">
              <a:solidFill>
                <a:srgbClr val="000000"/>
              </a:solidFill>
              <a:latin typeface="+mn-ea"/>
              <a:ea typeface="+mn-ea"/>
            </a:endParaRPr>
          </a:p>
          <a:p>
            <a:endParaRPr lang="en-US" altLang="ja-JP" dirty="0">
              <a:solidFill>
                <a:srgbClr val="000000"/>
              </a:solidFill>
              <a:latin typeface="+mn-ea"/>
              <a:ea typeface="+mn-ea"/>
            </a:endParaRPr>
          </a:p>
          <a:p>
            <a:r>
              <a:rPr lang="ja-JP" altLang="en-US" sz="1600" dirty="0" smtClean="0">
                <a:solidFill>
                  <a:srgbClr val="000000"/>
                </a:solidFill>
                <a:latin typeface="+mn-ea"/>
                <a:ea typeface="+mn-ea"/>
              </a:rPr>
              <a:t>■ライブラリのインポート方法</a:t>
            </a:r>
            <a:endParaRPr lang="en-US" altLang="ja-JP" sz="1600" dirty="0" smtClean="0">
              <a:solidFill>
                <a:srgbClr val="000000"/>
              </a:solidFill>
              <a:latin typeface="+mn-ea"/>
              <a:ea typeface="+mn-ea"/>
            </a:endParaRPr>
          </a:p>
          <a:p>
            <a:endParaRPr lang="en-US" altLang="ja-JP" sz="300" dirty="0" smtClean="0">
              <a:solidFill>
                <a:srgbClr val="000000"/>
              </a:solidFill>
              <a:latin typeface="+mn-ea"/>
              <a:ea typeface="+mn-ea"/>
            </a:endParaRPr>
          </a:p>
          <a:p>
            <a:r>
              <a:rPr lang="ja-JP" altLang="en-US" dirty="0" smtClean="0">
                <a:solidFill>
                  <a:srgbClr val="000000"/>
                </a:solidFill>
                <a:latin typeface="+mn-ea"/>
                <a:ea typeface="+mn-ea"/>
              </a:rPr>
              <a:t>１）ライブラリ全体をインポート：　</a:t>
            </a:r>
            <a:r>
              <a:rPr lang="en-US" altLang="ja-JP" dirty="0" smtClean="0">
                <a:solidFill>
                  <a:schemeClr val="accent5">
                    <a:lumMod val="50000"/>
                  </a:schemeClr>
                </a:solidFill>
                <a:latin typeface="Consolas" panose="020B0609020204030204" pitchFamily="49" charset="0"/>
                <a:ea typeface="+mn-ea"/>
              </a:rPr>
              <a:t>import </a:t>
            </a:r>
            <a:r>
              <a:rPr lang="ja-JP" altLang="en-US" dirty="0" smtClean="0">
                <a:solidFill>
                  <a:schemeClr val="accent5">
                    <a:lumMod val="50000"/>
                  </a:schemeClr>
                </a:solidFill>
                <a:latin typeface="Consolas" panose="020B0609020204030204" pitchFamily="49" charset="0"/>
                <a:ea typeface="+mn-ea"/>
              </a:rPr>
              <a:t>ライブラリ名</a:t>
            </a:r>
            <a:endParaRPr lang="en-US" altLang="ja-JP" dirty="0" smtClean="0">
              <a:solidFill>
                <a:schemeClr val="accent5">
                  <a:lumMod val="50000"/>
                </a:schemeClr>
              </a:solidFill>
              <a:latin typeface="Consolas" panose="020B0609020204030204" pitchFamily="49" charset="0"/>
              <a:ea typeface="+mn-ea"/>
            </a:endParaRPr>
          </a:p>
          <a:p>
            <a:endParaRPr lang="en-US" altLang="ja-JP" dirty="0" smtClean="0">
              <a:solidFill>
                <a:srgbClr val="000000"/>
              </a:solidFill>
              <a:latin typeface="+mn-ea"/>
              <a:ea typeface="+mn-ea"/>
            </a:endParaRPr>
          </a:p>
          <a:p>
            <a:r>
              <a:rPr lang="ja-JP" altLang="en-US" dirty="0" smtClean="0">
                <a:solidFill>
                  <a:srgbClr val="000000"/>
                </a:solidFill>
                <a:latin typeface="+mn-ea"/>
                <a:ea typeface="+mn-ea"/>
              </a:rPr>
              <a:t>２）別名でインポート：　</a:t>
            </a:r>
            <a:r>
              <a:rPr lang="en-US" altLang="ja-JP" dirty="0">
                <a:solidFill>
                  <a:schemeClr val="accent5">
                    <a:lumMod val="50000"/>
                  </a:schemeClr>
                </a:solidFill>
                <a:latin typeface="Consolas" panose="020B0609020204030204" pitchFamily="49" charset="0"/>
                <a:ea typeface="+mn-ea"/>
              </a:rPr>
              <a:t>import </a:t>
            </a:r>
            <a:r>
              <a:rPr lang="ja-JP" altLang="en-US" dirty="0">
                <a:solidFill>
                  <a:schemeClr val="accent5">
                    <a:lumMod val="50000"/>
                  </a:schemeClr>
                </a:solidFill>
                <a:latin typeface="Consolas" panose="020B0609020204030204" pitchFamily="49" charset="0"/>
                <a:ea typeface="+mn-ea"/>
              </a:rPr>
              <a:t>ライブラリ名 </a:t>
            </a:r>
            <a:r>
              <a:rPr lang="en-US" altLang="ja-JP" dirty="0">
                <a:solidFill>
                  <a:schemeClr val="accent5">
                    <a:lumMod val="50000"/>
                  </a:schemeClr>
                </a:solidFill>
                <a:latin typeface="Consolas" panose="020B0609020204030204" pitchFamily="49" charset="0"/>
                <a:ea typeface="+mn-ea"/>
              </a:rPr>
              <a:t>as </a:t>
            </a:r>
            <a:r>
              <a:rPr lang="ja-JP" altLang="en-US" dirty="0">
                <a:solidFill>
                  <a:schemeClr val="accent5">
                    <a:lumMod val="50000"/>
                  </a:schemeClr>
                </a:solidFill>
                <a:latin typeface="Consolas" panose="020B0609020204030204" pitchFamily="49" charset="0"/>
                <a:ea typeface="+mn-ea"/>
              </a:rPr>
              <a:t>別名</a:t>
            </a:r>
            <a:r>
              <a:rPr lang="ja-JP" altLang="en-US" dirty="0" smtClean="0">
                <a:solidFill>
                  <a:srgbClr val="000000"/>
                </a:solidFill>
                <a:latin typeface="+mn-ea"/>
                <a:ea typeface="+mn-ea"/>
              </a:rPr>
              <a:t>　（</a:t>
            </a:r>
            <a:r>
              <a:rPr lang="en-US" altLang="ja-JP" dirty="0" smtClean="0">
                <a:solidFill>
                  <a:srgbClr val="000000"/>
                </a:solidFill>
                <a:latin typeface="+mn-ea"/>
                <a:ea typeface="+mn-ea"/>
              </a:rPr>
              <a:t>Pandas</a:t>
            </a:r>
            <a:r>
              <a:rPr lang="ja-JP" altLang="en-US" dirty="0" smtClean="0">
                <a:solidFill>
                  <a:srgbClr val="000000"/>
                </a:solidFill>
                <a:latin typeface="+mn-ea"/>
                <a:ea typeface="+mn-ea"/>
              </a:rPr>
              <a:t>や</a:t>
            </a:r>
            <a:r>
              <a:rPr lang="en-US" altLang="ja-JP" dirty="0" err="1" smtClean="0">
                <a:solidFill>
                  <a:srgbClr val="000000"/>
                </a:solidFill>
                <a:latin typeface="+mn-ea"/>
                <a:ea typeface="+mn-ea"/>
              </a:rPr>
              <a:t>SQLAlchemy</a:t>
            </a:r>
            <a:r>
              <a:rPr lang="ja-JP" altLang="en-US" dirty="0" smtClean="0">
                <a:solidFill>
                  <a:srgbClr val="000000"/>
                </a:solidFill>
                <a:latin typeface="+mn-ea"/>
                <a:ea typeface="+mn-ea"/>
              </a:rPr>
              <a:t>はこの方法でインポートしてます）</a:t>
            </a:r>
            <a:endParaRPr lang="en-US" altLang="ja-JP" dirty="0" smtClean="0">
              <a:solidFill>
                <a:srgbClr val="000000"/>
              </a:solidFill>
              <a:latin typeface="+mn-ea"/>
              <a:ea typeface="+mn-ea"/>
            </a:endParaRPr>
          </a:p>
          <a:p>
            <a:endParaRPr lang="en-US" altLang="ja-JP" dirty="0" smtClean="0">
              <a:solidFill>
                <a:srgbClr val="000000"/>
              </a:solidFill>
              <a:latin typeface="+mn-ea"/>
              <a:ea typeface="+mn-ea"/>
            </a:endParaRPr>
          </a:p>
          <a:p>
            <a:r>
              <a:rPr lang="ja-JP" altLang="en-US" dirty="0" smtClean="0">
                <a:solidFill>
                  <a:srgbClr val="000000"/>
                </a:solidFill>
                <a:latin typeface="+mn-ea"/>
                <a:ea typeface="+mn-ea"/>
              </a:rPr>
              <a:t>３）ライブラリから特定の関数のみをインポート：　</a:t>
            </a:r>
            <a:r>
              <a:rPr lang="en-US" altLang="ja-JP" dirty="0">
                <a:solidFill>
                  <a:schemeClr val="accent5">
                    <a:lumMod val="50000"/>
                  </a:schemeClr>
                </a:solidFill>
                <a:latin typeface="Consolas" panose="020B0609020204030204" pitchFamily="49" charset="0"/>
                <a:ea typeface="+mn-ea"/>
              </a:rPr>
              <a:t>from </a:t>
            </a:r>
            <a:r>
              <a:rPr lang="ja-JP" altLang="en-US" dirty="0">
                <a:solidFill>
                  <a:schemeClr val="accent5">
                    <a:lumMod val="50000"/>
                  </a:schemeClr>
                </a:solidFill>
                <a:latin typeface="Consolas" panose="020B0609020204030204" pitchFamily="49" charset="0"/>
                <a:ea typeface="+mn-ea"/>
              </a:rPr>
              <a:t>ライブラリ名 </a:t>
            </a:r>
            <a:r>
              <a:rPr lang="en-US" altLang="ja-JP" dirty="0">
                <a:solidFill>
                  <a:schemeClr val="accent5">
                    <a:lumMod val="50000"/>
                  </a:schemeClr>
                </a:solidFill>
                <a:latin typeface="Consolas" panose="020B0609020204030204" pitchFamily="49" charset="0"/>
                <a:ea typeface="+mn-ea"/>
              </a:rPr>
              <a:t>import </a:t>
            </a:r>
            <a:r>
              <a:rPr lang="ja-JP" altLang="en-US" dirty="0">
                <a:solidFill>
                  <a:schemeClr val="accent5">
                    <a:lumMod val="50000"/>
                  </a:schemeClr>
                </a:solidFill>
                <a:latin typeface="Consolas" panose="020B0609020204030204" pitchFamily="49" charset="0"/>
                <a:ea typeface="+mn-ea"/>
              </a:rPr>
              <a:t>関数名</a:t>
            </a:r>
            <a:r>
              <a:rPr lang="ja-JP" altLang="en-US" dirty="0" smtClean="0">
                <a:solidFill>
                  <a:srgbClr val="000000"/>
                </a:solidFill>
                <a:latin typeface="+mn-ea"/>
                <a:ea typeface="+mn-ea"/>
              </a:rPr>
              <a:t>　（</a:t>
            </a:r>
            <a:r>
              <a:rPr lang="en-US" altLang="ja-JP" dirty="0" err="1" smtClean="0">
                <a:solidFill>
                  <a:srgbClr val="000000"/>
                </a:solidFill>
                <a:latin typeface="+mn-ea"/>
                <a:ea typeface="+mn-ea"/>
              </a:rPr>
              <a:t>pathlib</a:t>
            </a:r>
            <a:r>
              <a:rPr lang="ja-JP" altLang="en-US" dirty="0" smtClean="0">
                <a:solidFill>
                  <a:srgbClr val="000000"/>
                </a:solidFill>
                <a:latin typeface="+mn-ea"/>
                <a:ea typeface="+mn-ea"/>
              </a:rPr>
              <a:t>の</a:t>
            </a:r>
            <a:r>
              <a:rPr lang="en-US" altLang="ja-JP" dirty="0" smtClean="0">
                <a:solidFill>
                  <a:srgbClr val="000000"/>
                </a:solidFill>
                <a:latin typeface="+mn-ea"/>
                <a:ea typeface="+mn-ea"/>
              </a:rPr>
              <a:t>Path</a:t>
            </a:r>
            <a:r>
              <a:rPr lang="ja-JP" altLang="en-US" dirty="0" smtClean="0">
                <a:solidFill>
                  <a:srgbClr val="000000"/>
                </a:solidFill>
                <a:latin typeface="+mn-ea"/>
                <a:ea typeface="+mn-ea"/>
              </a:rPr>
              <a:t>はこれです）</a:t>
            </a:r>
            <a:endParaRPr lang="en-US" altLang="ja-JP" dirty="0" smtClean="0">
              <a:solidFill>
                <a:srgbClr val="000000"/>
              </a:solidFill>
              <a:latin typeface="+mn-ea"/>
              <a:ea typeface="+mn-ea"/>
            </a:endParaRPr>
          </a:p>
          <a:p>
            <a:endParaRPr lang="en-US" altLang="ja-JP" dirty="0" smtClean="0">
              <a:solidFill>
                <a:srgbClr val="000000"/>
              </a:solidFill>
              <a:latin typeface="+mn-ea"/>
              <a:ea typeface="+mn-ea"/>
            </a:endParaRPr>
          </a:p>
          <a:p>
            <a:r>
              <a:rPr lang="ja-JP" altLang="en-US" sz="1600" dirty="0" smtClean="0">
                <a:solidFill>
                  <a:srgbClr val="000000"/>
                </a:solidFill>
                <a:latin typeface="+mn-ea"/>
                <a:ea typeface="+mn-ea"/>
              </a:rPr>
              <a:t>■</a:t>
            </a:r>
            <a:r>
              <a:rPr lang="en-US" altLang="ja-JP" sz="1600" dirty="0" smtClean="0">
                <a:solidFill>
                  <a:srgbClr val="000000"/>
                </a:solidFill>
                <a:latin typeface="+mn-ea"/>
                <a:ea typeface="+mn-ea"/>
              </a:rPr>
              <a:t>CMD</a:t>
            </a:r>
            <a:r>
              <a:rPr lang="ja-JP" altLang="en-US" sz="1600" dirty="0" smtClean="0">
                <a:solidFill>
                  <a:srgbClr val="000000"/>
                </a:solidFill>
                <a:latin typeface="+mn-ea"/>
                <a:ea typeface="+mn-ea"/>
              </a:rPr>
              <a:t>を立ち上げずに</a:t>
            </a:r>
            <a:r>
              <a:rPr lang="en-US" altLang="ja-JP" sz="1600" dirty="0" err="1" smtClean="0">
                <a:solidFill>
                  <a:srgbClr val="000000"/>
                </a:solidFill>
                <a:latin typeface="+mn-ea"/>
                <a:ea typeface="+mn-ea"/>
              </a:rPr>
              <a:t>Jupyter</a:t>
            </a:r>
            <a:r>
              <a:rPr lang="ja-JP" altLang="en-US" sz="1600" dirty="0" smtClean="0">
                <a:solidFill>
                  <a:srgbClr val="000000"/>
                </a:solidFill>
                <a:latin typeface="+mn-ea"/>
                <a:ea typeface="+mn-ea"/>
              </a:rPr>
              <a:t>でインストール</a:t>
            </a:r>
            <a:endParaRPr lang="en-US" altLang="ja-JP" sz="1600" dirty="0" smtClean="0">
              <a:solidFill>
                <a:srgbClr val="000000"/>
              </a:solidFill>
              <a:latin typeface="+mn-ea"/>
              <a:ea typeface="+mn-ea"/>
            </a:endParaRPr>
          </a:p>
          <a:p>
            <a:endParaRPr lang="en-US" altLang="ja-JP" sz="300" dirty="0" smtClean="0">
              <a:solidFill>
                <a:srgbClr val="000000"/>
              </a:solidFill>
              <a:latin typeface="+mn-ea"/>
              <a:ea typeface="+mn-ea"/>
            </a:endParaRPr>
          </a:p>
          <a:p>
            <a:r>
              <a:rPr lang="ja-JP" altLang="en-US" dirty="0" smtClean="0">
                <a:solidFill>
                  <a:srgbClr val="000000"/>
                </a:solidFill>
                <a:latin typeface="+mn-ea"/>
                <a:ea typeface="+mn-ea"/>
              </a:rPr>
              <a:t>・</a:t>
            </a:r>
            <a:r>
              <a:rPr lang="en-US" altLang="ja-JP" dirty="0" err="1" smtClean="0">
                <a:solidFill>
                  <a:srgbClr val="000000"/>
                </a:solidFill>
                <a:latin typeface="+mn-ea"/>
                <a:ea typeface="+mn-ea"/>
              </a:rPr>
              <a:t>Jupyter</a:t>
            </a:r>
            <a:r>
              <a:rPr lang="ja-JP" altLang="en-US" dirty="0">
                <a:solidFill>
                  <a:srgbClr val="000000"/>
                </a:solidFill>
                <a:latin typeface="+mn-ea"/>
                <a:ea typeface="+mn-ea"/>
              </a:rPr>
              <a:t>の</a:t>
            </a:r>
            <a:r>
              <a:rPr lang="ja-JP" altLang="en-US" dirty="0" smtClean="0">
                <a:solidFill>
                  <a:srgbClr val="000000"/>
                </a:solidFill>
                <a:latin typeface="+mn-ea"/>
                <a:ea typeface="+mn-ea"/>
              </a:rPr>
              <a:t>セルで、頭に「</a:t>
            </a:r>
            <a:r>
              <a:rPr lang="en-US" altLang="ja-JP" dirty="0" smtClean="0">
                <a:solidFill>
                  <a:srgbClr val="000000"/>
                </a:solidFill>
                <a:latin typeface="+mn-ea"/>
                <a:ea typeface="+mn-ea"/>
              </a:rPr>
              <a:t>!</a:t>
            </a:r>
            <a:r>
              <a:rPr lang="ja-JP" altLang="en-US" dirty="0" smtClean="0">
                <a:solidFill>
                  <a:srgbClr val="000000"/>
                </a:solidFill>
                <a:latin typeface="+mn-ea"/>
                <a:ea typeface="+mn-ea"/>
              </a:rPr>
              <a:t>」を付けてから</a:t>
            </a:r>
            <a:r>
              <a:rPr lang="en-US" altLang="ja-JP" dirty="0" smtClean="0">
                <a:solidFill>
                  <a:srgbClr val="000000"/>
                </a:solidFill>
                <a:latin typeface="+mn-ea"/>
                <a:ea typeface="+mn-ea"/>
              </a:rPr>
              <a:t>pip install</a:t>
            </a:r>
            <a:r>
              <a:rPr lang="ja-JP" altLang="en-US" dirty="0" smtClean="0">
                <a:solidFill>
                  <a:srgbClr val="000000"/>
                </a:solidFill>
                <a:latin typeface="+mn-ea"/>
                <a:ea typeface="+mn-ea"/>
              </a:rPr>
              <a:t>すると、</a:t>
            </a:r>
            <a:r>
              <a:rPr lang="en-US" altLang="ja-JP" dirty="0" smtClean="0">
                <a:solidFill>
                  <a:srgbClr val="000000"/>
                </a:solidFill>
                <a:latin typeface="+mn-ea"/>
                <a:ea typeface="+mn-ea"/>
              </a:rPr>
              <a:t>CMD</a:t>
            </a:r>
            <a:r>
              <a:rPr lang="ja-JP" altLang="en-US" dirty="0" smtClean="0">
                <a:solidFill>
                  <a:srgbClr val="000000"/>
                </a:solidFill>
                <a:latin typeface="+mn-ea"/>
                <a:ea typeface="+mn-ea"/>
              </a:rPr>
              <a:t>を開かずとも</a:t>
            </a:r>
            <a:r>
              <a:rPr lang="en-US" altLang="ja-JP" dirty="0" err="1" smtClean="0">
                <a:solidFill>
                  <a:srgbClr val="000000"/>
                </a:solidFill>
                <a:latin typeface="+mn-ea"/>
                <a:ea typeface="+mn-ea"/>
              </a:rPr>
              <a:t>Jupyter</a:t>
            </a:r>
            <a:r>
              <a:rPr lang="ja-JP" altLang="en-US" dirty="0" smtClean="0">
                <a:solidFill>
                  <a:srgbClr val="000000"/>
                </a:solidFill>
                <a:latin typeface="+mn-ea"/>
                <a:ea typeface="+mn-ea"/>
              </a:rPr>
              <a:t>でライブラリのインストールができます。</a:t>
            </a:r>
            <a:endParaRPr lang="en-US" altLang="ja-JP" dirty="0" smtClean="0">
              <a:solidFill>
                <a:srgbClr val="000000"/>
              </a:solidFill>
              <a:latin typeface="+mn-ea"/>
              <a:ea typeface="+mn-ea"/>
            </a:endParaRPr>
          </a:p>
          <a:p>
            <a:endParaRPr lang="en-US" altLang="ja-JP" sz="300" dirty="0" smtClean="0">
              <a:solidFill>
                <a:srgbClr val="000000"/>
              </a:solidFill>
              <a:latin typeface="+mn-ea"/>
              <a:ea typeface="+mn-ea"/>
            </a:endParaRPr>
          </a:p>
          <a:p>
            <a:r>
              <a:rPr lang="ja-JP" altLang="en-US" dirty="0" smtClean="0">
                <a:solidFill>
                  <a:srgbClr val="000000"/>
                </a:solidFill>
                <a:latin typeface="+mn-ea"/>
                <a:ea typeface="+mn-ea"/>
              </a:rPr>
              <a:t>・「</a:t>
            </a:r>
            <a:r>
              <a:rPr lang="en-US" altLang="ja-JP" dirty="0" smtClean="0">
                <a:solidFill>
                  <a:srgbClr val="000000"/>
                </a:solidFill>
                <a:latin typeface="+mn-ea"/>
                <a:ea typeface="+mn-ea"/>
              </a:rPr>
              <a:t>! </a:t>
            </a:r>
            <a:r>
              <a:rPr lang="en-US" altLang="ja-JP" dirty="0" err="1" smtClean="0">
                <a:solidFill>
                  <a:schemeClr val="accent5">
                    <a:lumMod val="50000"/>
                  </a:schemeClr>
                </a:solidFill>
                <a:latin typeface="Consolas" panose="020B0609020204030204" pitchFamily="49" charset="0"/>
                <a:ea typeface="+mn-ea"/>
              </a:rPr>
              <a:t>py</a:t>
            </a:r>
            <a:r>
              <a:rPr lang="en-US" altLang="ja-JP" dirty="0" smtClean="0">
                <a:solidFill>
                  <a:schemeClr val="accent5">
                    <a:lumMod val="50000"/>
                  </a:schemeClr>
                </a:solidFill>
                <a:latin typeface="Consolas" panose="020B0609020204030204" pitchFamily="49" charset="0"/>
                <a:ea typeface="+mn-ea"/>
              </a:rPr>
              <a:t> </a:t>
            </a:r>
            <a:r>
              <a:rPr lang="en-US" altLang="ja-JP" dirty="0">
                <a:solidFill>
                  <a:schemeClr val="accent5">
                    <a:lumMod val="50000"/>
                  </a:schemeClr>
                </a:solidFill>
                <a:latin typeface="Consolas" panose="020B0609020204030204" pitchFamily="49" charset="0"/>
                <a:ea typeface="+mn-ea"/>
              </a:rPr>
              <a:t>–m pip install </a:t>
            </a:r>
            <a:r>
              <a:rPr lang="ja-JP" altLang="en-US" dirty="0">
                <a:solidFill>
                  <a:schemeClr val="accent5">
                    <a:lumMod val="50000"/>
                  </a:schemeClr>
                </a:solidFill>
                <a:latin typeface="Consolas" panose="020B0609020204030204" pitchFamily="49" charset="0"/>
                <a:ea typeface="+mn-ea"/>
              </a:rPr>
              <a:t>ライブラリ名</a:t>
            </a:r>
            <a:r>
              <a:rPr lang="ja-JP" altLang="en-US" dirty="0" smtClean="0">
                <a:solidFill>
                  <a:srgbClr val="000000"/>
                </a:solidFill>
                <a:latin typeface="+mn-ea"/>
                <a:ea typeface="+mn-ea"/>
              </a:rPr>
              <a:t>」でインストールすると、最新版の</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環境にインストールしてくれます。</a:t>
            </a:r>
            <a:endParaRPr lang="en-US" altLang="ja-JP" dirty="0" smtClean="0">
              <a:solidFill>
                <a:srgbClr val="000000"/>
              </a:solidFill>
              <a:latin typeface="+mn-ea"/>
              <a:ea typeface="+mn-ea"/>
            </a:endParaRPr>
          </a:p>
        </p:txBody>
      </p:sp>
    </p:spTree>
    <p:extLst>
      <p:ext uri="{BB962C8B-B14F-4D97-AF65-F5344CB8AC3E}">
        <p14:creationId xmlns:p14="http://schemas.microsoft.com/office/powerpoint/2010/main" val="873294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a:srcRect l="27275" t="70316"/>
          <a:stretch/>
        </p:blipFill>
        <p:spPr>
          <a:xfrm>
            <a:off x="1380397" y="2313867"/>
            <a:ext cx="1309352" cy="258487"/>
          </a:xfrm>
          <a:prstGeom prst="rect">
            <a:avLst/>
          </a:prstGeom>
        </p:spPr>
      </p:pic>
      <p:pic>
        <p:nvPicPr>
          <p:cNvPr id="15" name="図 14"/>
          <p:cNvPicPr>
            <a:picLocks noChangeAspect="1"/>
          </p:cNvPicPr>
          <p:nvPr/>
        </p:nvPicPr>
        <p:blipFill rotWithShape="1">
          <a:blip r:embed="rId3"/>
          <a:srcRect l="1604" t="29743"/>
          <a:stretch/>
        </p:blipFill>
        <p:spPr>
          <a:xfrm>
            <a:off x="1356576" y="3784743"/>
            <a:ext cx="6497561" cy="1462391"/>
          </a:xfrm>
          <a:prstGeom prst="rect">
            <a:avLst/>
          </a:prstGeom>
        </p:spPr>
      </p:pic>
      <p:sp>
        <p:nvSpPr>
          <p:cNvPr id="2" name="タイトル 1"/>
          <p:cNvSpPr>
            <a:spLocks noGrp="1"/>
          </p:cNvSpPr>
          <p:nvPr>
            <p:ph type="title"/>
          </p:nvPr>
        </p:nvSpPr>
        <p:spPr/>
        <p:txBody>
          <a:bodyPr/>
          <a:lstStyle/>
          <a:p>
            <a:r>
              <a:rPr kumimoji="1" lang="ja-JP" altLang="en-US" dirty="0" smtClean="0"/>
              <a:t>プログラムの実行順序</a:t>
            </a:r>
            <a:endParaRPr kumimoji="1" lang="ja-JP" altLang="en-US" dirty="0"/>
          </a:p>
        </p:txBody>
      </p:sp>
      <p:sp>
        <p:nvSpPr>
          <p:cNvPr id="3" name="テキスト ボックス 2"/>
          <p:cNvSpPr txBox="1"/>
          <p:nvPr/>
        </p:nvSpPr>
        <p:spPr>
          <a:xfrm>
            <a:off x="792760" y="1031845"/>
            <a:ext cx="7738844" cy="2862322"/>
          </a:xfrm>
          <a:prstGeom prst="rect">
            <a:avLst/>
          </a:prstGeom>
          <a:noFill/>
        </p:spPr>
        <p:txBody>
          <a:bodyPr wrap="square" rtlCol="0">
            <a:spAutoFit/>
          </a:bodyPr>
          <a:lstStyle/>
          <a:p>
            <a:r>
              <a:rPr lang="ja-JP" altLang="en-US" sz="1800" dirty="0" smtClean="0">
                <a:latin typeface="+mn-ea"/>
                <a:ea typeface="+mn-ea"/>
              </a:rPr>
              <a:t>１）</a:t>
            </a:r>
            <a:r>
              <a:rPr lang="ja-JP" altLang="en-US" sz="1800" b="1" dirty="0" smtClean="0">
                <a:latin typeface="+mn-ea"/>
                <a:ea typeface="+mn-ea"/>
              </a:rPr>
              <a:t>同じセル内</a:t>
            </a:r>
            <a:r>
              <a:rPr lang="ja-JP" altLang="en-US" sz="1800" dirty="0" smtClean="0">
                <a:latin typeface="+mn-ea"/>
                <a:ea typeface="+mn-ea"/>
              </a:rPr>
              <a:t>：　上から下へ</a:t>
            </a:r>
            <a:endParaRPr lang="en-US" altLang="ja-JP" sz="1800" dirty="0" smtClean="0">
              <a:latin typeface="+mn-ea"/>
              <a:ea typeface="+mn-ea"/>
            </a:endParaRPr>
          </a:p>
          <a:p>
            <a:r>
              <a:rPr lang="ja-JP" altLang="en-US" sz="1800" dirty="0">
                <a:latin typeface="+mn-ea"/>
                <a:ea typeface="+mn-ea"/>
              </a:rPr>
              <a:t>　</a:t>
            </a:r>
            <a:r>
              <a:rPr lang="ja-JP" altLang="en-US" sz="1800" dirty="0" smtClean="0">
                <a:latin typeface="+mn-ea"/>
                <a:ea typeface="+mn-ea"/>
              </a:rPr>
              <a:t>・例１</a:t>
            </a:r>
            <a:endParaRPr lang="en-US" altLang="ja-JP" sz="1800" dirty="0" smtClean="0">
              <a:latin typeface="+mn-ea"/>
              <a:ea typeface="+mn-ea"/>
            </a:endParaRPr>
          </a:p>
          <a:p>
            <a:endParaRPr lang="en-US" altLang="ja-JP" sz="1800" dirty="0">
              <a:latin typeface="+mn-ea"/>
              <a:ea typeface="+mn-ea"/>
            </a:endParaRPr>
          </a:p>
          <a:p>
            <a:endParaRPr lang="en-US" altLang="ja-JP" sz="1800" dirty="0" smtClean="0">
              <a:latin typeface="+mn-ea"/>
              <a:ea typeface="+mn-ea"/>
            </a:endParaRPr>
          </a:p>
          <a:p>
            <a:endParaRPr lang="en-US" altLang="ja-JP" sz="1800" dirty="0">
              <a:latin typeface="+mn-ea"/>
              <a:ea typeface="+mn-ea"/>
            </a:endParaRPr>
          </a:p>
          <a:p>
            <a:endParaRPr lang="en-US" altLang="ja-JP" sz="1800" dirty="0" smtClean="0">
              <a:latin typeface="+mn-ea"/>
              <a:ea typeface="+mn-ea"/>
            </a:endParaRPr>
          </a:p>
          <a:p>
            <a:r>
              <a:rPr lang="ja-JP" altLang="en-US" sz="1800" dirty="0" smtClean="0">
                <a:latin typeface="+mn-ea"/>
                <a:ea typeface="+mn-ea"/>
              </a:rPr>
              <a:t>　・例２</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p:txBody>
      </p:sp>
      <p:pic>
        <p:nvPicPr>
          <p:cNvPr id="4" name="図 3"/>
          <p:cNvPicPr>
            <a:picLocks noChangeAspect="1"/>
          </p:cNvPicPr>
          <p:nvPr/>
        </p:nvPicPr>
        <p:blipFill rotWithShape="1">
          <a:blip r:embed="rId2"/>
          <a:srcRect l="27275" b="30069"/>
          <a:stretch/>
        </p:blipFill>
        <p:spPr>
          <a:xfrm>
            <a:off x="1356576" y="1706621"/>
            <a:ext cx="1309352" cy="608950"/>
          </a:xfrm>
          <a:prstGeom prst="rect">
            <a:avLst/>
          </a:prstGeom>
        </p:spPr>
      </p:pic>
      <p:pic>
        <p:nvPicPr>
          <p:cNvPr id="5" name="図 4"/>
          <p:cNvPicPr>
            <a:picLocks noChangeAspect="1"/>
          </p:cNvPicPr>
          <p:nvPr/>
        </p:nvPicPr>
        <p:blipFill rotWithShape="1">
          <a:blip r:embed="rId3"/>
          <a:srcRect l="1604" b="68175"/>
          <a:stretch/>
        </p:blipFill>
        <p:spPr>
          <a:xfrm>
            <a:off x="1358532" y="3181698"/>
            <a:ext cx="6497561" cy="662421"/>
          </a:xfrm>
          <a:prstGeom prst="rect">
            <a:avLst/>
          </a:prstGeom>
        </p:spPr>
      </p:pic>
      <p:sp>
        <p:nvSpPr>
          <p:cNvPr id="6" name="テキスト ボックス 5"/>
          <p:cNvSpPr txBox="1"/>
          <p:nvPr/>
        </p:nvSpPr>
        <p:spPr>
          <a:xfrm>
            <a:off x="3193270" y="1798865"/>
            <a:ext cx="4886075" cy="338554"/>
          </a:xfrm>
          <a:prstGeom prst="rect">
            <a:avLst/>
          </a:prstGeom>
          <a:noFill/>
        </p:spPr>
        <p:txBody>
          <a:bodyPr wrap="square" rtlCol="0">
            <a:spAutoFit/>
          </a:bodyPr>
          <a:lstStyle/>
          <a:p>
            <a:r>
              <a:rPr lang="en-US" altLang="ja-JP" sz="1600" dirty="0" smtClean="0">
                <a:latin typeface="+mn-ea"/>
                <a:ea typeface="+mn-ea"/>
              </a:rPr>
              <a:t>1</a:t>
            </a:r>
            <a:r>
              <a:rPr lang="ja-JP" altLang="en-US" sz="1600" dirty="0" smtClean="0">
                <a:latin typeface="+mn-ea"/>
                <a:ea typeface="+mn-ea"/>
              </a:rPr>
              <a:t>行目で</a:t>
            </a:r>
            <a:r>
              <a:rPr lang="en-US" altLang="ja-JP" sz="1600" dirty="0" smtClean="0">
                <a:latin typeface="+mn-ea"/>
                <a:ea typeface="+mn-ea"/>
              </a:rPr>
              <a:t>a</a:t>
            </a:r>
            <a:r>
              <a:rPr lang="ja-JP" altLang="en-US" sz="1600" dirty="0" smtClean="0">
                <a:latin typeface="+mn-ea"/>
                <a:ea typeface="+mn-ea"/>
              </a:rPr>
              <a:t>を定義して、</a:t>
            </a:r>
            <a:r>
              <a:rPr lang="en-US" altLang="ja-JP" sz="1600" dirty="0" smtClean="0">
                <a:latin typeface="+mn-ea"/>
                <a:ea typeface="+mn-ea"/>
              </a:rPr>
              <a:t>2</a:t>
            </a:r>
            <a:r>
              <a:rPr lang="ja-JP" altLang="en-US" sz="1600" dirty="0" smtClean="0">
                <a:latin typeface="+mn-ea"/>
                <a:ea typeface="+mn-ea"/>
              </a:rPr>
              <a:t>行目で出力（</a:t>
            </a:r>
            <a:r>
              <a:rPr lang="en-US" altLang="ja-JP" sz="1600" dirty="0" smtClean="0">
                <a:latin typeface="+mn-ea"/>
                <a:ea typeface="+mn-ea"/>
              </a:rPr>
              <a:t>print</a:t>
            </a:r>
            <a:r>
              <a:rPr lang="ja-JP" altLang="en-US" sz="1600" dirty="0" smtClean="0">
                <a:latin typeface="+mn-ea"/>
                <a:ea typeface="+mn-ea"/>
              </a:rPr>
              <a:t>）</a:t>
            </a:r>
            <a:endParaRPr lang="en-US" altLang="ja-JP" sz="1600" dirty="0" smtClean="0">
              <a:latin typeface="+mn-ea"/>
              <a:ea typeface="+mn-ea"/>
            </a:endParaRPr>
          </a:p>
        </p:txBody>
      </p:sp>
      <p:sp>
        <p:nvSpPr>
          <p:cNvPr id="7" name="下矢印 6"/>
          <p:cNvSpPr/>
          <p:nvPr/>
        </p:nvSpPr>
        <p:spPr bwMode="auto">
          <a:xfrm>
            <a:off x="2777544" y="1798865"/>
            <a:ext cx="241845" cy="49786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下矢印 8"/>
          <p:cNvSpPr/>
          <p:nvPr/>
        </p:nvSpPr>
        <p:spPr bwMode="auto">
          <a:xfrm>
            <a:off x="2777544" y="3286875"/>
            <a:ext cx="241845" cy="49786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テキスト ボックス 9"/>
          <p:cNvSpPr txBox="1"/>
          <p:nvPr/>
        </p:nvSpPr>
        <p:spPr>
          <a:xfrm>
            <a:off x="3140347" y="3243421"/>
            <a:ext cx="5053502" cy="584775"/>
          </a:xfrm>
          <a:prstGeom prst="rect">
            <a:avLst/>
          </a:prstGeom>
          <a:noFill/>
        </p:spPr>
        <p:txBody>
          <a:bodyPr wrap="square" rtlCol="0">
            <a:spAutoFit/>
          </a:bodyPr>
          <a:lstStyle/>
          <a:p>
            <a:r>
              <a:rPr lang="en-US" altLang="ja-JP" sz="1600" dirty="0" smtClean="0">
                <a:latin typeface="+mn-ea"/>
                <a:ea typeface="+mn-ea"/>
              </a:rPr>
              <a:t>b</a:t>
            </a:r>
            <a:r>
              <a:rPr lang="ja-JP" altLang="en-US" sz="1600" dirty="0" smtClean="0">
                <a:latin typeface="+mn-ea"/>
                <a:ea typeface="+mn-ea"/>
              </a:rPr>
              <a:t>を定義していないのに、</a:t>
            </a:r>
            <a:r>
              <a:rPr lang="en-US" altLang="ja-JP" sz="1600" dirty="0" smtClean="0">
                <a:latin typeface="+mn-ea"/>
                <a:ea typeface="+mn-ea"/>
              </a:rPr>
              <a:t>1</a:t>
            </a:r>
            <a:r>
              <a:rPr lang="ja-JP" altLang="en-US" sz="1600" dirty="0" smtClean="0">
                <a:latin typeface="+mn-ea"/>
                <a:ea typeface="+mn-ea"/>
              </a:rPr>
              <a:t>行目でいきなり</a:t>
            </a:r>
            <a:r>
              <a:rPr lang="en-US" altLang="ja-JP" sz="1600" dirty="0" smtClean="0">
                <a:latin typeface="+mn-ea"/>
                <a:ea typeface="+mn-ea"/>
              </a:rPr>
              <a:t>b</a:t>
            </a:r>
            <a:r>
              <a:rPr lang="ja-JP" altLang="en-US" sz="1600" dirty="0" smtClean="0">
                <a:latin typeface="+mn-ea"/>
                <a:ea typeface="+mn-ea"/>
              </a:rPr>
              <a:t>を出力しようとして怒られた　</a:t>
            </a:r>
            <a:r>
              <a:rPr lang="en-US" altLang="ja-JP" sz="1600" dirty="0" smtClean="0">
                <a:latin typeface="+mn-ea"/>
                <a:ea typeface="+mn-ea"/>
              </a:rPr>
              <a:t>…</a:t>
            </a:r>
            <a:r>
              <a:rPr lang="ja-JP" altLang="en-US" sz="1600" dirty="0" smtClean="0">
                <a:latin typeface="+mn-ea"/>
                <a:ea typeface="+mn-ea"/>
              </a:rPr>
              <a:t>上の行から実行されるため</a:t>
            </a:r>
            <a:endParaRPr lang="en-US" altLang="ja-JP" sz="1600" dirty="0" smtClean="0">
              <a:latin typeface="+mn-ea"/>
              <a:ea typeface="+mn-ea"/>
            </a:endParaRPr>
          </a:p>
        </p:txBody>
      </p:sp>
      <p:sp>
        <p:nvSpPr>
          <p:cNvPr id="11" name="テキスト ボックス 10"/>
          <p:cNvSpPr txBox="1"/>
          <p:nvPr/>
        </p:nvSpPr>
        <p:spPr>
          <a:xfrm>
            <a:off x="1718638" y="5322306"/>
            <a:ext cx="6783829" cy="584775"/>
          </a:xfrm>
          <a:prstGeom prst="rect">
            <a:avLst/>
          </a:prstGeom>
          <a:noFill/>
        </p:spPr>
        <p:txBody>
          <a:bodyPr wrap="square" rtlCol="0">
            <a:spAutoFit/>
          </a:bodyPr>
          <a:lstStyle/>
          <a:p>
            <a:r>
              <a:rPr lang="ja-JP" altLang="en-US" sz="1600" dirty="0" smtClean="0">
                <a:latin typeface="+mn-ea"/>
                <a:ea typeface="+mn-ea"/>
              </a:rPr>
              <a:t>訳</a:t>
            </a:r>
            <a:r>
              <a:rPr lang="ja-JP" altLang="en-US" sz="1600" dirty="0" smtClean="0">
                <a:latin typeface="+mn-ea"/>
                <a:ea typeface="+mn-ea"/>
              </a:rPr>
              <a:t>：　</a:t>
            </a:r>
            <a:r>
              <a:rPr lang="en-US" altLang="ja-JP" sz="1600" dirty="0" smtClean="0">
                <a:latin typeface="+mn-ea"/>
                <a:ea typeface="+mn-ea"/>
              </a:rPr>
              <a:t>b</a:t>
            </a:r>
            <a:r>
              <a:rPr lang="ja-JP" altLang="en-US" sz="1600" dirty="0" smtClean="0">
                <a:latin typeface="+mn-ea"/>
                <a:ea typeface="+mn-ea"/>
              </a:rPr>
              <a:t>は定義されて</a:t>
            </a:r>
            <a:r>
              <a:rPr lang="ja-JP" altLang="en-US" sz="1600" dirty="0" smtClean="0">
                <a:latin typeface="+mn-ea"/>
                <a:ea typeface="+mn-ea"/>
              </a:rPr>
              <a:t>いません</a:t>
            </a:r>
            <a:endParaRPr lang="en-US" altLang="ja-JP" sz="1600" dirty="0" smtClean="0">
              <a:latin typeface="+mn-ea"/>
              <a:ea typeface="+mn-ea"/>
            </a:endParaRPr>
          </a:p>
          <a:p>
            <a:r>
              <a:rPr lang="ja-JP" altLang="en-US" sz="1600" dirty="0" smtClean="0">
                <a:latin typeface="+mn-ea"/>
                <a:ea typeface="+mn-ea"/>
              </a:rPr>
              <a:t>意訳：　この行より前の行</a:t>
            </a:r>
            <a:r>
              <a:rPr lang="en-US" altLang="ja-JP" sz="1600" dirty="0" smtClean="0">
                <a:latin typeface="+mn-ea"/>
                <a:ea typeface="+mn-ea"/>
              </a:rPr>
              <a:t>or</a:t>
            </a:r>
            <a:r>
              <a:rPr lang="ja-JP" altLang="en-US" sz="1600" dirty="0" smtClean="0">
                <a:latin typeface="+mn-ea"/>
                <a:ea typeface="+mn-ea"/>
              </a:rPr>
              <a:t>セルで、「</a:t>
            </a:r>
            <a:r>
              <a:rPr lang="en-US" altLang="ja-JP" sz="1600" dirty="0" smtClean="0">
                <a:latin typeface="+mn-ea"/>
                <a:ea typeface="+mn-ea"/>
              </a:rPr>
              <a:t>b = </a:t>
            </a:r>
            <a:r>
              <a:rPr lang="ja-JP" altLang="en-US" sz="1600" dirty="0" smtClean="0">
                <a:latin typeface="+mn-ea"/>
                <a:ea typeface="+mn-ea"/>
              </a:rPr>
              <a:t>〇〇」のコードを実行しておいてください</a:t>
            </a:r>
            <a:endParaRPr lang="en-US" altLang="ja-JP" sz="1600" dirty="0" smtClean="0">
              <a:latin typeface="+mn-ea"/>
              <a:ea typeface="+mn-ea"/>
            </a:endParaRPr>
          </a:p>
        </p:txBody>
      </p:sp>
      <p:sp>
        <p:nvSpPr>
          <p:cNvPr id="12" name="テキスト ボックス 11"/>
          <p:cNvSpPr txBox="1"/>
          <p:nvPr/>
        </p:nvSpPr>
        <p:spPr>
          <a:xfrm>
            <a:off x="1718638" y="2272612"/>
            <a:ext cx="6575355" cy="307777"/>
          </a:xfrm>
          <a:prstGeom prst="rect">
            <a:avLst/>
          </a:prstGeom>
          <a:noFill/>
        </p:spPr>
        <p:txBody>
          <a:bodyPr wrap="square" rtlCol="0">
            <a:spAutoFit/>
          </a:bodyPr>
          <a:lstStyle/>
          <a:p>
            <a:r>
              <a:rPr lang="ja-JP" altLang="en-US" sz="1400" dirty="0" smtClean="0">
                <a:latin typeface="+mn-ea"/>
                <a:ea typeface="+mn-ea"/>
              </a:rPr>
              <a:t>←出力結果（</a:t>
            </a:r>
            <a:r>
              <a:rPr lang="en-US" altLang="ja-JP" sz="1400" dirty="0" smtClean="0">
                <a:latin typeface="+mn-ea"/>
                <a:ea typeface="+mn-ea"/>
              </a:rPr>
              <a:t>Output</a:t>
            </a:r>
            <a:r>
              <a:rPr lang="ja-JP" altLang="en-US" sz="1400" dirty="0" smtClean="0">
                <a:latin typeface="+mn-ea"/>
                <a:ea typeface="+mn-ea"/>
              </a:rPr>
              <a:t>ともいう）（この場合は</a:t>
            </a:r>
            <a:r>
              <a:rPr lang="en-US" altLang="ja-JP" sz="1400" dirty="0" smtClean="0">
                <a:latin typeface="+mn-ea"/>
                <a:ea typeface="+mn-ea"/>
              </a:rPr>
              <a:t>a</a:t>
            </a:r>
            <a:r>
              <a:rPr lang="ja-JP" altLang="en-US" sz="1400" dirty="0" smtClean="0">
                <a:latin typeface="+mn-ea"/>
                <a:ea typeface="+mn-ea"/>
              </a:rPr>
              <a:t>の中身が出力されている）</a:t>
            </a:r>
            <a:endParaRPr lang="en-US" altLang="ja-JP" sz="1400" dirty="0" smtClean="0">
              <a:latin typeface="+mn-ea"/>
              <a:ea typeface="+mn-ea"/>
            </a:endParaRPr>
          </a:p>
        </p:txBody>
      </p:sp>
      <p:sp>
        <p:nvSpPr>
          <p:cNvPr id="13" name="テキスト ボックス 12"/>
          <p:cNvSpPr txBox="1"/>
          <p:nvPr/>
        </p:nvSpPr>
        <p:spPr>
          <a:xfrm>
            <a:off x="2665928" y="1511097"/>
            <a:ext cx="837819" cy="276999"/>
          </a:xfrm>
          <a:prstGeom prst="rect">
            <a:avLst/>
          </a:prstGeom>
          <a:noFill/>
        </p:spPr>
        <p:txBody>
          <a:bodyPr wrap="square" rtlCol="0">
            <a:spAutoFit/>
          </a:bodyPr>
          <a:lstStyle/>
          <a:p>
            <a:r>
              <a:rPr lang="ja-JP" altLang="en-US" dirty="0">
                <a:solidFill>
                  <a:schemeClr val="accent5">
                    <a:lumMod val="75000"/>
                  </a:schemeClr>
                </a:solidFill>
                <a:latin typeface="+mn-ea"/>
                <a:ea typeface="+mn-ea"/>
              </a:rPr>
              <a:t>実行</a:t>
            </a:r>
            <a:endParaRPr lang="en-US" altLang="ja-JP" dirty="0" smtClean="0">
              <a:solidFill>
                <a:schemeClr val="accent5">
                  <a:lumMod val="75000"/>
                </a:schemeClr>
              </a:solidFill>
              <a:latin typeface="+mn-ea"/>
              <a:ea typeface="+mn-ea"/>
            </a:endParaRPr>
          </a:p>
        </p:txBody>
      </p:sp>
      <p:sp>
        <p:nvSpPr>
          <p:cNvPr id="14" name="テキスト ボックス 13"/>
          <p:cNvSpPr txBox="1"/>
          <p:nvPr/>
        </p:nvSpPr>
        <p:spPr>
          <a:xfrm>
            <a:off x="2660959" y="3009876"/>
            <a:ext cx="837819" cy="276999"/>
          </a:xfrm>
          <a:prstGeom prst="rect">
            <a:avLst/>
          </a:prstGeom>
          <a:noFill/>
        </p:spPr>
        <p:txBody>
          <a:bodyPr wrap="square" rtlCol="0">
            <a:spAutoFit/>
          </a:bodyPr>
          <a:lstStyle/>
          <a:p>
            <a:r>
              <a:rPr lang="ja-JP" altLang="en-US" dirty="0">
                <a:solidFill>
                  <a:schemeClr val="accent5">
                    <a:lumMod val="75000"/>
                  </a:schemeClr>
                </a:solidFill>
                <a:latin typeface="+mn-ea"/>
                <a:ea typeface="+mn-ea"/>
              </a:rPr>
              <a:t>実行</a:t>
            </a:r>
            <a:endParaRPr lang="en-US" altLang="ja-JP" dirty="0" smtClean="0">
              <a:solidFill>
                <a:schemeClr val="accent5">
                  <a:lumMod val="75000"/>
                </a:schemeClr>
              </a:solidFill>
              <a:latin typeface="+mn-ea"/>
              <a:ea typeface="+mn-ea"/>
            </a:endParaRPr>
          </a:p>
        </p:txBody>
      </p:sp>
      <p:sp>
        <p:nvSpPr>
          <p:cNvPr id="8" name="正方形/長方形 7"/>
          <p:cNvSpPr/>
          <p:nvPr/>
        </p:nvSpPr>
        <p:spPr bwMode="auto">
          <a:xfrm>
            <a:off x="1232848" y="2296733"/>
            <a:ext cx="564107" cy="2806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2283725" y="4926842"/>
            <a:ext cx="1965278" cy="33632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6573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0" grpId="0"/>
      <p:bldP spid="11" grpId="0"/>
      <p:bldP spid="12" grpId="0"/>
      <p:bldP spid="13" grpId="0"/>
      <p:bldP spid="14" grpId="0"/>
      <p:bldP spid="8"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091506" cy="713884"/>
          </a:xfrm>
        </p:spPr>
        <p:txBody>
          <a:bodyPr/>
          <a:lstStyle/>
          <a:p>
            <a:r>
              <a:rPr lang="en-US" altLang="ja-JP" dirty="0" smtClean="0"/>
              <a:t>【</a:t>
            </a:r>
            <a:r>
              <a:rPr lang="ja-JP" altLang="en-US" dirty="0" smtClean="0"/>
              <a:t>参考</a:t>
            </a:r>
            <a:r>
              <a:rPr lang="en-US" altLang="ja-JP" dirty="0" smtClean="0"/>
              <a:t>】Python</a:t>
            </a:r>
            <a:r>
              <a:rPr lang="ja-JP" altLang="en-US" dirty="0"/>
              <a:t>の</a:t>
            </a:r>
            <a:r>
              <a:rPr lang="ja-JP" altLang="en-US" dirty="0" smtClean="0"/>
              <a:t>ライブラリって実際どうなってんの</a:t>
            </a:r>
            <a:endParaRPr kumimoji="1" lang="ja-JP" altLang="en-US" dirty="0"/>
          </a:p>
        </p:txBody>
      </p:sp>
      <p:sp>
        <p:nvSpPr>
          <p:cNvPr id="4" name="正方形/長方形 3"/>
          <p:cNvSpPr/>
          <p:nvPr/>
        </p:nvSpPr>
        <p:spPr>
          <a:xfrm>
            <a:off x="393307" y="891174"/>
            <a:ext cx="8246658" cy="1384995"/>
          </a:xfrm>
          <a:prstGeom prst="rect">
            <a:avLst/>
          </a:prstGeom>
        </p:spPr>
        <p:txBody>
          <a:bodyPr wrap="square">
            <a:spAutoFit/>
          </a:bodyPr>
          <a:lstStyle/>
          <a:p>
            <a:r>
              <a:rPr lang="ja-JP" altLang="en-US" dirty="0" smtClean="0">
                <a:solidFill>
                  <a:srgbClr val="000000"/>
                </a:solidFill>
                <a:latin typeface="+mn-ea"/>
                <a:ea typeface="+mn-ea"/>
              </a:rPr>
              <a:t>・</a:t>
            </a:r>
            <a:r>
              <a:rPr lang="en-US" altLang="ja-JP" dirty="0" smtClean="0">
                <a:solidFill>
                  <a:srgbClr val="000000"/>
                </a:solidFill>
                <a:latin typeface="+mn-ea"/>
                <a:ea typeface="+mn-ea"/>
              </a:rPr>
              <a:t>Pandas</a:t>
            </a:r>
            <a:r>
              <a:rPr lang="ja-JP" altLang="en-US" dirty="0" smtClean="0">
                <a:solidFill>
                  <a:srgbClr val="000000"/>
                </a:solidFill>
                <a:latin typeface="+mn-ea"/>
                <a:ea typeface="+mn-ea"/>
              </a:rPr>
              <a:t>の</a:t>
            </a:r>
            <a:r>
              <a:rPr lang="en-US" altLang="ja-JP" dirty="0" err="1" smtClean="0">
                <a:solidFill>
                  <a:srgbClr val="000000"/>
                </a:solidFill>
                <a:latin typeface="+mn-ea"/>
                <a:ea typeface="+mn-ea"/>
              </a:rPr>
              <a:t>pd.read_csv</a:t>
            </a:r>
            <a:r>
              <a:rPr lang="ja-JP" altLang="en-US" dirty="0" smtClean="0">
                <a:solidFill>
                  <a:srgbClr val="000000"/>
                </a:solidFill>
                <a:latin typeface="+mn-ea"/>
                <a:ea typeface="+mn-ea"/>
              </a:rPr>
              <a:t>　などの関数は、実は「</a:t>
            </a:r>
            <a:r>
              <a:rPr lang="en-US" altLang="ja-JP" dirty="0" err="1" smtClean="0">
                <a:solidFill>
                  <a:srgbClr val="000000"/>
                </a:solidFill>
                <a:latin typeface="+mn-ea"/>
                <a:ea typeface="+mn-ea"/>
              </a:rPr>
              <a:t>read_csv</a:t>
            </a:r>
            <a:r>
              <a:rPr lang="ja-JP" altLang="en-US" dirty="0" smtClean="0">
                <a:solidFill>
                  <a:srgbClr val="000000"/>
                </a:solidFill>
                <a:latin typeface="+mn-ea"/>
                <a:ea typeface="+mn-ea"/>
              </a:rPr>
              <a:t>するための</a:t>
            </a:r>
            <a:r>
              <a:rPr lang="en-US" altLang="ja-JP" dirty="0" smtClean="0">
                <a:solidFill>
                  <a:srgbClr val="000000"/>
                </a:solidFill>
                <a:latin typeface="+mn-ea"/>
                <a:ea typeface="+mn-ea"/>
              </a:rPr>
              <a:t>Python</a:t>
            </a:r>
            <a:r>
              <a:rPr lang="ja-JP" altLang="en-US" dirty="0" smtClean="0">
                <a:solidFill>
                  <a:srgbClr val="000000"/>
                </a:solidFill>
                <a:latin typeface="+mn-ea"/>
                <a:ea typeface="+mn-ea"/>
              </a:rPr>
              <a:t>プログラム」が裏で動いています。</a:t>
            </a:r>
            <a:endParaRPr lang="en-US" altLang="ja-JP" dirty="0" smtClean="0">
              <a:solidFill>
                <a:srgbClr val="000000"/>
              </a:solidFill>
              <a:latin typeface="+mn-ea"/>
              <a:ea typeface="+mn-ea"/>
            </a:endParaRPr>
          </a:p>
          <a:p>
            <a:endParaRPr lang="en-US" altLang="ja-JP" dirty="0">
              <a:solidFill>
                <a:srgbClr val="000000"/>
              </a:solidFill>
              <a:latin typeface="+mn-ea"/>
              <a:ea typeface="+mn-ea"/>
            </a:endParaRPr>
          </a:p>
          <a:p>
            <a:r>
              <a:rPr lang="ja-JP" altLang="en-US" dirty="0" smtClean="0">
                <a:solidFill>
                  <a:srgbClr val="000000"/>
                </a:solidFill>
                <a:latin typeface="+mn-ea"/>
                <a:ea typeface="+mn-ea"/>
              </a:rPr>
              <a:t>例）</a:t>
            </a:r>
            <a:r>
              <a:rPr lang="en-US" altLang="ja-JP" dirty="0" err="1" smtClean="0">
                <a:solidFill>
                  <a:srgbClr val="000000"/>
                </a:solidFill>
                <a:latin typeface="+mn-ea"/>
                <a:ea typeface="+mn-ea"/>
              </a:rPr>
              <a:t>Webdriver</a:t>
            </a:r>
            <a:r>
              <a:rPr lang="en-US" altLang="ja-JP" dirty="0" smtClean="0">
                <a:solidFill>
                  <a:srgbClr val="000000"/>
                </a:solidFill>
                <a:latin typeface="+mn-ea"/>
                <a:ea typeface="+mn-ea"/>
              </a:rPr>
              <a:t>-manager</a:t>
            </a:r>
            <a:r>
              <a:rPr lang="ja-JP" altLang="en-US" dirty="0" smtClean="0">
                <a:solidFill>
                  <a:srgbClr val="000000"/>
                </a:solidFill>
                <a:latin typeface="+mn-ea"/>
                <a:ea typeface="+mn-ea"/>
              </a:rPr>
              <a:t>の場合（</a:t>
            </a:r>
            <a:r>
              <a:rPr lang="en-US" altLang="ja-JP" dirty="0" smtClean="0">
                <a:solidFill>
                  <a:srgbClr val="000000"/>
                </a:solidFill>
                <a:latin typeface="+mn-ea"/>
                <a:ea typeface="+mn-ea"/>
              </a:rPr>
              <a:t>※Selenium</a:t>
            </a:r>
            <a:r>
              <a:rPr lang="ja-JP" altLang="en-US" dirty="0" smtClean="0">
                <a:solidFill>
                  <a:srgbClr val="000000"/>
                </a:solidFill>
                <a:latin typeface="+mn-ea"/>
                <a:ea typeface="+mn-ea"/>
              </a:rPr>
              <a:t>でドライバの最新版を自動インストールするのに使うライブラリ）</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　だいたいこの辺に、関数を定義した</a:t>
            </a:r>
            <a:r>
              <a:rPr lang="en-US" altLang="ja-JP" dirty="0" err="1" smtClean="0">
                <a:solidFill>
                  <a:srgbClr val="000000"/>
                </a:solidFill>
                <a:latin typeface="+mn-ea"/>
                <a:ea typeface="+mn-ea"/>
              </a:rPr>
              <a:t>py</a:t>
            </a:r>
            <a:r>
              <a:rPr lang="ja-JP" altLang="en-US" dirty="0" smtClean="0">
                <a:solidFill>
                  <a:srgbClr val="000000"/>
                </a:solidFill>
                <a:latin typeface="+mn-ea"/>
                <a:ea typeface="+mn-ea"/>
              </a:rPr>
              <a:t>ファイルが入っている↓</a:t>
            </a:r>
            <a:endParaRPr lang="en-US" altLang="ja-JP" dirty="0" smtClean="0">
              <a:solidFill>
                <a:srgbClr val="000000"/>
              </a:solidFill>
              <a:latin typeface="+mn-ea"/>
              <a:ea typeface="+mn-ea"/>
            </a:endParaRPr>
          </a:p>
          <a:p>
            <a:r>
              <a:rPr lang="en-US" altLang="ja-JP" dirty="0" smtClean="0">
                <a:solidFill>
                  <a:srgbClr val="000000"/>
                </a:solidFill>
                <a:latin typeface="Consolas" panose="020B0609020204030204" pitchFamily="49" charset="0"/>
                <a:ea typeface="+mn-ea"/>
              </a:rPr>
              <a:t>C</a:t>
            </a:r>
            <a:r>
              <a:rPr lang="en-US" altLang="ja-JP" dirty="0">
                <a:solidFill>
                  <a:srgbClr val="000000"/>
                </a:solidFill>
                <a:latin typeface="Consolas" panose="020B0609020204030204" pitchFamily="49" charset="0"/>
                <a:ea typeface="+mn-ea"/>
              </a:rPr>
              <a:t>:\</a:t>
            </a:r>
            <a:r>
              <a:rPr lang="en-US" altLang="ja-JP" dirty="0" smtClean="0">
                <a:solidFill>
                  <a:srgbClr val="000000"/>
                </a:solidFill>
                <a:latin typeface="Consolas" panose="020B0609020204030204" pitchFamily="49" charset="0"/>
                <a:ea typeface="+mn-ea"/>
              </a:rPr>
              <a:t>Users\users\AppData\Local\Programs\Python\Python39\Lib\site-packages\webdriver_manager</a:t>
            </a:r>
          </a:p>
          <a:p>
            <a:endParaRPr lang="en-US" altLang="ja-JP" dirty="0">
              <a:solidFill>
                <a:srgbClr val="000000"/>
              </a:solidFill>
              <a:latin typeface="+mn-ea"/>
              <a:ea typeface="+mn-ea"/>
            </a:endParaRPr>
          </a:p>
          <a:p>
            <a:endParaRPr lang="ja-JP" altLang="en-US" dirty="0">
              <a:latin typeface="+mn-ea"/>
              <a:ea typeface="+mn-ea"/>
            </a:endParaRPr>
          </a:p>
        </p:txBody>
      </p:sp>
      <p:pic>
        <p:nvPicPr>
          <p:cNvPr id="5" name="図 4"/>
          <p:cNvPicPr>
            <a:picLocks noChangeAspect="1"/>
          </p:cNvPicPr>
          <p:nvPr/>
        </p:nvPicPr>
        <p:blipFill>
          <a:blip r:embed="rId2"/>
          <a:stretch>
            <a:fillRect/>
          </a:stretch>
        </p:blipFill>
        <p:spPr>
          <a:xfrm>
            <a:off x="500338" y="2195090"/>
            <a:ext cx="4382878" cy="2838910"/>
          </a:xfrm>
          <a:prstGeom prst="rect">
            <a:avLst/>
          </a:prstGeom>
        </p:spPr>
      </p:pic>
      <p:pic>
        <p:nvPicPr>
          <p:cNvPr id="6" name="図 5"/>
          <p:cNvPicPr>
            <a:picLocks noChangeAspect="1"/>
          </p:cNvPicPr>
          <p:nvPr/>
        </p:nvPicPr>
        <p:blipFill>
          <a:blip r:embed="rId3"/>
          <a:stretch>
            <a:fillRect/>
          </a:stretch>
        </p:blipFill>
        <p:spPr>
          <a:xfrm>
            <a:off x="4030791" y="3224933"/>
            <a:ext cx="4952530" cy="3363208"/>
          </a:xfrm>
          <a:prstGeom prst="rect">
            <a:avLst/>
          </a:prstGeom>
          <a:ln>
            <a:solidFill>
              <a:schemeClr val="accent1"/>
            </a:solidFill>
          </a:ln>
        </p:spPr>
      </p:pic>
      <p:sp>
        <p:nvSpPr>
          <p:cNvPr id="7" name="正方形/長方形 6"/>
          <p:cNvSpPr/>
          <p:nvPr/>
        </p:nvSpPr>
        <p:spPr bwMode="auto">
          <a:xfrm>
            <a:off x="785045" y="4268687"/>
            <a:ext cx="950084" cy="227485"/>
          </a:xfrm>
          <a:prstGeom prst="rect">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9" name="直線矢印コネクタ 8"/>
          <p:cNvCxnSpPr>
            <a:stCxn id="7" idx="3"/>
            <a:endCxn id="6" idx="1"/>
          </p:cNvCxnSpPr>
          <p:nvPr/>
        </p:nvCxnSpPr>
        <p:spPr bwMode="auto">
          <a:xfrm>
            <a:off x="1735129" y="4382430"/>
            <a:ext cx="2295662" cy="524107"/>
          </a:xfrm>
          <a:prstGeom prst="straightConnector1">
            <a:avLst/>
          </a:prstGeom>
          <a:ln>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1" name="正方形/長方形 10"/>
          <p:cNvSpPr/>
          <p:nvPr/>
        </p:nvSpPr>
        <p:spPr>
          <a:xfrm>
            <a:off x="1976034" y="5118573"/>
            <a:ext cx="2054757" cy="461665"/>
          </a:xfrm>
          <a:prstGeom prst="rect">
            <a:avLst/>
          </a:prstGeom>
        </p:spPr>
        <p:txBody>
          <a:bodyPr wrap="square">
            <a:spAutoFit/>
          </a:bodyPr>
          <a:lstStyle/>
          <a:p>
            <a:r>
              <a:rPr lang="ja-JP" altLang="en-US" dirty="0" smtClean="0">
                <a:solidFill>
                  <a:schemeClr val="accent1"/>
                </a:solidFill>
                <a:latin typeface="+mn-ea"/>
                <a:ea typeface="+mn-ea"/>
              </a:rPr>
              <a:t>サクラエディタで開いてみる</a:t>
            </a:r>
            <a:endParaRPr lang="en-US" altLang="ja-JP" dirty="0" smtClean="0">
              <a:solidFill>
                <a:schemeClr val="accent1"/>
              </a:solidFill>
              <a:latin typeface="+mn-ea"/>
              <a:ea typeface="+mn-ea"/>
            </a:endParaRPr>
          </a:p>
          <a:p>
            <a:r>
              <a:rPr lang="ja-JP" altLang="en-US" dirty="0" smtClean="0">
                <a:solidFill>
                  <a:schemeClr val="accent1"/>
                </a:solidFill>
                <a:latin typeface="+mn-ea"/>
                <a:ea typeface="+mn-ea"/>
              </a:rPr>
              <a:t>（危険なので非推奨です）</a:t>
            </a:r>
            <a:endParaRPr lang="ja-JP" altLang="en-US" dirty="0">
              <a:solidFill>
                <a:schemeClr val="accent1"/>
              </a:solidFill>
              <a:latin typeface="+mn-ea"/>
              <a:ea typeface="+mn-ea"/>
            </a:endParaRPr>
          </a:p>
        </p:txBody>
      </p:sp>
      <p:sp>
        <p:nvSpPr>
          <p:cNvPr id="12" name="正方形/長方形 11"/>
          <p:cNvSpPr/>
          <p:nvPr/>
        </p:nvSpPr>
        <p:spPr>
          <a:xfrm>
            <a:off x="6326453" y="5355898"/>
            <a:ext cx="2766972" cy="1015663"/>
          </a:xfrm>
          <a:prstGeom prst="rect">
            <a:avLst/>
          </a:prstGeom>
        </p:spPr>
        <p:txBody>
          <a:bodyPr wrap="square">
            <a:spAutoFit/>
          </a:bodyPr>
          <a:lstStyle/>
          <a:p>
            <a:r>
              <a:rPr lang="ja-JP" altLang="en-US" dirty="0" smtClean="0">
                <a:solidFill>
                  <a:schemeClr val="accent1"/>
                </a:solidFill>
                <a:latin typeface="+mn-ea"/>
                <a:ea typeface="+mn-ea"/>
              </a:rPr>
              <a:t>クラスや関数の定義が</a:t>
            </a:r>
            <a:endParaRPr lang="en-US" altLang="ja-JP" dirty="0" smtClean="0">
              <a:solidFill>
                <a:schemeClr val="accent1"/>
              </a:solidFill>
              <a:latin typeface="+mn-ea"/>
              <a:ea typeface="+mn-ea"/>
            </a:endParaRPr>
          </a:p>
          <a:p>
            <a:r>
              <a:rPr lang="en-US" altLang="ja-JP" dirty="0" smtClean="0">
                <a:solidFill>
                  <a:schemeClr val="accent1"/>
                </a:solidFill>
                <a:latin typeface="+mn-ea"/>
                <a:ea typeface="+mn-ea"/>
              </a:rPr>
              <a:t>Python</a:t>
            </a:r>
            <a:r>
              <a:rPr lang="ja-JP" altLang="en-US" dirty="0" smtClean="0">
                <a:solidFill>
                  <a:schemeClr val="accent1"/>
                </a:solidFill>
                <a:latin typeface="+mn-ea"/>
                <a:ea typeface="+mn-ea"/>
              </a:rPr>
              <a:t>で書かれている</a:t>
            </a:r>
            <a:endParaRPr lang="en-US" altLang="ja-JP" dirty="0" smtClean="0">
              <a:solidFill>
                <a:schemeClr val="accent1"/>
              </a:solidFill>
              <a:latin typeface="+mn-ea"/>
              <a:ea typeface="+mn-ea"/>
            </a:endParaRPr>
          </a:p>
          <a:p>
            <a:r>
              <a:rPr lang="ja-JP" altLang="en-US" dirty="0">
                <a:solidFill>
                  <a:schemeClr val="accent1"/>
                </a:solidFill>
                <a:latin typeface="+mn-ea"/>
                <a:ea typeface="+mn-ea"/>
              </a:rPr>
              <a:t>　</a:t>
            </a:r>
            <a:r>
              <a:rPr lang="ja-JP" altLang="en-US" dirty="0" smtClean="0">
                <a:solidFill>
                  <a:schemeClr val="accent1"/>
                </a:solidFill>
                <a:latin typeface="+mn-ea"/>
                <a:ea typeface="+mn-ea"/>
              </a:rPr>
              <a:t>↓</a:t>
            </a:r>
            <a:endParaRPr lang="en-US" altLang="ja-JP" dirty="0" smtClean="0">
              <a:solidFill>
                <a:schemeClr val="accent1"/>
              </a:solidFill>
              <a:latin typeface="+mn-ea"/>
              <a:ea typeface="+mn-ea"/>
            </a:endParaRPr>
          </a:p>
          <a:p>
            <a:r>
              <a:rPr lang="ja-JP" altLang="en-US" dirty="0">
                <a:solidFill>
                  <a:schemeClr val="accent1"/>
                </a:solidFill>
                <a:latin typeface="+mn-ea"/>
                <a:ea typeface="+mn-ea"/>
              </a:rPr>
              <a:t>ミス</a:t>
            </a:r>
            <a:r>
              <a:rPr lang="ja-JP" altLang="en-US" dirty="0" smtClean="0">
                <a:solidFill>
                  <a:schemeClr val="accent1"/>
                </a:solidFill>
                <a:latin typeface="+mn-ea"/>
                <a:ea typeface="+mn-ea"/>
              </a:rPr>
              <a:t>ってここをいじってしまうと、</a:t>
            </a:r>
            <a:endParaRPr lang="en-US" altLang="ja-JP" dirty="0" smtClean="0">
              <a:solidFill>
                <a:schemeClr val="accent1"/>
              </a:solidFill>
              <a:latin typeface="+mn-ea"/>
              <a:ea typeface="+mn-ea"/>
            </a:endParaRPr>
          </a:p>
          <a:p>
            <a:r>
              <a:rPr lang="ja-JP" altLang="en-US" dirty="0">
                <a:solidFill>
                  <a:schemeClr val="accent1"/>
                </a:solidFill>
                <a:latin typeface="+mn-ea"/>
                <a:ea typeface="+mn-ea"/>
              </a:rPr>
              <a:t>動</a:t>
            </a:r>
            <a:r>
              <a:rPr lang="ja-JP" altLang="en-US" dirty="0" smtClean="0">
                <a:solidFill>
                  <a:schemeClr val="accent1"/>
                </a:solidFill>
                <a:latin typeface="+mn-ea"/>
                <a:ea typeface="+mn-ea"/>
              </a:rPr>
              <a:t>かなくなります（＝再インストール必要）</a:t>
            </a:r>
            <a:endParaRPr lang="ja-JP" altLang="en-US" dirty="0">
              <a:solidFill>
                <a:schemeClr val="accent1"/>
              </a:solidFill>
              <a:latin typeface="+mn-ea"/>
              <a:ea typeface="+mn-ea"/>
            </a:endParaRPr>
          </a:p>
        </p:txBody>
      </p:sp>
    </p:spTree>
    <p:extLst>
      <p:ext uri="{BB962C8B-B14F-4D97-AF65-F5344CB8AC3E}">
        <p14:creationId xmlns:p14="http://schemas.microsoft.com/office/powerpoint/2010/main" val="24013527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参考</a:t>
            </a:r>
            <a:r>
              <a:rPr kumimoji="1" lang="en-US" altLang="ja-JP" dirty="0" smtClean="0"/>
              <a:t>】</a:t>
            </a:r>
            <a:r>
              <a:rPr kumimoji="1" lang="ja-JP" altLang="en-US" dirty="0" smtClean="0"/>
              <a:t>ライブラリとかメソッドとかについて</a:t>
            </a:r>
            <a:endParaRPr kumimoji="1" lang="ja-JP" altLang="en-US" dirty="0"/>
          </a:p>
        </p:txBody>
      </p:sp>
      <p:pic>
        <p:nvPicPr>
          <p:cNvPr id="3" name="図 2"/>
          <p:cNvPicPr>
            <a:picLocks noChangeAspect="1"/>
          </p:cNvPicPr>
          <p:nvPr/>
        </p:nvPicPr>
        <p:blipFill>
          <a:blip r:embed="rId2"/>
          <a:stretch>
            <a:fillRect/>
          </a:stretch>
        </p:blipFill>
        <p:spPr>
          <a:xfrm>
            <a:off x="520411" y="1399490"/>
            <a:ext cx="3220371" cy="2528110"/>
          </a:xfrm>
          <a:prstGeom prst="rect">
            <a:avLst/>
          </a:prstGeom>
        </p:spPr>
      </p:pic>
      <p:pic>
        <p:nvPicPr>
          <p:cNvPr id="1026" name="Picture 2" descr="図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075" y="4525692"/>
            <a:ext cx="3225819" cy="20878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ライブラリとパッケージとモジュールの違い"/>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639" y="1596944"/>
            <a:ext cx="4243959" cy="2387227"/>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79926" y="810978"/>
            <a:ext cx="7750935" cy="276999"/>
          </a:xfrm>
          <a:prstGeom prst="rect">
            <a:avLst/>
          </a:prstGeom>
        </p:spPr>
        <p:txBody>
          <a:bodyPr wrap="square">
            <a:spAutoFit/>
          </a:bodyPr>
          <a:lstStyle/>
          <a:p>
            <a:r>
              <a:rPr lang="ja-JP" altLang="en-US" dirty="0" smtClean="0">
                <a:solidFill>
                  <a:srgbClr val="000000"/>
                </a:solidFill>
                <a:latin typeface="+mn-ea"/>
                <a:ea typeface="+mn-ea"/>
              </a:rPr>
              <a:t>・知りたい人はリンク先読んだり、自分でググってください。</a:t>
            </a:r>
            <a:r>
              <a:rPr lang="ja-JP" altLang="en-US" b="1" dirty="0" smtClean="0">
                <a:solidFill>
                  <a:srgbClr val="000000"/>
                </a:solidFill>
                <a:latin typeface="+mn-ea"/>
                <a:ea typeface="+mn-ea"/>
              </a:rPr>
              <a:t>すぐにわからなくてもデータ</a:t>
            </a:r>
            <a:r>
              <a:rPr lang="ja-JP" altLang="en-US" b="1" dirty="0">
                <a:solidFill>
                  <a:srgbClr val="000000"/>
                </a:solidFill>
                <a:latin typeface="+mn-ea"/>
                <a:ea typeface="+mn-ea"/>
              </a:rPr>
              <a:t>エンジニア</a:t>
            </a:r>
            <a:r>
              <a:rPr lang="ja-JP" altLang="en-US" b="1" dirty="0" smtClean="0">
                <a:solidFill>
                  <a:srgbClr val="000000"/>
                </a:solidFill>
                <a:latin typeface="+mn-ea"/>
                <a:ea typeface="+mn-ea"/>
              </a:rPr>
              <a:t>として直近で支障はありません</a:t>
            </a:r>
            <a:r>
              <a:rPr lang="ja-JP" altLang="en-US" dirty="0" smtClean="0">
                <a:solidFill>
                  <a:srgbClr val="000000"/>
                </a:solidFill>
                <a:latin typeface="+mn-ea"/>
                <a:ea typeface="+mn-ea"/>
              </a:rPr>
              <a:t>。</a:t>
            </a:r>
            <a:endParaRPr lang="ja-JP" altLang="en-US" dirty="0">
              <a:latin typeface="+mn-ea"/>
              <a:ea typeface="+mn-ea"/>
            </a:endParaRPr>
          </a:p>
        </p:txBody>
      </p:sp>
      <p:sp>
        <p:nvSpPr>
          <p:cNvPr id="4" name="正方形/長方形 3"/>
          <p:cNvSpPr/>
          <p:nvPr/>
        </p:nvSpPr>
        <p:spPr>
          <a:xfrm>
            <a:off x="4681260" y="1229871"/>
            <a:ext cx="3554178" cy="253916"/>
          </a:xfrm>
          <a:prstGeom prst="rect">
            <a:avLst/>
          </a:prstGeom>
        </p:spPr>
        <p:txBody>
          <a:bodyPr wrap="none">
            <a:spAutoFit/>
          </a:bodyPr>
          <a:lstStyle/>
          <a:p>
            <a:r>
              <a:rPr lang="ja-JP" altLang="en-US" sz="1050" dirty="0" smtClean="0">
                <a:solidFill>
                  <a:srgbClr val="444444"/>
                </a:solidFill>
                <a:latin typeface="+mn-ea"/>
                <a:ea typeface="+mn-ea"/>
              </a:rPr>
              <a:t>出典：　</a:t>
            </a:r>
            <a:r>
              <a:rPr lang="ja-JP" altLang="en-US" sz="1050" dirty="0" smtClean="0">
                <a:solidFill>
                  <a:srgbClr val="444444"/>
                </a:solidFill>
                <a:latin typeface="+mn-ea"/>
                <a:ea typeface="+mn-ea"/>
                <a:hlinkClick r:id="rId5"/>
              </a:rPr>
              <a:t>モジュール</a:t>
            </a:r>
            <a:r>
              <a:rPr lang="ja-JP" altLang="en-US" sz="1050" dirty="0">
                <a:solidFill>
                  <a:srgbClr val="444444"/>
                </a:solidFill>
                <a:latin typeface="+mn-ea"/>
                <a:ea typeface="+mn-ea"/>
                <a:hlinkClick r:id="rId5"/>
              </a:rPr>
              <a:t>やパッケージ、ライブラリの違いとは？ </a:t>
            </a:r>
            <a:r>
              <a:rPr lang="en-US" altLang="ja-JP" sz="1050" dirty="0">
                <a:solidFill>
                  <a:srgbClr val="444444"/>
                </a:solidFill>
                <a:latin typeface="+mn-ea"/>
                <a:ea typeface="+mn-ea"/>
                <a:hlinkClick r:id="rId5"/>
              </a:rPr>
              <a:t>python</a:t>
            </a:r>
            <a:endParaRPr lang="en-US" altLang="ja-JP" sz="1050" i="0" dirty="0">
              <a:solidFill>
                <a:srgbClr val="444444"/>
              </a:solidFill>
              <a:effectLst/>
              <a:latin typeface="+mn-ea"/>
              <a:ea typeface="+mn-ea"/>
            </a:endParaRPr>
          </a:p>
        </p:txBody>
      </p:sp>
      <p:sp>
        <p:nvSpPr>
          <p:cNvPr id="8" name="正方形/長方形 7"/>
          <p:cNvSpPr/>
          <p:nvPr/>
        </p:nvSpPr>
        <p:spPr>
          <a:xfrm>
            <a:off x="438844" y="1202121"/>
            <a:ext cx="3571812" cy="253916"/>
          </a:xfrm>
          <a:prstGeom prst="rect">
            <a:avLst/>
          </a:prstGeom>
        </p:spPr>
        <p:txBody>
          <a:bodyPr wrap="none">
            <a:spAutoFit/>
          </a:bodyPr>
          <a:lstStyle/>
          <a:p>
            <a:r>
              <a:rPr lang="ja-JP" altLang="en-US" sz="1050" dirty="0" smtClean="0">
                <a:solidFill>
                  <a:srgbClr val="444444"/>
                </a:solidFill>
                <a:latin typeface="+mn-ea"/>
                <a:ea typeface="+mn-ea"/>
              </a:rPr>
              <a:t>出典：　</a:t>
            </a:r>
            <a:r>
              <a:rPr lang="en-US" altLang="ja-JP" sz="1050" dirty="0" smtClean="0">
                <a:solidFill>
                  <a:srgbClr val="444444"/>
                </a:solidFill>
                <a:latin typeface="+mn-ea"/>
                <a:ea typeface="+mn-ea"/>
                <a:hlinkClick r:id="rId6"/>
              </a:rPr>
              <a:t>Python</a:t>
            </a:r>
            <a:r>
              <a:rPr lang="ja-JP" altLang="en-US" sz="1050" dirty="0" smtClean="0">
                <a:solidFill>
                  <a:srgbClr val="444444"/>
                </a:solidFill>
                <a:latin typeface="+mn-ea"/>
                <a:ea typeface="+mn-ea"/>
                <a:hlinkClick r:id="rId6"/>
              </a:rPr>
              <a:t>のモジュール、パッケージ、ライブラリ徹底解説！</a:t>
            </a:r>
            <a:endParaRPr lang="en-US" altLang="ja-JP" sz="1050" i="0" dirty="0">
              <a:solidFill>
                <a:srgbClr val="444444"/>
              </a:solidFill>
              <a:effectLst/>
              <a:latin typeface="+mn-ea"/>
              <a:ea typeface="+mn-ea"/>
            </a:endParaRPr>
          </a:p>
        </p:txBody>
      </p:sp>
      <p:sp>
        <p:nvSpPr>
          <p:cNvPr id="9" name="正方形/長方形 8"/>
          <p:cNvSpPr/>
          <p:nvPr/>
        </p:nvSpPr>
        <p:spPr>
          <a:xfrm>
            <a:off x="438844" y="4084842"/>
            <a:ext cx="3395481" cy="415498"/>
          </a:xfrm>
          <a:prstGeom prst="rect">
            <a:avLst/>
          </a:prstGeom>
        </p:spPr>
        <p:txBody>
          <a:bodyPr wrap="none">
            <a:spAutoFit/>
          </a:bodyPr>
          <a:lstStyle/>
          <a:p>
            <a:r>
              <a:rPr lang="ja-JP" altLang="en-US" sz="1050" dirty="0" smtClean="0">
                <a:solidFill>
                  <a:srgbClr val="444444"/>
                </a:solidFill>
                <a:latin typeface="+mn-ea"/>
                <a:ea typeface="+mn-ea"/>
              </a:rPr>
              <a:t>出典：　</a:t>
            </a:r>
            <a:r>
              <a:rPr lang="en-US" altLang="ja-JP" sz="1050" dirty="0" smtClean="0">
                <a:solidFill>
                  <a:srgbClr val="444444"/>
                </a:solidFill>
                <a:latin typeface="+mn-ea"/>
                <a:ea typeface="+mn-ea"/>
                <a:hlinkClick r:id="rId7"/>
              </a:rPr>
              <a:t>Python</a:t>
            </a:r>
            <a:r>
              <a:rPr lang="ja-JP" altLang="en-US" sz="1050" dirty="0" smtClean="0">
                <a:solidFill>
                  <a:srgbClr val="444444"/>
                </a:solidFill>
                <a:latin typeface="+mn-ea"/>
                <a:ea typeface="+mn-ea"/>
                <a:hlinkClick r:id="rId7"/>
              </a:rPr>
              <a:t>のパッケージ・モジュール・クラスなど関係性</a:t>
            </a:r>
            <a:endParaRPr lang="en-US" altLang="ja-JP" sz="1050" dirty="0" smtClean="0">
              <a:solidFill>
                <a:srgbClr val="444444"/>
              </a:solidFill>
              <a:latin typeface="+mn-ea"/>
              <a:ea typeface="+mn-ea"/>
            </a:endParaRPr>
          </a:p>
          <a:p>
            <a:r>
              <a:rPr lang="ja-JP" altLang="en-US" sz="1050" dirty="0">
                <a:solidFill>
                  <a:srgbClr val="444444"/>
                </a:solidFill>
                <a:latin typeface="+mn-ea"/>
                <a:ea typeface="+mn-ea"/>
              </a:rPr>
              <a:t>出典：　</a:t>
            </a:r>
            <a:r>
              <a:rPr lang="en-US" altLang="ja-JP" sz="1050" dirty="0" smtClean="0">
                <a:solidFill>
                  <a:srgbClr val="444444"/>
                </a:solidFill>
                <a:latin typeface="+mn-ea"/>
                <a:ea typeface="+mn-ea"/>
                <a:hlinkClick r:id="rId8"/>
              </a:rPr>
              <a:t>【Python】</a:t>
            </a:r>
            <a:r>
              <a:rPr lang="ja-JP" altLang="en-US" sz="1050" dirty="0" smtClean="0">
                <a:solidFill>
                  <a:srgbClr val="444444"/>
                </a:solidFill>
                <a:latin typeface="+mn-ea"/>
                <a:ea typeface="+mn-ea"/>
                <a:hlinkClick r:id="rId8"/>
              </a:rPr>
              <a:t>モジュール・クラス・メソッドの違いわかる？</a:t>
            </a:r>
            <a:endParaRPr lang="ja-JP" altLang="en-US" sz="1050" dirty="0">
              <a:solidFill>
                <a:srgbClr val="444444"/>
              </a:solidFill>
              <a:latin typeface="+mn-ea"/>
              <a:ea typeface="+mn-ea"/>
            </a:endParaRPr>
          </a:p>
        </p:txBody>
      </p:sp>
      <p:sp>
        <p:nvSpPr>
          <p:cNvPr id="11" name="正方形/長方形 10"/>
          <p:cNvSpPr/>
          <p:nvPr/>
        </p:nvSpPr>
        <p:spPr>
          <a:xfrm>
            <a:off x="2472553" y="2594790"/>
            <a:ext cx="1764596" cy="230832"/>
          </a:xfrm>
          <a:prstGeom prst="rect">
            <a:avLst/>
          </a:prstGeom>
        </p:spPr>
        <p:txBody>
          <a:bodyPr wrap="square">
            <a:spAutoFit/>
          </a:bodyPr>
          <a:lstStyle/>
          <a:p>
            <a:r>
              <a:rPr lang="en-US" altLang="ja-JP" sz="900" dirty="0" smtClean="0">
                <a:solidFill>
                  <a:schemeClr val="accent1"/>
                </a:solidFill>
                <a:effectLst>
                  <a:glow rad="152400">
                    <a:schemeClr val="bg1">
                      <a:alpha val="79000"/>
                    </a:schemeClr>
                  </a:glow>
                </a:effectLst>
                <a:latin typeface="+mn-ea"/>
                <a:ea typeface="+mn-ea"/>
              </a:rPr>
              <a:t>.</a:t>
            </a:r>
            <a:r>
              <a:rPr lang="en-US" altLang="ja-JP" sz="900" dirty="0" err="1" smtClean="0">
                <a:solidFill>
                  <a:schemeClr val="accent1"/>
                </a:solidFill>
                <a:effectLst>
                  <a:glow rad="152400">
                    <a:schemeClr val="bg1">
                      <a:alpha val="79000"/>
                    </a:schemeClr>
                  </a:glow>
                </a:effectLst>
                <a:latin typeface="+mn-ea"/>
                <a:ea typeface="+mn-ea"/>
              </a:rPr>
              <a:t>py</a:t>
            </a:r>
            <a:r>
              <a:rPr lang="ja-JP" altLang="en-US" sz="900" dirty="0" smtClean="0">
                <a:solidFill>
                  <a:schemeClr val="accent1"/>
                </a:solidFill>
                <a:effectLst>
                  <a:glow rad="152400">
                    <a:schemeClr val="bg1">
                      <a:alpha val="79000"/>
                    </a:schemeClr>
                  </a:glow>
                </a:effectLst>
                <a:latin typeface="+mn-ea"/>
                <a:ea typeface="+mn-ea"/>
              </a:rPr>
              <a:t>ファイルのこと（こういうの↓）</a:t>
            </a:r>
            <a:endParaRPr lang="ja-JP" altLang="en-US" sz="900" dirty="0">
              <a:solidFill>
                <a:schemeClr val="accent1"/>
              </a:solidFill>
              <a:effectLst>
                <a:glow rad="152400">
                  <a:schemeClr val="bg1">
                    <a:alpha val="79000"/>
                  </a:schemeClr>
                </a:glow>
              </a:effectLst>
              <a:latin typeface="+mn-ea"/>
              <a:ea typeface="+mn-ea"/>
            </a:endParaRPr>
          </a:p>
        </p:txBody>
      </p:sp>
      <p:pic>
        <p:nvPicPr>
          <p:cNvPr id="5" name="図 4"/>
          <p:cNvPicPr>
            <a:picLocks noChangeAspect="1"/>
          </p:cNvPicPr>
          <p:nvPr/>
        </p:nvPicPr>
        <p:blipFill>
          <a:blip r:embed="rId9"/>
          <a:stretch>
            <a:fillRect/>
          </a:stretch>
        </p:blipFill>
        <p:spPr>
          <a:xfrm>
            <a:off x="3453998" y="2825622"/>
            <a:ext cx="573568" cy="707867"/>
          </a:xfrm>
          <a:prstGeom prst="rect">
            <a:avLst/>
          </a:prstGeom>
        </p:spPr>
      </p:pic>
      <p:sp>
        <p:nvSpPr>
          <p:cNvPr id="13" name="正方形/長方形 12"/>
          <p:cNvSpPr/>
          <p:nvPr/>
        </p:nvSpPr>
        <p:spPr>
          <a:xfrm>
            <a:off x="1660553" y="1725967"/>
            <a:ext cx="1764596" cy="230832"/>
          </a:xfrm>
          <a:prstGeom prst="rect">
            <a:avLst/>
          </a:prstGeom>
        </p:spPr>
        <p:txBody>
          <a:bodyPr wrap="square">
            <a:spAutoFit/>
          </a:bodyPr>
          <a:lstStyle/>
          <a:p>
            <a:r>
              <a:rPr lang="ja-JP" altLang="en-US" sz="900" dirty="0" smtClean="0">
                <a:solidFill>
                  <a:schemeClr val="accent1"/>
                </a:solidFill>
                <a:effectLst>
                  <a:glow rad="152400">
                    <a:schemeClr val="bg1">
                      <a:alpha val="79000"/>
                    </a:schemeClr>
                  </a:glow>
                </a:effectLst>
                <a:latin typeface="+mn-ea"/>
                <a:ea typeface="+mn-ea"/>
              </a:rPr>
              <a:t>パッケージの</a:t>
            </a:r>
            <a:r>
              <a:rPr lang="ja-JP" altLang="en-US" sz="900" dirty="0">
                <a:solidFill>
                  <a:schemeClr val="accent1"/>
                </a:solidFill>
                <a:effectLst>
                  <a:glow rad="152400">
                    <a:schemeClr val="bg1">
                      <a:alpha val="79000"/>
                    </a:schemeClr>
                  </a:glow>
                </a:effectLst>
                <a:latin typeface="+mn-ea"/>
                <a:ea typeface="+mn-ea"/>
              </a:rPr>
              <a:t>セット</a:t>
            </a:r>
          </a:p>
        </p:txBody>
      </p:sp>
      <p:sp>
        <p:nvSpPr>
          <p:cNvPr id="14" name="正方形/長方形 13"/>
          <p:cNvSpPr/>
          <p:nvPr/>
        </p:nvSpPr>
        <p:spPr>
          <a:xfrm>
            <a:off x="2057753" y="2246110"/>
            <a:ext cx="1764596" cy="230832"/>
          </a:xfrm>
          <a:prstGeom prst="rect">
            <a:avLst/>
          </a:prstGeom>
        </p:spPr>
        <p:txBody>
          <a:bodyPr wrap="square">
            <a:spAutoFit/>
          </a:bodyPr>
          <a:lstStyle/>
          <a:p>
            <a:r>
              <a:rPr lang="ja-JP" altLang="en-US" sz="900" dirty="0" smtClean="0">
                <a:solidFill>
                  <a:schemeClr val="accent1"/>
                </a:solidFill>
                <a:effectLst>
                  <a:glow rad="152400">
                    <a:schemeClr val="bg1">
                      <a:alpha val="79000"/>
                    </a:schemeClr>
                  </a:glow>
                </a:effectLst>
                <a:latin typeface="+mn-ea"/>
                <a:ea typeface="+mn-ea"/>
              </a:rPr>
              <a:t>モジュールのセット</a:t>
            </a:r>
            <a:endParaRPr lang="ja-JP" altLang="en-US" sz="900" dirty="0">
              <a:solidFill>
                <a:schemeClr val="accent1"/>
              </a:solidFill>
              <a:effectLst>
                <a:glow rad="152400">
                  <a:schemeClr val="bg1">
                    <a:alpha val="79000"/>
                  </a:schemeClr>
                </a:glow>
              </a:effectLst>
              <a:latin typeface="+mn-ea"/>
              <a:ea typeface="+mn-ea"/>
            </a:endParaRPr>
          </a:p>
        </p:txBody>
      </p:sp>
      <p:pic>
        <p:nvPicPr>
          <p:cNvPr id="1030" name="Picture 6" descr="https://pg-chain.com/wp-content/uploads/2018/10/Python%E3%81%AE%E3%83%A2%E3%82%B8%E3%83%A5%E3%83%BC%E3%83%AB%E3%83%BB%E3%82%AF%E3%83%A9%E3%82%B9%E3%83%BB%E3%83%A1%E3%82%BD%E3%83%83%E3%83%8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9522" y="4496666"/>
            <a:ext cx="1159751" cy="2116894"/>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p:cNvSpPr/>
          <p:nvPr/>
        </p:nvSpPr>
        <p:spPr>
          <a:xfrm>
            <a:off x="4842600" y="6012596"/>
            <a:ext cx="4421748" cy="400110"/>
          </a:xfrm>
          <a:prstGeom prst="rect">
            <a:avLst/>
          </a:prstGeom>
        </p:spPr>
        <p:txBody>
          <a:bodyPr wrap="square">
            <a:spAutoFit/>
          </a:bodyPr>
          <a:lstStyle/>
          <a:p>
            <a:r>
              <a:rPr lang="ja-JP" altLang="en-US" sz="1000" dirty="0" smtClean="0">
                <a:solidFill>
                  <a:srgbClr val="000000"/>
                </a:solidFill>
                <a:latin typeface="+mn-ea"/>
                <a:ea typeface="+mn-ea"/>
              </a:rPr>
              <a:t>・ドット</a:t>
            </a:r>
            <a:r>
              <a:rPr lang="en-US" altLang="ja-JP" sz="1000" dirty="0" smtClean="0">
                <a:solidFill>
                  <a:srgbClr val="000000"/>
                </a:solidFill>
                <a:latin typeface="+mn-ea"/>
                <a:ea typeface="+mn-ea"/>
              </a:rPr>
              <a:t>(.)+</a:t>
            </a:r>
            <a:r>
              <a:rPr lang="ja-JP" altLang="en-US" sz="1000" dirty="0" smtClean="0">
                <a:solidFill>
                  <a:srgbClr val="000000"/>
                </a:solidFill>
                <a:latin typeface="+mn-ea"/>
                <a:ea typeface="+mn-ea"/>
              </a:rPr>
              <a:t>関数名の前にモジュールではなくデータのかたまりを指定するのが「メソッド」</a:t>
            </a:r>
            <a:endParaRPr lang="en-US" altLang="ja-JP" sz="1000" dirty="0" smtClean="0">
              <a:solidFill>
                <a:srgbClr val="000000"/>
              </a:solidFill>
              <a:latin typeface="+mn-ea"/>
              <a:ea typeface="+mn-ea"/>
            </a:endParaRPr>
          </a:p>
          <a:p>
            <a:r>
              <a:rPr lang="ja-JP" altLang="en-US" sz="1000" dirty="0" smtClean="0">
                <a:solidFill>
                  <a:srgbClr val="000000"/>
                </a:solidFill>
                <a:latin typeface="+mn-ea"/>
                <a:ea typeface="+mn-ea"/>
              </a:rPr>
              <a:t>モジュール名が来るのが「関数」（機能はほぼ同じ）</a:t>
            </a:r>
            <a:endParaRPr lang="en-US" altLang="ja-JP" sz="1000" dirty="0" smtClean="0">
              <a:solidFill>
                <a:srgbClr val="000000"/>
              </a:solidFill>
              <a:latin typeface="+mn-ea"/>
              <a:ea typeface="+mn-ea"/>
            </a:endParaRPr>
          </a:p>
        </p:txBody>
      </p:sp>
      <p:sp>
        <p:nvSpPr>
          <p:cNvPr id="7" name="正方形/長方形 6"/>
          <p:cNvSpPr/>
          <p:nvPr/>
        </p:nvSpPr>
        <p:spPr bwMode="auto">
          <a:xfrm>
            <a:off x="5662556" y="4994259"/>
            <a:ext cx="1390918" cy="36000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5"/>
                </a:solidFill>
                <a:effectLst/>
                <a:latin typeface="+mn-ea"/>
              </a:rPr>
              <a:t>データのかたまり</a:t>
            </a:r>
            <a:endParaRPr kumimoji="1" lang="ja-JP" altLang="en-US" sz="1100" noProof="0" dirty="0">
              <a:solidFill>
                <a:schemeClr val="accent5"/>
              </a:solidFill>
              <a:effectLst/>
              <a:latin typeface="+mn-ea"/>
            </a:endParaRPr>
          </a:p>
        </p:txBody>
      </p:sp>
      <p:sp>
        <p:nvSpPr>
          <p:cNvPr id="18" name="正方形/長方形 17"/>
          <p:cNvSpPr/>
          <p:nvPr/>
        </p:nvSpPr>
        <p:spPr bwMode="auto">
          <a:xfrm>
            <a:off x="7165659" y="4994259"/>
            <a:ext cx="1390918" cy="360000"/>
          </a:xfrm>
          <a:prstGeom prst="rect">
            <a:avLst/>
          </a:prstGeom>
          <a:ln>
            <a:solidFill>
              <a:schemeClr val="accent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solidFill>
                  <a:schemeClr val="accent1"/>
                </a:solidFill>
                <a:effectLst/>
                <a:latin typeface="+mn-ea"/>
              </a:rPr>
              <a:t>専用の関数</a:t>
            </a:r>
            <a:endParaRPr kumimoji="1" lang="ja-JP" altLang="en-US" sz="1100" noProof="0" dirty="0">
              <a:solidFill>
                <a:schemeClr val="accent1"/>
              </a:solidFill>
              <a:effectLst/>
              <a:latin typeface="+mn-ea"/>
            </a:endParaRPr>
          </a:p>
        </p:txBody>
      </p:sp>
      <p:sp>
        <p:nvSpPr>
          <p:cNvPr id="19" name="正方形/長方形 18"/>
          <p:cNvSpPr/>
          <p:nvPr/>
        </p:nvSpPr>
        <p:spPr>
          <a:xfrm>
            <a:off x="7028393" y="5136503"/>
            <a:ext cx="179041" cy="246221"/>
          </a:xfrm>
          <a:prstGeom prst="rect">
            <a:avLst/>
          </a:prstGeom>
        </p:spPr>
        <p:txBody>
          <a:bodyPr wrap="square">
            <a:spAutoFit/>
          </a:bodyPr>
          <a:lstStyle/>
          <a:p>
            <a:r>
              <a:rPr lang="en-US" altLang="ja-JP" sz="1000" b="1" dirty="0" smtClean="0">
                <a:solidFill>
                  <a:schemeClr val="accent1"/>
                </a:solidFill>
                <a:latin typeface="+mn-ea"/>
                <a:ea typeface="+mn-ea"/>
              </a:rPr>
              <a:t>.</a:t>
            </a:r>
            <a:endParaRPr lang="ja-JP" altLang="en-US" sz="1000" b="1" dirty="0">
              <a:solidFill>
                <a:schemeClr val="accent1"/>
              </a:solidFill>
              <a:latin typeface="+mn-ea"/>
              <a:ea typeface="+mn-ea"/>
            </a:endParaRPr>
          </a:p>
        </p:txBody>
      </p:sp>
      <p:sp>
        <p:nvSpPr>
          <p:cNvPr id="20" name="テキスト ボックス 19"/>
          <p:cNvSpPr txBox="1"/>
          <p:nvPr/>
        </p:nvSpPr>
        <p:spPr>
          <a:xfrm>
            <a:off x="7546578" y="5527769"/>
            <a:ext cx="764733" cy="276999"/>
          </a:xfrm>
          <a:prstGeom prst="rect">
            <a:avLst/>
          </a:prstGeom>
          <a:noFill/>
        </p:spPr>
        <p:txBody>
          <a:bodyPr wrap="square" rtlCol="0">
            <a:spAutoFit/>
          </a:bodyPr>
          <a:lstStyle/>
          <a:p>
            <a:r>
              <a:rPr lang="ja-JP" altLang="en-US" dirty="0">
                <a:solidFill>
                  <a:schemeClr val="accent1"/>
                </a:solidFill>
                <a:effectLst>
                  <a:glow rad="127000">
                    <a:schemeClr val="bg1">
                      <a:alpha val="90000"/>
                    </a:schemeClr>
                  </a:glow>
                </a:effectLst>
                <a:latin typeface="+mn-ea"/>
                <a:ea typeface="+mn-ea"/>
              </a:rPr>
              <a:t>メソッド</a:t>
            </a:r>
            <a:endParaRPr lang="ja-JP" altLang="en-US" dirty="0" smtClean="0">
              <a:solidFill>
                <a:schemeClr val="accent1"/>
              </a:solidFill>
              <a:effectLst>
                <a:glow rad="127000">
                  <a:schemeClr val="bg1">
                    <a:alpha val="90000"/>
                  </a:schemeClr>
                </a:glow>
              </a:effectLst>
              <a:latin typeface="+mn-ea"/>
              <a:ea typeface="+mn-ea"/>
            </a:endParaRPr>
          </a:p>
        </p:txBody>
      </p:sp>
      <p:cxnSp>
        <p:nvCxnSpPr>
          <p:cNvPr id="21" name="直線矢印コネクタ 20"/>
          <p:cNvCxnSpPr/>
          <p:nvPr/>
        </p:nvCxnSpPr>
        <p:spPr bwMode="auto">
          <a:xfrm flipV="1">
            <a:off x="7805309" y="5259613"/>
            <a:ext cx="55809" cy="25213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正方形/長方形 16"/>
          <p:cNvSpPr/>
          <p:nvPr/>
        </p:nvSpPr>
        <p:spPr bwMode="auto">
          <a:xfrm>
            <a:off x="5226289" y="4525692"/>
            <a:ext cx="3545983" cy="1373747"/>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テキスト ボックス 24"/>
          <p:cNvSpPr txBox="1"/>
          <p:nvPr/>
        </p:nvSpPr>
        <p:spPr>
          <a:xfrm>
            <a:off x="5280189" y="4554263"/>
            <a:ext cx="3346122"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オブジェクト</a:t>
            </a:r>
            <a:r>
              <a:rPr lang="ja-JP" altLang="en-US" sz="1050" dirty="0" smtClean="0">
                <a:solidFill>
                  <a:schemeClr val="accent6"/>
                </a:solidFill>
                <a:effectLst>
                  <a:glow rad="127000">
                    <a:schemeClr val="bg1">
                      <a:alpha val="90000"/>
                    </a:schemeClr>
                  </a:glow>
                </a:effectLst>
                <a:latin typeface="+mn-ea"/>
                <a:ea typeface="+mn-ea"/>
              </a:rPr>
              <a:t>（データのかたまりとデータ専用関数のセット）</a:t>
            </a:r>
            <a:endParaRPr lang="ja-JP" altLang="en-US" dirty="0" smtClean="0">
              <a:solidFill>
                <a:schemeClr val="accent6"/>
              </a:solidFill>
              <a:effectLst>
                <a:glow rad="127000">
                  <a:schemeClr val="bg1">
                    <a:alpha val="90000"/>
                  </a:schemeClr>
                </a:glow>
              </a:effectLst>
              <a:latin typeface="+mn-ea"/>
              <a:ea typeface="+mn-ea"/>
            </a:endParaRPr>
          </a:p>
        </p:txBody>
      </p:sp>
      <p:sp>
        <p:nvSpPr>
          <p:cNvPr id="22" name="等号 21"/>
          <p:cNvSpPr/>
          <p:nvPr/>
        </p:nvSpPr>
        <p:spPr bwMode="auto">
          <a:xfrm>
            <a:off x="6938306" y="5084259"/>
            <a:ext cx="316486" cy="180000"/>
          </a:xfrm>
          <a:prstGeom prst="mathEqual">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7" name="テキスト ボックス 26"/>
          <p:cNvSpPr txBox="1"/>
          <p:nvPr/>
        </p:nvSpPr>
        <p:spPr>
          <a:xfrm>
            <a:off x="5450603" y="5475982"/>
            <a:ext cx="1876022" cy="400110"/>
          </a:xfrm>
          <a:prstGeom prst="rect">
            <a:avLst/>
          </a:prstGeom>
          <a:noFill/>
        </p:spPr>
        <p:txBody>
          <a:bodyPr wrap="square" rtlCol="0">
            <a:spAutoFit/>
          </a:bodyPr>
          <a:lstStyle/>
          <a:p>
            <a:r>
              <a:rPr lang="ja-JP" altLang="en-US" sz="1000" dirty="0" smtClean="0">
                <a:solidFill>
                  <a:schemeClr val="accent6"/>
                </a:solidFill>
                <a:effectLst>
                  <a:glow rad="127000">
                    <a:schemeClr val="bg1">
                      <a:alpha val="90000"/>
                    </a:schemeClr>
                  </a:glow>
                </a:effectLst>
                <a:latin typeface="+mn-ea"/>
                <a:ea typeface="+mn-ea"/>
              </a:rPr>
              <a:t>メソッドは常に「データの塊」と一緒に使い、強い絆で結ばれている</a:t>
            </a:r>
          </a:p>
        </p:txBody>
      </p:sp>
      <p:cxnSp>
        <p:nvCxnSpPr>
          <p:cNvPr id="28" name="直線矢印コネクタ 27"/>
          <p:cNvCxnSpPr/>
          <p:nvPr/>
        </p:nvCxnSpPr>
        <p:spPr bwMode="auto">
          <a:xfrm flipV="1">
            <a:off x="6938306" y="5259613"/>
            <a:ext cx="55809" cy="252131"/>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9" name="正方形/長方形 28"/>
          <p:cNvSpPr/>
          <p:nvPr/>
        </p:nvSpPr>
        <p:spPr>
          <a:xfrm>
            <a:off x="3580687" y="3717491"/>
            <a:ext cx="2815563" cy="507831"/>
          </a:xfrm>
          <a:prstGeom prst="rect">
            <a:avLst/>
          </a:prstGeom>
        </p:spPr>
        <p:txBody>
          <a:bodyPr wrap="square">
            <a:spAutoFit/>
          </a:bodyPr>
          <a:lstStyle/>
          <a:p>
            <a:r>
              <a:rPr lang="en-US" altLang="ja-JP" sz="900" dirty="0" smtClean="0">
                <a:solidFill>
                  <a:schemeClr val="accent1"/>
                </a:solidFill>
                <a:effectLst>
                  <a:glow rad="152400">
                    <a:schemeClr val="bg1">
                      <a:alpha val="79000"/>
                    </a:schemeClr>
                  </a:glow>
                </a:effectLst>
                <a:latin typeface="+mn-ea"/>
                <a:ea typeface="+mn-ea"/>
              </a:rPr>
              <a:t>pandas</a:t>
            </a:r>
            <a:r>
              <a:rPr lang="ja-JP" altLang="en-US" sz="900" dirty="0" smtClean="0">
                <a:solidFill>
                  <a:schemeClr val="accent1"/>
                </a:solidFill>
                <a:effectLst>
                  <a:glow rad="152400">
                    <a:schemeClr val="bg1">
                      <a:alpha val="79000"/>
                    </a:schemeClr>
                  </a:glow>
                </a:effectLst>
                <a:latin typeface="+mn-ea"/>
                <a:ea typeface="+mn-ea"/>
              </a:rPr>
              <a:t>などの関数は、使うときにこの</a:t>
            </a:r>
            <a:r>
              <a:rPr lang="en-US" altLang="ja-JP" sz="900" dirty="0" err="1" smtClean="0">
                <a:solidFill>
                  <a:schemeClr val="accent1"/>
                </a:solidFill>
                <a:effectLst>
                  <a:glow rad="152400">
                    <a:schemeClr val="bg1">
                      <a:alpha val="79000"/>
                    </a:schemeClr>
                  </a:glow>
                </a:effectLst>
                <a:latin typeface="+mn-ea"/>
                <a:ea typeface="+mn-ea"/>
              </a:rPr>
              <a:t>py</a:t>
            </a:r>
            <a:r>
              <a:rPr lang="ja-JP" altLang="en-US" sz="900" dirty="0" smtClean="0">
                <a:solidFill>
                  <a:schemeClr val="accent1"/>
                </a:solidFill>
                <a:effectLst>
                  <a:glow rad="152400">
                    <a:schemeClr val="bg1">
                      <a:alpha val="79000"/>
                    </a:schemeClr>
                  </a:glow>
                </a:effectLst>
                <a:latin typeface="+mn-ea"/>
                <a:ea typeface="+mn-ea"/>
              </a:rPr>
              <a:t>ファイルを裏で呼び出して計算しているはず</a:t>
            </a:r>
            <a:endParaRPr lang="en-US" altLang="ja-JP" sz="900" dirty="0" smtClean="0">
              <a:solidFill>
                <a:schemeClr val="accent1"/>
              </a:solidFill>
              <a:effectLst>
                <a:glow rad="152400">
                  <a:schemeClr val="bg1">
                    <a:alpha val="79000"/>
                  </a:schemeClr>
                </a:glow>
              </a:effectLst>
              <a:latin typeface="+mn-ea"/>
              <a:ea typeface="+mn-ea"/>
            </a:endParaRPr>
          </a:p>
          <a:p>
            <a:r>
              <a:rPr lang="ja-JP" altLang="en-US" sz="900" dirty="0" smtClean="0">
                <a:solidFill>
                  <a:schemeClr val="accent1"/>
                </a:solidFill>
                <a:effectLst>
                  <a:glow rad="152400">
                    <a:schemeClr val="bg1">
                      <a:alpha val="79000"/>
                    </a:schemeClr>
                  </a:glow>
                </a:effectLst>
                <a:latin typeface="+mn-ea"/>
                <a:ea typeface="+mn-ea"/>
              </a:rPr>
              <a:t>（最初に</a:t>
            </a:r>
            <a:r>
              <a:rPr lang="en-US" altLang="ja-JP" sz="900" dirty="0" smtClean="0">
                <a:solidFill>
                  <a:schemeClr val="accent1"/>
                </a:solidFill>
                <a:effectLst>
                  <a:glow rad="152400">
                    <a:schemeClr val="bg1">
                      <a:alpha val="79000"/>
                    </a:schemeClr>
                  </a:glow>
                </a:effectLst>
                <a:latin typeface="+mn-ea"/>
                <a:ea typeface="+mn-ea"/>
              </a:rPr>
              <a:t>CMD</a:t>
            </a:r>
            <a:r>
              <a:rPr lang="ja-JP" altLang="en-US" sz="900" dirty="0" smtClean="0">
                <a:solidFill>
                  <a:schemeClr val="accent1"/>
                </a:solidFill>
                <a:effectLst>
                  <a:glow rad="152400">
                    <a:schemeClr val="bg1">
                      <a:alpha val="79000"/>
                    </a:schemeClr>
                  </a:glow>
                </a:effectLst>
                <a:latin typeface="+mn-ea"/>
                <a:ea typeface="+mn-ea"/>
              </a:rPr>
              <a:t>でライブラリをインストールした</a:t>
            </a:r>
            <a:r>
              <a:rPr lang="ja-JP" altLang="en-US" sz="900" dirty="0">
                <a:solidFill>
                  <a:schemeClr val="accent1"/>
                </a:solidFill>
                <a:effectLst>
                  <a:glow rad="152400">
                    <a:schemeClr val="bg1">
                      <a:alpha val="79000"/>
                    </a:schemeClr>
                  </a:glow>
                </a:effectLst>
                <a:latin typeface="+mn-ea"/>
                <a:ea typeface="+mn-ea"/>
              </a:rPr>
              <a:t>中身</a:t>
            </a:r>
            <a:r>
              <a:rPr lang="ja-JP" altLang="en-US" sz="900" dirty="0" smtClean="0">
                <a:solidFill>
                  <a:schemeClr val="accent1"/>
                </a:solidFill>
                <a:effectLst>
                  <a:glow rad="152400">
                    <a:schemeClr val="bg1">
                      <a:alpha val="79000"/>
                    </a:schemeClr>
                  </a:glow>
                </a:effectLst>
                <a:latin typeface="+mn-ea"/>
                <a:ea typeface="+mn-ea"/>
              </a:rPr>
              <a:t>はこれ）</a:t>
            </a:r>
            <a:endParaRPr lang="ja-JP" altLang="en-US" sz="900" dirty="0">
              <a:solidFill>
                <a:schemeClr val="accent1"/>
              </a:solidFill>
              <a:effectLst>
                <a:glow rad="152400">
                  <a:schemeClr val="bg1">
                    <a:alpha val="79000"/>
                  </a:schemeClr>
                </a:glow>
              </a:effectLst>
              <a:latin typeface="+mn-ea"/>
              <a:ea typeface="+mn-ea"/>
            </a:endParaRPr>
          </a:p>
        </p:txBody>
      </p:sp>
      <p:cxnSp>
        <p:nvCxnSpPr>
          <p:cNvPr id="30" name="直線矢印コネクタ 29"/>
          <p:cNvCxnSpPr/>
          <p:nvPr/>
        </p:nvCxnSpPr>
        <p:spPr bwMode="auto">
          <a:xfrm flipH="1" flipV="1">
            <a:off x="3822349" y="3590717"/>
            <a:ext cx="138712" cy="16214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53977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05695" y="2127453"/>
            <a:ext cx="5732610" cy="2603094"/>
          </a:xfrm>
        </p:spPr>
        <p:txBody>
          <a:bodyPr>
            <a:noAutofit/>
          </a:bodyPr>
          <a:lstStyle/>
          <a:p>
            <a:pPr algn="ctr"/>
            <a:r>
              <a:rPr lang="ja-JP" altLang="en-US" sz="7200" dirty="0" smtClean="0"/>
              <a:t>関数 その２</a:t>
            </a:r>
            <a:r>
              <a:rPr lang="en-US" altLang="ja-JP" sz="7200" dirty="0" smtClean="0"/>
              <a:t/>
            </a:r>
            <a:br>
              <a:rPr lang="en-US" altLang="ja-JP" sz="7200" dirty="0" smtClean="0"/>
            </a:br>
            <a:r>
              <a:rPr lang="en-US" altLang="ja-JP" sz="7200" dirty="0" smtClean="0"/>
              <a:t>Functio</a:t>
            </a:r>
            <a:r>
              <a:rPr lang="en-US" altLang="ja-JP" sz="7200" dirty="0"/>
              <a:t>n</a:t>
            </a:r>
            <a:endParaRPr kumimoji="1" lang="ja-JP" altLang="en-US" sz="7200" dirty="0"/>
          </a:p>
        </p:txBody>
      </p:sp>
    </p:spTree>
    <p:extLst>
      <p:ext uri="{BB962C8B-B14F-4D97-AF65-F5344CB8AC3E}">
        <p14:creationId xmlns:p14="http://schemas.microsoft.com/office/powerpoint/2010/main" val="33839739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関数</a:t>
            </a:r>
            <a:endParaRPr kumimoji="1" lang="ja-JP" altLang="en-US" dirty="0"/>
          </a:p>
        </p:txBody>
      </p:sp>
      <p:sp>
        <p:nvSpPr>
          <p:cNvPr id="3" name="テキスト ボックス 2"/>
          <p:cNvSpPr txBox="1"/>
          <p:nvPr/>
        </p:nvSpPr>
        <p:spPr>
          <a:xfrm>
            <a:off x="630711" y="810070"/>
            <a:ext cx="3938002" cy="3970318"/>
          </a:xfrm>
          <a:prstGeom prst="rect">
            <a:avLst/>
          </a:prstGeom>
          <a:noFill/>
        </p:spPr>
        <p:txBody>
          <a:bodyPr wrap="square" rtlCol="0">
            <a:spAutoFit/>
          </a:bodyPr>
          <a:lstStyle/>
          <a:p>
            <a:r>
              <a:rPr lang="ja-JP" altLang="en-US" sz="1800" dirty="0" smtClean="0">
                <a:latin typeface="+mn-ea"/>
                <a:ea typeface="+mn-ea"/>
              </a:rPr>
              <a:t>■合計（</a:t>
            </a:r>
            <a:r>
              <a:rPr lang="en-US" altLang="ja-JP" sz="1800" dirty="0" smtClean="0">
                <a:latin typeface="+mn-ea"/>
                <a:ea typeface="+mn-ea"/>
              </a:rPr>
              <a:t>SUM</a:t>
            </a:r>
            <a:r>
              <a:rPr lang="ja-JP" altLang="en-US" sz="1800" dirty="0" smtClean="0">
                <a:latin typeface="+mn-ea"/>
                <a:ea typeface="+mn-ea"/>
              </a:rPr>
              <a:t>）</a:t>
            </a:r>
            <a:endParaRPr lang="en-US" altLang="ja-JP" sz="1800" dirty="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4" name="図 3"/>
          <p:cNvPicPr>
            <a:picLocks noChangeAspect="1"/>
          </p:cNvPicPr>
          <p:nvPr/>
        </p:nvPicPr>
        <p:blipFill rotWithShape="1">
          <a:blip r:embed="rId2"/>
          <a:srcRect r="3190"/>
          <a:stretch/>
        </p:blipFill>
        <p:spPr>
          <a:xfrm>
            <a:off x="944466" y="1721678"/>
            <a:ext cx="1909328" cy="295467"/>
          </a:xfrm>
          <a:prstGeom prst="rect">
            <a:avLst/>
          </a:prstGeom>
        </p:spPr>
      </p:pic>
      <p:pic>
        <p:nvPicPr>
          <p:cNvPr id="5" name="図 4"/>
          <p:cNvPicPr>
            <a:picLocks noChangeAspect="1"/>
          </p:cNvPicPr>
          <p:nvPr/>
        </p:nvPicPr>
        <p:blipFill>
          <a:blip r:embed="rId3"/>
          <a:stretch>
            <a:fillRect/>
          </a:stretch>
        </p:blipFill>
        <p:spPr>
          <a:xfrm>
            <a:off x="978859" y="3822863"/>
            <a:ext cx="1938689" cy="556320"/>
          </a:xfrm>
          <a:prstGeom prst="rect">
            <a:avLst/>
          </a:prstGeom>
        </p:spPr>
      </p:pic>
      <p:cxnSp>
        <p:nvCxnSpPr>
          <p:cNvPr id="7" name="直線コネクタ 6"/>
          <p:cNvCxnSpPr/>
          <p:nvPr/>
        </p:nvCxnSpPr>
        <p:spPr bwMode="auto">
          <a:xfrm>
            <a:off x="1746447" y="2017145"/>
            <a:ext cx="1010873"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8" name="テキスト ボックス 7"/>
          <p:cNvSpPr txBox="1"/>
          <p:nvPr/>
        </p:nvSpPr>
        <p:spPr>
          <a:xfrm>
            <a:off x="1374535" y="2092699"/>
            <a:ext cx="4003019" cy="800219"/>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endParaRPr kumimoji="1" lang="en-US" altLang="ja-JP" sz="1800" dirty="0" smtClean="0">
              <a:solidFill>
                <a:srgbClr val="FF0000"/>
              </a:solidFill>
              <a:latin typeface="+mn-ea"/>
              <a:ea typeface="+mn-ea"/>
            </a:endParaRPr>
          </a:p>
          <a:p>
            <a:r>
              <a:rPr lang="en-US" altLang="ja-JP" sz="1400" dirty="0" smtClean="0">
                <a:solidFill>
                  <a:srgbClr val="FF0000"/>
                </a:solidFill>
                <a:latin typeface="+mn-ea"/>
                <a:ea typeface="+mn-ea"/>
              </a:rPr>
              <a:t>※</a:t>
            </a:r>
            <a:r>
              <a:rPr lang="ja-JP" altLang="en-US" sz="1400" dirty="0" smtClean="0">
                <a:solidFill>
                  <a:srgbClr val="FF0000"/>
                </a:solidFill>
                <a:latin typeface="+mn-ea"/>
                <a:ea typeface="+mn-ea"/>
              </a:rPr>
              <a:t>「ひきすう」と読みます</a:t>
            </a:r>
            <a:endParaRPr lang="en-US" altLang="ja-JP" sz="1400" dirty="0" smtClean="0">
              <a:solidFill>
                <a:srgbClr val="FF0000"/>
              </a:solidFill>
              <a:latin typeface="+mn-ea"/>
              <a:ea typeface="+mn-ea"/>
            </a:endParaRPr>
          </a:p>
          <a:p>
            <a:r>
              <a:rPr kumimoji="1" lang="en-US" altLang="ja-JP" sz="1400" dirty="0" smtClean="0">
                <a:solidFill>
                  <a:srgbClr val="FF0000"/>
                </a:solidFill>
                <a:latin typeface="+mn-ea"/>
                <a:ea typeface="+mn-ea"/>
              </a:rPr>
              <a:t>※</a:t>
            </a:r>
            <a:r>
              <a:rPr lang="ja-JP" altLang="en-US" sz="1400" dirty="0">
                <a:solidFill>
                  <a:srgbClr val="FF0000"/>
                </a:solidFill>
                <a:latin typeface="+mn-ea"/>
                <a:ea typeface="+mn-ea"/>
              </a:rPr>
              <a:t>「関数、あるいはプログラムに渡す</a:t>
            </a:r>
            <a:r>
              <a:rPr lang="ja-JP" altLang="en-US" sz="1400" dirty="0" smtClean="0">
                <a:solidFill>
                  <a:srgbClr val="FF0000"/>
                </a:solidFill>
                <a:latin typeface="+mn-ea"/>
                <a:ea typeface="+mn-ea"/>
              </a:rPr>
              <a:t>値」のこと。</a:t>
            </a:r>
            <a:r>
              <a:rPr lang="en-US" altLang="ja-JP" sz="1400" dirty="0" smtClean="0">
                <a:solidFill>
                  <a:srgbClr val="FF0000"/>
                </a:solidFill>
                <a:latin typeface="+mn-ea"/>
                <a:ea typeface="+mn-ea"/>
              </a:rPr>
              <a:t>IT</a:t>
            </a:r>
            <a:r>
              <a:rPr lang="ja-JP" altLang="en-US" sz="1400" dirty="0" smtClean="0">
                <a:solidFill>
                  <a:srgbClr val="FF0000"/>
                </a:solidFill>
                <a:latin typeface="+mn-ea"/>
                <a:ea typeface="+mn-ea"/>
              </a:rPr>
              <a:t>用語</a:t>
            </a:r>
            <a:endParaRPr kumimoji="1" lang="ja-JP" altLang="en-US" sz="1400" dirty="0" smtClean="0">
              <a:solidFill>
                <a:srgbClr val="FF0000"/>
              </a:solidFill>
              <a:latin typeface="+mn-ea"/>
              <a:ea typeface="+mn-ea"/>
            </a:endParaRPr>
          </a:p>
        </p:txBody>
      </p:sp>
      <p:cxnSp>
        <p:nvCxnSpPr>
          <p:cNvPr id="9" name="直線コネクタ 8"/>
          <p:cNvCxnSpPr/>
          <p:nvPr/>
        </p:nvCxnSpPr>
        <p:spPr bwMode="auto">
          <a:xfrm flipV="1">
            <a:off x="1408928" y="4379183"/>
            <a:ext cx="271244"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10" name="テキスト ボックス 9"/>
          <p:cNvSpPr txBox="1"/>
          <p:nvPr/>
        </p:nvSpPr>
        <p:spPr>
          <a:xfrm>
            <a:off x="1652528" y="4224660"/>
            <a:ext cx="646331"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p>
        </p:txBody>
      </p:sp>
      <p:sp>
        <p:nvSpPr>
          <p:cNvPr id="11" name="テキスト ボックス 10"/>
          <p:cNvSpPr txBox="1"/>
          <p:nvPr/>
        </p:nvSpPr>
        <p:spPr>
          <a:xfrm>
            <a:off x="3004133" y="1696656"/>
            <a:ext cx="393800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Q277~Q286</a:t>
            </a:r>
            <a:r>
              <a:rPr lang="ja-JP" altLang="en-US" sz="1600" dirty="0" smtClean="0">
                <a:solidFill>
                  <a:schemeClr val="accent1"/>
                </a:solidFill>
                <a:effectLst>
                  <a:glow rad="127000">
                    <a:schemeClr val="bg1">
                      <a:alpha val="90000"/>
                    </a:schemeClr>
                  </a:glow>
                </a:effectLst>
                <a:latin typeface="+mn-ea"/>
                <a:ea typeface="+mn-ea"/>
              </a:rPr>
              <a:t>を合計する」</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3" name="テキスト ボックス 12"/>
          <p:cNvSpPr txBox="1"/>
          <p:nvPr/>
        </p:nvSpPr>
        <p:spPr>
          <a:xfrm>
            <a:off x="2824221" y="3831382"/>
            <a:ext cx="393800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a:t>
            </a:r>
            <a:r>
              <a:rPr lang="en-US" altLang="ja-JP" sz="1600" dirty="0" smtClean="0">
                <a:solidFill>
                  <a:schemeClr val="accent1"/>
                </a:solidFill>
                <a:effectLst>
                  <a:glow rad="127000">
                    <a:schemeClr val="bg1">
                      <a:alpha val="90000"/>
                    </a:schemeClr>
                  </a:glow>
                </a:effectLst>
                <a:latin typeface="+mn-ea"/>
                <a:ea typeface="+mn-ea"/>
              </a:rPr>
              <a:t>a</a:t>
            </a:r>
            <a:r>
              <a:rPr lang="ja-JP" altLang="en-US" sz="1600" dirty="0" smtClean="0">
                <a:solidFill>
                  <a:schemeClr val="accent1"/>
                </a:solidFill>
                <a:effectLst>
                  <a:glow rad="127000">
                    <a:schemeClr val="bg1">
                      <a:alpha val="90000"/>
                    </a:schemeClr>
                  </a:glow>
                </a:effectLst>
                <a:latin typeface="+mn-ea"/>
                <a:ea typeface="+mn-ea"/>
              </a:rPr>
              <a:t>（の中身）を合計する」</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5" name="テキスト ボックス 14"/>
          <p:cNvSpPr txBox="1"/>
          <p:nvPr/>
        </p:nvSpPr>
        <p:spPr>
          <a:xfrm>
            <a:off x="518860" y="4712858"/>
            <a:ext cx="5757444"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1800" dirty="0" smtClean="0">
                <a:solidFill>
                  <a:sysClr val="windowText" lastClr="000000"/>
                </a:solidFill>
                <a:latin typeface="+mn-ea"/>
                <a:ea typeface="+mn-ea"/>
              </a:rPr>
              <a:t>・</a:t>
            </a:r>
            <a:r>
              <a:rPr lang="en-US" altLang="ja-JP" sz="1800" dirty="0" smtClean="0">
                <a:solidFill>
                  <a:sysClr val="windowText" lastClr="000000"/>
                </a:solidFill>
                <a:latin typeface="+mn-ea"/>
                <a:ea typeface="+mn-ea"/>
              </a:rPr>
              <a:t>Python</a:t>
            </a:r>
            <a:r>
              <a:rPr lang="ja-JP" altLang="en-US" sz="1800" dirty="0" smtClean="0">
                <a:solidFill>
                  <a:sysClr val="windowText" lastClr="000000"/>
                </a:solidFill>
                <a:latin typeface="+mn-ea"/>
                <a:ea typeface="+mn-ea"/>
              </a:rPr>
              <a:t>の関数は</a:t>
            </a:r>
            <a:r>
              <a:rPr lang="en-US" altLang="ja-JP" sz="1800" dirty="0" smtClean="0">
                <a:solidFill>
                  <a:sysClr val="windowText" lastClr="000000"/>
                </a:solidFill>
                <a:latin typeface="+mn-ea"/>
                <a:ea typeface="+mn-ea"/>
              </a:rPr>
              <a:t>Excel</a:t>
            </a:r>
            <a:r>
              <a:rPr lang="ja-JP" altLang="en-US" sz="1800" dirty="0" smtClean="0">
                <a:solidFill>
                  <a:sysClr val="windowText" lastClr="000000"/>
                </a:solidFill>
                <a:latin typeface="+mn-ea"/>
                <a:ea typeface="+mn-ea"/>
              </a:rPr>
              <a:t>関数のイメージに近い</a:t>
            </a:r>
            <a:endParaRPr lang="en-US" altLang="ja-JP" sz="1800" dirty="0" smtClean="0">
              <a:solidFill>
                <a:sysClr val="windowText" lastClr="000000"/>
              </a:solidFill>
              <a:latin typeface="+mn-ea"/>
              <a:ea typeface="+mn-ea"/>
            </a:endParaRPr>
          </a:p>
          <a:p>
            <a:r>
              <a:rPr lang="ja-JP" altLang="en-US" sz="1800" dirty="0" smtClean="0">
                <a:solidFill>
                  <a:sysClr val="windowText" lastClr="000000"/>
                </a:solidFill>
                <a:latin typeface="+mn-ea"/>
              </a:rPr>
              <a:t>　</a:t>
            </a:r>
            <a:r>
              <a:rPr lang="en-US" altLang="ja-JP" sz="1600" dirty="0" smtClean="0">
                <a:solidFill>
                  <a:sysClr val="windowText" lastClr="000000"/>
                </a:solidFill>
                <a:latin typeface="+mn-ea"/>
                <a:ea typeface="+mn-ea"/>
              </a:rPr>
              <a:t>※</a:t>
            </a:r>
            <a:r>
              <a:rPr lang="ja-JP" altLang="en-US" sz="1600" dirty="0" smtClean="0">
                <a:solidFill>
                  <a:sysClr val="windowText" lastClr="000000"/>
                </a:solidFill>
                <a:latin typeface="+mn-ea"/>
                <a:ea typeface="+mn-ea"/>
              </a:rPr>
              <a:t>個人的な見解</a:t>
            </a:r>
            <a:endParaRPr lang="en-US" altLang="ja-JP" sz="1600" dirty="0" smtClean="0">
              <a:solidFill>
                <a:sysClr val="windowText" lastClr="000000"/>
              </a:solidFill>
              <a:latin typeface="+mn-ea"/>
              <a:ea typeface="+mn-ea"/>
            </a:endParaRPr>
          </a:p>
          <a:p>
            <a:r>
              <a:rPr lang="ja-JP" altLang="en-US" sz="1800" dirty="0">
                <a:solidFill>
                  <a:sysClr val="windowText" lastClr="000000"/>
                </a:solidFill>
                <a:latin typeface="+mn-ea"/>
              </a:rPr>
              <a:t>・</a:t>
            </a:r>
            <a:r>
              <a:rPr lang="ja-JP" altLang="en-US" sz="1800" dirty="0" smtClean="0">
                <a:solidFill>
                  <a:sysClr val="windowText" lastClr="000000"/>
                </a:solidFill>
                <a:latin typeface="+mn-ea"/>
              </a:rPr>
              <a:t>数学の「関数」と考えると、</a:t>
            </a:r>
            <a:r>
              <a:rPr lang="en-US" altLang="ja-JP" sz="1800" dirty="0" smtClean="0">
                <a:solidFill>
                  <a:sysClr val="windowText" lastClr="000000"/>
                </a:solidFill>
                <a:latin typeface="+mn-ea"/>
              </a:rPr>
              <a:t>x</a:t>
            </a:r>
            <a:r>
              <a:rPr lang="ja-JP" altLang="en-US" sz="1800" dirty="0" smtClean="0">
                <a:solidFill>
                  <a:sysClr val="windowText" lastClr="000000"/>
                </a:solidFill>
                <a:latin typeface="+mn-ea"/>
              </a:rPr>
              <a:t>＝「引数」、</a:t>
            </a:r>
            <a:r>
              <a:rPr lang="en-US" altLang="ja-JP" sz="1800" dirty="0" smtClean="0">
                <a:solidFill>
                  <a:sysClr val="windowText" lastClr="000000"/>
                </a:solidFill>
                <a:latin typeface="+mn-ea"/>
              </a:rPr>
              <a:t>y=</a:t>
            </a:r>
            <a:r>
              <a:rPr lang="ja-JP" altLang="en-US" sz="1800" dirty="0" smtClean="0">
                <a:solidFill>
                  <a:sysClr val="windowText" lastClr="000000"/>
                </a:solidFill>
                <a:latin typeface="+mn-ea"/>
              </a:rPr>
              <a:t>「戻り値」に相当する感じ</a:t>
            </a:r>
            <a:endParaRPr lang="en-US" altLang="ja-JP" sz="1800" dirty="0" smtClean="0">
              <a:solidFill>
                <a:sysClr val="windowText" lastClr="000000"/>
              </a:solidFill>
              <a:latin typeface="+mn-ea"/>
            </a:endParaRPr>
          </a:p>
          <a:p>
            <a:r>
              <a:rPr lang="ja-JP" altLang="en-US" sz="1800" dirty="0">
                <a:solidFill>
                  <a:sysClr val="windowText" lastClr="000000"/>
                </a:solidFill>
                <a:latin typeface="+mn-ea"/>
              </a:rPr>
              <a:t>　</a:t>
            </a:r>
            <a:r>
              <a:rPr lang="en-US" altLang="ja-JP" sz="1800" dirty="0" smtClean="0">
                <a:solidFill>
                  <a:sysClr val="windowText" lastClr="000000"/>
                </a:solidFill>
                <a:latin typeface="+mn-ea"/>
              </a:rPr>
              <a:t>y = x + 1</a:t>
            </a:r>
          </a:p>
          <a:p>
            <a:r>
              <a:rPr lang="ja-JP" altLang="en-US" sz="1800" dirty="0" smtClean="0">
                <a:solidFill>
                  <a:sysClr val="windowText" lastClr="000000"/>
                </a:solidFill>
                <a:latin typeface="+mn-ea"/>
              </a:rPr>
              <a:t>→</a:t>
            </a:r>
            <a:r>
              <a:rPr lang="en-US" altLang="ja-JP" sz="1800" dirty="0" smtClean="0">
                <a:solidFill>
                  <a:sysClr val="windowText" lastClr="000000"/>
                </a:solidFill>
                <a:latin typeface="+mn-ea"/>
              </a:rPr>
              <a:t>x = 1 </a:t>
            </a:r>
            <a:r>
              <a:rPr lang="ja-JP" altLang="en-US" sz="1800" dirty="0" smtClean="0">
                <a:solidFill>
                  <a:sysClr val="windowText" lastClr="000000"/>
                </a:solidFill>
                <a:latin typeface="+mn-ea"/>
              </a:rPr>
              <a:t>（引数）を代入すると、</a:t>
            </a:r>
            <a:r>
              <a:rPr lang="en-US" altLang="ja-JP" sz="1800" dirty="0" smtClean="0">
                <a:solidFill>
                  <a:sysClr val="windowText" lastClr="000000"/>
                </a:solidFill>
                <a:latin typeface="+mn-ea"/>
              </a:rPr>
              <a:t>y = 2</a:t>
            </a:r>
            <a:r>
              <a:rPr lang="ja-JP" altLang="en-US" sz="1800" dirty="0" smtClean="0">
                <a:solidFill>
                  <a:sysClr val="windowText" lastClr="000000"/>
                </a:solidFill>
                <a:latin typeface="+mn-ea"/>
              </a:rPr>
              <a:t>（戻り値）を返す</a:t>
            </a:r>
            <a:endParaRPr lang="en-US" altLang="ja-JP" sz="1800" dirty="0" smtClean="0">
              <a:solidFill>
                <a:sysClr val="windowText" lastClr="000000"/>
              </a:solidFill>
              <a:latin typeface="+mn-ea"/>
            </a:endParaRPr>
          </a:p>
        </p:txBody>
      </p:sp>
      <p:pic>
        <p:nvPicPr>
          <p:cNvPr id="16" name="図 15"/>
          <p:cNvPicPr>
            <a:picLocks noChangeAspect="1"/>
          </p:cNvPicPr>
          <p:nvPr/>
        </p:nvPicPr>
        <p:blipFill>
          <a:blip r:embed="rId4"/>
          <a:stretch>
            <a:fillRect/>
          </a:stretch>
        </p:blipFill>
        <p:spPr>
          <a:xfrm>
            <a:off x="6696049" y="1088643"/>
            <a:ext cx="1204143" cy="1266070"/>
          </a:xfrm>
          <a:prstGeom prst="rect">
            <a:avLst/>
          </a:prstGeom>
        </p:spPr>
      </p:pic>
      <p:pic>
        <p:nvPicPr>
          <p:cNvPr id="17" name="図 16"/>
          <p:cNvPicPr>
            <a:picLocks noChangeAspect="1"/>
          </p:cNvPicPr>
          <p:nvPr/>
        </p:nvPicPr>
        <p:blipFill>
          <a:blip r:embed="rId5"/>
          <a:stretch>
            <a:fillRect/>
          </a:stretch>
        </p:blipFill>
        <p:spPr>
          <a:xfrm>
            <a:off x="6850945" y="2907681"/>
            <a:ext cx="1438839" cy="961750"/>
          </a:xfrm>
          <a:prstGeom prst="rect">
            <a:avLst/>
          </a:prstGeom>
        </p:spPr>
      </p:pic>
      <p:sp>
        <p:nvSpPr>
          <p:cNvPr id="6" name="正方形/長方形 5"/>
          <p:cNvSpPr/>
          <p:nvPr/>
        </p:nvSpPr>
        <p:spPr>
          <a:xfrm>
            <a:off x="6407617" y="3856257"/>
            <a:ext cx="2603598" cy="253916"/>
          </a:xfrm>
          <a:prstGeom prst="rect">
            <a:avLst/>
          </a:prstGeom>
        </p:spPr>
        <p:txBody>
          <a:bodyPr wrap="none">
            <a:spAutoFit/>
          </a:bodyPr>
          <a:lstStyle/>
          <a:p>
            <a:r>
              <a:rPr lang="ja-JP" altLang="en-US" sz="1050" dirty="0" smtClean="0">
                <a:latin typeface="+mn-ea"/>
                <a:ea typeface="+mn-ea"/>
              </a:rPr>
              <a:t>引用元：</a:t>
            </a:r>
            <a:r>
              <a:rPr lang="ja-JP" altLang="en-US" sz="1050" dirty="0" smtClean="0">
                <a:latin typeface="+mn-ea"/>
                <a:ea typeface="+mn-ea"/>
                <a:hlinkClick r:id="rId6"/>
              </a:rPr>
              <a:t>https</a:t>
            </a:r>
            <a:r>
              <a:rPr lang="ja-JP" altLang="en-US" sz="1050" dirty="0">
                <a:latin typeface="+mn-ea"/>
                <a:ea typeface="+mn-ea"/>
                <a:hlinkClick r:id="rId6"/>
              </a:rPr>
              <a:t>://wa3.i-3-i.info/index.html</a:t>
            </a:r>
            <a:endParaRPr lang="ja-JP" altLang="en-US" sz="1050" dirty="0">
              <a:latin typeface="+mn-ea"/>
              <a:ea typeface="+mn-ea"/>
            </a:endParaRPr>
          </a:p>
        </p:txBody>
      </p:sp>
      <p:sp>
        <p:nvSpPr>
          <p:cNvPr id="12" name="正方形/長方形 11"/>
          <p:cNvSpPr/>
          <p:nvPr/>
        </p:nvSpPr>
        <p:spPr bwMode="auto">
          <a:xfrm>
            <a:off x="8058035" y="5244583"/>
            <a:ext cx="738384" cy="253284"/>
          </a:xfrm>
          <a:prstGeom prst="rect">
            <a:avLst/>
          </a:prstGeom>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chemeClr val="tx1"/>
                </a:solidFill>
                <a:effectLst>
                  <a:glow rad="127000">
                    <a:srgbClr val="FFFFFF"/>
                  </a:glow>
                </a:effectLst>
                <a:latin typeface="+mn-ea"/>
              </a:rPr>
              <a:t>Sum</a:t>
            </a:r>
            <a:r>
              <a:rPr kumimoji="1" lang="ja-JP" altLang="en-US" sz="1100" noProof="0" dirty="0" smtClean="0">
                <a:solidFill>
                  <a:schemeClr val="tx1"/>
                </a:solidFill>
                <a:effectLst>
                  <a:glow rad="127000">
                    <a:srgbClr val="FFFFFF"/>
                  </a:glow>
                </a:effectLst>
                <a:latin typeface="+mn-ea"/>
              </a:rPr>
              <a:t>関数</a:t>
            </a:r>
            <a:endParaRPr kumimoji="1" lang="ja-JP" altLang="en-US" sz="1100" noProof="0" dirty="0">
              <a:solidFill>
                <a:schemeClr val="tx1"/>
              </a:solidFill>
              <a:effectLst>
                <a:glow rad="127000">
                  <a:srgbClr val="FFFFFF"/>
                </a:glow>
              </a:effectLst>
              <a:latin typeface="+mn-ea"/>
            </a:endParaRPr>
          </a:p>
        </p:txBody>
      </p:sp>
      <p:cxnSp>
        <p:nvCxnSpPr>
          <p:cNvPr id="18" name="直線矢印コネクタ 17"/>
          <p:cNvCxnSpPr/>
          <p:nvPr/>
        </p:nvCxnSpPr>
        <p:spPr bwMode="auto">
          <a:xfrm flipV="1">
            <a:off x="7550650" y="5258207"/>
            <a:ext cx="394952"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28575" cap="flat" cmpd="sng" algn="ctr">
            <a:solidFill>
              <a:srgbClr val="0000FF"/>
            </a:solidFill>
            <a:prstDash val="solid"/>
            <a:round/>
            <a:headEnd type="none" w="med" len="med"/>
            <a:tailEnd type="arrow" w="med" len="med"/>
          </a:ln>
          <a:effectLst/>
        </p:spPr>
      </p:cxnSp>
      <p:cxnSp>
        <p:nvCxnSpPr>
          <p:cNvPr id="19" name="直線矢印コネクタ 18"/>
          <p:cNvCxnSpPr/>
          <p:nvPr/>
        </p:nvCxnSpPr>
        <p:spPr bwMode="auto">
          <a:xfrm flipH="1" flipV="1">
            <a:off x="7550650" y="5493732"/>
            <a:ext cx="394952"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28575" cap="flat" cmpd="sng" algn="ctr">
            <a:solidFill>
              <a:srgbClr val="00B050"/>
            </a:solidFill>
            <a:prstDash val="solid"/>
            <a:round/>
            <a:headEnd type="none" w="med" len="med"/>
            <a:tailEnd type="arrow" w="med" len="med"/>
          </a:ln>
          <a:effectLst/>
        </p:spPr>
      </p:cxnSp>
      <p:sp>
        <p:nvSpPr>
          <p:cNvPr id="20" name="正方形/長方形 19"/>
          <p:cNvSpPr/>
          <p:nvPr/>
        </p:nvSpPr>
        <p:spPr bwMode="auto">
          <a:xfrm>
            <a:off x="6700498" y="5106391"/>
            <a:ext cx="820189" cy="253284"/>
          </a:xfrm>
          <a:prstGeom prst="rect">
            <a:avLst/>
          </a:prstGeom>
          <a:ln w="19050">
            <a:solidFill>
              <a:srgbClr val="0000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00FF"/>
                </a:solidFill>
                <a:effectLst>
                  <a:glow rad="127000">
                    <a:srgbClr val="FFFFFF"/>
                  </a:glow>
                </a:effectLst>
                <a:latin typeface="+mn-ea"/>
              </a:rPr>
              <a:t>Q277:Q286</a:t>
            </a:r>
            <a:endParaRPr kumimoji="1" lang="ja-JP" altLang="en-US" sz="1100" noProof="0" dirty="0">
              <a:solidFill>
                <a:srgbClr val="0000FF"/>
              </a:solidFill>
              <a:effectLst>
                <a:glow rad="127000">
                  <a:srgbClr val="FFFFFF"/>
                </a:glow>
              </a:effectLst>
              <a:latin typeface="+mn-ea"/>
            </a:endParaRPr>
          </a:p>
        </p:txBody>
      </p:sp>
      <p:sp>
        <p:nvSpPr>
          <p:cNvPr id="21" name="正方形/長方形 20"/>
          <p:cNvSpPr/>
          <p:nvPr/>
        </p:nvSpPr>
        <p:spPr bwMode="auto">
          <a:xfrm>
            <a:off x="6700497" y="5414210"/>
            <a:ext cx="820189" cy="253284"/>
          </a:xfrm>
          <a:prstGeom prst="rect">
            <a:avLst/>
          </a:prstGeom>
          <a:ln w="19050">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100" noProof="0" dirty="0" smtClean="0">
                <a:solidFill>
                  <a:srgbClr val="00B050"/>
                </a:solidFill>
                <a:effectLst>
                  <a:glow rad="127000">
                    <a:srgbClr val="FFFFFF"/>
                  </a:glow>
                </a:effectLst>
                <a:latin typeface="+mn-ea"/>
              </a:rPr>
              <a:t>592</a:t>
            </a:r>
            <a:endParaRPr kumimoji="1" lang="ja-JP" altLang="en-US" sz="1100" noProof="0" dirty="0">
              <a:solidFill>
                <a:srgbClr val="00B050"/>
              </a:solidFill>
              <a:effectLst>
                <a:glow rad="127000">
                  <a:srgbClr val="FFFFFF"/>
                </a:glow>
              </a:effectLst>
              <a:latin typeface="+mn-ea"/>
            </a:endParaRPr>
          </a:p>
        </p:txBody>
      </p:sp>
      <p:sp>
        <p:nvSpPr>
          <p:cNvPr id="22" name="テキスト ボックス 21"/>
          <p:cNvSpPr txBox="1"/>
          <p:nvPr/>
        </p:nvSpPr>
        <p:spPr>
          <a:xfrm>
            <a:off x="6898324" y="4867226"/>
            <a:ext cx="500726" cy="230832"/>
          </a:xfrm>
          <a:prstGeom prst="rect">
            <a:avLst/>
          </a:prstGeom>
          <a:noFill/>
        </p:spPr>
        <p:txBody>
          <a:bodyPr wrap="square" rtlCol="0">
            <a:spAutoFit/>
          </a:bodyPr>
          <a:lstStyle/>
          <a:p>
            <a:r>
              <a:rPr lang="ja-JP" altLang="en-US" sz="900" dirty="0">
                <a:solidFill>
                  <a:schemeClr val="accent1"/>
                </a:solidFill>
                <a:effectLst>
                  <a:glow rad="127000">
                    <a:schemeClr val="bg1">
                      <a:alpha val="90000"/>
                    </a:schemeClr>
                  </a:glow>
                </a:effectLst>
                <a:latin typeface="+mn-ea"/>
                <a:ea typeface="+mn-ea"/>
              </a:rPr>
              <a:t>引数</a:t>
            </a:r>
            <a:endParaRPr lang="en-US" altLang="ja-JP" sz="900" dirty="0" smtClean="0">
              <a:solidFill>
                <a:schemeClr val="accent1"/>
              </a:solidFill>
              <a:effectLst>
                <a:glow rad="127000">
                  <a:schemeClr val="bg1">
                    <a:alpha val="90000"/>
                  </a:schemeClr>
                </a:glow>
              </a:effectLst>
              <a:latin typeface="+mn-ea"/>
              <a:ea typeface="+mn-ea"/>
            </a:endParaRPr>
          </a:p>
        </p:txBody>
      </p:sp>
      <p:sp>
        <p:nvSpPr>
          <p:cNvPr id="23" name="テキスト ボックス 22"/>
          <p:cNvSpPr txBox="1"/>
          <p:nvPr/>
        </p:nvSpPr>
        <p:spPr>
          <a:xfrm>
            <a:off x="6891874" y="5722029"/>
            <a:ext cx="500726" cy="230832"/>
          </a:xfrm>
          <a:prstGeom prst="rect">
            <a:avLst/>
          </a:prstGeom>
          <a:noFill/>
        </p:spPr>
        <p:txBody>
          <a:bodyPr wrap="square" rtlCol="0">
            <a:spAutoFit/>
          </a:bodyPr>
          <a:lstStyle/>
          <a:p>
            <a:r>
              <a:rPr lang="ja-JP" altLang="en-US" sz="900" dirty="0" smtClean="0">
                <a:solidFill>
                  <a:schemeClr val="accent1"/>
                </a:solidFill>
                <a:effectLst>
                  <a:glow rad="127000">
                    <a:schemeClr val="bg1">
                      <a:alpha val="90000"/>
                    </a:schemeClr>
                  </a:glow>
                </a:effectLst>
                <a:latin typeface="+mn-ea"/>
                <a:ea typeface="+mn-ea"/>
              </a:rPr>
              <a:t>戻り値</a:t>
            </a:r>
            <a:endParaRPr lang="en-US" altLang="ja-JP" sz="900" dirty="0" smtClean="0">
              <a:solidFill>
                <a:schemeClr val="accent1"/>
              </a:solidFill>
              <a:effectLst>
                <a:glow rad="127000">
                  <a:schemeClr val="bg1">
                    <a:alpha val="90000"/>
                  </a:schemeClr>
                </a:glow>
              </a:effectLst>
              <a:latin typeface="+mn-ea"/>
              <a:ea typeface="+mn-ea"/>
            </a:endParaRPr>
          </a:p>
        </p:txBody>
      </p:sp>
      <p:sp>
        <p:nvSpPr>
          <p:cNvPr id="24" name="テキスト ボックス 23"/>
          <p:cNvSpPr txBox="1"/>
          <p:nvPr/>
        </p:nvSpPr>
        <p:spPr>
          <a:xfrm>
            <a:off x="6343007" y="926184"/>
            <a:ext cx="1088838" cy="246221"/>
          </a:xfrm>
          <a:prstGeom prst="rect">
            <a:avLst/>
          </a:prstGeom>
          <a:noFill/>
        </p:spPr>
        <p:txBody>
          <a:bodyPr wrap="square" rtlCol="0">
            <a:spAutoFit/>
          </a:bodyPr>
          <a:lstStyle/>
          <a:p>
            <a:r>
              <a:rPr lang="ja-JP" altLang="en-US" sz="1000" dirty="0" smtClean="0">
                <a:latin typeface="+mn-ea"/>
                <a:ea typeface="+mn-ea"/>
              </a:rPr>
              <a:t>■引数、戻り値</a:t>
            </a:r>
            <a:endParaRPr kumimoji="1" lang="ja-JP" altLang="en-US" sz="1000" dirty="0" smtClean="0">
              <a:latin typeface="+mn-ea"/>
              <a:ea typeface="+mn-ea"/>
            </a:endParaRPr>
          </a:p>
        </p:txBody>
      </p:sp>
      <p:sp>
        <p:nvSpPr>
          <p:cNvPr id="25" name="テキスト ボックス 24"/>
          <p:cNvSpPr txBox="1"/>
          <p:nvPr/>
        </p:nvSpPr>
        <p:spPr>
          <a:xfrm>
            <a:off x="6343006" y="2661460"/>
            <a:ext cx="2066889" cy="246221"/>
          </a:xfrm>
          <a:prstGeom prst="rect">
            <a:avLst/>
          </a:prstGeom>
          <a:noFill/>
        </p:spPr>
        <p:txBody>
          <a:bodyPr wrap="square" rtlCol="0">
            <a:spAutoFit/>
          </a:bodyPr>
          <a:lstStyle/>
          <a:p>
            <a:r>
              <a:rPr kumimoji="1" lang="ja-JP" altLang="en-US" sz="1000" dirty="0" smtClean="0">
                <a:latin typeface="+mn-ea"/>
                <a:ea typeface="+mn-ea"/>
              </a:rPr>
              <a:t>■翻訳する関数に入れると</a:t>
            </a:r>
          </a:p>
        </p:txBody>
      </p:sp>
      <p:sp>
        <p:nvSpPr>
          <p:cNvPr id="26" name="テキスト ボックス 25"/>
          <p:cNvSpPr txBox="1"/>
          <p:nvPr/>
        </p:nvSpPr>
        <p:spPr>
          <a:xfrm>
            <a:off x="6343006" y="4561866"/>
            <a:ext cx="2066889" cy="246221"/>
          </a:xfrm>
          <a:prstGeom prst="rect">
            <a:avLst/>
          </a:prstGeom>
          <a:noFill/>
        </p:spPr>
        <p:txBody>
          <a:bodyPr wrap="square" rtlCol="0">
            <a:spAutoFit/>
          </a:bodyPr>
          <a:lstStyle/>
          <a:p>
            <a:r>
              <a:rPr lang="ja-JP" altLang="en-US" sz="1000" dirty="0" smtClean="0">
                <a:latin typeface="+mn-ea"/>
                <a:ea typeface="+mn-ea"/>
              </a:rPr>
              <a:t>■</a:t>
            </a:r>
            <a:r>
              <a:rPr lang="en-US" altLang="ja-JP" sz="1000" dirty="0" smtClean="0">
                <a:latin typeface="+mn-ea"/>
                <a:ea typeface="+mn-ea"/>
              </a:rPr>
              <a:t>Su</a:t>
            </a:r>
            <a:r>
              <a:rPr lang="en-US" altLang="ja-JP" sz="1000" dirty="0">
                <a:latin typeface="+mn-ea"/>
                <a:ea typeface="+mn-ea"/>
              </a:rPr>
              <a:t>m</a:t>
            </a:r>
            <a:r>
              <a:rPr kumimoji="1" lang="ja-JP" altLang="en-US" sz="1000" dirty="0" smtClean="0">
                <a:latin typeface="+mn-ea"/>
                <a:ea typeface="+mn-ea"/>
              </a:rPr>
              <a:t>関数に入れると</a:t>
            </a:r>
          </a:p>
        </p:txBody>
      </p:sp>
      <p:sp>
        <p:nvSpPr>
          <p:cNvPr id="14" name="正方形/長方形 13"/>
          <p:cNvSpPr/>
          <p:nvPr/>
        </p:nvSpPr>
        <p:spPr bwMode="auto">
          <a:xfrm rot="286535">
            <a:off x="7309352" y="166827"/>
            <a:ext cx="1746867" cy="57428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ja-JP" altLang="en-US" sz="1100" noProof="0" dirty="0" smtClean="0">
                <a:effectLst>
                  <a:glow rad="127000">
                    <a:srgbClr val="FFFFFF"/>
                  </a:glow>
                </a:effectLst>
                <a:latin typeface="+mn-ea"/>
              </a:rPr>
              <a:t>再掲載</a:t>
            </a:r>
            <a:r>
              <a:rPr lang="ja-JP" altLang="en-US" sz="1100" dirty="0" smtClean="0">
                <a:effectLst>
                  <a:glow rad="127000">
                    <a:srgbClr val="FFFFFF"/>
                  </a:glow>
                </a:effectLst>
                <a:latin typeface="+mn-ea"/>
              </a:rPr>
              <a:t>（復習）</a:t>
            </a:r>
            <a:endParaRPr kumimoji="1" lang="ja-JP" altLang="en-US" sz="1100" noProof="0" dirty="0">
              <a:effectLst>
                <a:glow rad="127000">
                  <a:srgbClr val="FFFFFF"/>
                </a:glow>
              </a:effectLst>
              <a:latin typeface="+mn-ea"/>
            </a:endParaRPr>
          </a:p>
        </p:txBody>
      </p:sp>
    </p:spTree>
    <p:extLst>
      <p:ext uri="{BB962C8B-B14F-4D97-AF65-F5344CB8AC3E}">
        <p14:creationId xmlns:p14="http://schemas.microsoft.com/office/powerpoint/2010/main" val="233856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animBg="1"/>
      <p:bldP spid="6" grpId="0"/>
      <p:bldP spid="12" grpId="0" animBg="1"/>
      <p:bldP spid="20" grpId="0" animBg="1"/>
      <p:bldP spid="21" grpId="0" animBg="1"/>
      <p:bldP spid="22" grpId="0"/>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関数</a:t>
            </a:r>
            <a:endParaRPr kumimoji="1" lang="ja-JP" altLang="en-US" dirty="0"/>
          </a:p>
        </p:txBody>
      </p:sp>
      <p:pic>
        <p:nvPicPr>
          <p:cNvPr id="3" name="図 2"/>
          <p:cNvPicPr>
            <a:picLocks noChangeAspect="1"/>
          </p:cNvPicPr>
          <p:nvPr/>
        </p:nvPicPr>
        <p:blipFill>
          <a:blip r:embed="rId2"/>
          <a:stretch>
            <a:fillRect/>
          </a:stretch>
        </p:blipFill>
        <p:spPr>
          <a:xfrm>
            <a:off x="1358139" y="1867665"/>
            <a:ext cx="6115904" cy="342948"/>
          </a:xfrm>
          <a:prstGeom prst="rect">
            <a:avLst/>
          </a:prstGeom>
        </p:spPr>
      </p:pic>
      <p:sp>
        <p:nvSpPr>
          <p:cNvPr id="5" name="テキスト ボックス 4"/>
          <p:cNvSpPr txBox="1"/>
          <p:nvPr/>
        </p:nvSpPr>
        <p:spPr>
          <a:xfrm>
            <a:off x="531467" y="1222836"/>
            <a:ext cx="3616534"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err="1" smtClean="0">
                <a:solidFill>
                  <a:schemeClr val="accent5"/>
                </a:solidFill>
                <a:effectLst>
                  <a:glow rad="127000">
                    <a:schemeClr val="bg1">
                      <a:alpha val="90000"/>
                    </a:schemeClr>
                  </a:glow>
                </a:effectLst>
                <a:latin typeface="+mn-ea"/>
                <a:ea typeface="+mn-ea"/>
              </a:rPr>
              <a:t>、</a:t>
            </a:r>
            <a:r>
              <a:rPr lang="ja-JP" altLang="en-US" dirty="0" smtClean="0">
                <a:solidFill>
                  <a:schemeClr val="accent5"/>
                </a:solidFill>
                <a:effectLst>
                  <a:glow rad="127000">
                    <a:schemeClr val="bg1">
                      <a:alpha val="90000"/>
                    </a:schemeClr>
                  </a:glow>
                </a:effectLst>
                <a:latin typeface="+mn-ea"/>
                <a:ea typeface="+mn-ea"/>
              </a:rPr>
              <a:t>リストであることが多い</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6" name="直線矢印コネクタ 5"/>
          <p:cNvCxnSpPr/>
          <p:nvPr/>
        </p:nvCxnSpPr>
        <p:spPr bwMode="auto">
          <a:xfrm>
            <a:off x="1346184" y="1649368"/>
            <a:ext cx="89943" cy="21829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604007" y="788679"/>
            <a:ext cx="6119770" cy="369332"/>
          </a:xfrm>
          <a:prstGeom prst="rect">
            <a:avLst/>
          </a:prstGeom>
          <a:noFill/>
        </p:spPr>
        <p:txBody>
          <a:bodyPr wrap="square" rtlCol="0">
            <a:spAutoFit/>
          </a:bodyPr>
          <a:lstStyle/>
          <a:p>
            <a:r>
              <a:rPr lang="ja-JP" altLang="en-US" sz="1800" dirty="0" smtClean="0">
                <a:latin typeface="+mn-ea"/>
                <a:ea typeface="+mn-ea"/>
              </a:rPr>
              <a:t>■関数はだいたいこういう</a:t>
            </a:r>
            <a:r>
              <a:rPr lang="ja-JP" altLang="en-US" sz="1800" dirty="0">
                <a:latin typeface="+mn-ea"/>
                <a:ea typeface="+mn-ea"/>
              </a:rPr>
              <a:t>構造</a:t>
            </a:r>
            <a:r>
              <a:rPr lang="ja-JP" altLang="en-US" sz="1800" dirty="0" smtClean="0">
                <a:latin typeface="+mn-ea"/>
                <a:ea typeface="+mn-ea"/>
              </a:rPr>
              <a:t>になっていることが多い</a:t>
            </a:r>
            <a:endParaRPr kumimoji="1" lang="ja-JP" altLang="en-US" sz="1800" dirty="0" smtClean="0">
              <a:latin typeface="+mn-ea"/>
              <a:ea typeface="+mn-ea"/>
            </a:endParaRPr>
          </a:p>
        </p:txBody>
      </p:sp>
      <p:sp>
        <p:nvSpPr>
          <p:cNvPr id="10" name="テキスト ボックス 9"/>
          <p:cNvSpPr txBox="1"/>
          <p:nvPr/>
        </p:nvSpPr>
        <p:spPr>
          <a:xfrm>
            <a:off x="551366" y="2417914"/>
            <a:ext cx="4054923" cy="53860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a:p>
            <a:r>
              <a:rPr lang="en-US" altLang="ja-JP" sz="900" dirty="0" smtClean="0">
                <a:solidFill>
                  <a:schemeClr val="accent1"/>
                </a:solidFill>
                <a:effectLst>
                  <a:glow rad="127000">
                    <a:schemeClr val="bg1">
                      <a:alpha val="90000"/>
                    </a:schemeClr>
                  </a:glow>
                </a:effectLst>
                <a:latin typeface="+mn-ea"/>
                <a:ea typeface="+mn-ea"/>
              </a:rPr>
              <a:t>※</a:t>
            </a:r>
            <a:r>
              <a:rPr lang="ja-JP" altLang="en-US" sz="900" dirty="0" smtClean="0">
                <a:solidFill>
                  <a:schemeClr val="accent1"/>
                </a:solidFill>
                <a:effectLst>
                  <a:glow rad="127000">
                    <a:schemeClr val="bg1">
                      <a:alpha val="90000"/>
                    </a:schemeClr>
                  </a:glow>
                </a:effectLst>
                <a:latin typeface="+mn-ea"/>
                <a:ea typeface="+mn-ea"/>
              </a:rPr>
              <a:t>正確には関数ではなく「メソッド」ですが、今はスルーします</a:t>
            </a:r>
            <a:endParaRPr lang="en-US" altLang="ja-JP" sz="900" dirty="0" smtClean="0">
              <a:solidFill>
                <a:schemeClr val="accent1"/>
              </a:solidFill>
              <a:effectLst>
                <a:glow rad="127000">
                  <a:schemeClr val="bg1">
                    <a:alpha val="90000"/>
                  </a:schemeClr>
                </a:glow>
              </a:effectLst>
              <a:latin typeface="+mn-ea"/>
              <a:ea typeface="+mn-ea"/>
            </a:endParaRPr>
          </a:p>
          <a:p>
            <a:r>
              <a:rPr lang="ja-JP" altLang="en-US" sz="800" dirty="0" smtClean="0">
                <a:solidFill>
                  <a:schemeClr val="accent1"/>
                </a:solidFill>
                <a:effectLst>
                  <a:glow rad="127000">
                    <a:schemeClr val="bg1">
                      <a:alpha val="90000"/>
                    </a:schemeClr>
                  </a:glow>
                </a:effectLst>
                <a:latin typeface="+mn-ea"/>
                <a:ea typeface="+mn-ea"/>
              </a:rPr>
              <a:t>詳しくは　</a:t>
            </a:r>
            <a:r>
              <a:rPr lang="ja-JP" altLang="en-US" sz="800" dirty="0" smtClean="0">
                <a:solidFill>
                  <a:schemeClr val="accent1"/>
                </a:solidFill>
                <a:effectLst>
                  <a:glow rad="127000">
                    <a:schemeClr val="bg1">
                      <a:alpha val="90000"/>
                    </a:schemeClr>
                  </a:glow>
                </a:effectLst>
                <a:latin typeface="+mn-ea"/>
                <a:ea typeface="+mn-ea"/>
                <a:hlinkClick r:id="rId3"/>
              </a:rPr>
              <a:t>ゼロからの</a:t>
            </a:r>
            <a:r>
              <a:rPr lang="en-US" altLang="ja-JP" sz="800" dirty="0" smtClean="0">
                <a:solidFill>
                  <a:schemeClr val="accent1"/>
                </a:solidFill>
                <a:effectLst>
                  <a:glow rad="127000">
                    <a:schemeClr val="bg1">
                      <a:alpha val="90000"/>
                    </a:schemeClr>
                  </a:glow>
                </a:effectLst>
                <a:latin typeface="+mn-ea"/>
                <a:ea typeface="+mn-ea"/>
                <a:hlinkClick r:id="rId3"/>
              </a:rPr>
              <a:t>Python</a:t>
            </a:r>
            <a:r>
              <a:rPr lang="ja-JP" altLang="en-US" sz="800" dirty="0" smtClean="0">
                <a:solidFill>
                  <a:schemeClr val="accent1"/>
                </a:solidFill>
                <a:effectLst>
                  <a:glow rad="127000">
                    <a:schemeClr val="bg1">
                      <a:alpha val="90000"/>
                    </a:schemeClr>
                  </a:glow>
                </a:effectLst>
                <a:latin typeface="+mn-ea"/>
                <a:ea typeface="+mn-ea"/>
                <a:hlinkClick r:id="rId3"/>
              </a:rPr>
              <a:t>入門講座 </a:t>
            </a:r>
            <a:r>
              <a:rPr lang="en-US" altLang="ja-JP" sz="800" dirty="0" smtClean="0">
                <a:solidFill>
                  <a:schemeClr val="accent1"/>
                </a:solidFill>
                <a:effectLst>
                  <a:glow rad="127000">
                    <a:schemeClr val="bg1">
                      <a:alpha val="90000"/>
                    </a:schemeClr>
                  </a:glow>
                </a:effectLst>
                <a:latin typeface="+mn-ea"/>
                <a:ea typeface="+mn-ea"/>
                <a:hlinkClick r:id="rId3"/>
              </a:rPr>
              <a:t>〉 </a:t>
            </a:r>
            <a:r>
              <a:rPr lang="ja-JP" altLang="en-US" sz="800" dirty="0" smtClean="0">
                <a:solidFill>
                  <a:schemeClr val="accent1"/>
                </a:solidFill>
                <a:effectLst>
                  <a:glow rad="127000">
                    <a:schemeClr val="bg1">
                      <a:alpha val="90000"/>
                    </a:schemeClr>
                  </a:glow>
                </a:effectLst>
                <a:latin typeface="+mn-ea"/>
                <a:ea typeface="+mn-ea"/>
                <a:hlinkClick r:id="rId3"/>
              </a:rPr>
              <a:t>文字列と入出力 </a:t>
            </a:r>
            <a:r>
              <a:rPr lang="en-US" altLang="ja-JP" sz="800" dirty="0" smtClean="0">
                <a:solidFill>
                  <a:schemeClr val="accent1"/>
                </a:solidFill>
                <a:effectLst>
                  <a:glow rad="127000">
                    <a:schemeClr val="bg1">
                      <a:alpha val="90000"/>
                    </a:schemeClr>
                  </a:glow>
                </a:effectLst>
                <a:latin typeface="+mn-ea"/>
                <a:ea typeface="+mn-ea"/>
                <a:hlinkClick r:id="rId3"/>
              </a:rPr>
              <a:t>〉 </a:t>
            </a:r>
            <a:r>
              <a:rPr lang="ja-JP" altLang="en-US" sz="800" dirty="0" smtClean="0">
                <a:solidFill>
                  <a:schemeClr val="accent1"/>
                </a:solidFill>
                <a:effectLst>
                  <a:glow rad="127000">
                    <a:schemeClr val="bg1">
                      <a:alpha val="90000"/>
                    </a:schemeClr>
                  </a:glow>
                </a:effectLst>
                <a:latin typeface="+mn-ea"/>
                <a:ea typeface="+mn-ea"/>
                <a:hlinkClick r:id="rId3"/>
              </a:rPr>
              <a:t>メソッド</a:t>
            </a:r>
            <a:r>
              <a:rPr lang="ja-JP" altLang="en-US" sz="800" dirty="0" smtClean="0">
                <a:solidFill>
                  <a:schemeClr val="accent1"/>
                </a:solidFill>
                <a:effectLst>
                  <a:glow rad="127000">
                    <a:schemeClr val="bg1">
                      <a:alpha val="90000"/>
                    </a:schemeClr>
                  </a:glow>
                </a:effectLst>
                <a:latin typeface="+mn-ea"/>
                <a:ea typeface="+mn-ea"/>
              </a:rPr>
              <a:t>や、</a:t>
            </a:r>
            <a:r>
              <a:rPr lang="ja-JP" altLang="en-US" sz="800" dirty="0" smtClean="0">
                <a:solidFill>
                  <a:schemeClr val="accent1"/>
                </a:solidFill>
                <a:effectLst>
                  <a:glow rad="127000">
                    <a:schemeClr val="bg1">
                      <a:alpha val="90000"/>
                    </a:schemeClr>
                  </a:glow>
                </a:effectLst>
                <a:latin typeface="+mn-ea"/>
                <a:ea typeface="+mn-ea"/>
                <a:hlinkClick r:id="rId4"/>
              </a:rPr>
              <a:t>「メソッド」</a:t>
            </a:r>
            <a:r>
              <a:rPr lang="ja-JP" altLang="en-US" sz="800" dirty="0" smtClean="0">
                <a:solidFill>
                  <a:schemeClr val="accent1"/>
                </a:solidFill>
                <a:effectLst>
                  <a:glow rad="127000">
                    <a:schemeClr val="bg1">
                      <a:alpha val="90000"/>
                    </a:schemeClr>
                  </a:glow>
                </a:effectLst>
                <a:latin typeface="+mn-ea"/>
                <a:ea typeface="+mn-ea"/>
              </a:rPr>
              <a:t>を参照</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V="1">
            <a:off x="1888476" y="2210613"/>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4" name="直線コネクタ 13"/>
          <p:cNvCxnSpPr/>
          <p:nvPr/>
        </p:nvCxnSpPr>
        <p:spPr bwMode="auto">
          <a:xfrm>
            <a:off x="1619076" y="2210613"/>
            <a:ext cx="1363211"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5" name="テキスト ボックス 14"/>
          <p:cNvSpPr txBox="1"/>
          <p:nvPr/>
        </p:nvSpPr>
        <p:spPr>
          <a:xfrm>
            <a:off x="4497378" y="1405998"/>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6" name="直線矢印コネクタ 15"/>
          <p:cNvCxnSpPr/>
          <p:nvPr/>
        </p:nvCxnSpPr>
        <p:spPr bwMode="auto">
          <a:xfrm flipH="1">
            <a:off x="3087149" y="1577423"/>
            <a:ext cx="1328943" cy="2902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p:cNvCxnSpPr/>
          <p:nvPr/>
        </p:nvCxnSpPr>
        <p:spPr bwMode="auto">
          <a:xfrm>
            <a:off x="5910922" y="1577422"/>
            <a:ext cx="1328943" cy="2902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テキスト ボックス 20"/>
          <p:cNvSpPr txBox="1"/>
          <p:nvPr/>
        </p:nvSpPr>
        <p:spPr>
          <a:xfrm>
            <a:off x="3533253" y="2480345"/>
            <a:ext cx="1110053" cy="27699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22" name="直線矢印コネクタ 21"/>
          <p:cNvCxnSpPr/>
          <p:nvPr/>
        </p:nvCxnSpPr>
        <p:spPr bwMode="auto">
          <a:xfrm flipH="1" flipV="1">
            <a:off x="3897384" y="2218763"/>
            <a:ext cx="49488" cy="232343"/>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4743272" y="2457056"/>
            <a:ext cx="1805909"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の関数と同じ）</a:t>
            </a:r>
            <a:endParaRPr lang="en-US" altLang="ja-JP" dirty="0" smtClean="0">
              <a:effectLst>
                <a:glow rad="127000">
                  <a:schemeClr val="bg1">
                    <a:alpha val="90000"/>
                  </a:schemeClr>
                </a:glow>
              </a:effectLst>
              <a:latin typeface="+mn-ea"/>
              <a:ea typeface="+mn-ea"/>
            </a:endParaRPr>
          </a:p>
        </p:txBody>
      </p:sp>
      <p:cxnSp>
        <p:nvCxnSpPr>
          <p:cNvPr id="25" name="直線矢印コネクタ 24"/>
          <p:cNvCxnSpPr/>
          <p:nvPr/>
        </p:nvCxnSpPr>
        <p:spPr bwMode="auto">
          <a:xfrm flipH="1" flipV="1">
            <a:off x="5146029" y="2210613"/>
            <a:ext cx="16447" cy="24644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テキスト ボックス 26"/>
          <p:cNvSpPr txBox="1"/>
          <p:nvPr/>
        </p:nvSpPr>
        <p:spPr>
          <a:xfrm>
            <a:off x="6723777" y="2568176"/>
            <a:ext cx="2495473" cy="646331"/>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a:t>
            </a:r>
            <a:r>
              <a:rPr lang="en-US" altLang="ja-JP" dirty="0" smtClean="0">
                <a:solidFill>
                  <a:schemeClr val="accent3">
                    <a:lumMod val="75000"/>
                  </a:schemeClr>
                </a:solidFill>
                <a:effectLst>
                  <a:glow rad="127000">
                    <a:schemeClr val="bg1">
                      <a:alpha val="90000"/>
                    </a:schemeClr>
                  </a:glow>
                </a:effectLst>
                <a:latin typeface="+mn-ea"/>
                <a:ea typeface="+mn-ea"/>
              </a:rPr>
              <a:t>=</a:t>
            </a:r>
            <a:r>
              <a:rPr lang="ja-JP" altLang="en-US" dirty="0" smtClean="0">
                <a:solidFill>
                  <a:schemeClr val="accent3">
                    <a:lumMod val="75000"/>
                  </a:schemeClr>
                </a:solidFill>
                <a:effectLst>
                  <a:glow rad="127000">
                    <a:schemeClr val="bg1">
                      <a:alpha val="90000"/>
                    </a:schemeClr>
                  </a:glow>
                </a:effectLst>
                <a:latin typeface="+mn-ea"/>
                <a:ea typeface="+mn-ea"/>
              </a:rPr>
              <a:t>」で結んでいる引数は順不同</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（順番を変えて並べても</a:t>
            </a:r>
            <a:r>
              <a:rPr lang="en-US" altLang="ja-JP" dirty="0" smtClean="0">
                <a:solidFill>
                  <a:schemeClr val="accent3">
                    <a:lumMod val="75000"/>
                  </a:schemeClr>
                </a:solidFill>
                <a:effectLst>
                  <a:glow rad="127000">
                    <a:schemeClr val="bg1">
                      <a:alpha val="90000"/>
                    </a:schemeClr>
                  </a:glow>
                </a:effectLst>
                <a:latin typeface="+mn-ea"/>
                <a:ea typeface="+mn-ea"/>
              </a:rPr>
              <a:t>OK</a:t>
            </a:r>
            <a:r>
              <a:rPr lang="ja-JP" altLang="en-US" dirty="0" smtClean="0">
                <a:solidFill>
                  <a:schemeClr val="accent3">
                    <a:lumMod val="75000"/>
                  </a:schemeClr>
                </a:solidFill>
                <a:effectLst>
                  <a:glow rad="127000">
                    <a:schemeClr val="bg1">
                      <a:alpha val="90000"/>
                    </a:schemeClr>
                  </a:glow>
                </a:effectLst>
                <a:latin typeface="+mn-ea"/>
                <a:ea typeface="+mn-ea"/>
              </a:rPr>
              <a:t>）</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28" name="直線矢印コネクタ 27"/>
          <p:cNvCxnSpPr/>
          <p:nvPr/>
        </p:nvCxnSpPr>
        <p:spPr bwMode="auto">
          <a:xfrm flipH="1" flipV="1">
            <a:off x="7036970" y="2164377"/>
            <a:ext cx="188085" cy="38828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9" name="テキスト ボックス 28"/>
          <p:cNvSpPr txBox="1"/>
          <p:nvPr/>
        </p:nvSpPr>
        <p:spPr>
          <a:xfrm>
            <a:off x="604007" y="4563839"/>
            <a:ext cx="7466754" cy="369332"/>
          </a:xfrm>
          <a:prstGeom prst="rect">
            <a:avLst/>
          </a:prstGeom>
          <a:noFill/>
        </p:spPr>
        <p:txBody>
          <a:bodyPr wrap="square" rtlCol="0">
            <a:spAutoFit/>
          </a:bodyPr>
          <a:lstStyle/>
          <a:p>
            <a:r>
              <a:rPr lang="ja-JP" altLang="en-US" sz="1800" dirty="0" smtClean="0">
                <a:latin typeface="+mn-ea"/>
                <a:ea typeface="+mn-ea"/>
              </a:rPr>
              <a:t>■こんな関数もある　</a:t>
            </a:r>
            <a:r>
              <a:rPr lang="en-US" altLang="ja-JP" sz="1400" dirty="0" smtClean="0">
                <a:latin typeface="+mn-ea"/>
                <a:ea typeface="+mn-ea"/>
              </a:rPr>
              <a:t>※</a:t>
            </a:r>
            <a:r>
              <a:rPr lang="ja-JP" altLang="en-US" sz="1400" dirty="0" smtClean="0">
                <a:latin typeface="+mn-ea"/>
                <a:ea typeface="+mn-ea"/>
              </a:rPr>
              <a:t>関数によってどこがどんな引数になるのかは異なるので、</a:t>
            </a:r>
            <a:r>
              <a:rPr lang="ja-JP" altLang="en-US" sz="1400" b="1" dirty="0" smtClean="0">
                <a:latin typeface="+mn-ea"/>
                <a:ea typeface="+mn-ea"/>
              </a:rPr>
              <a:t>基本ググ</a:t>
            </a:r>
            <a:r>
              <a:rPr lang="ja-JP" altLang="en-US" sz="1400" b="1" dirty="0" err="1" smtClean="0">
                <a:latin typeface="+mn-ea"/>
                <a:ea typeface="+mn-ea"/>
              </a:rPr>
              <a:t>る</a:t>
            </a:r>
            <a:endParaRPr kumimoji="1" lang="ja-JP" altLang="en-US" sz="1800" b="1" dirty="0" smtClean="0">
              <a:latin typeface="+mn-ea"/>
              <a:ea typeface="+mn-ea"/>
            </a:endParaRPr>
          </a:p>
        </p:txBody>
      </p:sp>
      <p:sp>
        <p:nvSpPr>
          <p:cNvPr id="30" name="テキスト ボックス 29"/>
          <p:cNvSpPr txBox="1"/>
          <p:nvPr/>
        </p:nvSpPr>
        <p:spPr>
          <a:xfrm>
            <a:off x="1098600" y="5219334"/>
            <a:ext cx="1456368" cy="369332"/>
          </a:xfrm>
          <a:prstGeom prst="rect">
            <a:avLst/>
          </a:prstGeom>
          <a:noFill/>
        </p:spPr>
        <p:txBody>
          <a:bodyPr wrap="square" rtlCol="0">
            <a:spAutoFit/>
          </a:bodyPr>
          <a:lstStyle/>
          <a:p>
            <a:r>
              <a:rPr lang="en-US" altLang="ja-JP" sz="1800" dirty="0" smtClean="0">
                <a:solidFill>
                  <a:schemeClr val="accent1"/>
                </a:solidFill>
                <a:latin typeface="+mn-ea"/>
                <a:ea typeface="+mn-ea"/>
              </a:rPr>
              <a:t>sum</a:t>
            </a:r>
            <a:r>
              <a:rPr lang="en-US" altLang="ja-JP" sz="1800" dirty="0" smtClean="0">
                <a:latin typeface="+mn-ea"/>
                <a:ea typeface="+mn-ea"/>
              </a:rPr>
              <a:t>(</a:t>
            </a:r>
            <a:r>
              <a:rPr lang="en-US" altLang="ja-JP" sz="1800" dirty="0" smtClean="0">
                <a:solidFill>
                  <a:schemeClr val="accent5"/>
                </a:solidFill>
                <a:latin typeface="+mn-ea"/>
                <a:ea typeface="+mn-ea"/>
              </a:rPr>
              <a:t>a</a:t>
            </a:r>
            <a:r>
              <a:rPr lang="en-US" altLang="ja-JP" sz="1800" dirty="0" smtClean="0">
                <a:latin typeface="+mn-ea"/>
                <a:ea typeface="+mn-ea"/>
              </a:rPr>
              <a:t>)</a:t>
            </a:r>
            <a:endParaRPr kumimoji="1" lang="ja-JP" altLang="en-US" sz="1800" dirty="0" smtClean="0">
              <a:latin typeface="+mn-ea"/>
              <a:ea typeface="+mn-ea"/>
            </a:endParaRPr>
          </a:p>
        </p:txBody>
      </p:sp>
      <p:sp>
        <p:nvSpPr>
          <p:cNvPr id="31" name="テキスト ボックス 30"/>
          <p:cNvSpPr txBox="1"/>
          <p:nvPr/>
        </p:nvSpPr>
        <p:spPr>
          <a:xfrm>
            <a:off x="1089691" y="5781752"/>
            <a:ext cx="1456368" cy="369332"/>
          </a:xfrm>
          <a:prstGeom prst="rect">
            <a:avLst/>
          </a:prstGeom>
          <a:noFill/>
        </p:spPr>
        <p:txBody>
          <a:bodyPr wrap="square" rtlCol="0">
            <a:spAutoFit/>
          </a:bodyPr>
          <a:lstStyle/>
          <a:p>
            <a:r>
              <a:rPr kumimoji="1" lang="en-US" altLang="ja-JP" sz="1800" dirty="0" err="1" smtClean="0">
                <a:solidFill>
                  <a:schemeClr val="accent5"/>
                </a:solidFill>
                <a:latin typeface="+mn-ea"/>
                <a:ea typeface="+mn-ea"/>
              </a:rPr>
              <a:t>df.</a:t>
            </a:r>
            <a:r>
              <a:rPr kumimoji="1" lang="en-US" altLang="ja-JP" sz="1800" dirty="0" err="1" smtClean="0">
                <a:solidFill>
                  <a:schemeClr val="accent1"/>
                </a:solidFill>
                <a:latin typeface="+mn-ea"/>
                <a:ea typeface="+mn-ea"/>
              </a:rPr>
              <a:t>columns</a:t>
            </a:r>
            <a:endParaRPr kumimoji="1" lang="ja-JP" altLang="en-US" sz="1800" dirty="0" smtClean="0">
              <a:solidFill>
                <a:schemeClr val="accent1"/>
              </a:solidFill>
              <a:latin typeface="+mn-ea"/>
              <a:ea typeface="+mn-ea"/>
            </a:endParaRPr>
          </a:p>
        </p:txBody>
      </p:sp>
      <p:sp>
        <p:nvSpPr>
          <p:cNvPr id="32" name="テキスト ボックス 31"/>
          <p:cNvSpPr txBox="1"/>
          <p:nvPr/>
        </p:nvSpPr>
        <p:spPr>
          <a:xfrm>
            <a:off x="1978923" y="4911145"/>
            <a:ext cx="3616534" cy="261610"/>
          </a:xfrm>
          <a:prstGeom prst="rect">
            <a:avLst/>
          </a:prstGeom>
          <a:noFill/>
        </p:spPr>
        <p:txBody>
          <a:bodyPr wrap="square" rtlCol="0">
            <a:spAutoFit/>
          </a:bodyPr>
          <a:lstStyle/>
          <a:p>
            <a:r>
              <a:rPr lang="ja-JP" altLang="en-US" sz="1100"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sz="1100" dirty="0" smtClean="0">
              <a:solidFill>
                <a:schemeClr val="accent5"/>
              </a:solidFill>
              <a:effectLst>
                <a:glow rad="127000">
                  <a:schemeClr val="bg1">
                    <a:alpha val="90000"/>
                  </a:schemeClr>
                </a:glow>
              </a:effectLst>
              <a:latin typeface="+mn-ea"/>
              <a:ea typeface="+mn-ea"/>
            </a:endParaRPr>
          </a:p>
        </p:txBody>
      </p:sp>
      <p:cxnSp>
        <p:nvCxnSpPr>
          <p:cNvPr id="33" name="直線矢印コネクタ 32"/>
          <p:cNvCxnSpPr>
            <a:stCxn id="32" idx="1"/>
          </p:cNvCxnSpPr>
          <p:nvPr/>
        </p:nvCxnSpPr>
        <p:spPr bwMode="auto">
          <a:xfrm flipH="1">
            <a:off x="1744911" y="5041950"/>
            <a:ext cx="234012" cy="235056"/>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7" name="テキスト ボックス 36"/>
          <p:cNvSpPr txBox="1"/>
          <p:nvPr/>
        </p:nvSpPr>
        <p:spPr>
          <a:xfrm>
            <a:off x="2464608" y="5261809"/>
            <a:ext cx="5792778"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sum</a:t>
            </a:r>
            <a:r>
              <a:rPr lang="ja-JP" altLang="en-US" dirty="0" smtClean="0">
                <a:effectLst>
                  <a:glow rad="127000">
                    <a:schemeClr val="bg1">
                      <a:alpha val="90000"/>
                    </a:schemeClr>
                  </a:glow>
                </a:effectLst>
                <a:latin typeface="+mn-ea"/>
                <a:ea typeface="+mn-ea"/>
              </a:rPr>
              <a:t>関数　</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かっこの中に「関数を適用するデータの塊」が入るだけのパターン</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（「モジュール名」が付かない</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組み込み関数なので）　</a:t>
            </a:r>
            <a:r>
              <a:rPr lang="en-US" altLang="ja-JP" dirty="0" smtClean="0">
                <a:effectLst>
                  <a:glow rad="127000">
                    <a:schemeClr val="bg1">
                      <a:alpha val="90000"/>
                    </a:schemeClr>
                  </a:glow>
                </a:effectLst>
                <a:latin typeface="+mn-ea"/>
                <a:ea typeface="+mn-ea"/>
                <a:hlinkClick r:id="rId5"/>
              </a:rPr>
              <a:t>※</a:t>
            </a:r>
            <a:r>
              <a:rPr lang="ja-JP" altLang="en-US" dirty="0" smtClean="0">
                <a:effectLst>
                  <a:glow rad="127000">
                    <a:schemeClr val="bg1">
                      <a:alpha val="90000"/>
                    </a:schemeClr>
                  </a:glow>
                </a:effectLst>
                <a:latin typeface="+mn-ea"/>
                <a:ea typeface="+mn-ea"/>
                <a:hlinkClick r:id="rId5"/>
              </a:rPr>
              <a:t>組み込み関数一覧</a:t>
            </a:r>
            <a:endParaRPr lang="en-US" altLang="ja-JP" dirty="0" smtClean="0">
              <a:effectLst>
                <a:glow rad="127000">
                  <a:schemeClr val="bg1">
                    <a:alpha val="90000"/>
                  </a:schemeClr>
                </a:glow>
              </a:effectLst>
              <a:latin typeface="+mn-ea"/>
              <a:ea typeface="+mn-ea"/>
            </a:endParaRPr>
          </a:p>
        </p:txBody>
      </p:sp>
      <p:sp>
        <p:nvSpPr>
          <p:cNvPr id="38" name="テキスト ボックス 37"/>
          <p:cNvSpPr txBox="1"/>
          <p:nvPr/>
        </p:nvSpPr>
        <p:spPr>
          <a:xfrm>
            <a:off x="1424397" y="6328372"/>
            <a:ext cx="3616534" cy="261610"/>
          </a:xfrm>
          <a:prstGeom prst="rect">
            <a:avLst/>
          </a:prstGeom>
          <a:noFill/>
        </p:spPr>
        <p:txBody>
          <a:bodyPr wrap="square" rtlCol="0">
            <a:spAutoFit/>
          </a:bodyPr>
          <a:lstStyle/>
          <a:p>
            <a:r>
              <a:rPr lang="ja-JP" altLang="en-US" sz="1100"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sz="1100" dirty="0" smtClean="0">
              <a:solidFill>
                <a:schemeClr val="accent5"/>
              </a:solidFill>
              <a:effectLst>
                <a:glow rad="127000">
                  <a:schemeClr val="bg1">
                    <a:alpha val="90000"/>
                  </a:schemeClr>
                </a:glow>
              </a:effectLst>
              <a:latin typeface="+mn-ea"/>
              <a:ea typeface="+mn-ea"/>
            </a:endParaRPr>
          </a:p>
        </p:txBody>
      </p:sp>
      <p:cxnSp>
        <p:nvCxnSpPr>
          <p:cNvPr id="39" name="直線矢印コネクタ 38"/>
          <p:cNvCxnSpPr>
            <a:stCxn id="38" idx="1"/>
          </p:cNvCxnSpPr>
          <p:nvPr/>
        </p:nvCxnSpPr>
        <p:spPr bwMode="auto">
          <a:xfrm flipH="1" flipV="1">
            <a:off x="1305049" y="6127639"/>
            <a:ext cx="119348" cy="331538"/>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1" name="テキスト ボックス 40"/>
          <p:cNvSpPr txBox="1"/>
          <p:nvPr/>
        </p:nvSpPr>
        <p:spPr>
          <a:xfrm>
            <a:off x="2464608" y="5812529"/>
            <a:ext cx="4259169"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columns</a:t>
            </a:r>
            <a:r>
              <a:rPr lang="ja-JP" altLang="en-US" dirty="0" smtClean="0">
                <a:effectLst>
                  <a:glow rad="127000">
                    <a:schemeClr val="bg1">
                      <a:alpha val="90000"/>
                    </a:schemeClr>
                  </a:glow>
                </a:effectLst>
                <a:latin typeface="+mn-ea"/>
                <a:ea typeface="+mn-ea"/>
              </a:rPr>
              <a:t>関数</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かっこがなくて引数がないパターン</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（そもそもこれを「関数」と呼んでいいのか不明）</a:t>
            </a:r>
            <a:endParaRPr lang="en-US" altLang="ja-JP" dirty="0" smtClean="0">
              <a:effectLst>
                <a:glow rad="127000">
                  <a:schemeClr val="bg1">
                    <a:alpha val="90000"/>
                  </a:schemeClr>
                </a:glow>
              </a:effectLst>
              <a:latin typeface="+mn-ea"/>
              <a:ea typeface="+mn-ea"/>
            </a:endParaRPr>
          </a:p>
        </p:txBody>
      </p:sp>
      <p:sp>
        <p:nvSpPr>
          <p:cNvPr id="35" name="テキスト ボックス 34"/>
          <p:cNvSpPr txBox="1"/>
          <p:nvPr/>
        </p:nvSpPr>
        <p:spPr>
          <a:xfrm>
            <a:off x="1389331" y="3302954"/>
            <a:ext cx="4155792" cy="369332"/>
          </a:xfrm>
          <a:prstGeom prst="rect">
            <a:avLst/>
          </a:prstGeom>
          <a:noFill/>
        </p:spPr>
        <p:txBody>
          <a:bodyPr wrap="square" rtlCol="0">
            <a:spAutoFit/>
          </a:bodyPr>
          <a:lstStyle/>
          <a:p>
            <a:r>
              <a:rPr kumimoji="1" lang="en-US" altLang="ja-JP" sz="1800" dirty="0" err="1" smtClean="0">
                <a:solidFill>
                  <a:schemeClr val="accent6"/>
                </a:solidFill>
                <a:latin typeface="+mn-ea"/>
                <a:ea typeface="+mn-ea"/>
              </a:rPr>
              <a:t>pd</a:t>
            </a:r>
            <a:r>
              <a:rPr kumimoji="1" lang="en-US" altLang="ja-JP" sz="1800" dirty="0" err="1" smtClean="0">
                <a:solidFill>
                  <a:schemeClr val="accent1"/>
                </a:solidFill>
                <a:latin typeface="+mn-ea"/>
                <a:ea typeface="+mn-ea"/>
              </a:rPr>
              <a:t>.merge</a:t>
            </a:r>
            <a:r>
              <a:rPr kumimoji="1" lang="en-US" altLang="ja-JP" sz="1800" dirty="0" smtClean="0">
                <a:latin typeface="+mn-ea"/>
                <a:ea typeface="+mn-ea"/>
              </a:rPr>
              <a:t>(</a:t>
            </a:r>
            <a:r>
              <a:rPr kumimoji="1" lang="en-US" altLang="ja-JP" sz="1800" dirty="0" smtClean="0">
                <a:solidFill>
                  <a:schemeClr val="accent5"/>
                </a:solidFill>
                <a:latin typeface="+mn-ea"/>
                <a:ea typeface="+mn-ea"/>
              </a:rPr>
              <a:t>df1</a:t>
            </a:r>
            <a:r>
              <a:rPr kumimoji="1" lang="en-US" altLang="ja-JP" sz="1800" dirty="0" smtClean="0">
                <a:latin typeface="+mn-ea"/>
                <a:ea typeface="+mn-ea"/>
              </a:rPr>
              <a:t>,</a:t>
            </a:r>
            <a:r>
              <a:rPr kumimoji="1" lang="en-US" altLang="ja-JP" sz="1800" dirty="0" smtClean="0">
                <a:solidFill>
                  <a:schemeClr val="accent5"/>
                </a:solidFill>
                <a:latin typeface="+mn-ea"/>
                <a:ea typeface="+mn-ea"/>
              </a:rPr>
              <a:t> </a:t>
            </a:r>
            <a:r>
              <a:rPr kumimoji="1" lang="en-US" altLang="ja-JP" sz="1800" dirty="0" smtClean="0">
                <a:solidFill>
                  <a:schemeClr val="accent3">
                    <a:lumMod val="75000"/>
                  </a:schemeClr>
                </a:solidFill>
                <a:latin typeface="+mn-ea"/>
                <a:ea typeface="+mn-ea"/>
              </a:rPr>
              <a:t>df2</a:t>
            </a:r>
            <a:r>
              <a:rPr kumimoji="1" lang="en-US" altLang="ja-JP" sz="1800" dirty="0" smtClean="0">
                <a:latin typeface="+mn-ea"/>
                <a:ea typeface="+mn-ea"/>
              </a:rPr>
              <a:t>, </a:t>
            </a:r>
            <a:r>
              <a:rPr kumimoji="1" lang="en-US" altLang="ja-JP" sz="1800" dirty="0" smtClean="0">
                <a:solidFill>
                  <a:schemeClr val="accent2">
                    <a:lumMod val="75000"/>
                  </a:schemeClr>
                </a:solidFill>
                <a:latin typeface="+mn-ea"/>
                <a:ea typeface="+mn-ea"/>
              </a:rPr>
              <a:t>on=‘ID’</a:t>
            </a:r>
            <a:r>
              <a:rPr kumimoji="1" lang="en-US" altLang="ja-JP" sz="1800" dirty="0" smtClean="0">
                <a:latin typeface="+mn-ea"/>
                <a:ea typeface="+mn-ea"/>
              </a:rPr>
              <a:t>, </a:t>
            </a:r>
            <a:r>
              <a:rPr kumimoji="1" lang="en-US" altLang="ja-JP" sz="1800" dirty="0" smtClean="0">
                <a:solidFill>
                  <a:schemeClr val="accent4">
                    <a:lumMod val="75000"/>
                  </a:schemeClr>
                </a:solidFill>
                <a:latin typeface="+mn-ea"/>
                <a:ea typeface="+mn-ea"/>
              </a:rPr>
              <a:t>how=‘left’</a:t>
            </a:r>
            <a:r>
              <a:rPr kumimoji="1" lang="en-US" altLang="ja-JP" sz="1800" dirty="0" smtClean="0">
                <a:latin typeface="+mn-ea"/>
                <a:ea typeface="+mn-ea"/>
              </a:rPr>
              <a:t>)</a:t>
            </a:r>
            <a:endParaRPr kumimoji="1" lang="ja-JP" altLang="en-US" sz="1800" dirty="0" smtClean="0">
              <a:latin typeface="+mn-ea"/>
              <a:ea typeface="+mn-ea"/>
            </a:endParaRPr>
          </a:p>
        </p:txBody>
      </p:sp>
      <p:sp>
        <p:nvSpPr>
          <p:cNvPr id="36" name="テキスト ボックス 35"/>
          <p:cNvSpPr txBox="1"/>
          <p:nvPr/>
        </p:nvSpPr>
        <p:spPr>
          <a:xfrm>
            <a:off x="1106766" y="3830832"/>
            <a:ext cx="154152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40" name="直線矢印コネクタ 39"/>
          <p:cNvCxnSpPr/>
          <p:nvPr/>
        </p:nvCxnSpPr>
        <p:spPr bwMode="auto">
          <a:xfrm flipV="1">
            <a:off x="2019903" y="3648119"/>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42" name="直線コネクタ 41"/>
          <p:cNvCxnSpPr/>
          <p:nvPr/>
        </p:nvCxnSpPr>
        <p:spPr bwMode="auto">
          <a:xfrm>
            <a:off x="1750503" y="3648119"/>
            <a:ext cx="720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43" name="テキスト ボックス 42"/>
          <p:cNvSpPr txBox="1"/>
          <p:nvPr/>
        </p:nvSpPr>
        <p:spPr>
          <a:xfrm>
            <a:off x="5820453" y="3335174"/>
            <a:ext cx="2621117" cy="461665"/>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a:t>
            </a:r>
            <a:r>
              <a:rPr lang="ja-JP" altLang="en-US" dirty="0" smtClean="0">
                <a:solidFill>
                  <a:schemeClr val="accent6"/>
                </a:solidFill>
                <a:effectLst>
                  <a:glow rad="127000">
                    <a:schemeClr val="bg1">
                      <a:alpha val="90000"/>
                    </a:schemeClr>
                  </a:glow>
                </a:effectLst>
                <a:latin typeface="+mn-ea"/>
                <a:ea typeface="+mn-ea"/>
              </a:rPr>
              <a:t>モジュール名は自分で</a:t>
            </a:r>
            <a:r>
              <a:rPr lang="en-US" altLang="ja-JP" dirty="0" smtClean="0">
                <a:solidFill>
                  <a:schemeClr val="accent6"/>
                </a:solidFill>
                <a:effectLst>
                  <a:glow rad="127000">
                    <a:schemeClr val="bg1">
                      <a:alpha val="90000"/>
                    </a:schemeClr>
                  </a:glow>
                </a:effectLst>
                <a:latin typeface="+mn-ea"/>
                <a:ea typeface="+mn-ea"/>
              </a:rPr>
              <a:t>import</a:t>
            </a:r>
            <a:r>
              <a:rPr lang="ja-JP" altLang="en-US" dirty="0" smtClean="0">
                <a:solidFill>
                  <a:schemeClr val="accent6"/>
                </a:solidFill>
                <a:effectLst>
                  <a:glow rad="127000">
                    <a:schemeClr val="bg1">
                      <a:alpha val="90000"/>
                    </a:schemeClr>
                  </a:glow>
                </a:effectLst>
                <a:latin typeface="+mn-ea"/>
                <a:ea typeface="+mn-ea"/>
              </a:rPr>
              <a:t>しているので、何か分かっているはずです</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44" name="直線矢印コネクタ 43"/>
          <p:cNvCxnSpPr/>
          <p:nvPr/>
        </p:nvCxnSpPr>
        <p:spPr bwMode="auto">
          <a:xfrm>
            <a:off x="1330608" y="3229340"/>
            <a:ext cx="211038" cy="153707"/>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5" name="テキスト ボックス 44"/>
          <p:cNvSpPr txBox="1"/>
          <p:nvPr/>
        </p:nvSpPr>
        <p:spPr>
          <a:xfrm>
            <a:off x="2908809" y="3865372"/>
            <a:ext cx="1110053" cy="276999"/>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46" name="直線矢印コネクタ 45"/>
          <p:cNvCxnSpPr/>
          <p:nvPr/>
        </p:nvCxnSpPr>
        <p:spPr bwMode="auto">
          <a:xfrm flipH="1" flipV="1">
            <a:off x="3210185" y="3610945"/>
            <a:ext cx="49488" cy="232343"/>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7" name="テキスト ボックス 46"/>
          <p:cNvSpPr txBox="1"/>
          <p:nvPr/>
        </p:nvSpPr>
        <p:spPr>
          <a:xfrm>
            <a:off x="2353783" y="4200101"/>
            <a:ext cx="1110053"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第一引数</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48" name="直線矢印コネクタ 47"/>
          <p:cNvCxnSpPr/>
          <p:nvPr/>
        </p:nvCxnSpPr>
        <p:spPr bwMode="auto">
          <a:xfrm flipH="1" flipV="1">
            <a:off x="2692866" y="3628932"/>
            <a:ext cx="74536" cy="541931"/>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9" name="テキスト ボックス 48"/>
          <p:cNvSpPr txBox="1"/>
          <p:nvPr/>
        </p:nvSpPr>
        <p:spPr>
          <a:xfrm>
            <a:off x="3542488" y="4200101"/>
            <a:ext cx="1110053" cy="27699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第三引数</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50" name="直線矢印コネクタ 49"/>
          <p:cNvCxnSpPr/>
          <p:nvPr/>
        </p:nvCxnSpPr>
        <p:spPr bwMode="auto">
          <a:xfrm flipH="1" flipV="1">
            <a:off x="3863130" y="3632034"/>
            <a:ext cx="92977" cy="538829"/>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1" name="テキスト ボックス 50"/>
          <p:cNvSpPr txBox="1"/>
          <p:nvPr/>
        </p:nvSpPr>
        <p:spPr>
          <a:xfrm>
            <a:off x="4731193" y="3931077"/>
            <a:ext cx="1110053" cy="276999"/>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第四引数</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52" name="直線矢印コネクタ 51"/>
          <p:cNvCxnSpPr/>
          <p:nvPr/>
        </p:nvCxnSpPr>
        <p:spPr bwMode="auto">
          <a:xfrm flipH="1" flipV="1">
            <a:off x="5095324" y="3669495"/>
            <a:ext cx="49488" cy="23234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3" name="テキスト ボックス 52"/>
          <p:cNvSpPr txBox="1"/>
          <p:nvPr/>
        </p:nvSpPr>
        <p:spPr>
          <a:xfrm>
            <a:off x="540951" y="1836343"/>
            <a:ext cx="764098" cy="369332"/>
          </a:xfrm>
          <a:prstGeom prst="rect">
            <a:avLst/>
          </a:prstGeom>
          <a:noFill/>
        </p:spPr>
        <p:txBody>
          <a:bodyPr wrap="square" rtlCol="0">
            <a:spAutoFit/>
          </a:bodyPr>
          <a:lstStyle/>
          <a:p>
            <a:r>
              <a:rPr kumimoji="1" lang="ja-JP" altLang="en-US" sz="1800" dirty="0" smtClean="0">
                <a:latin typeface="+mn-ea"/>
                <a:ea typeface="+mn-ea"/>
              </a:rPr>
              <a:t>例</a:t>
            </a:r>
            <a:r>
              <a:rPr kumimoji="1" lang="en-US" altLang="ja-JP" sz="1800" dirty="0" smtClean="0">
                <a:latin typeface="+mn-ea"/>
                <a:ea typeface="+mn-ea"/>
              </a:rPr>
              <a:t>1</a:t>
            </a:r>
            <a:r>
              <a:rPr kumimoji="1" lang="ja-JP" altLang="en-US" sz="1800" dirty="0" smtClean="0">
                <a:latin typeface="+mn-ea"/>
                <a:ea typeface="+mn-ea"/>
              </a:rPr>
              <a:t>）</a:t>
            </a:r>
          </a:p>
        </p:txBody>
      </p:sp>
      <p:sp>
        <p:nvSpPr>
          <p:cNvPr id="54" name="テキスト ボックス 53"/>
          <p:cNvSpPr txBox="1"/>
          <p:nvPr/>
        </p:nvSpPr>
        <p:spPr>
          <a:xfrm>
            <a:off x="543525" y="3323973"/>
            <a:ext cx="764098" cy="369332"/>
          </a:xfrm>
          <a:prstGeom prst="rect">
            <a:avLst/>
          </a:prstGeom>
          <a:noFill/>
        </p:spPr>
        <p:txBody>
          <a:bodyPr wrap="square" rtlCol="0">
            <a:spAutoFit/>
          </a:bodyPr>
          <a:lstStyle/>
          <a:p>
            <a:r>
              <a:rPr kumimoji="1" lang="ja-JP" altLang="en-US" sz="1800" dirty="0" smtClean="0">
                <a:latin typeface="+mn-ea"/>
                <a:ea typeface="+mn-ea"/>
              </a:rPr>
              <a:t>例</a:t>
            </a:r>
            <a:r>
              <a:rPr kumimoji="1" lang="en-US" altLang="ja-JP" sz="1800" dirty="0" smtClean="0">
                <a:latin typeface="+mn-ea"/>
                <a:ea typeface="+mn-ea"/>
              </a:rPr>
              <a:t>2</a:t>
            </a:r>
            <a:r>
              <a:rPr kumimoji="1" lang="ja-JP" altLang="en-US" sz="1800" dirty="0" smtClean="0">
                <a:latin typeface="+mn-ea"/>
                <a:ea typeface="+mn-ea"/>
              </a:rPr>
              <a:t>）</a:t>
            </a:r>
          </a:p>
        </p:txBody>
      </p:sp>
      <p:sp>
        <p:nvSpPr>
          <p:cNvPr id="55" name="テキスト ボックス 54"/>
          <p:cNvSpPr txBox="1"/>
          <p:nvPr/>
        </p:nvSpPr>
        <p:spPr>
          <a:xfrm>
            <a:off x="4398489" y="4196185"/>
            <a:ext cx="4036641" cy="276999"/>
          </a:xfrm>
          <a:prstGeom prst="rect">
            <a:avLst/>
          </a:prstGeom>
          <a:noFill/>
        </p:spPr>
        <p:txBody>
          <a:bodyPr wrap="square" rtlCol="0">
            <a:spAutoFit/>
          </a:bodyPr>
          <a:lstStyle/>
          <a:p>
            <a:r>
              <a:rPr lang="en-US" altLang="ja-JP" dirty="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」で結んでいる引数（この場合はその</a:t>
            </a:r>
            <a:r>
              <a:rPr lang="en-US" altLang="ja-JP" dirty="0" smtClean="0">
                <a:effectLst>
                  <a:glow rad="127000">
                    <a:schemeClr val="bg1">
                      <a:alpha val="90000"/>
                    </a:schemeClr>
                  </a:glow>
                </a:effectLst>
                <a:latin typeface="+mn-ea"/>
                <a:ea typeface="+mn-ea"/>
              </a:rPr>
              <a:t>3</a:t>
            </a:r>
            <a:r>
              <a:rPr lang="ja-JP" altLang="en-US" dirty="0" err="1"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その</a:t>
            </a:r>
            <a:r>
              <a:rPr lang="en-US" altLang="ja-JP" dirty="0" smtClean="0">
                <a:effectLst>
                  <a:glow rad="127000">
                    <a:schemeClr val="bg1">
                      <a:alpha val="90000"/>
                    </a:schemeClr>
                  </a:glow>
                </a:effectLst>
                <a:latin typeface="+mn-ea"/>
                <a:ea typeface="+mn-ea"/>
              </a:rPr>
              <a:t>4</a:t>
            </a:r>
            <a:r>
              <a:rPr lang="ja-JP" altLang="en-US" dirty="0" smtClean="0">
                <a:effectLst>
                  <a:glow rad="127000">
                    <a:schemeClr val="bg1">
                      <a:alpha val="90000"/>
                    </a:schemeClr>
                  </a:glow>
                </a:effectLst>
                <a:latin typeface="+mn-ea"/>
                <a:ea typeface="+mn-ea"/>
              </a:rPr>
              <a:t>）は順不同</a:t>
            </a:r>
            <a:endParaRPr lang="en-US" altLang="ja-JP" dirty="0" smtClean="0">
              <a:effectLst>
                <a:glow rad="127000">
                  <a:schemeClr val="bg1">
                    <a:alpha val="90000"/>
                  </a:schemeClr>
                </a:glow>
              </a:effectLst>
              <a:latin typeface="+mn-ea"/>
              <a:ea typeface="+mn-ea"/>
            </a:endParaRPr>
          </a:p>
        </p:txBody>
      </p:sp>
      <p:sp>
        <p:nvSpPr>
          <p:cNvPr id="58" name="テキスト ボックス 57"/>
          <p:cNvSpPr txBox="1"/>
          <p:nvPr/>
        </p:nvSpPr>
        <p:spPr>
          <a:xfrm>
            <a:off x="3369565" y="2987256"/>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59" name="直線矢印コネクタ 58"/>
          <p:cNvCxnSpPr/>
          <p:nvPr/>
        </p:nvCxnSpPr>
        <p:spPr bwMode="auto">
          <a:xfrm flipH="1">
            <a:off x="2546059" y="3158681"/>
            <a:ext cx="742221" cy="21845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0" name="直線矢印コネクタ 59"/>
          <p:cNvCxnSpPr/>
          <p:nvPr/>
        </p:nvCxnSpPr>
        <p:spPr bwMode="auto">
          <a:xfrm>
            <a:off x="4548217" y="3134524"/>
            <a:ext cx="727596" cy="23389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6" name="テキスト ボックス 55"/>
          <p:cNvSpPr txBox="1"/>
          <p:nvPr/>
        </p:nvSpPr>
        <p:spPr>
          <a:xfrm>
            <a:off x="823637" y="3010700"/>
            <a:ext cx="1497174"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モジュール名</a:t>
            </a:r>
            <a:endParaRPr lang="en-US" altLang="ja-JP" dirty="0" smtClean="0">
              <a:solidFill>
                <a:schemeClr val="accent6"/>
              </a:solidFill>
              <a:effectLst>
                <a:glow rad="127000">
                  <a:schemeClr val="bg1">
                    <a:alpha val="90000"/>
                  </a:schemeClr>
                </a:glow>
              </a:effectLst>
              <a:latin typeface="+mn-ea"/>
              <a:ea typeface="+mn-ea"/>
            </a:endParaRPr>
          </a:p>
        </p:txBody>
      </p:sp>
      <p:sp>
        <p:nvSpPr>
          <p:cNvPr id="57" name="テキスト ボックス 56"/>
          <p:cNvSpPr txBox="1"/>
          <p:nvPr/>
        </p:nvSpPr>
        <p:spPr>
          <a:xfrm>
            <a:off x="6253005" y="788677"/>
            <a:ext cx="2931938" cy="261610"/>
          </a:xfrm>
          <a:prstGeom prst="rect">
            <a:avLst/>
          </a:prstGeom>
          <a:noFill/>
        </p:spPr>
        <p:txBody>
          <a:bodyPr wrap="square" rtlCol="0">
            <a:spAutoFit/>
          </a:bodyPr>
          <a:lstStyle/>
          <a:p>
            <a:r>
              <a:rPr lang="en-US" altLang="ja-JP" sz="1050" dirty="0" smtClean="0">
                <a:solidFill>
                  <a:schemeClr val="accent5"/>
                </a:solidFill>
                <a:effectLst>
                  <a:glow rad="127000">
                    <a:schemeClr val="bg1">
                      <a:alpha val="90000"/>
                    </a:schemeClr>
                  </a:glow>
                </a:effectLst>
                <a:latin typeface="+mn-ea"/>
                <a:ea typeface="+mn-ea"/>
              </a:rPr>
              <a:t>※</a:t>
            </a:r>
            <a:r>
              <a:rPr lang="ja-JP" altLang="en-US" sz="1050" dirty="0" smtClean="0">
                <a:solidFill>
                  <a:schemeClr val="accent5"/>
                </a:solidFill>
                <a:effectLst>
                  <a:glow rad="127000">
                    <a:schemeClr val="bg1">
                      <a:alpha val="90000"/>
                    </a:schemeClr>
                  </a:glow>
                </a:effectLst>
                <a:latin typeface="+mn-ea"/>
                <a:ea typeface="+mn-ea"/>
              </a:rPr>
              <a:t>「データのかたまり」＝「配列」と一般的に呼びます</a:t>
            </a:r>
            <a:endParaRPr lang="en-US" altLang="ja-JP" sz="1050" dirty="0" smtClean="0">
              <a:solidFill>
                <a:schemeClr val="accent5"/>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47327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fade">
                                      <p:cBhvr>
                                        <p:cTn id="115" dur="500"/>
                                        <p:tgtEl>
                                          <p:spTgt spid="5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fade">
                                      <p:cBhvr>
                                        <p:cTn id="118" dur="500"/>
                                        <p:tgtEl>
                                          <p:spTgt spid="5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500"/>
                                        <p:tgtEl>
                                          <p:spTgt spid="58"/>
                                        </p:tgtEl>
                                      </p:cBhvr>
                                    </p:animEffect>
                                  </p:childTnLst>
                                </p:cTn>
                              </p:par>
                              <p:par>
                                <p:cTn id="127" presetID="10" presetClass="entr" presetSubtype="0" fill="hold"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500"/>
                                        <p:tgtEl>
                                          <p:spTgt spid="6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fade">
                                      <p:cBhvr>
                                        <p:cTn id="140" dur="500"/>
                                        <p:tgtEl>
                                          <p:spTgt spid="32"/>
                                        </p:tgtEl>
                                      </p:cBhvr>
                                    </p:animEffect>
                                  </p:childTnLst>
                                </p:cTn>
                              </p:par>
                              <p:par>
                                <p:cTn id="141" presetID="10" presetClass="entr" presetSubtype="0" fill="hold" nodeType="with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500"/>
                                        <p:tgtEl>
                                          <p:spTgt spid="3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fade">
                                      <p:cBhvr>
                                        <p:cTn id="151" dur="500"/>
                                        <p:tgtEl>
                                          <p:spTgt spid="3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8"/>
                                        </p:tgtEl>
                                        <p:attrNameLst>
                                          <p:attrName>style.visibility</p:attrName>
                                        </p:attrNameLst>
                                      </p:cBhvr>
                                      <p:to>
                                        <p:strVal val="visible"/>
                                      </p:to>
                                    </p:set>
                                    <p:animEffect transition="in" filter="fade">
                                      <p:cBhvr>
                                        <p:cTn id="154" dur="500"/>
                                        <p:tgtEl>
                                          <p:spTgt spid="38"/>
                                        </p:tgtEl>
                                      </p:cBhvr>
                                    </p:animEffect>
                                  </p:childTnLst>
                                </p:cTn>
                              </p:par>
                              <p:par>
                                <p:cTn id="155" presetID="10" presetClass="entr" presetSubtype="0" fill="hold" nodeType="with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fade">
                                      <p:cBhvr>
                                        <p:cTn id="157" dur="500"/>
                                        <p:tgtEl>
                                          <p:spTgt spid="3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1"/>
                                        </p:tgtEl>
                                        <p:attrNameLst>
                                          <p:attrName>style.visibility</p:attrName>
                                        </p:attrNameLst>
                                      </p:cBhvr>
                                      <p:to>
                                        <p:strVal val="visible"/>
                                      </p:to>
                                    </p:set>
                                    <p:animEffect transition="in" filter="fade">
                                      <p:cBhvr>
                                        <p:cTn id="160" dur="500"/>
                                        <p:tgtEl>
                                          <p:spTgt spid="4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7"/>
                                        </p:tgtEl>
                                        <p:attrNameLst>
                                          <p:attrName>style.visibility</p:attrName>
                                        </p:attrNameLst>
                                      </p:cBhvr>
                                      <p:to>
                                        <p:strVal val="visible"/>
                                      </p:to>
                                    </p:set>
                                    <p:animEffect transition="in" filter="fade">
                                      <p:cBhvr>
                                        <p:cTn id="16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5" grpId="0"/>
      <p:bldP spid="21" grpId="0"/>
      <p:bldP spid="24" grpId="0"/>
      <p:bldP spid="27" grpId="0"/>
      <p:bldP spid="29" grpId="0"/>
      <p:bldP spid="30" grpId="0"/>
      <p:bldP spid="31" grpId="0"/>
      <p:bldP spid="32" grpId="0"/>
      <p:bldP spid="37" grpId="0"/>
      <p:bldP spid="38" grpId="0"/>
      <p:bldP spid="41" grpId="0"/>
      <p:bldP spid="35" grpId="0"/>
      <p:bldP spid="36" grpId="0"/>
      <p:bldP spid="43" grpId="0"/>
      <p:bldP spid="45" grpId="0"/>
      <p:bldP spid="47" grpId="0"/>
      <p:bldP spid="49" grpId="0"/>
      <p:bldP spid="51" grpId="0"/>
      <p:bldP spid="55" grpId="0"/>
      <p:bldP spid="58" grpId="0"/>
      <p:bldP spid="56" grpId="0"/>
      <p:bldP spid="5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a:t>
            </a:r>
            <a:r>
              <a:rPr kumimoji="1" lang="ja-JP" altLang="en-US" dirty="0" smtClean="0"/>
              <a:t>の関数は</a:t>
            </a:r>
            <a:r>
              <a:rPr kumimoji="1" lang="en-US" altLang="ja-JP" dirty="0" smtClean="0"/>
              <a:t>Excel</a:t>
            </a:r>
            <a:r>
              <a:rPr kumimoji="1" lang="ja-JP" altLang="en-US" dirty="0" smtClean="0"/>
              <a:t>に似ている</a:t>
            </a:r>
            <a:endParaRPr kumimoji="1" lang="ja-JP" altLang="en-US" dirty="0"/>
          </a:p>
        </p:txBody>
      </p:sp>
      <p:sp>
        <p:nvSpPr>
          <p:cNvPr id="3" name="テキスト ボックス 2"/>
          <p:cNvSpPr txBox="1"/>
          <p:nvPr/>
        </p:nvSpPr>
        <p:spPr>
          <a:xfrm>
            <a:off x="400544" y="954869"/>
            <a:ext cx="5901517" cy="4524315"/>
          </a:xfrm>
          <a:prstGeom prst="rect">
            <a:avLst/>
          </a:prstGeom>
          <a:noFill/>
        </p:spPr>
        <p:txBody>
          <a:bodyPr wrap="square" rtlCol="0">
            <a:spAutoFit/>
          </a:bodyPr>
          <a:lstStyle/>
          <a:p>
            <a:r>
              <a:rPr lang="ja-JP" altLang="en-US" sz="1800" dirty="0" smtClean="0">
                <a:latin typeface="+mn-ea"/>
                <a:ea typeface="+mn-ea"/>
              </a:rPr>
              <a:t>■</a:t>
            </a:r>
            <a:r>
              <a:rPr lang="en-US" altLang="ja-JP" sz="1800" dirty="0" smtClean="0">
                <a:latin typeface="+mn-ea"/>
                <a:ea typeface="+mn-ea"/>
              </a:rPr>
              <a:t>Excel</a:t>
            </a:r>
            <a:r>
              <a:rPr lang="ja-JP" altLang="en-US" sz="1800" dirty="0" smtClean="0">
                <a:latin typeface="+mn-ea"/>
                <a:ea typeface="+mn-ea"/>
              </a:rPr>
              <a:t>も</a:t>
            </a:r>
            <a:r>
              <a:rPr lang="en-US" altLang="ja-JP" sz="1800" dirty="0" smtClean="0">
                <a:latin typeface="+mn-ea"/>
                <a:ea typeface="+mn-ea"/>
              </a:rPr>
              <a:t>Python</a:t>
            </a:r>
            <a:r>
              <a:rPr lang="ja-JP" altLang="en-US" sz="1800" dirty="0" smtClean="0">
                <a:latin typeface="+mn-ea"/>
                <a:ea typeface="+mn-ea"/>
              </a:rPr>
              <a:t>も、関数の作り方は似てます</a:t>
            </a:r>
            <a:endParaRPr lang="en-US" altLang="ja-JP" sz="1800" dirty="0" smtClean="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smtClean="0">
              <a:latin typeface="+mn-ea"/>
              <a:ea typeface="+mn-ea"/>
            </a:endParaRPr>
          </a:p>
          <a:p>
            <a:endParaRPr lang="en-US" altLang="ja-JP" sz="1800" dirty="0">
              <a:latin typeface="+mn-ea"/>
              <a:ea typeface="+mn-ea"/>
            </a:endParaRPr>
          </a:p>
          <a:p>
            <a:endParaRPr lang="en-US" altLang="ja-JP" sz="1800" dirty="0" smtClean="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23" name="図 22"/>
          <p:cNvPicPr>
            <a:picLocks noChangeAspect="1"/>
          </p:cNvPicPr>
          <p:nvPr/>
        </p:nvPicPr>
        <p:blipFill>
          <a:blip r:embed="rId2"/>
          <a:stretch>
            <a:fillRect/>
          </a:stretch>
        </p:blipFill>
        <p:spPr>
          <a:xfrm>
            <a:off x="943101" y="2280375"/>
            <a:ext cx="3816000" cy="277175"/>
          </a:xfrm>
          <a:prstGeom prst="rect">
            <a:avLst/>
          </a:prstGeom>
        </p:spPr>
      </p:pic>
      <p:sp>
        <p:nvSpPr>
          <p:cNvPr id="25" name="テキスト ボックス 24"/>
          <p:cNvSpPr txBox="1"/>
          <p:nvPr/>
        </p:nvSpPr>
        <p:spPr>
          <a:xfrm>
            <a:off x="4901919" y="2648686"/>
            <a:ext cx="1383712" cy="307777"/>
          </a:xfrm>
          <a:prstGeom prst="rect">
            <a:avLst/>
          </a:prstGeom>
          <a:noFill/>
        </p:spPr>
        <p:txBody>
          <a:bodyPr wrap="none" rtlCol="0">
            <a:spAutoFit/>
          </a:bodyPr>
          <a:lstStyle/>
          <a:p>
            <a:r>
              <a:rPr kumimoji="1" lang="ja-JP" altLang="en-US" sz="1400" dirty="0" smtClean="0">
                <a:latin typeface="+mn-ea"/>
                <a:ea typeface="+mn-ea"/>
              </a:rPr>
              <a:t>カッコの中に引数</a:t>
            </a:r>
          </a:p>
        </p:txBody>
      </p:sp>
      <p:sp>
        <p:nvSpPr>
          <p:cNvPr id="26" name="テキスト ボックス 25"/>
          <p:cNvSpPr txBox="1"/>
          <p:nvPr/>
        </p:nvSpPr>
        <p:spPr>
          <a:xfrm>
            <a:off x="2563476" y="1482810"/>
            <a:ext cx="1569660" cy="276999"/>
          </a:xfrm>
          <a:prstGeom prst="rect">
            <a:avLst/>
          </a:prstGeom>
          <a:noFill/>
        </p:spPr>
        <p:txBody>
          <a:bodyPr wrap="none" rtlCol="0">
            <a:spAutoFit/>
          </a:bodyPr>
          <a:lstStyle/>
          <a:p>
            <a:r>
              <a:rPr lang="ja-JP" altLang="en-US" dirty="0">
                <a:solidFill>
                  <a:srgbClr val="C00000"/>
                </a:solidFill>
                <a:latin typeface="+mn-ea"/>
                <a:ea typeface="+mn-ea"/>
              </a:rPr>
              <a:t>第二</a:t>
            </a:r>
            <a:r>
              <a:rPr kumimoji="1" lang="ja-JP" altLang="en-US" dirty="0" smtClean="0">
                <a:solidFill>
                  <a:srgbClr val="C00000"/>
                </a:solidFill>
                <a:latin typeface="+mn-ea"/>
                <a:ea typeface="+mn-ea"/>
              </a:rPr>
              <a:t>引数：検索範囲</a:t>
            </a:r>
          </a:p>
        </p:txBody>
      </p:sp>
      <p:sp>
        <p:nvSpPr>
          <p:cNvPr id="27" name="テキスト ボックス 26"/>
          <p:cNvSpPr txBox="1"/>
          <p:nvPr/>
        </p:nvSpPr>
        <p:spPr>
          <a:xfrm>
            <a:off x="4168192" y="1482082"/>
            <a:ext cx="1569660" cy="276999"/>
          </a:xfrm>
          <a:prstGeom prst="rect">
            <a:avLst/>
          </a:prstGeom>
          <a:noFill/>
        </p:spPr>
        <p:txBody>
          <a:bodyPr wrap="none" rtlCol="0">
            <a:spAutoFit/>
          </a:bodyPr>
          <a:lstStyle/>
          <a:p>
            <a:r>
              <a:rPr kumimoji="1" lang="ja-JP" altLang="en-US" dirty="0" smtClean="0">
                <a:latin typeface="+mn-ea"/>
                <a:ea typeface="+mn-ea"/>
              </a:rPr>
              <a:t>第四引数：検索方法</a:t>
            </a:r>
          </a:p>
        </p:txBody>
      </p:sp>
      <p:cxnSp>
        <p:nvCxnSpPr>
          <p:cNvPr id="28" name="直線矢印コネクタ 27"/>
          <p:cNvCxnSpPr/>
          <p:nvPr/>
        </p:nvCxnSpPr>
        <p:spPr bwMode="auto">
          <a:xfrm flipH="1">
            <a:off x="2324183" y="2058134"/>
            <a:ext cx="0" cy="221790"/>
          </a:xfrm>
          <a:prstGeom prst="straightConnector1">
            <a:avLst/>
          </a:prstGeom>
          <a:ln>
            <a:solidFill>
              <a:srgbClr val="0070C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6" idx="2"/>
          </p:cNvCxnSpPr>
          <p:nvPr/>
        </p:nvCxnSpPr>
        <p:spPr bwMode="auto">
          <a:xfrm flipH="1">
            <a:off x="3345517" y="1759809"/>
            <a:ext cx="0" cy="490098"/>
          </a:xfrm>
          <a:prstGeom prst="straightConnector1">
            <a:avLst/>
          </a:prstGeom>
          <a:ln>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bwMode="auto">
          <a:xfrm flipH="1">
            <a:off x="3972681" y="2088595"/>
            <a:ext cx="1399" cy="2160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bwMode="auto">
          <a:xfrm flipH="1">
            <a:off x="4592826" y="1739849"/>
            <a:ext cx="7761" cy="54007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668795" y="1856465"/>
            <a:ext cx="1415772" cy="276999"/>
          </a:xfrm>
          <a:prstGeom prst="rect">
            <a:avLst/>
          </a:prstGeom>
          <a:noFill/>
        </p:spPr>
        <p:txBody>
          <a:bodyPr wrap="none" rtlCol="0">
            <a:spAutoFit/>
          </a:bodyPr>
          <a:lstStyle/>
          <a:p>
            <a:r>
              <a:rPr lang="ja-JP" altLang="en-US" dirty="0">
                <a:effectLst>
                  <a:glow rad="101600">
                    <a:schemeClr val="bg1">
                      <a:alpha val="85000"/>
                    </a:schemeClr>
                  </a:glow>
                </a:effectLst>
                <a:latin typeface="+mn-ea"/>
                <a:ea typeface="+mn-ea"/>
              </a:rPr>
              <a:t>第三</a:t>
            </a:r>
            <a:r>
              <a:rPr kumimoji="1" lang="ja-JP" altLang="en-US" dirty="0" smtClean="0">
                <a:effectLst>
                  <a:glow rad="101600">
                    <a:schemeClr val="bg1">
                      <a:alpha val="85000"/>
                    </a:schemeClr>
                  </a:glow>
                </a:effectLst>
                <a:latin typeface="+mn-ea"/>
                <a:ea typeface="+mn-ea"/>
              </a:rPr>
              <a:t>引数：列番号</a:t>
            </a:r>
          </a:p>
        </p:txBody>
      </p:sp>
      <p:sp>
        <p:nvSpPr>
          <p:cNvPr id="33" name="テキスト ボックス 32"/>
          <p:cNvSpPr txBox="1"/>
          <p:nvPr/>
        </p:nvSpPr>
        <p:spPr>
          <a:xfrm>
            <a:off x="1988190" y="1866359"/>
            <a:ext cx="1569660" cy="276999"/>
          </a:xfrm>
          <a:prstGeom prst="rect">
            <a:avLst/>
          </a:prstGeom>
          <a:noFill/>
        </p:spPr>
        <p:txBody>
          <a:bodyPr wrap="none" rtlCol="0">
            <a:spAutoFit/>
          </a:bodyPr>
          <a:lstStyle/>
          <a:p>
            <a:r>
              <a:rPr kumimoji="1" lang="ja-JP" altLang="en-US" dirty="0" smtClean="0">
                <a:solidFill>
                  <a:srgbClr val="0070C0"/>
                </a:solidFill>
                <a:effectLst>
                  <a:glow rad="101600">
                    <a:schemeClr val="bg1">
                      <a:alpha val="85000"/>
                    </a:schemeClr>
                  </a:glow>
                </a:effectLst>
                <a:latin typeface="+mn-ea"/>
                <a:ea typeface="+mn-ea"/>
              </a:rPr>
              <a:t>第一引数：検索対象</a:t>
            </a:r>
          </a:p>
        </p:txBody>
      </p:sp>
      <p:cxnSp>
        <p:nvCxnSpPr>
          <p:cNvPr id="13" name="直線矢印コネクタ 12"/>
          <p:cNvCxnSpPr>
            <a:stCxn id="25" idx="1"/>
          </p:cNvCxnSpPr>
          <p:nvPr/>
        </p:nvCxnSpPr>
        <p:spPr bwMode="auto">
          <a:xfrm flipH="1" flipV="1">
            <a:off x="2060621" y="2537693"/>
            <a:ext cx="2841298" cy="26488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p:cNvCxnSpPr/>
          <p:nvPr/>
        </p:nvCxnSpPr>
        <p:spPr bwMode="auto">
          <a:xfrm flipH="1" flipV="1">
            <a:off x="4783928" y="2451500"/>
            <a:ext cx="221661" cy="20917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2134060" y="2773349"/>
            <a:ext cx="180590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p>
        </p:txBody>
      </p:sp>
      <p:cxnSp>
        <p:nvCxnSpPr>
          <p:cNvPr id="39" name="直線矢印コネクタ 38"/>
          <p:cNvCxnSpPr/>
          <p:nvPr/>
        </p:nvCxnSpPr>
        <p:spPr bwMode="auto">
          <a:xfrm flipH="1" flipV="1">
            <a:off x="2536817" y="2526906"/>
            <a:ext cx="16447" cy="24644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pic>
        <p:nvPicPr>
          <p:cNvPr id="40" name="図 39"/>
          <p:cNvPicPr>
            <a:picLocks noChangeAspect="1"/>
          </p:cNvPicPr>
          <p:nvPr/>
        </p:nvPicPr>
        <p:blipFill>
          <a:blip r:embed="rId3"/>
          <a:stretch>
            <a:fillRect/>
          </a:stretch>
        </p:blipFill>
        <p:spPr>
          <a:xfrm>
            <a:off x="6027314" y="846841"/>
            <a:ext cx="2819794" cy="571580"/>
          </a:xfrm>
          <a:prstGeom prst="rect">
            <a:avLst/>
          </a:prstGeom>
        </p:spPr>
      </p:pic>
      <p:sp>
        <p:nvSpPr>
          <p:cNvPr id="41" name="テキスト ボックス 40"/>
          <p:cNvSpPr txBox="1"/>
          <p:nvPr/>
        </p:nvSpPr>
        <p:spPr>
          <a:xfrm>
            <a:off x="6704818" y="2319158"/>
            <a:ext cx="2183908" cy="523220"/>
          </a:xfrm>
          <a:prstGeom prst="rect">
            <a:avLst/>
          </a:prstGeom>
          <a:noFill/>
        </p:spPr>
        <p:txBody>
          <a:bodyPr wrap="square" rtlCol="0">
            <a:spAutoFit/>
          </a:bodyPr>
          <a:lstStyle/>
          <a:p>
            <a:r>
              <a:rPr kumimoji="1" lang="en-US" altLang="ja-JP" sz="1400" dirty="0" smtClean="0">
                <a:solidFill>
                  <a:srgbClr val="0000FF"/>
                </a:solidFill>
                <a:latin typeface="+mn-ea"/>
                <a:ea typeface="+mn-ea"/>
              </a:rPr>
              <a:t>※Excel</a:t>
            </a:r>
            <a:r>
              <a:rPr kumimoji="1" lang="ja-JP" altLang="en-US" sz="1400" dirty="0" smtClean="0">
                <a:solidFill>
                  <a:srgbClr val="0000FF"/>
                </a:solidFill>
                <a:latin typeface="+mn-ea"/>
                <a:ea typeface="+mn-ea"/>
              </a:rPr>
              <a:t>は「</a:t>
            </a:r>
            <a:r>
              <a:rPr kumimoji="1" lang="en-US" altLang="ja-JP" sz="1400" dirty="0" smtClean="0">
                <a:solidFill>
                  <a:srgbClr val="0000FF"/>
                </a:solidFill>
                <a:latin typeface="+mn-ea"/>
                <a:ea typeface="+mn-ea"/>
              </a:rPr>
              <a:t>=</a:t>
            </a:r>
            <a:r>
              <a:rPr kumimoji="1" lang="ja-JP" altLang="en-US" sz="1400" dirty="0" smtClean="0">
                <a:solidFill>
                  <a:srgbClr val="0000FF"/>
                </a:solidFill>
                <a:latin typeface="+mn-ea"/>
                <a:ea typeface="+mn-ea"/>
              </a:rPr>
              <a:t>」がないので、引数の順番は決まっている</a:t>
            </a:r>
          </a:p>
        </p:txBody>
      </p:sp>
      <p:sp>
        <p:nvSpPr>
          <p:cNvPr id="42" name="テキスト ボックス 41"/>
          <p:cNvSpPr txBox="1"/>
          <p:nvPr/>
        </p:nvSpPr>
        <p:spPr>
          <a:xfrm>
            <a:off x="5772908" y="1598990"/>
            <a:ext cx="3504486" cy="461665"/>
          </a:xfrm>
          <a:prstGeom prst="rect">
            <a:avLst/>
          </a:prstGeom>
          <a:noFill/>
        </p:spPr>
        <p:txBody>
          <a:bodyPr wrap="none" rtlCol="0">
            <a:spAutoFit/>
          </a:bodyPr>
          <a:lstStyle/>
          <a:p>
            <a:r>
              <a:rPr kumimoji="1" lang="ja-JP" altLang="en-US" dirty="0" smtClean="0">
                <a:solidFill>
                  <a:srgbClr val="FF9900"/>
                </a:solidFill>
                <a:latin typeface="+mn-ea"/>
                <a:ea typeface="+mn-ea"/>
              </a:rPr>
              <a:t>第四引数：検索方法は書かなくても動く</a:t>
            </a:r>
            <a:endParaRPr kumimoji="1" lang="en-US" altLang="ja-JP" dirty="0" smtClean="0">
              <a:solidFill>
                <a:srgbClr val="FF9900"/>
              </a:solidFill>
              <a:latin typeface="+mn-ea"/>
              <a:ea typeface="+mn-ea"/>
            </a:endParaRPr>
          </a:p>
          <a:p>
            <a:r>
              <a:rPr lang="ja-JP" altLang="en-US" dirty="0" smtClean="0">
                <a:solidFill>
                  <a:srgbClr val="FF9900"/>
                </a:solidFill>
                <a:latin typeface="+mn-ea"/>
                <a:ea typeface="+mn-ea"/>
              </a:rPr>
              <a:t>（指定しなければデフォルトで決まっているものが入る）</a:t>
            </a:r>
            <a:endParaRPr kumimoji="1" lang="ja-JP" altLang="en-US" dirty="0" smtClean="0">
              <a:solidFill>
                <a:srgbClr val="FF9900"/>
              </a:solidFill>
              <a:latin typeface="+mn-ea"/>
              <a:ea typeface="+mn-ea"/>
            </a:endParaRPr>
          </a:p>
        </p:txBody>
      </p:sp>
      <p:cxnSp>
        <p:nvCxnSpPr>
          <p:cNvPr id="43" name="直線矢印コネクタ 42"/>
          <p:cNvCxnSpPr/>
          <p:nvPr/>
        </p:nvCxnSpPr>
        <p:spPr bwMode="auto">
          <a:xfrm flipV="1">
            <a:off x="8233893" y="1418421"/>
            <a:ext cx="42930" cy="181119"/>
          </a:xfrm>
          <a:prstGeom prst="straightConnector1">
            <a:avLst/>
          </a:prstGeom>
          <a:ln>
            <a:solidFill>
              <a:srgbClr val="FF99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フリーフォーム 44"/>
          <p:cNvSpPr/>
          <p:nvPr/>
        </p:nvSpPr>
        <p:spPr bwMode="auto">
          <a:xfrm>
            <a:off x="7984901" y="1044194"/>
            <a:ext cx="716924" cy="325798"/>
          </a:xfrm>
          <a:custGeom>
            <a:avLst/>
            <a:gdLst>
              <a:gd name="connsiteX0" fmla="*/ 250729 w 654268"/>
              <a:gd name="connsiteY0" fmla="*/ 334278 h 334278"/>
              <a:gd name="connsiteX1" fmla="*/ 229265 w 654268"/>
              <a:gd name="connsiteY1" fmla="*/ 321399 h 334278"/>
              <a:gd name="connsiteX2" fmla="*/ 104769 w 654268"/>
              <a:gd name="connsiteY2" fmla="*/ 317106 h 334278"/>
              <a:gd name="connsiteX3" fmla="*/ 70425 w 654268"/>
              <a:gd name="connsiteY3" fmla="*/ 312813 h 334278"/>
              <a:gd name="connsiteX4" fmla="*/ 53253 w 654268"/>
              <a:gd name="connsiteY4" fmla="*/ 304227 h 334278"/>
              <a:gd name="connsiteX5" fmla="*/ 40375 w 654268"/>
              <a:gd name="connsiteY5" fmla="*/ 299934 h 334278"/>
              <a:gd name="connsiteX6" fmla="*/ 23203 w 654268"/>
              <a:gd name="connsiteY6" fmla="*/ 291348 h 334278"/>
              <a:gd name="connsiteX7" fmla="*/ 14617 w 654268"/>
              <a:gd name="connsiteY7" fmla="*/ 257004 h 334278"/>
              <a:gd name="connsiteX8" fmla="*/ 6031 w 654268"/>
              <a:gd name="connsiteY8" fmla="*/ 231247 h 334278"/>
              <a:gd name="connsiteX9" fmla="*/ 6031 w 654268"/>
              <a:gd name="connsiteY9" fmla="*/ 136801 h 334278"/>
              <a:gd name="connsiteX10" fmla="*/ 18910 w 654268"/>
              <a:gd name="connsiteY10" fmla="*/ 119630 h 334278"/>
              <a:gd name="connsiteX11" fmla="*/ 31789 w 654268"/>
              <a:gd name="connsiteY11" fmla="*/ 106751 h 334278"/>
              <a:gd name="connsiteX12" fmla="*/ 40375 w 654268"/>
              <a:gd name="connsiteY12" fmla="*/ 93872 h 334278"/>
              <a:gd name="connsiteX13" fmla="*/ 66132 w 654268"/>
              <a:gd name="connsiteY13" fmla="*/ 85286 h 334278"/>
              <a:gd name="connsiteX14" fmla="*/ 79011 w 654268"/>
              <a:gd name="connsiteY14" fmla="*/ 80993 h 334278"/>
              <a:gd name="connsiteX15" fmla="*/ 87597 w 654268"/>
              <a:gd name="connsiteY15" fmla="*/ 68114 h 334278"/>
              <a:gd name="connsiteX16" fmla="*/ 113355 w 654268"/>
              <a:gd name="connsiteY16" fmla="*/ 63821 h 334278"/>
              <a:gd name="connsiteX17" fmla="*/ 130527 w 654268"/>
              <a:gd name="connsiteY17" fmla="*/ 59528 h 334278"/>
              <a:gd name="connsiteX18" fmla="*/ 143406 w 654268"/>
              <a:gd name="connsiteY18" fmla="*/ 50942 h 334278"/>
              <a:gd name="connsiteX19" fmla="*/ 182042 w 654268"/>
              <a:gd name="connsiteY19" fmla="*/ 46649 h 334278"/>
              <a:gd name="connsiteX20" fmla="*/ 207800 w 654268"/>
              <a:gd name="connsiteY20" fmla="*/ 42356 h 334278"/>
              <a:gd name="connsiteX21" fmla="*/ 229265 w 654268"/>
              <a:gd name="connsiteY21" fmla="*/ 33770 h 334278"/>
              <a:gd name="connsiteX22" fmla="*/ 323710 w 654268"/>
              <a:gd name="connsiteY22" fmla="*/ 25185 h 334278"/>
              <a:gd name="connsiteX23" fmla="*/ 572701 w 654268"/>
              <a:gd name="connsiteY23" fmla="*/ 20892 h 334278"/>
              <a:gd name="connsiteX24" fmla="*/ 598459 w 654268"/>
              <a:gd name="connsiteY24" fmla="*/ 38063 h 334278"/>
              <a:gd name="connsiteX25" fmla="*/ 611338 w 654268"/>
              <a:gd name="connsiteY25" fmla="*/ 42356 h 334278"/>
              <a:gd name="connsiteX26" fmla="*/ 624217 w 654268"/>
              <a:gd name="connsiteY26" fmla="*/ 59528 h 334278"/>
              <a:gd name="connsiteX27" fmla="*/ 637096 w 654268"/>
              <a:gd name="connsiteY27" fmla="*/ 72407 h 334278"/>
              <a:gd name="connsiteX28" fmla="*/ 641389 w 654268"/>
              <a:gd name="connsiteY28" fmla="*/ 93872 h 334278"/>
              <a:gd name="connsiteX29" fmla="*/ 654268 w 654268"/>
              <a:gd name="connsiteY29" fmla="*/ 119630 h 334278"/>
              <a:gd name="connsiteX30" fmla="*/ 649975 w 654268"/>
              <a:gd name="connsiteY30" fmla="*/ 252711 h 334278"/>
              <a:gd name="connsiteX31" fmla="*/ 645682 w 654268"/>
              <a:gd name="connsiteY31" fmla="*/ 265590 h 334278"/>
              <a:gd name="connsiteX32" fmla="*/ 632803 w 654268"/>
              <a:gd name="connsiteY32" fmla="*/ 269883 h 334278"/>
              <a:gd name="connsiteX33" fmla="*/ 611338 w 654268"/>
              <a:gd name="connsiteY33" fmla="*/ 282762 h 334278"/>
              <a:gd name="connsiteX34" fmla="*/ 585580 w 654268"/>
              <a:gd name="connsiteY34" fmla="*/ 287055 h 334278"/>
              <a:gd name="connsiteX35" fmla="*/ 538358 w 654268"/>
              <a:gd name="connsiteY35" fmla="*/ 299934 h 334278"/>
              <a:gd name="connsiteX36" fmla="*/ 418155 w 654268"/>
              <a:gd name="connsiteY36" fmla="*/ 312813 h 334278"/>
              <a:gd name="connsiteX37" fmla="*/ 323710 w 654268"/>
              <a:gd name="connsiteY37" fmla="*/ 321399 h 334278"/>
              <a:gd name="connsiteX38" fmla="*/ 259315 w 654268"/>
              <a:gd name="connsiteY38" fmla="*/ 329985 h 334278"/>
              <a:gd name="connsiteX39" fmla="*/ 182042 w 654268"/>
              <a:gd name="connsiteY39" fmla="*/ 329985 h 33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54268" h="334278">
                <a:moveTo>
                  <a:pt x="250729" y="334278"/>
                </a:moveTo>
                <a:cubicBezTo>
                  <a:pt x="243574" y="329985"/>
                  <a:pt x="237552" y="322374"/>
                  <a:pt x="229265" y="321399"/>
                </a:cubicBezTo>
                <a:cubicBezTo>
                  <a:pt x="188026" y="316547"/>
                  <a:pt x="146232" y="319347"/>
                  <a:pt x="104769" y="317106"/>
                </a:cubicBezTo>
                <a:cubicBezTo>
                  <a:pt x="93249" y="316483"/>
                  <a:pt x="81873" y="314244"/>
                  <a:pt x="70425" y="312813"/>
                </a:cubicBezTo>
                <a:cubicBezTo>
                  <a:pt x="64701" y="309951"/>
                  <a:pt x="59135" y="306748"/>
                  <a:pt x="53253" y="304227"/>
                </a:cubicBezTo>
                <a:cubicBezTo>
                  <a:pt x="49094" y="302445"/>
                  <a:pt x="44534" y="301716"/>
                  <a:pt x="40375" y="299934"/>
                </a:cubicBezTo>
                <a:cubicBezTo>
                  <a:pt x="34493" y="297413"/>
                  <a:pt x="28927" y="294210"/>
                  <a:pt x="23203" y="291348"/>
                </a:cubicBezTo>
                <a:cubicBezTo>
                  <a:pt x="20341" y="279900"/>
                  <a:pt x="18349" y="268199"/>
                  <a:pt x="14617" y="257004"/>
                </a:cubicBezTo>
                <a:lnTo>
                  <a:pt x="6031" y="231247"/>
                </a:lnTo>
                <a:cubicBezTo>
                  <a:pt x="-198" y="193870"/>
                  <a:pt x="-3641" y="185160"/>
                  <a:pt x="6031" y="136801"/>
                </a:cubicBezTo>
                <a:cubicBezTo>
                  <a:pt x="7434" y="129785"/>
                  <a:pt x="14254" y="125062"/>
                  <a:pt x="18910" y="119630"/>
                </a:cubicBezTo>
                <a:cubicBezTo>
                  <a:pt x="22861" y="115020"/>
                  <a:pt x="27902" y="111415"/>
                  <a:pt x="31789" y="106751"/>
                </a:cubicBezTo>
                <a:cubicBezTo>
                  <a:pt x="35092" y="102787"/>
                  <a:pt x="36000" y="96607"/>
                  <a:pt x="40375" y="93872"/>
                </a:cubicBezTo>
                <a:cubicBezTo>
                  <a:pt x="48049" y="89075"/>
                  <a:pt x="57546" y="88148"/>
                  <a:pt x="66132" y="85286"/>
                </a:cubicBezTo>
                <a:lnTo>
                  <a:pt x="79011" y="80993"/>
                </a:lnTo>
                <a:cubicBezTo>
                  <a:pt x="81873" y="76700"/>
                  <a:pt x="82982" y="70421"/>
                  <a:pt x="87597" y="68114"/>
                </a:cubicBezTo>
                <a:cubicBezTo>
                  <a:pt x="95382" y="64221"/>
                  <a:pt x="104820" y="65528"/>
                  <a:pt x="113355" y="63821"/>
                </a:cubicBezTo>
                <a:cubicBezTo>
                  <a:pt x="119141" y="62664"/>
                  <a:pt x="124803" y="60959"/>
                  <a:pt x="130527" y="59528"/>
                </a:cubicBezTo>
                <a:cubicBezTo>
                  <a:pt x="134820" y="56666"/>
                  <a:pt x="138401" y="52193"/>
                  <a:pt x="143406" y="50942"/>
                </a:cubicBezTo>
                <a:cubicBezTo>
                  <a:pt x="155977" y="47799"/>
                  <a:pt x="169198" y="48362"/>
                  <a:pt x="182042" y="46649"/>
                </a:cubicBezTo>
                <a:cubicBezTo>
                  <a:pt x="190670" y="45499"/>
                  <a:pt x="199214" y="43787"/>
                  <a:pt x="207800" y="42356"/>
                </a:cubicBezTo>
                <a:cubicBezTo>
                  <a:pt x="214955" y="39494"/>
                  <a:pt x="221642" y="34899"/>
                  <a:pt x="229265" y="33770"/>
                </a:cubicBezTo>
                <a:cubicBezTo>
                  <a:pt x="260535" y="29138"/>
                  <a:pt x="323710" y="25185"/>
                  <a:pt x="323710" y="25185"/>
                </a:cubicBezTo>
                <a:cubicBezTo>
                  <a:pt x="416648" y="-14647"/>
                  <a:pt x="371304" y="-307"/>
                  <a:pt x="572701" y="20892"/>
                </a:cubicBezTo>
                <a:cubicBezTo>
                  <a:pt x="582963" y="21972"/>
                  <a:pt x="588670" y="34800"/>
                  <a:pt x="598459" y="38063"/>
                </a:cubicBezTo>
                <a:lnTo>
                  <a:pt x="611338" y="42356"/>
                </a:lnTo>
                <a:cubicBezTo>
                  <a:pt x="615631" y="48080"/>
                  <a:pt x="619561" y="54096"/>
                  <a:pt x="624217" y="59528"/>
                </a:cubicBezTo>
                <a:cubicBezTo>
                  <a:pt x="628168" y="64138"/>
                  <a:pt x="634381" y="66977"/>
                  <a:pt x="637096" y="72407"/>
                </a:cubicBezTo>
                <a:cubicBezTo>
                  <a:pt x="640359" y="78933"/>
                  <a:pt x="639619" y="86793"/>
                  <a:pt x="641389" y="93872"/>
                </a:cubicBezTo>
                <a:cubicBezTo>
                  <a:pt x="644944" y="108091"/>
                  <a:pt x="645874" y="107039"/>
                  <a:pt x="654268" y="119630"/>
                </a:cubicBezTo>
                <a:cubicBezTo>
                  <a:pt x="652837" y="163990"/>
                  <a:pt x="652581" y="208404"/>
                  <a:pt x="649975" y="252711"/>
                </a:cubicBezTo>
                <a:cubicBezTo>
                  <a:pt x="649709" y="257228"/>
                  <a:pt x="648882" y="262390"/>
                  <a:pt x="645682" y="265590"/>
                </a:cubicBezTo>
                <a:cubicBezTo>
                  <a:pt x="642482" y="268790"/>
                  <a:pt x="636850" y="267859"/>
                  <a:pt x="632803" y="269883"/>
                </a:cubicBezTo>
                <a:cubicBezTo>
                  <a:pt x="625340" y="273615"/>
                  <a:pt x="619180" y="279910"/>
                  <a:pt x="611338" y="282762"/>
                </a:cubicBezTo>
                <a:cubicBezTo>
                  <a:pt x="603158" y="285737"/>
                  <a:pt x="594166" y="285624"/>
                  <a:pt x="585580" y="287055"/>
                </a:cubicBezTo>
                <a:cubicBezTo>
                  <a:pt x="561631" y="303021"/>
                  <a:pt x="581109" y="292809"/>
                  <a:pt x="538358" y="299934"/>
                </a:cubicBezTo>
                <a:cubicBezTo>
                  <a:pt x="443313" y="315775"/>
                  <a:pt x="557408" y="303829"/>
                  <a:pt x="418155" y="312813"/>
                </a:cubicBezTo>
                <a:cubicBezTo>
                  <a:pt x="382427" y="315118"/>
                  <a:pt x="357971" y="317116"/>
                  <a:pt x="323710" y="321399"/>
                </a:cubicBezTo>
                <a:cubicBezTo>
                  <a:pt x="302222" y="324085"/>
                  <a:pt x="280930" y="328675"/>
                  <a:pt x="259315" y="329985"/>
                </a:cubicBezTo>
                <a:cubicBezTo>
                  <a:pt x="233605" y="331543"/>
                  <a:pt x="207800" y="329985"/>
                  <a:pt x="182042" y="329985"/>
                </a:cubicBezTo>
              </a:path>
            </a:pathLst>
          </a:custGeom>
          <a:ln>
            <a:solidFill>
              <a:srgbClr val="FF9900"/>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ja-JP" altLang="en-US"/>
          </a:p>
        </p:txBody>
      </p:sp>
      <p:sp>
        <p:nvSpPr>
          <p:cNvPr id="47" name="正方形/長方形 46"/>
          <p:cNvSpPr/>
          <p:nvPr/>
        </p:nvSpPr>
        <p:spPr>
          <a:xfrm>
            <a:off x="961506" y="4426438"/>
            <a:ext cx="5907386" cy="338554"/>
          </a:xfrm>
          <a:prstGeom prst="rect">
            <a:avLst/>
          </a:prstGeom>
        </p:spPr>
        <p:txBody>
          <a:bodyPr wrap="none">
            <a:spAutoFit/>
          </a:bodyPr>
          <a:lstStyle/>
          <a:p>
            <a:r>
              <a:rPr lang="ja-JP" altLang="en-US" sz="1600" dirty="0" smtClean="0">
                <a:latin typeface="Consolas" panose="020B0609020204030204" pitchFamily="49" charset="0"/>
              </a:rPr>
              <a:t>df</a:t>
            </a:r>
            <a:r>
              <a:rPr lang="en-US" altLang="ja-JP" sz="1600" dirty="0">
                <a:latin typeface="Consolas" panose="020B0609020204030204" pitchFamily="49" charset="0"/>
              </a:rPr>
              <a:t>3</a:t>
            </a:r>
            <a:r>
              <a:rPr lang="ja-JP" altLang="en-US" sz="1600" dirty="0" smtClean="0">
                <a:latin typeface="Consolas" panose="020B0609020204030204" pitchFamily="49" charset="0"/>
              </a:rPr>
              <a:t> </a:t>
            </a:r>
            <a:r>
              <a:rPr lang="ja-JP" altLang="en-US" sz="1600" dirty="0">
                <a:latin typeface="Consolas" panose="020B0609020204030204" pitchFamily="49" charset="0"/>
              </a:rPr>
              <a:t>= </a:t>
            </a:r>
            <a:r>
              <a:rPr lang="en-US" altLang="ja-JP" sz="1600" dirty="0" err="1" smtClean="0">
                <a:latin typeface="Consolas" panose="020B0609020204030204" pitchFamily="49" charset="0"/>
              </a:rPr>
              <a:t>pd</a:t>
            </a:r>
            <a:r>
              <a:rPr lang="ja-JP" altLang="en-US" sz="1600" dirty="0" err="1" smtClean="0">
                <a:latin typeface="Consolas" panose="020B0609020204030204" pitchFamily="49" charset="0"/>
              </a:rPr>
              <a:t>.</a:t>
            </a:r>
            <a:r>
              <a:rPr lang="ja-JP" altLang="en-US" sz="1600" dirty="0">
                <a:latin typeface="Consolas" panose="020B0609020204030204" pitchFamily="49" charset="0"/>
              </a:rPr>
              <a:t>merge</a:t>
            </a:r>
            <a:r>
              <a:rPr lang="ja-JP" altLang="en-US" sz="1600" dirty="0" smtClean="0">
                <a:latin typeface="Consolas" panose="020B0609020204030204" pitchFamily="49" charset="0"/>
              </a:rPr>
              <a:t>(</a:t>
            </a:r>
            <a:r>
              <a:rPr lang="en-US" altLang="ja-JP" sz="1600" dirty="0" smtClean="0">
                <a:solidFill>
                  <a:srgbClr val="0066FF"/>
                </a:solidFill>
                <a:latin typeface="Consolas" panose="020B0609020204030204" pitchFamily="49" charset="0"/>
              </a:rPr>
              <a:t>df1</a:t>
            </a:r>
            <a:r>
              <a:rPr lang="en-US" altLang="ja-JP" sz="1600" dirty="0" smtClean="0">
                <a:latin typeface="Consolas" panose="020B0609020204030204" pitchFamily="49" charset="0"/>
              </a:rPr>
              <a:t>, </a:t>
            </a:r>
            <a:r>
              <a:rPr lang="ja-JP" altLang="en-US" sz="1600" dirty="0" smtClean="0">
                <a:solidFill>
                  <a:srgbClr val="C00000"/>
                </a:solidFill>
                <a:latin typeface="Consolas" panose="020B0609020204030204" pitchFamily="49" charset="0"/>
              </a:rPr>
              <a:t>df</a:t>
            </a:r>
            <a:r>
              <a:rPr lang="en-US" altLang="ja-JP" sz="1600" dirty="0" smtClean="0">
                <a:solidFill>
                  <a:srgbClr val="C00000"/>
                </a:solidFill>
                <a:latin typeface="Consolas" panose="020B0609020204030204" pitchFamily="49" charset="0"/>
              </a:rPr>
              <a:t>2</a:t>
            </a:r>
            <a:r>
              <a:rPr lang="ja-JP" altLang="en-US" sz="1600" dirty="0" err="1" smtClean="0">
                <a:latin typeface="Consolas" panose="020B0609020204030204" pitchFamily="49" charset="0"/>
              </a:rPr>
              <a:t>,</a:t>
            </a:r>
            <a:r>
              <a:rPr lang="ja-JP" altLang="en-US" sz="1600" dirty="0" smtClean="0">
                <a:latin typeface="Consolas" panose="020B0609020204030204" pitchFamily="49" charset="0"/>
              </a:rPr>
              <a:t> </a:t>
            </a:r>
            <a:r>
              <a:rPr lang="ja-JP" altLang="en-US" sz="1600" dirty="0">
                <a:latin typeface="Consolas" panose="020B0609020204030204" pitchFamily="49" charset="0"/>
              </a:rPr>
              <a:t>how='left', on=['D_CODE'])</a:t>
            </a:r>
          </a:p>
        </p:txBody>
      </p:sp>
      <p:sp>
        <p:nvSpPr>
          <p:cNvPr id="48" name="テキスト ボックス 47"/>
          <p:cNvSpPr txBox="1"/>
          <p:nvPr/>
        </p:nvSpPr>
        <p:spPr>
          <a:xfrm>
            <a:off x="6850181" y="4873020"/>
            <a:ext cx="1383712" cy="307777"/>
          </a:xfrm>
          <a:prstGeom prst="rect">
            <a:avLst/>
          </a:prstGeom>
          <a:noFill/>
        </p:spPr>
        <p:txBody>
          <a:bodyPr wrap="none" rtlCol="0">
            <a:spAutoFit/>
          </a:bodyPr>
          <a:lstStyle/>
          <a:p>
            <a:r>
              <a:rPr kumimoji="1" lang="ja-JP" altLang="en-US" sz="1400" dirty="0" smtClean="0">
                <a:latin typeface="+mn-ea"/>
                <a:ea typeface="+mn-ea"/>
              </a:rPr>
              <a:t>カッコの中に引数</a:t>
            </a:r>
          </a:p>
        </p:txBody>
      </p:sp>
      <p:cxnSp>
        <p:nvCxnSpPr>
          <p:cNvPr id="49" name="直線矢印コネクタ 48"/>
          <p:cNvCxnSpPr>
            <a:stCxn id="48" idx="1"/>
          </p:cNvCxnSpPr>
          <p:nvPr/>
        </p:nvCxnSpPr>
        <p:spPr bwMode="auto">
          <a:xfrm flipH="1" flipV="1">
            <a:off x="2708856" y="4729715"/>
            <a:ext cx="4141325" cy="2971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0" name="直線矢印コネクタ 49"/>
          <p:cNvCxnSpPr/>
          <p:nvPr/>
        </p:nvCxnSpPr>
        <p:spPr bwMode="auto">
          <a:xfrm flipH="1" flipV="1">
            <a:off x="6704818" y="4711266"/>
            <a:ext cx="248432" cy="25109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1" name="テキスト ボックス 50"/>
          <p:cNvSpPr txBox="1"/>
          <p:nvPr/>
        </p:nvSpPr>
        <p:spPr>
          <a:xfrm>
            <a:off x="3214268" y="3306781"/>
            <a:ext cx="954107" cy="461665"/>
          </a:xfrm>
          <a:prstGeom prst="rect">
            <a:avLst/>
          </a:prstGeom>
          <a:noFill/>
        </p:spPr>
        <p:txBody>
          <a:bodyPr wrap="none" rtlCol="0">
            <a:spAutoFit/>
          </a:bodyPr>
          <a:lstStyle/>
          <a:p>
            <a:r>
              <a:rPr lang="ja-JP" altLang="en-US" dirty="0">
                <a:solidFill>
                  <a:srgbClr val="C00000"/>
                </a:solidFill>
                <a:latin typeface="+mn-ea"/>
                <a:ea typeface="+mn-ea"/>
              </a:rPr>
              <a:t>第二</a:t>
            </a:r>
            <a:r>
              <a:rPr kumimoji="1" lang="ja-JP" altLang="en-US" dirty="0" smtClean="0">
                <a:solidFill>
                  <a:srgbClr val="C00000"/>
                </a:solidFill>
                <a:latin typeface="+mn-ea"/>
                <a:ea typeface="+mn-ea"/>
              </a:rPr>
              <a:t>引数：</a:t>
            </a:r>
            <a:endParaRPr kumimoji="1" lang="en-US" altLang="ja-JP" dirty="0" smtClean="0">
              <a:solidFill>
                <a:srgbClr val="C00000"/>
              </a:solidFill>
              <a:latin typeface="+mn-ea"/>
              <a:ea typeface="+mn-ea"/>
            </a:endParaRPr>
          </a:p>
          <a:p>
            <a:r>
              <a:rPr kumimoji="1" lang="ja-JP" altLang="en-US" dirty="0" smtClean="0">
                <a:solidFill>
                  <a:srgbClr val="C00000"/>
                </a:solidFill>
                <a:latin typeface="+mn-ea"/>
                <a:ea typeface="+mn-ea"/>
              </a:rPr>
              <a:t>右側の</a:t>
            </a:r>
            <a:r>
              <a:rPr lang="en-US" altLang="ja-JP" dirty="0" smtClean="0">
                <a:solidFill>
                  <a:srgbClr val="C00000"/>
                </a:solidFill>
                <a:latin typeface="+mn-ea"/>
                <a:ea typeface="+mn-ea"/>
              </a:rPr>
              <a:t>DF</a:t>
            </a:r>
          </a:p>
        </p:txBody>
      </p:sp>
      <p:cxnSp>
        <p:nvCxnSpPr>
          <p:cNvPr id="52" name="直線矢印コネクタ 51"/>
          <p:cNvCxnSpPr/>
          <p:nvPr/>
        </p:nvCxnSpPr>
        <p:spPr bwMode="auto">
          <a:xfrm flipH="1">
            <a:off x="2803522" y="4202714"/>
            <a:ext cx="0" cy="221790"/>
          </a:xfrm>
          <a:prstGeom prst="straightConnector1">
            <a:avLst/>
          </a:prstGeom>
          <a:ln>
            <a:solidFill>
              <a:srgbClr val="0070C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51" idx="2"/>
          </p:cNvCxnSpPr>
          <p:nvPr/>
        </p:nvCxnSpPr>
        <p:spPr bwMode="auto">
          <a:xfrm flipH="1">
            <a:off x="3481270" y="3768446"/>
            <a:ext cx="210052" cy="656058"/>
          </a:xfrm>
          <a:prstGeom prst="straightConnector1">
            <a:avLst/>
          </a:prstGeom>
          <a:ln>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bwMode="auto">
          <a:xfrm flipH="1">
            <a:off x="4376681" y="4229073"/>
            <a:ext cx="1399" cy="2160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847598" y="3952074"/>
            <a:ext cx="1694695" cy="276999"/>
          </a:xfrm>
          <a:prstGeom prst="rect">
            <a:avLst/>
          </a:prstGeom>
          <a:noFill/>
        </p:spPr>
        <p:txBody>
          <a:bodyPr wrap="none" rtlCol="0">
            <a:spAutoFit/>
          </a:bodyPr>
          <a:lstStyle/>
          <a:p>
            <a:r>
              <a:rPr lang="ja-JP" altLang="en-US" dirty="0">
                <a:effectLst>
                  <a:glow rad="101600">
                    <a:schemeClr val="bg1">
                      <a:alpha val="85000"/>
                    </a:schemeClr>
                  </a:glow>
                </a:effectLst>
                <a:latin typeface="+mn-ea"/>
                <a:ea typeface="+mn-ea"/>
              </a:rPr>
              <a:t>第三</a:t>
            </a:r>
            <a:r>
              <a:rPr kumimoji="1" lang="ja-JP" altLang="en-US" dirty="0" smtClean="0">
                <a:effectLst>
                  <a:glow rad="101600">
                    <a:schemeClr val="bg1">
                      <a:alpha val="85000"/>
                    </a:schemeClr>
                  </a:glow>
                </a:effectLst>
                <a:latin typeface="+mn-ea"/>
                <a:ea typeface="+mn-ea"/>
              </a:rPr>
              <a:t>引数：</a:t>
            </a:r>
            <a:r>
              <a:rPr lang="ja-JP" altLang="en-US" dirty="0" smtClean="0">
                <a:effectLst>
                  <a:glow rad="101600">
                    <a:schemeClr val="bg1">
                      <a:alpha val="85000"/>
                    </a:schemeClr>
                  </a:glow>
                </a:effectLst>
                <a:latin typeface="+mn-ea"/>
                <a:ea typeface="+mn-ea"/>
              </a:rPr>
              <a:t>結合の種類</a:t>
            </a:r>
            <a:endParaRPr kumimoji="1" lang="ja-JP" altLang="en-US" dirty="0" smtClean="0">
              <a:effectLst>
                <a:glow rad="101600">
                  <a:schemeClr val="bg1">
                    <a:alpha val="85000"/>
                  </a:schemeClr>
                </a:glow>
              </a:effectLst>
              <a:latin typeface="+mn-ea"/>
              <a:ea typeface="+mn-ea"/>
            </a:endParaRPr>
          </a:p>
        </p:txBody>
      </p:sp>
      <p:sp>
        <p:nvSpPr>
          <p:cNvPr id="56" name="テキスト ボックス 55"/>
          <p:cNvSpPr txBox="1"/>
          <p:nvPr/>
        </p:nvSpPr>
        <p:spPr>
          <a:xfrm>
            <a:off x="2436497" y="3727418"/>
            <a:ext cx="954107" cy="461665"/>
          </a:xfrm>
          <a:prstGeom prst="rect">
            <a:avLst/>
          </a:prstGeom>
          <a:noFill/>
        </p:spPr>
        <p:txBody>
          <a:bodyPr wrap="none" rtlCol="0">
            <a:spAutoFit/>
          </a:bodyPr>
          <a:lstStyle/>
          <a:p>
            <a:r>
              <a:rPr kumimoji="1" lang="ja-JP" altLang="en-US" dirty="0" smtClean="0">
                <a:solidFill>
                  <a:srgbClr val="0070C0"/>
                </a:solidFill>
                <a:effectLst>
                  <a:glow rad="101600">
                    <a:schemeClr val="bg1">
                      <a:alpha val="85000"/>
                    </a:schemeClr>
                  </a:glow>
                </a:effectLst>
                <a:latin typeface="+mn-ea"/>
                <a:ea typeface="+mn-ea"/>
              </a:rPr>
              <a:t>第一引数：</a:t>
            </a:r>
            <a:endParaRPr kumimoji="1" lang="en-US" altLang="ja-JP" dirty="0" smtClean="0">
              <a:solidFill>
                <a:srgbClr val="0070C0"/>
              </a:solidFill>
              <a:effectLst>
                <a:glow rad="101600">
                  <a:schemeClr val="bg1">
                    <a:alpha val="85000"/>
                  </a:schemeClr>
                </a:glow>
              </a:effectLst>
              <a:latin typeface="+mn-ea"/>
              <a:ea typeface="+mn-ea"/>
            </a:endParaRPr>
          </a:p>
          <a:p>
            <a:r>
              <a:rPr lang="ja-JP" altLang="en-US" dirty="0" smtClean="0">
                <a:solidFill>
                  <a:srgbClr val="0070C0"/>
                </a:solidFill>
                <a:effectLst>
                  <a:glow rad="101600">
                    <a:schemeClr val="bg1">
                      <a:alpha val="85000"/>
                    </a:schemeClr>
                  </a:glow>
                </a:effectLst>
                <a:latin typeface="+mn-ea"/>
                <a:ea typeface="+mn-ea"/>
              </a:rPr>
              <a:t>左側の</a:t>
            </a:r>
            <a:r>
              <a:rPr lang="en-US" altLang="ja-JP" dirty="0" smtClean="0">
                <a:solidFill>
                  <a:srgbClr val="0070C0"/>
                </a:solidFill>
                <a:effectLst>
                  <a:glow rad="101600">
                    <a:schemeClr val="bg1">
                      <a:alpha val="85000"/>
                    </a:schemeClr>
                  </a:glow>
                </a:effectLst>
                <a:latin typeface="+mn-ea"/>
                <a:ea typeface="+mn-ea"/>
              </a:rPr>
              <a:t>DF</a:t>
            </a:r>
            <a:endParaRPr kumimoji="1" lang="ja-JP" altLang="en-US" dirty="0" smtClean="0">
              <a:solidFill>
                <a:srgbClr val="0070C0"/>
              </a:solidFill>
              <a:effectLst>
                <a:glow rad="101600">
                  <a:schemeClr val="bg1">
                    <a:alpha val="85000"/>
                  </a:schemeClr>
                </a:glow>
              </a:effectLst>
              <a:latin typeface="+mn-ea"/>
              <a:ea typeface="+mn-ea"/>
            </a:endParaRPr>
          </a:p>
        </p:txBody>
      </p:sp>
      <p:sp>
        <p:nvSpPr>
          <p:cNvPr id="58" name="テキスト ボックス 57"/>
          <p:cNvSpPr txBox="1"/>
          <p:nvPr/>
        </p:nvSpPr>
        <p:spPr>
          <a:xfrm>
            <a:off x="2714364" y="4964641"/>
            <a:ext cx="180590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p:txBody>
      </p:sp>
      <p:cxnSp>
        <p:nvCxnSpPr>
          <p:cNvPr id="59" name="直線矢印コネクタ 58"/>
          <p:cNvCxnSpPr/>
          <p:nvPr/>
        </p:nvCxnSpPr>
        <p:spPr bwMode="auto">
          <a:xfrm flipH="1" flipV="1">
            <a:off x="3117121" y="4718198"/>
            <a:ext cx="16447" cy="24644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62" idx="2"/>
          </p:cNvCxnSpPr>
          <p:nvPr/>
        </p:nvCxnSpPr>
        <p:spPr bwMode="auto">
          <a:xfrm flipH="1">
            <a:off x="5951239" y="3900438"/>
            <a:ext cx="91053" cy="52406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p:cNvSpPr txBox="1"/>
          <p:nvPr/>
        </p:nvSpPr>
        <p:spPr>
          <a:xfrm>
            <a:off x="5303949" y="3623439"/>
            <a:ext cx="1476686" cy="276999"/>
          </a:xfrm>
          <a:prstGeom prst="rect">
            <a:avLst/>
          </a:prstGeom>
          <a:noFill/>
        </p:spPr>
        <p:txBody>
          <a:bodyPr wrap="none" rtlCol="0">
            <a:spAutoFit/>
          </a:bodyPr>
          <a:lstStyle/>
          <a:p>
            <a:r>
              <a:rPr lang="ja-JP" altLang="en-US" dirty="0" smtClean="0">
                <a:effectLst>
                  <a:glow rad="101600">
                    <a:schemeClr val="bg1">
                      <a:alpha val="85000"/>
                    </a:schemeClr>
                  </a:glow>
                </a:effectLst>
                <a:latin typeface="+mn-ea"/>
                <a:ea typeface="+mn-ea"/>
              </a:rPr>
              <a:t>第四</a:t>
            </a:r>
            <a:r>
              <a:rPr kumimoji="1" lang="ja-JP" altLang="en-US" dirty="0" smtClean="0">
                <a:effectLst>
                  <a:glow rad="101600">
                    <a:schemeClr val="bg1">
                      <a:alpha val="85000"/>
                    </a:schemeClr>
                  </a:glow>
                </a:effectLst>
                <a:latin typeface="+mn-ea"/>
                <a:ea typeface="+mn-ea"/>
              </a:rPr>
              <a:t>引数：</a:t>
            </a:r>
            <a:r>
              <a:rPr lang="ja-JP" altLang="en-US" dirty="0" smtClean="0">
                <a:effectLst>
                  <a:glow rad="101600">
                    <a:schemeClr val="bg1">
                      <a:alpha val="85000"/>
                    </a:schemeClr>
                  </a:glow>
                </a:effectLst>
                <a:latin typeface="+mn-ea"/>
                <a:ea typeface="+mn-ea"/>
              </a:rPr>
              <a:t>結合キー</a:t>
            </a:r>
            <a:endParaRPr kumimoji="1" lang="ja-JP" altLang="en-US" dirty="0" smtClean="0">
              <a:effectLst>
                <a:glow rad="101600">
                  <a:schemeClr val="bg1">
                    <a:alpha val="85000"/>
                  </a:schemeClr>
                </a:glow>
              </a:effectLst>
              <a:latin typeface="+mn-ea"/>
              <a:ea typeface="+mn-ea"/>
            </a:endParaRPr>
          </a:p>
        </p:txBody>
      </p:sp>
      <p:sp>
        <p:nvSpPr>
          <p:cNvPr id="63" name="テキスト ボックス 62"/>
          <p:cNvSpPr txBox="1"/>
          <p:nvPr/>
        </p:nvSpPr>
        <p:spPr>
          <a:xfrm>
            <a:off x="3570605" y="5462321"/>
            <a:ext cx="4690708" cy="830997"/>
          </a:xfrm>
          <a:prstGeom prst="rect">
            <a:avLst/>
          </a:prstGeom>
          <a:noFill/>
        </p:spPr>
        <p:txBody>
          <a:bodyPr wrap="none" rtlCol="0">
            <a:spAutoFit/>
          </a:bodyPr>
          <a:lstStyle/>
          <a:p>
            <a:r>
              <a:rPr kumimoji="1" lang="en-US" altLang="ja-JP" dirty="0" smtClean="0">
                <a:solidFill>
                  <a:srgbClr val="FF9900"/>
                </a:solidFill>
                <a:latin typeface="+mn-ea"/>
                <a:ea typeface="+mn-ea"/>
              </a:rPr>
              <a:t>※</a:t>
            </a:r>
            <a:r>
              <a:rPr kumimoji="1" lang="ja-JP" altLang="en-US" dirty="0" smtClean="0">
                <a:solidFill>
                  <a:srgbClr val="FF9900"/>
                </a:solidFill>
                <a:latin typeface="+mn-ea"/>
                <a:ea typeface="+mn-ea"/>
              </a:rPr>
              <a:t>引数で「</a:t>
            </a:r>
            <a:r>
              <a:rPr kumimoji="1" lang="en-US" altLang="ja-JP" dirty="0" smtClean="0">
                <a:solidFill>
                  <a:srgbClr val="FF9900"/>
                </a:solidFill>
                <a:latin typeface="+mn-ea"/>
                <a:ea typeface="+mn-ea"/>
              </a:rPr>
              <a:t>=</a:t>
            </a:r>
            <a:r>
              <a:rPr kumimoji="1" lang="ja-JP" altLang="en-US" dirty="0" smtClean="0">
                <a:solidFill>
                  <a:srgbClr val="FF9900"/>
                </a:solidFill>
                <a:latin typeface="+mn-ea"/>
                <a:ea typeface="+mn-ea"/>
              </a:rPr>
              <a:t>」が付いているものは、書かなくても動く</a:t>
            </a:r>
            <a:endParaRPr kumimoji="1" lang="en-US" altLang="ja-JP" dirty="0" smtClean="0">
              <a:solidFill>
                <a:srgbClr val="FF9900"/>
              </a:solidFill>
              <a:latin typeface="+mn-ea"/>
              <a:ea typeface="+mn-ea"/>
            </a:endParaRPr>
          </a:p>
          <a:p>
            <a:r>
              <a:rPr lang="ja-JP" altLang="en-US" dirty="0">
                <a:solidFill>
                  <a:srgbClr val="FF9900"/>
                </a:solidFill>
                <a:latin typeface="+mn-ea"/>
                <a:ea typeface="+mn-ea"/>
              </a:rPr>
              <a:t>　</a:t>
            </a:r>
            <a:r>
              <a:rPr lang="ja-JP" altLang="en-US" dirty="0" smtClean="0">
                <a:solidFill>
                  <a:srgbClr val="FF9900"/>
                </a:solidFill>
                <a:latin typeface="+mn-ea"/>
                <a:ea typeface="+mn-ea"/>
              </a:rPr>
              <a:t>（指定しなければデフォルトで決まっているものが入る）</a:t>
            </a:r>
            <a:endParaRPr lang="en-US" altLang="ja-JP" dirty="0" smtClean="0">
              <a:solidFill>
                <a:srgbClr val="FF9900"/>
              </a:solidFill>
              <a:latin typeface="+mn-ea"/>
              <a:ea typeface="+mn-ea"/>
            </a:endParaRPr>
          </a:p>
          <a:p>
            <a:endParaRPr kumimoji="1" lang="en-US" altLang="ja-JP" dirty="0">
              <a:solidFill>
                <a:srgbClr val="FF0000"/>
              </a:solidFill>
              <a:latin typeface="+mn-ea"/>
              <a:ea typeface="+mn-ea"/>
            </a:endParaRPr>
          </a:p>
          <a:p>
            <a:r>
              <a:rPr lang="en-US" altLang="ja-JP" dirty="0" smtClean="0">
                <a:solidFill>
                  <a:srgbClr val="0000FF"/>
                </a:solidFill>
                <a:latin typeface="+mn-ea"/>
                <a:ea typeface="+mn-ea"/>
              </a:rPr>
              <a:t>※Python</a:t>
            </a:r>
            <a:r>
              <a:rPr lang="ja-JP" altLang="en-US" dirty="0" smtClean="0">
                <a:solidFill>
                  <a:srgbClr val="0000FF"/>
                </a:solidFill>
                <a:latin typeface="+mn-ea"/>
                <a:ea typeface="+mn-ea"/>
              </a:rPr>
              <a:t>は</a:t>
            </a:r>
            <a:r>
              <a:rPr lang="ja-JP" altLang="en-US" dirty="0">
                <a:solidFill>
                  <a:srgbClr val="0000FF"/>
                </a:solidFill>
                <a:latin typeface="+mn-ea"/>
                <a:ea typeface="+mn-ea"/>
              </a:rPr>
              <a:t>「</a:t>
            </a:r>
            <a:r>
              <a:rPr lang="en-US" altLang="ja-JP" dirty="0">
                <a:solidFill>
                  <a:srgbClr val="0000FF"/>
                </a:solidFill>
                <a:latin typeface="+mn-ea"/>
                <a:ea typeface="+mn-ea"/>
              </a:rPr>
              <a:t>=</a:t>
            </a:r>
            <a:r>
              <a:rPr lang="ja-JP" altLang="en-US" dirty="0">
                <a:solidFill>
                  <a:srgbClr val="0000FF"/>
                </a:solidFill>
                <a:latin typeface="+mn-ea"/>
                <a:ea typeface="+mn-ea"/>
              </a:rPr>
              <a:t>」</a:t>
            </a:r>
            <a:r>
              <a:rPr lang="ja-JP" altLang="en-US" dirty="0" smtClean="0">
                <a:solidFill>
                  <a:srgbClr val="0000FF"/>
                </a:solidFill>
                <a:latin typeface="+mn-ea"/>
                <a:ea typeface="+mn-ea"/>
              </a:rPr>
              <a:t>があるので、「</a:t>
            </a:r>
            <a:r>
              <a:rPr lang="en-US" altLang="ja-JP" dirty="0" smtClean="0">
                <a:solidFill>
                  <a:srgbClr val="0000FF"/>
                </a:solidFill>
                <a:latin typeface="+mn-ea"/>
                <a:ea typeface="+mn-ea"/>
              </a:rPr>
              <a:t>=</a:t>
            </a:r>
            <a:r>
              <a:rPr lang="ja-JP" altLang="en-US" dirty="0" smtClean="0">
                <a:solidFill>
                  <a:srgbClr val="0000FF"/>
                </a:solidFill>
                <a:latin typeface="+mn-ea"/>
                <a:ea typeface="+mn-ea"/>
              </a:rPr>
              <a:t>」が付いたものは引数の順番を変えても良い</a:t>
            </a:r>
            <a:endParaRPr lang="ja-JP" altLang="en-US" dirty="0">
              <a:solidFill>
                <a:srgbClr val="0000FF"/>
              </a:solidFill>
              <a:latin typeface="+mn-ea"/>
              <a:ea typeface="+mn-ea"/>
            </a:endParaRPr>
          </a:p>
        </p:txBody>
      </p:sp>
      <p:cxnSp>
        <p:nvCxnSpPr>
          <p:cNvPr id="64" name="直線矢印コネクタ 63"/>
          <p:cNvCxnSpPr/>
          <p:nvPr/>
        </p:nvCxnSpPr>
        <p:spPr bwMode="auto">
          <a:xfrm flipV="1">
            <a:off x="5430675" y="4737042"/>
            <a:ext cx="23922" cy="742142"/>
          </a:xfrm>
          <a:prstGeom prst="straightConnector1">
            <a:avLst/>
          </a:prstGeom>
          <a:ln>
            <a:solidFill>
              <a:srgbClr val="FF99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bwMode="auto">
          <a:xfrm flipH="1" flipV="1">
            <a:off x="4262907" y="4672420"/>
            <a:ext cx="1077685" cy="837232"/>
          </a:xfrm>
          <a:prstGeom prst="straightConnector1">
            <a:avLst/>
          </a:prstGeom>
          <a:ln>
            <a:solidFill>
              <a:srgbClr val="FF99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75"/>
          <p:cNvSpPr txBox="1"/>
          <p:nvPr/>
        </p:nvSpPr>
        <p:spPr>
          <a:xfrm>
            <a:off x="972293" y="2773349"/>
            <a:ext cx="800699"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関数名</a:t>
            </a:r>
          </a:p>
        </p:txBody>
      </p:sp>
      <p:cxnSp>
        <p:nvCxnSpPr>
          <p:cNvPr id="77" name="直線矢印コネクタ 76"/>
          <p:cNvCxnSpPr/>
          <p:nvPr/>
        </p:nvCxnSpPr>
        <p:spPr bwMode="auto">
          <a:xfrm flipH="1" flipV="1">
            <a:off x="1375050" y="2526906"/>
            <a:ext cx="16447" cy="24644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78" name="テキスト ボックス 77"/>
          <p:cNvSpPr txBox="1"/>
          <p:nvPr/>
        </p:nvSpPr>
        <p:spPr>
          <a:xfrm>
            <a:off x="1490669" y="4949964"/>
            <a:ext cx="1214290"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モジュール名＋ドット＋関数名</a:t>
            </a:r>
          </a:p>
        </p:txBody>
      </p:sp>
      <p:cxnSp>
        <p:nvCxnSpPr>
          <p:cNvPr id="79" name="直線矢印コネクタ 78"/>
          <p:cNvCxnSpPr/>
          <p:nvPr/>
        </p:nvCxnSpPr>
        <p:spPr bwMode="auto">
          <a:xfrm flipH="1" flipV="1">
            <a:off x="2207845" y="4715914"/>
            <a:ext cx="16447" cy="24644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1" name="直線矢印コネクタ 80"/>
          <p:cNvCxnSpPr/>
          <p:nvPr/>
        </p:nvCxnSpPr>
        <p:spPr bwMode="auto">
          <a:xfrm flipV="1">
            <a:off x="1189987" y="4753905"/>
            <a:ext cx="23922" cy="742142"/>
          </a:xfrm>
          <a:prstGeom prst="straightConnector1">
            <a:avLst/>
          </a:prstGeom>
          <a:ln>
            <a:solidFill>
              <a:srgbClr val="FF99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58539" y="5496051"/>
            <a:ext cx="2778325" cy="646331"/>
          </a:xfrm>
          <a:prstGeom prst="rect">
            <a:avLst/>
          </a:prstGeom>
          <a:noFill/>
        </p:spPr>
        <p:txBody>
          <a:bodyPr wrap="none" rtlCol="0">
            <a:spAutoFit/>
          </a:bodyPr>
          <a:lstStyle/>
          <a:p>
            <a:r>
              <a:rPr kumimoji="1" lang="en-US" altLang="ja-JP" dirty="0" smtClean="0">
                <a:solidFill>
                  <a:srgbClr val="FF9900"/>
                </a:solidFill>
                <a:latin typeface="+mn-ea"/>
                <a:ea typeface="+mn-ea"/>
              </a:rPr>
              <a:t>merge</a:t>
            </a:r>
            <a:r>
              <a:rPr kumimoji="1" lang="ja-JP" altLang="en-US" dirty="0" smtClean="0">
                <a:solidFill>
                  <a:srgbClr val="FF9900"/>
                </a:solidFill>
                <a:latin typeface="+mn-ea"/>
                <a:ea typeface="+mn-ea"/>
              </a:rPr>
              <a:t>してできた</a:t>
            </a:r>
            <a:r>
              <a:rPr kumimoji="1" lang="en-US" altLang="ja-JP" dirty="0" err="1" smtClean="0">
                <a:solidFill>
                  <a:srgbClr val="FF9900"/>
                </a:solidFill>
                <a:latin typeface="+mn-ea"/>
                <a:ea typeface="+mn-ea"/>
              </a:rPr>
              <a:t>DataFrame</a:t>
            </a:r>
            <a:r>
              <a:rPr kumimoji="1" lang="ja-JP" altLang="en-US" dirty="0" smtClean="0">
                <a:solidFill>
                  <a:srgbClr val="FF9900"/>
                </a:solidFill>
                <a:latin typeface="+mn-ea"/>
                <a:ea typeface="+mn-ea"/>
              </a:rPr>
              <a:t>（戻り値）を</a:t>
            </a:r>
            <a:endParaRPr kumimoji="1" lang="en-US" altLang="ja-JP" dirty="0" smtClean="0">
              <a:solidFill>
                <a:srgbClr val="FF9900"/>
              </a:solidFill>
              <a:latin typeface="+mn-ea"/>
              <a:ea typeface="+mn-ea"/>
            </a:endParaRPr>
          </a:p>
          <a:p>
            <a:r>
              <a:rPr kumimoji="1" lang="en-US" altLang="ja-JP" dirty="0" smtClean="0">
                <a:solidFill>
                  <a:srgbClr val="FF9900"/>
                </a:solidFill>
                <a:latin typeface="+mn-ea"/>
                <a:ea typeface="+mn-ea"/>
              </a:rPr>
              <a:t>df3</a:t>
            </a:r>
            <a:r>
              <a:rPr kumimoji="1" lang="ja-JP" altLang="en-US" dirty="0" smtClean="0">
                <a:solidFill>
                  <a:srgbClr val="FF9900"/>
                </a:solidFill>
                <a:latin typeface="+mn-ea"/>
                <a:ea typeface="+mn-ea"/>
              </a:rPr>
              <a:t>に代入</a:t>
            </a:r>
            <a:endParaRPr kumimoji="1" lang="en-US" altLang="ja-JP" dirty="0" smtClean="0">
              <a:solidFill>
                <a:srgbClr val="FF9900"/>
              </a:solidFill>
              <a:latin typeface="+mn-ea"/>
              <a:ea typeface="+mn-ea"/>
            </a:endParaRPr>
          </a:p>
          <a:p>
            <a:r>
              <a:rPr lang="ja-JP" altLang="en-US" dirty="0" smtClean="0">
                <a:solidFill>
                  <a:srgbClr val="FF9900"/>
                </a:solidFill>
                <a:latin typeface="+mn-ea"/>
                <a:ea typeface="+mn-ea"/>
              </a:rPr>
              <a:t>（ここは</a:t>
            </a:r>
            <a:r>
              <a:rPr lang="en-US" altLang="ja-JP" dirty="0" smtClean="0">
                <a:solidFill>
                  <a:srgbClr val="FF9900"/>
                </a:solidFill>
                <a:latin typeface="+mn-ea"/>
                <a:ea typeface="+mn-ea"/>
              </a:rPr>
              <a:t>Excel</a:t>
            </a:r>
            <a:r>
              <a:rPr lang="ja-JP" altLang="en-US" dirty="0" smtClean="0">
                <a:solidFill>
                  <a:srgbClr val="FF9900"/>
                </a:solidFill>
                <a:latin typeface="+mn-ea"/>
                <a:ea typeface="+mn-ea"/>
              </a:rPr>
              <a:t>と違う）</a:t>
            </a:r>
            <a:endParaRPr lang="ja-JP" altLang="en-US" dirty="0">
              <a:solidFill>
                <a:srgbClr val="FF9900"/>
              </a:solidFill>
              <a:latin typeface="+mn-ea"/>
              <a:ea typeface="+mn-ea"/>
            </a:endParaRPr>
          </a:p>
        </p:txBody>
      </p:sp>
    </p:spTree>
    <p:extLst>
      <p:ext uri="{BB962C8B-B14F-4D97-AF65-F5344CB8AC3E}">
        <p14:creationId xmlns:p14="http://schemas.microsoft.com/office/powerpoint/2010/main" val="239720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p:bldP spid="41" grpId="0"/>
      <p:bldP spid="42" grpId="0"/>
      <p:bldP spid="45" grpId="0" animBg="1"/>
      <p:bldP spid="48" grpId="0"/>
      <p:bldP spid="58" grpId="0"/>
      <p:bldP spid="63" grpId="0"/>
      <p:bldP spid="76" grpId="0"/>
      <p:bldP spid="78" grpId="0"/>
      <p:bldP spid="5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関数</a:t>
            </a:r>
            <a:endParaRPr kumimoji="1" lang="ja-JP" altLang="en-US" dirty="0"/>
          </a:p>
        </p:txBody>
      </p:sp>
      <p:sp>
        <p:nvSpPr>
          <p:cNvPr id="4" name="テキスト ボックス 3"/>
          <p:cNvSpPr txBox="1"/>
          <p:nvPr/>
        </p:nvSpPr>
        <p:spPr>
          <a:xfrm>
            <a:off x="796955" y="1023458"/>
            <a:ext cx="3938002" cy="3693319"/>
          </a:xfrm>
          <a:prstGeom prst="rect">
            <a:avLst/>
          </a:prstGeom>
          <a:noFill/>
        </p:spPr>
        <p:txBody>
          <a:bodyPr wrap="square" rtlCol="0">
            <a:spAutoFit/>
          </a:bodyPr>
          <a:lstStyle/>
          <a:p>
            <a:r>
              <a:rPr lang="ja-JP" altLang="en-US" sz="1800" dirty="0" smtClean="0">
                <a:latin typeface="+mn-ea"/>
                <a:ea typeface="+mn-ea"/>
              </a:rPr>
              <a:t>■並べ替え（</a:t>
            </a:r>
            <a:r>
              <a:rPr lang="en-US" altLang="ja-JP" sz="1800" dirty="0" smtClean="0">
                <a:latin typeface="+mn-ea"/>
                <a:ea typeface="+mn-ea"/>
              </a:rPr>
              <a:t>SOR</a:t>
            </a:r>
            <a:r>
              <a:rPr lang="en-US" altLang="ja-JP" sz="1800" dirty="0">
                <a:latin typeface="+mn-ea"/>
                <a:ea typeface="+mn-ea"/>
              </a:rPr>
              <a:t>T</a:t>
            </a:r>
            <a:r>
              <a:rPr lang="ja-JP" altLang="en-US" sz="1800" dirty="0" smtClean="0">
                <a:latin typeface="+mn-ea"/>
                <a:ea typeface="+mn-ea"/>
              </a:rPr>
              <a:t>）</a:t>
            </a:r>
            <a:endParaRPr lang="en-US" altLang="ja-JP" sz="1800" dirty="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7" name="図 6"/>
          <p:cNvPicPr>
            <a:picLocks noChangeAspect="1"/>
          </p:cNvPicPr>
          <p:nvPr/>
        </p:nvPicPr>
        <p:blipFill>
          <a:blip r:embed="rId2"/>
          <a:stretch>
            <a:fillRect/>
          </a:stretch>
        </p:blipFill>
        <p:spPr>
          <a:xfrm>
            <a:off x="1311121" y="2090888"/>
            <a:ext cx="2629267" cy="352474"/>
          </a:xfrm>
          <a:prstGeom prst="rect">
            <a:avLst/>
          </a:prstGeom>
        </p:spPr>
      </p:pic>
      <p:sp>
        <p:nvSpPr>
          <p:cNvPr id="8" name="テキスト ボックス 7"/>
          <p:cNvSpPr txBox="1"/>
          <p:nvPr/>
        </p:nvSpPr>
        <p:spPr>
          <a:xfrm>
            <a:off x="4195123" y="2823278"/>
            <a:ext cx="4500066" cy="261610"/>
          </a:xfrm>
          <a:prstGeom prst="rect">
            <a:avLst/>
          </a:prstGeom>
          <a:noFill/>
        </p:spPr>
        <p:txBody>
          <a:bodyPr wrap="square" rtlCol="0">
            <a:spAutoFit/>
          </a:bodyPr>
          <a:lstStyle/>
          <a:p>
            <a:r>
              <a:rPr lang="en-US" altLang="ja-JP" sz="1100" dirty="0" smtClean="0">
                <a:solidFill>
                  <a:schemeClr val="accent1"/>
                </a:solidFill>
                <a:effectLst>
                  <a:glow rad="127000">
                    <a:schemeClr val="bg1">
                      <a:alpha val="90000"/>
                    </a:schemeClr>
                  </a:glow>
                </a:effectLst>
                <a:latin typeface="+mn-ea"/>
                <a:ea typeface="+mn-ea"/>
              </a:rPr>
              <a:t>※SORT</a:t>
            </a:r>
            <a:r>
              <a:rPr lang="ja-JP" altLang="en-US" sz="1100" dirty="0" smtClean="0">
                <a:solidFill>
                  <a:schemeClr val="accent1"/>
                </a:solidFill>
                <a:effectLst>
                  <a:glow rad="127000">
                    <a:schemeClr val="bg1">
                      <a:alpha val="90000"/>
                    </a:schemeClr>
                  </a:glow>
                </a:effectLst>
                <a:latin typeface="+mn-ea"/>
                <a:ea typeface="+mn-ea"/>
              </a:rPr>
              <a:t>関数は</a:t>
            </a:r>
            <a:r>
              <a:rPr lang="en-US" altLang="ja-JP" sz="1100" dirty="0" smtClean="0">
                <a:solidFill>
                  <a:schemeClr val="accent1"/>
                </a:solidFill>
                <a:effectLst>
                  <a:glow rad="127000">
                    <a:schemeClr val="bg1">
                      <a:alpha val="90000"/>
                    </a:schemeClr>
                  </a:glow>
                </a:effectLst>
                <a:latin typeface="+mn-ea"/>
                <a:ea typeface="+mn-ea"/>
              </a:rPr>
              <a:t>Office365</a:t>
            </a:r>
            <a:r>
              <a:rPr lang="ja-JP" altLang="en-US" sz="1100" dirty="0" smtClean="0">
                <a:solidFill>
                  <a:schemeClr val="accent1"/>
                </a:solidFill>
                <a:effectLst>
                  <a:glow rad="127000">
                    <a:schemeClr val="bg1">
                      <a:alpha val="90000"/>
                    </a:schemeClr>
                  </a:glow>
                </a:effectLst>
                <a:latin typeface="+mn-ea"/>
                <a:ea typeface="+mn-ea"/>
              </a:rPr>
              <a:t>用なので、</a:t>
            </a:r>
            <a:r>
              <a:rPr lang="en-US" altLang="ja-JP" sz="1100" dirty="0" smtClean="0">
                <a:solidFill>
                  <a:schemeClr val="accent1"/>
                </a:solidFill>
                <a:effectLst>
                  <a:glow rad="127000">
                    <a:schemeClr val="bg1">
                      <a:alpha val="90000"/>
                    </a:schemeClr>
                  </a:glow>
                </a:effectLst>
                <a:latin typeface="+mn-ea"/>
                <a:ea typeface="+mn-ea"/>
              </a:rPr>
              <a:t>excel2016</a:t>
            </a:r>
            <a:r>
              <a:rPr lang="ja-JP" altLang="en-US" sz="1100" dirty="0" smtClean="0">
                <a:solidFill>
                  <a:schemeClr val="accent1"/>
                </a:solidFill>
                <a:effectLst>
                  <a:glow rad="127000">
                    <a:schemeClr val="bg1">
                      <a:alpha val="90000"/>
                    </a:schemeClr>
                  </a:glow>
                </a:effectLst>
                <a:latin typeface="+mn-ea"/>
                <a:ea typeface="+mn-ea"/>
              </a:rPr>
              <a:t>では動きませんでした。</a:t>
            </a:r>
            <a:endParaRPr lang="en-US" altLang="ja-JP" sz="1100" dirty="0" smtClean="0">
              <a:solidFill>
                <a:schemeClr val="accent1"/>
              </a:solidFill>
              <a:effectLst>
                <a:glow rad="127000">
                  <a:schemeClr val="bg1">
                    <a:alpha val="90000"/>
                  </a:schemeClr>
                </a:glow>
              </a:effectLst>
              <a:latin typeface="+mn-ea"/>
              <a:ea typeface="+mn-ea"/>
            </a:endParaRPr>
          </a:p>
        </p:txBody>
      </p:sp>
      <p:pic>
        <p:nvPicPr>
          <p:cNvPr id="9" name="図 8"/>
          <p:cNvPicPr>
            <a:picLocks noChangeAspect="1"/>
          </p:cNvPicPr>
          <p:nvPr/>
        </p:nvPicPr>
        <p:blipFill>
          <a:blip r:embed="rId3"/>
          <a:stretch>
            <a:fillRect/>
          </a:stretch>
        </p:blipFill>
        <p:spPr>
          <a:xfrm>
            <a:off x="1816352" y="2428613"/>
            <a:ext cx="3010320" cy="362001"/>
          </a:xfrm>
          <a:prstGeom prst="rect">
            <a:avLst/>
          </a:prstGeom>
        </p:spPr>
      </p:pic>
      <p:pic>
        <p:nvPicPr>
          <p:cNvPr id="10" name="図 9"/>
          <p:cNvPicPr>
            <a:picLocks noChangeAspect="1"/>
          </p:cNvPicPr>
          <p:nvPr/>
        </p:nvPicPr>
        <p:blipFill>
          <a:blip r:embed="rId4"/>
          <a:stretch>
            <a:fillRect/>
          </a:stretch>
        </p:blipFill>
        <p:spPr>
          <a:xfrm>
            <a:off x="1267737" y="3642872"/>
            <a:ext cx="5106113" cy="342948"/>
          </a:xfrm>
          <a:prstGeom prst="rect">
            <a:avLst/>
          </a:prstGeom>
        </p:spPr>
      </p:pic>
      <p:pic>
        <p:nvPicPr>
          <p:cNvPr id="12" name="図 11"/>
          <p:cNvPicPr>
            <a:picLocks noChangeAspect="1"/>
          </p:cNvPicPr>
          <p:nvPr/>
        </p:nvPicPr>
        <p:blipFill>
          <a:blip r:embed="rId5"/>
          <a:stretch>
            <a:fillRect/>
          </a:stretch>
        </p:blipFill>
        <p:spPr>
          <a:xfrm>
            <a:off x="1267737" y="4037852"/>
            <a:ext cx="7240010" cy="2210108"/>
          </a:xfrm>
          <a:prstGeom prst="rect">
            <a:avLst/>
          </a:prstGeom>
        </p:spPr>
      </p:pic>
      <p:sp>
        <p:nvSpPr>
          <p:cNvPr id="13" name="テキスト ボックス 12"/>
          <p:cNvSpPr txBox="1"/>
          <p:nvPr/>
        </p:nvSpPr>
        <p:spPr>
          <a:xfrm>
            <a:off x="115277" y="4787941"/>
            <a:ext cx="2212668"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5" name="直線矢印コネクタ 14"/>
          <p:cNvCxnSpPr/>
          <p:nvPr/>
        </p:nvCxnSpPr>
        <p:spPr bwMode="auto">
          <a:xfrm flipV="1">
            <a:off x="1103152" y="4644930"/>
            <a:ext cx="207969" cy="16451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6" name="直線コネクタ 15"/>
          <p:cNvCxnSpPr/>
          <p:nvPr/>
        </p:nvCxnSpPr>
        <p:spPr bwMode="auto">
          <a:xfrm>
            <a:off x="2748794" y="3976051"/>
            <a:ext cx="3555533"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17" name="テキスト ボックス 16"/>
          <p:cNvSpPr txBox="1"/>
          <p:nvPr/>
        </p:nvSpPr>
        <p:spPr>
          <a:xfrm>
            <a:off x="6373850" y="3791385"/>
            <a:ext cx="2092239"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引数（ここには</a:t>
            </a:r>
            <a:r>
              <a:rPr kumimoji="1" lang="en-US" altLang="ja-JP" sz="1800" dirty="0" smtClean="0">
                <a:solidFill>
                  <a:srgbClr val="FF0000"/>
                </a:solidFill>
                <a:latin typeface="+mn-ea"/>
                <a:ea typeface="+mn-ea"/>
              </a:rPr>
              <a:t>2</a:t>
            </a:r>
            <a:r>
              <a:rPr kumimoji="1" lang="ja-JP" altLang="en-US" sz="1800" dirty="0" smtClean="0">
                <a:solidFill>
                  <a:srgbClr val="FF0000"/>
                </a:solidFill>
                <a:latin typeface="+mn-ea"/>
                <a:ea typeface="+mn-ea"/>
              </a:rPr>
              <a:t>つ）</a:t>
            </a:r>
          </a:p>
        </p:txBody>
      </p:sp>
      <p:sp>
        <p:nvSpPr>
          <p:cNvPr id="14" name="テキスト ボックス 13"/>
          <p:cNvSpPr txBox="1"/>
          <p:nvPr/>
        </p:nvSpPr>
        <p:spPr>
          <a:xfrm>
            <a:off x="4826672" y="2424947"/>
            <a:ext cx="1645002"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r>
              <a:rPr kumimoji="1" lang="en-US" altLang="ja-JP" sz="1800" dirty="0" smtClean="0">
                <a:solidFill>
                  <a:srgbClr val="FF0000"/>
                </a:solidFill>
                <a:latin typeface="+mn-ea"/>
                <a:ea typeface="+mn-ea"/>
              </a:rPr>
              <a:t>4</a:t>
            </a:r>
            <a:r>
              <a:rPr kumimoji="1" lang="ja-JP" altLang="en-US" sz="1800" dirty="0" smtClean="0">
                <a:solidFill>
                  <a:srgbClr val="FF0000"/>
                </a:solidFill>
                <a:latin typeface="+mn-ea"/>
                <a:ea typeface="+mn-ea"/>
              </a:rPr>
              <a:t>つ）</a:t>
            </a:r>
          </a:p>
        </p:txBody>
      </p:sp>
    </p:spTree>
    <p:extLst>
      <p:ext uri="{BB962C8B-B14F-4D97-AF65-F5344CB8AC3E}">
        <p14:creationId xmlns:p14="http://schemas.microsoft.com/office/powerpoint/2010/main" val="34582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関数の名前を勝手に決めつけないようにしましょう</a:t>
            </a:r>
            <a:endParaRPr kumimoji="1" lang="ja-JP" altLang="en-US" dirty="0"/>
          </a:p>
        </p:txBody>
      </p:sp>
      <p:sp>
        <p:nvSpPr>
          <p:cNvPr id="3" name="テキスト ボックス 2"/>
          <p:cNvSpPr txBox="1"/>
          <p:nvPr/>
        </p:nvSpPr>
        <p:spPr>
          <a:xfrm>
            <a:off x="400544" y="954869"/>
            <a:ext cx="5901517" cy="3970318"/>
          </a:xfrm>
          <a:prstGeom prst="rect">
            <a:avLst/>
          </a:prstGeom>
          <a:noFill/>
        </p:spPr>
        <p:txBody>
          <a:bodyPr wrap="square" rtlCol="0">
            <a:spAutoFit/>
          </a:bodyPr>
          <a:lstStyle/>
          <a:p>
            <a:r>
              <a:rPr lang="ja-JP" altLang="en-US" sz="1800" dirty="0" smtClean="0">
                <a:latin typeface="+mn-ea"/>
                <a:ea typeface="+mn-ea"/>
              </a:rPr>
              <a:t>■</a:t>
            </a:r>
            <a:r>
              <a:rPr lang="en-US" altLang="ja-JP" sz="1800" dirty="0" smtClean="0">
                <a:latin typeface="+mn-ea"/>
                <a:ea typeface="+mn-ea"/>
              </a:rPr>
              <a:t>Excel</a:t>
            </a:r>
            <a:r>
              <a:rPr lang="ja-JP" altLang="en-US" sz="1800" dirty="0" smtClean="0">
                <a:latin typeface="+mn-ea"/>
                <a:ea typeface="+mn-ea"/>
              </a:rPr>
              <a:t>も</a:t>
            </a:r>
            <a:r>
              <a:rPr lang="en-US" altLang="ja-JP" sz="1800" dirty="0" smtClean="0">
                <a:latin typeface="+mn-ea"/>
                <a:ea typeface="+mn-ea"/>
              </a:rPr>
              <a:t>Python</a:t>
            </a:r>
            <a:r>
              <a:rPr lang="ja-JP" altLang="en-US" sz="1800" dirty="0" smtClean="0">
                <a:latin typeface="+mn-ea"/>
                <a:ea typeface="+mn-ea"/>
              </a:rPr>
              <a:t>も、関数名を正しく入れないと動きません</a:t>
            </a:r>
            <a:endParaRPr lang="en-US" altLang="ja-JP" sz="1800" dirty="0" smtClean="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smtClean="0">
              <a:latin typeface="+mn-ea"/>
              <a:ea typeface="+mn-ea"/>
            </a:endParaRPr>
          </a:p>
          <a:p>
            <a:endParaRPr lang="en-US" altLang="ja-JP" sz="1800" dirty="0">
              <a:latin typeface="+mn-ea"/>
              <a:ea typeface="+mn-ea"/>
            </a:endParaRPr>
          </a:p>
          <a:p>
            <a:endParaRPr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4" name="図 3"/>
          <p:cNvPicPr>
            <a:picLocks noChangeAspect="1"/>
          </p:cNvPicPr>
          <p:nvPr/>
        </p:nvPicPr>
        <p:blipFill>
          <a:blip r:embed="rId2"/>
          <a:stretch>
            <a:fillRect/>
          </a:stretch>
        </p:blipFill>
        <p:spPr>
          <a:xfrm>
            <a:off x="1051031" y="1870676"/>
            <a:ext cx="1538631" cy="360000"/>
          </a:xfrm>
          <a:prstGeom prst="rect">
            <a:avLst/>
          </a:prstGeom>
        </p:spPr>
      </p:pic>
      <p:pic>
        <p:nvPicPr>
          <p:cNvPr id="5" name="図 4"/>
          <p:cNvPicPr>
            <a:picLocks noChangeAspect="1"/>
          </p:cNvPicPr>
          <p:nvPr/>
        </p:nvPicPr>
        <p:blipFill>
          <a:blip r:embed="rId3"/>
          <a:stretch>
            <a:fillRect/>
          </a:stretch>
        </p:blipFill>
        <p:spPr>
          <a:xfrm>
            <a:off x="3900506" y="1851974"/>
            <a:ext cx="1025662" cy="360000"/>
          </a:xfrm>
          <a:prstGeom prst="rect">
            <a:avLst/>
          </a:prstGeom>
        </p:spPr>
      </p:pic>
      <p:pic>
        <p:nvPicPr>
          <p:cNvPr id="6" name="図 5"/>
          <p:cNvPicPr>
            <a:picLocks noChangeAspect="1"/>
          </p:cNvPicPr>
          <p:nvPr/>
        </p:nvPicPr>
        <p:blipFill>
          <a:blip r:embed="rId4"/>
          <a:stretch>
            <a:fillRect/>
          </a:stretch>
        </p:blipFill>
        <p:spPr>
          <a:xfrm>
            <a:off x="1051031" y="2301853"/>
            <a:ext cx="1670164" cy="360000"/>
          </a:xfrm>
          <a:prstGeom prst="rect">
            <a:avLst/>
          </a:prstGeom>
        </p:spPr>
      </p:pic>
      <p:pic>
        <p:nvPicPr>
          <p:cNvPr id="7" name="図 6"/>
          <p:cNvPicPr>
            <a:picLocks noChangeAspect="1"/>
          </p:cNvPicPr>
          <p:nvPr/>
        </p:nvPicPr>
        <p:blipFill>
          <a:blip r:embed="rId5"/>
          <a:stretch>
            <a:fillRect/>
          </a:stretch>
        </p:blipFill>
        <p:spPr>
          <a:xfrm>
            <a:off x="3900506" y="2301853"/>
            <a:ext cx="968276" cy="360000"/>
          </a:xfrm>
          <a:prstGeom prst="rect">
            <a:avLst/>
          </a:prstGeom>
        </p:spPr>
      </p:pic>
      <p:pic>
        <p:nvPicPr>
          <p:cNvPr id="8" name="図 7"/>
          <p:cNvPicPr>
            <a:picLocks noChangeAspect="1"/>
          </p:cNvPicPr>
          <p:nvPr/>
        </p:nvPicPr>
        <p:blipFill>
          <a:blip r:embed="rId6"/>
          <a:stretch>
            <a:fillRect/>
          </a:stretch>
        </p:blipFill>
        <p:spPr>
          <a:xfrm>
            <a:off x="1051031" y="2737754"/>
            <a:ext cx="1579356" cy="360000"/>
          </a:xfrm>
          <a:prstGeom prst="rect">
            <a:avLst/>
          </a:prstGeom>
        </p:spPr>
      </p:pic>
      <p:cxnSp>
        <p:nvCxnSpPr>
          <p:cNvPr id="10" name="直線矢印コネクタ 9"/>
          <p:cNvCxnSpPr/>
          <p:nvPr/>
        </p:nvCxnSpPr>
        <p:spPr bwMode="auto">
          <a:xfrm>
            <a:off x="2970727" y="2042870"/>
            <a:ext cx="579549"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chemeClr val="accent5"/>
            </a:solidFill>
            <a:prstDash val="solid"/>
            <a:round/>
            <a:headEnd type="none" w="med" len="med"/>
            <a:tailEnd type="triangle"/>
          </a:ln>
          <a:effectLst/>
        </p:spPr>
      </p:cxnSp>
      <p:cxnSp>
        <p:nvCxnSpPr>
          <p:cNvPr id="11" name="直線矢印コネクタ 10"/>
          <p:cNvCxnSpPr/>
          <p:nvPr/>
        </p:nvCxnSpPr>
        <p:spPr bwMode="auto">
          <a:xfrm>
            <a:off x="2970726" y="2481853"/>
            <a:ext cx="579549"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chemeClr val="accent5"/>
            </a:solidFill>
            <a:prstDash val="solid"/>
            <a:round/>
            <a:headEnd type="none" w="med" len="med"/>
            <a:tailEnd type="triangle"/>
          </a:ln>
          <a:effectLst/>
        </p:spPr>
      </p:cxnSp>
      <p:cxnSp>
        <p:nvCxnSpPr>
          <p:cNvPr id="12" name="直線矢印コネクタ 11"/>
          <p:cNvCxnSpPr/>
          <p:nvPr/>
        </p:nvCxnSpPr>
        <p:spPr bwMode="auto">
          <a:xfrm>
            <a:off x="2970725" y="2917754"/>
            <a:ext cx="579549" cy="0"/>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chemeClr val="accent5"/>
            </a:solidFill>
            <a:prstDash val="solid"/>
            <a:round/>
            <a:headEnd type="none" w="med" len="med"/>
            <a:tailEnd type="triangle"/>
          </a:ln>
          <a:effectLst/>
        </p:spPr>
      </p:cxnSp>
      <p:pic>
        <p:nvPicPr>
          <p:cNvPr id="14" name="図 13"/>
          <p:cNvPicPr>
            <a:picLocks noChangeAspect="1"/>
          </p:cNvPicPr>
          <p:nvPr/>
        </p:nvPicPr>
        <p:blipFill>
          <a:blip r:embed="rId5"/>
          <a:stretch>
            <a:fillRect/>
          </a:stretch>
        </p:blipFill>
        <p:spPr>
          <a:xfrm>
            <a:off x="3900506" y="2771031"/>
            <a:ext cx="968276" cy="360000"/>
          </a:xfrm>
          <a:prstGeom prst="rect">
            <a:avLst/>
          </a:prstGeom>
        </p:spPr>
      </p:pic>
      <p:pic>
        <p:nvPicPr>
          <p:cNvPr id="15" name="図 14"/>
          <p:cNvPicPr>
            <a:picLocks noChangeAspect="1"/>
          </p:cNvPicPr>
          <p:nvPr/>
        </p:nvPicPr>
        <p:blipFill>
          <a:blip r:embed="rId7"/>
          <a:stretch>
            <a:fillRect/>
          </a:stretch>
        </p:blipFill>
        <p:spPr>
          <a:xfrm>
            <a:off x="569248" y="3827482"/>
            <a:ext cx="6255055" cy="2454311"/>
          </a:xfrm>
          <a:prstGeom prst="rect">
            <a:avLst/>
          </a:prstGeom>
        </p:spPr>
      </p:pic>
      <p:sp>
        <p:nvSpPr>
          <p:cNvPr id="16" name="テキスト ボックス 15"/>
          <p:cNvSpPr txBox="1"/>
          <p:nvPr/>
        </p:nvSpPr>
        <p:spPr>
          <a:xfrm>
            <a:off x="4922716" y="2351182"/>
            <a:ext cx="3100822"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←訳「そんな名前の関数はない」</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7" name="テキスト ボックス 16"/>
          <p:cNvSpPr txBox="1"/>
          <p:nvPr/>
        </p:nvSpPr>
        <p:spPr>
          <a:xfrm>
            <a:off x="3852427" y="6003644"/>
            <a:ext cx="4973893"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←訳「</a:t>
            </a:r>
            <a:r>
              <a:rPr lang="en-US" altLang="ja-JP" sz="1600" dirty="0" smtClean="0">
                <a:solidFill>
                  <a:schemeClr val="accent1"/>
                </a:solidFill>
                <a:effectLst>
                  <a:glow rad="127000">
                    <a:schemeClr val="bg1">
                      <a:alpha val="90000"/>
                    </a:schemeClr>
                  </a:glow>
                </a:effectLst>
                <a:latin typeface="+mn-ea"/>
                <a:ea typeface="+mn-ea"/>
              </a:rPr>
              <a:t>Pandas</a:t>
            </a:r>
            <a:r>
              <a:rPr lang="ja-JP" altLang="en-US" sz="1600" dirty="0" smtClean="0">
                <a:solidFill>
                  <a:schemeClr val="accent1"/>
                </a:solidFill>
                <a:effectLst>
                  <a:glow rad="127000">
                    <a:schemeClr val="bg1">
                      <a:alpha val="90000"/>
                    </a:schemeClr>
                  </a:glow>
                </a:effectLst>
                <a:latin typeface="+mn-ea"/>
                <a:ea typeface="+mn-ea"/>
              </a:rPr>
              <a:t>に</a:t>
            </a:r>
            <a:r>
              <a:rPr lang="en-US" altLang="ja-JP" sz="1600" dirty="0" err="1" smtClean="0">
                <a:solidFill>
                  <a:schemeClr val="accent1"/>
                </a:solidFill>
                <a:effectLst>
                  <a:glow rad="127000">
                    <a:schemeClr val="bg1">
                      <a:alpha val="90000"/>
                    </a:schemeClr>
                  </a:glow>
                </a:effectLst>
                <a:latin typeface="+mn-ea"/>
                <a:ea typeface="+mn-ea"/>
              </a:rPr>
              <a:t>read_xlsx</a:t>
            </a:r>
            <a:r>
              <a:rPr lang="ja-JP" altLang="en-US" sz="1600" dirty="0" smtClean="0">
                <a:solidFill>
                  <a:schemeClr val="accent1"/>
                </a:solidFill>
                <a:effectLst>
                  <a:glow rad="127000">
                    <a:schemeClr val="bg1">
                      <a:alpha val="90000"/>
                    </a:schemeClr>
                  </a:glow>
                </a:effectLst>
                <a:latin typeface="+mn-ea"/>
                <a:ea typeface="+mn-ea"/>
              </a:rPr>
              <a:t>なんて名前の関数はない」</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18" name="テキスト ボックス 17"/>
          <p:cNvSpPr txBox="1"/>
          <p:nvPr/>
        </p:nvSpPr>
        <p:spPr>
          <a:xfrm>
            <a:off x="4922715" y="2851908"/>
            <a:ext cx="3903605" cy="338554"/>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←訳「勝手に名前つけても動かないよ」</a:t>
            </a:r>
            <a:endParaRPr lang="en-US" altLang="ja-JP" sz="1600" dirty="0" smtClean="0">
              <a:solidFill>
                <a:schemeClr val="accent1"/>
              </a:solidFill>
              <a:effectLst>
                <a:glow rad="127000">
                  <a:schemeClr val="bg1">
                    <a:alpha val="90000"/>
                  </a:schemeClr>
                </a:glow>
              </a:effectLst>
              <a:latin typeface="+mn-ea"/>
              <a:ea typeface="+mn-ea"/>
            </a:endParaRPr>
          </a:p>
        </p:txBody>
      </p:sp>
      <p:cxnSp>
        <p:nvCxnSpPr>
          <p:cNvPr id="20" name="直線コネクタ 19"/>
          <p:cNvCxnSpPr/>
          <p:nvPr/>
        </p:nvCxnSpPr>
        <p:spPr bwMode="auto">
          <a:xfrm>
            <a:off x="1462702" y="6281793"/>
            <a:ext cx="2335369"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5612389" y="4603508"/>
            <a:ext cx="3100822" cy="1200329"/>
          </a:xfrm>
          <a:prstGeom prst="rect">
            <a:avLst/>
          </a:prstGeom>
          <a:noFill/>
        </p:spPr>
        <p:txBody>
          <a:bodyPr wrap="square" rtlCol="0">
            <a:spAutoFit/>
          </a:bodyPr>
          <a:lstStyle/>
          <a:p>
            <a:r>
              <a:rPr lang="ja-JP" altLang="en-US" sz="1600" dirty="0" smtClean="0">
                <a:solidFill>
                  <a:schemeClr val="accent1"/>
                </a:solidFill>
                <a:effectLst>
                  <a:glow rad="127000">
                    <a:schemeClr val="bg1">
                      <a:alpha val="90000"/>
                    </a:schemeClr>
                  </a:glow>
                </a:effectLst>
                <a:latin typeface="+mn-ea"/>
                <a:ea typeface="+mn-ea"/>
              </a:rPr>
              <a:t>これが出たときは、</a:t>
            </a:r>
            <a:r>
              <a:rPr lang="en-US" altLang="ja-JP" sz="1600" dirty="0" smtClean="0">
                <a:solidFill>
                  <a:schemeClr val="accent1"/>
                </a:solidFill>
                <a:effectLst>
                  <a:glow rad="127000">
                    <a:schemeClr val="bg1">
                      <a:alpha val="90000"/>
                    </a:schemeClr>
                  </a:glow>
                </a:effectLst>
                <a:latin typeface="+mn-ea"/>
                <a:ea typeface="+mn-ea"/>
              </a:rPr>
              <a:t>Google</a:t>
            </a:r>
            <a:r>
              <a:rPr lang="ja-JP" altLang="en-US" sz="1600" dirty="0" smtClean="0">
                <a:solidFill>
                  <a:schemeClr val="accent1"/>
                </a:solidFill>
                <a:effectLst>
                  <a:glow rad="127000">
                    <a:schemeClr val="bg1">
                      <a:alpha val="90000"/>
                    </a:schemeClr>
                  </a:glow>
                </a:effectLst>
                <a:latin typeface="+mn-ea"/>
                <a:ea typeface="+mn-ea"/>
              </a:rPr>
              <a:t>でやりたいことを調べ、正しい名前の関数を見つけましょう</a:t>
            </a:r>
            <a:endParaRPr lang="en-US" altLang="ja-JP" sz="1600" dirty="0" smtClean="0">
              <a:solidFill>
                <a:schemeClr val="accent1"/>
              </a:solidFill>
              <a:effectLst>
                <a:glow rad="127000">
                  <a:schemeClr val="bg1">
                    <a:alpha val="90000"/>
                  </a:schemeClr>
                </a:glow>
              </a:effectLst>
              <a:latin typeface="+mn-ea"/>
              <a:ea typeface="+mn-ea"/>
            </a:endParaRPr>
          </a:p>
          <a:p>
            <a:endParaRPr lang="en-US" altLang="ja-JP" dirty="0">
              <a:solidFill>
                <a:schemeClr val="accent1"/>
              </a:solidFill>
              <a:effectLst>
                <a:glow rad="127000">
                  <a:schemeClr val="bg1">
                    <a:alpha val="90000"/>
                  </a:schemeClr>
                </a:glow>
              </a:effectLst>
              <a:latin typeface="+mn-ea"/>
              <a:ea typeface="+mn-ea"/>
            </a:endParaRPr>
          </a:p>
          <a:p>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正しい関数は</a:t>
            </a:r>
            <a:r>
              <a:rPr lang="en-US" altLang="ja-JP" dirty="0" err="1" smtClean="0">
                <a:solidFill>
                  <a:schemeClr val="accent1"/>
                </a:solidFill>
                <a:effectLst>
                  <a:glow rad="127000">
                    <a:schemeClr val="bg1">
                      <a:alpha val="90000"/>
                    </a:schemeClr>
                  </a:glow>
                </a:effectLst>
                <a:latin typeface="+mn-ea"/>
                <a:ea typeface="+mn-ea"/>
              </a:rPr>
              <a:t>read_excel</a:t>
            </a:r>
            <a:r>
              <a:rPr lang="ja-JP" altLang="en-US" dirty="0" smtClean="0">
                <a:solidFill>
                  <a:schemeClr val="accent1"/>
                </a:solidFill>
                <a:effectLst>
                  <a:glow rad="127000">
                    <a:schemeClr val="bg1">
                      <a:alpha val="90000"/>
                    </a:schemeClr>
                  </a:glow>
                </a:effectLst>
                <a:latin typeface="+mn-ea"/>
                <a:ea typeface="+mn-ea"/>
              </a:rPr>
              <a:t>である</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22" name="直線コネクタ 21"/>
          <p:cNvCxnSpPr>
            <a:stCxn id="21" idx="1"/>
          </p:cNvCxnSpPr>
          <p:nvPr/>
        </p:nvCxnSpPr>
        <p:spPr bwMode="auto">
          <a:xfrm flipH="1">
            <a:off x="3595163" y="5203673"/>
            <a:ext cx="2017226" cy="85926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59659" y="1411456"/>
            <a:ext cx="7224682" cy="4035088"/>
          </a:xfrm>
        </p:spPr>
        <p:txBody>
          <a:bodyPr>
            <a:noAutofit/>
          </a:bodyPr>
          <a:lstStyle/>
          <a:p>
            <a:pPr algn="ctr"/>
            <a:r>
              <a:rPr lang="en-US" altLang="ja-JP" sz="7200" dirty="0" smtClean="0"/>
              <a:t>Pandas</a:t>
            </a:r>
            <a:br>
              <a:rPr lang="en-US" altLang="ja-JP" sz="7200" dirty="0" smtClean="0"/>
            </a:br>
            <a:r>
              <a:rPr lang="en-US" altLang="ja-JP" sz="7200" dirty="0" err="1" smtClean="0"/>
              <a:t>DataFrame</a:t>
            </a:r>
            <a:r>
              <a:rPr lang="en-US" altLang="ja-JP" sz="7200" dirty="0" smtClean="0"/>
              <a:t/>
            </a:r>
            <a:br>
              <a:rPr lang="en-US" altLang="ja-JP" sz="7200" dirty="0" smtClean="0"/>
            </a:br>
            <a:r>
              <a:rPr lang="ja-JP" altLang="en-US" sz="7200" dirty="0" smtClean="0"/>
              <a:t>（要素の抽出）</a:t>
            </a:r>
            <a:endParaRPr kumimoji="1" lang="ja-JP" altLang="en-US" sz="7200" dirty="0"/>
          </a:p>
        </p:txBody>
      </p:sp>
    </p:spTree>
    <p:extLst>
      <p:ext uri="{BB962C8B-B14F-4D97-AF65-F5344CB8AC3E}">
        <p14:creationId xmlns:p14="http://schemas.microsoft.com/office/powerpoint/2010/main" val="19087210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再現用データ置き場</a:t>
            </a:r>
            <a:endParaRPr kumimoji="1" lang="ja-JP" altLang="en-US" dirty="0"/>
          </a:p>
        </p:txBody>
      </p:sp>
      <p:sp>
        <p:nvSpPr>
          <p:cNvPr id="3" name="テキスト ボックス 2"/>
          <p:cNvSpPr txBox="1"/>
          <p:nvPr/>
        </p:nvSpPr>
        <p:spPr>
          <a:xfrm>
            <a:off x="314686" y="864986"/>
            <a:ext cx="8481584" cy="4616648"/>
          </a:xfrm>
          <a:prstGeom prst="rect">
            <a:avLst/>
          </a:prstGeom>
          <a:noFill/>
        </p:spPr>
        <p:txBody>
          <a:bodyPr wrap="square" rtlCol="0">
            <a:spAutoFit/>
          </a:bodyPr>
          <a:lstStyle/>
          <a:p>
            <a:r>
              <a:rPr lang="ja-JP" altLang="en-US" sz="1400" dirty="0" smtClean="0">
                <a:latin typeface="+mn-ea"/>
                <a:ea typeface="+mn-ea"/>
              </a:rPr>
              <a:t>・自分の</a:t>
            </a:r>
            <a:r>
              <a:rPr lang="en-US" altLang="ja-JP" sz="1400" dirty="0" err="1" smtClean="0">
                <a:latin typeface="+mn-ea"/>
                <a:ea typeface="+mn-ea"/>
              </a:rPr>
              <a:t>Jupyter</a:t>
            </a:r>
            <a:r>
              <a:rPr lang="ja-JP" altLang="en-US" sz="1400" dirty="0" smtClean="0">
                <a:latin typeface="+mn-ea"/>
                <a:ea typeface="+mn-ea"/>
              </a:rPr>
              <a:t>で「</a:t>
            </a:r>
            <a:r>
              <a:rPr lang="en-US" altLang="ja-JP" sz="1400" dirty="0" smtClean="0">
                <a:latin typeface="+mn-ea"/>
                <a:ea typeface="+mn-ea"/>
              </a:rPr>
              <a:t>Pandas</a:t>
            </a:r>
            <a:r>
              <a:rPr lang="ja-JP" altLang="en-US" sz="1400" dirty="0" smtClean="0">
                <a:latin typeface="+mn-ea"/>
                <a:ea typeface="+mn-ea"/>
              </a:rPr>
              <a:t>」のコードを再現したい場合は、下記の</a:t>
            </a:r>
            <a:r>
              <a:rPr lang="ja-JP" altLang="en-US" sz="1400" dirty="0" smtClean="0">
                <a:solidFill>
                  <a:srgbClr val="0066FF"/>
                </a:solidFill>
                <a:latin typeface="+mn-ea"/>
                <a:ea typeface="+mn-ea"/>
              </a:rPr>
              <a:t>青字部分</a:t>
            </a:r>
            <a:r>
              <a:rPr lang="ja-JP" altLang="en-US" sz="1400" dirty="0" smtClean="0">
                <a:solidFill>
                  <a:srgbClr val="0000FF"/>
                </a:solidFill>
                <a:latin typeface="+mn-ea"/>
                <a:ea typeface="+mn-ea"/>
              </a:rPr>
              <a:t>の</a:t>
            </a:r>
            <a:r>
              <a:rPr lang="ja-JP" altLang="en-US" sz="1400" dirty="0" smtClean="0">
                <a:latin typeface="+mn-ea"/>
                <a:ea typeface="+mn-ea"/>
              </a:rPr>
              <a:t>コードをコピーしてください。</a:t>
            </a:r>
            <a:endParaRPr lang="en-US" altLang="ja-JP" sz="1400" dirty="0" smtClean="0">
              <a:latin typeface="+mn-ea"/>
              <a:ea typeface="+mn-ea"/>
            </a:endParaRPr>
          </a:p>
          <a:p>
            <a:r>
              <a:rPr lang="ja-JP" altLang="en-US" sz="1400" dirty="0" smtClean="0">
                <a:latin typeface="+mn-ea"/>
                <a:ea typeface="+mn-ea"/>
              </a:rPr>
              <a:t>　同じ</a:t>
            </a:r>
            <a:r>
              <a:rPr lang="en-US" altLang="ja-JP" sz="1400" dirty="0" err="1" smtClean="0">
                <a:latin typeface="+mn-ea"/>
                <a:ea typeface="+mn-ea"/>
              </a:rPr>
              <a:t>df</a:t>
            </a:r>
            <a:r>
              <a:rPr lang="ja-JP" altLang="en-US" sz="1400" dirty="0" err="1" smtClean="0">
                <a:latin typeface="+mn-ea"/>
                <a:ea typeface="+mn-ea"/>
              </a:rPr>
              <a:t>、</a:t>
            </a:r>
            <a:r>
              <a:rPr lang="en-US" altLang="ja-JP" sz="1400" dirty="0" smtClean="0">
                <a:latin typeface="+mn-ea"/>
                <a:ea typeface="+mn-ea"/>
              </a:rPr>
              <a:t>df1</a:t>
            </a:r>
            <a:r>
              <a:rPr lang="ja-JP" altLang="en-US" sz="1400" dirty="0" smtClean="0">
                <a:latin typeface="+mn-ea"/>
                <a:ea typeface="+mn-ea"/>
              </a:rPr>
              <a:t>が作れます。</a:t>
            </a:r>
            <a:endParaRPr lang="en-US" altLang="ja-JP" sz="1400" dirty="0" smtClean="0">
              <a:latin typeface="+mn-ea"/>
              <a:ea typeface="+mn-ea"/>
            </a:endParaRPr>
          </a:p>
          <a:p>
            <a:endParaRPr lang="en-US" altLang="ja-JP" sz="1400" dirty="0">
              <a:latin typeface="+mn-ea"/>
              <a:ea typeface="+mn-ea"/>
            </a:endParaRPr>
          </a:p>
          <a:p>
            <a:endParaRPr lang="en-US" altLang="ja-JP" sz="1400" dirty="0" smtClean="0">
              <a:latin typeface="+mn-ea"/>
              <a:ea typeface="+mn-ea"/>
            </a:endParaRPr>
          </a:p>
          <a:p>
            <a:r>
              <a:rPr lang="ja-JP" altLang="en-US" sz="1400" dirty="0" smtClean="0">
                <a:latin typeface="+mn-ea"/>
                <a:ea typeface="+mn-ea"/>
              </a:rPr>
              <a:t>■</a:t>
            </a:r>
            <a:r>
              <a:rPr lang="en-US" altLang="ja-JP" sz="1400" dirty="0" err="1" smtClean="0">
                <a:latin typeface="+mn-ea"/>
                <a:ea typeface="+mn-ea"/>
              </a:rPr>
              <a:t>df</a:t>
            </a:r>
            <a:endParaRPr lang="en-US" altLang="ja-JP" sz="1400" dirty="0" smtClean="0">
              <a:latin typeface="+mn-ea"/>
              <a:ea typeface="+mn-ea"/>
            </a:endParaRPr>
          </a:p>
          <a:p>
            <a:r>
              <a:rPr lang="en-US" altLang="ja-JP" sz="1400" dirty="0" err="1">
                <a:solidFill>
                  <a:srgbClr val="0066FF"/>
                </a:solidFill>
                <a:latin typeface="Consolas" panose="020B0609020204030204" pitchFamily="49" charset="0"/>
                <a:ea typeface="+mn-ea"/>
              </a:rPr>
              <a:t>df</a:t>
            </a:r>
            <a:r>
              <a:rPr lang="en-US" altLang="ja-JP" sz="1400" dirty="0">
                <a:solidFill>
                  <a:srgbClr val="0066FF"/>
                </a:solidFill>
                <a:latin typeface="Consolas" panose="020B0609020204030204" pitchFamily="49" charset="0"/>
                <a:ea typeface="+mn-ea"/>
              </a:rPr>
              <a:t> = </a:t>
            </a:r>
            <a:r>
              <a:rPr lang="en-US" altLang="ja-JP" sz="1400" dirty="0" err="1">
                <a:solidFill>
                  <a:srgbClr val="0066FF"/>
                </a:solidFill>
                <a:latin typeface="Consolas" panose="020B0609020204030204" pitchFamily="49" charset="0"/>
                <a:ea typeface="+mn-ea"/>
              </a:rPr>
              <a:t>pd.DataFrame</a:t>
            </a:r>
            <a:r>
              <a:rPr lang="en-US" altLang="ja-JP" sz="1400" dirty="0">
                <a:solidFill>
                  <a:srgbClr val="0066FF"/>
                </a:solidFill>
                <a:latin typeface="Consolas" panose="020B0609020204030204" pitchFamily="49" charset="0"/>
                <a:ea typeface="+mn-ea"/>
              </a:rPr>
              <a:t>([["</a:t>
            </a:r>
            <a:r>
              <a:rPr lang="ja-JP" altLang="en-US" sz="1400" dirty="0">
                <a:solidFill>
                  <a:srgbClr val="0066FF"/>
                </a:solidFill>
                <a:latin typeface="Consolas" panose="020B0609020204030204" pitchFamily="49" charset="0"/>
                <a:ea typeface="+mn-ea"/>
              </a:rPr>
              <a:t>佐藤</a:t>
            </a:r>
            <a:r>
              <a:rPr lang="en-US" altLang="ja-JP" sz="1400" dirty="0">
                <a:solidFill>
                  <a:srgbClr val="0066FF"/>
                </a:solidFill>
                <a:latin typeface="Consolas" panose="020B0609020204030204" pitchFamily="49" charset="0"/>
                <a:ea typeface="+mn-ea"/>
              </a:rPr>
              <a:t>", 170, 60], ["</a:t>
            </a:r>
            <a:r>
              <a:rPr lang="ja-JP" altLang="en-US" sz="1400" dirty="0">
                <a:solidFill>
                  <a:srgbClr val="0066FF"/>
                </a:solidFill>
                <a:latin typeface="Consolas" panose="020B0609020204030204" pitchFamily="49" charset="0"/>
                <a:ea typeface="+mn-ea"/>
              </a:rPr>
              <a:t>田中</a:t>
            </a:r>
            <a:r>
              <a:rPr lang="en-US" altLang="ja-JP" sz="1400" dirty="0">
                <a:solidFill>
                  <a:srgbClr val="0066FF"/>
                </a:solidFill>
                <a:latin typeface="Consolas" panose="020B0609020204030204" pitchFamily="49" charset="0"/>
                <a:ea typeface="+mn-ea"/>
              </a:rPr>
              <a:t>", 160, 50], ["</a:t>
            </a:r>
            <a:r>
              <a:rPr lang="ja-JP" altLang="en-US" sz="1400" dirty="0">
                <a:solidFill>
                  <a:srgbClr val="0066FF"/>
                </a:solidFill>
                <a:latin typeface="Consolas" panose="020B0609020204030204" pitchFamily="49" charset="0"/>
                <a:ea typeface="+mn-ea"/>
              </a:rPr>
              <a:t>鈴木</a:t>
            </a:r>
            <a:r>
              <a:rPr lang="en-US" altLang="ja-JP" sz="1400" dirty="0">
                <a:solidFill>
                  <a:srgbClr val="0066FF"/>
                </a:solidFill>
                <a:latin typeface="Consolas" panose="020B0609020204030204" pitchFamily="49" charset="0"/>
                <a:ea typeface="+mn-ea"/>
              </a:rPr>
              <a:t>", 165, 58], ["</a:t>
            </a:r>
            <a:r>
              <a:rPr lang="ja-JP" altLang="en-US" sz="1400" dirty="0">
                <a:solidFill>
                  <a:srgbClr val="0066FF"/>
                </a:solidFill>
                <a:latin typeface="Consolas" panose="020B0609020204030204" pitchFamily="49" charset="0"/>
                <a:ea typeface="+mn-ea"/>
              </a:rPr>
              <a:t>伊藤</a:t>
            </a:r>
            <a:r>
              <a:rPr lang="en-US" altLang="ja-JP" sz="1400" dirty="0">
                <a:solidFill>
                  <a:srgbClr val="0066FF"/>
                </a:solidFill>
                <a:latin typeface="Consolas" panose="020B0609020204030204" pitchFamily="49" charset="0"/>
                <a:ea typeface="+mn-ea"/>
              </a:rPr>
              <a:t>", 185, 75]], columns=["Name", "Height", "Weight</a:t>
            </a:r>
            <a:r>
              <a:rPr lang="en-US" altLang="ja-JP" sz="1400" dirty="0" smtClean="0">
                <a:solidFill>
                  <a:srgbClr val="0066FF"/>
                </a:solidFill>
                <a:latin typeface="Consolas" panose="020B0609020204030204" pitchFamily="49" charset="0"/>
                <a:ea typeface="+mn-ea"/>
              </a:rPr>
              <a:t>"])</a:t>
            </a:r>
          </a:p>
          <a:p>
            <a:endParaRPr lang="en-US" altLang="ja-JP" sz="1400" dirty="0" smtClean="0">
              <a:latin typeface="+mn-ea"/>
              <a:ea typeface="+mn-ea"/>
            </a:endParaRPr>
          </a:p>
          <a:p>
            <a:endParaRPr lang="en-US" altLang="ja-JP" sz="1400" dirty="0">
              <a:latin typeface="+mn-ea"/>
              <a:ea typeface="+mn-ea"/>
            </a:endParaRPr>
          </a:p>
          <a:p>
            <a:endParaRPr lang="en-US" altLang="ja-JP" sz="1400" dirty="0" smtClean="0">
              <a:latin typeface="+mn-ea"/>
              <a:ea typeface="+mn-ea"/>
            </a:endParaRPr>
          </a:p>
          <a:p>
            <a:endParaRPr lang="en-US" altLang="ja-JP" sz="1400" dirty="0">
              <a:latin typeface="+mn-ea"/>
              <a:ea typeface="+mn-ea"/>
            </a:endParaRPr>
          </a:p>
          <a:p>
            <a:endParaRPr lang="en-US" altLang="ja-JP" sz="1400" dirty="0" smtClean="0">
              <a:latin typeface="+mn-ea"/>
              <a:ea typeface="+mn-ea"/>
            </a:endParaRPr>
          </a:p>
          <a:p>
            <a:endParaRPr lang="en-US" altLang="ja-JP" sz="1400" dirty="0" smtClean="0">
              <a:latin typeface="+mn-ea"/>
              <a:ea typeface="+mn-ea"/>
            </a:endParaRPr>
          </a:p>
          <a:p>
            <a:endParaRPr lang="en-US" altLang="ja-JP" sz="1400" dirty="0">
              <a:latin typeface="+mn-ea"/>
              <a:ea typeface="+mn-ea"/>
            </a:endParaRPr>
          </a:p>
          <a:p>
            <a:r>
              <a:rPr lang="ja-JP" altLang="en-US" sz="1400" dirty="0" smtClean="0">
                <a:latin typeface="+mn-ea"/>
                <a:ea typeface="+mn-ea"/>
              </a:rPr>
              <a:t>■</a:t>
            </a:r>
            <a:r>
              <a:rPr lang="en-US" altLang="ja-JP" sz="1400" dirty="0" smtClean="0">
                <a:latin typeface="+mn-ea"/>
                <a:ea typeface="+mn-ea"/>
              </a:rPr>
              <a:t>df1</a:t>
            </a:r>
          </a:p>
          <a:p>
            <a:r>
              <a:rPr lang="en-US" altLang="ja-JP" sz="1400" dirty="0">
                <a:solidFill>
                  <a:srgbClr val="0066FF"/>
                </a:solidFill>
                <a:latin typeface="Consolas" panose="020B0609020204030204" pitchFamily="49" charset="0"/>
                <a:ea typeface="+mn-ea"/>
              </a:rPr>
              <a:t>df1 = </a:t>
            </a:r>
            <a:r>
              <a:rPr lang="en-US" altLang="ja-JP" sz="1400" dirty="0" err="1">
                <a:solidFill>
                  <a:srgbClr val="0066FF"/>
                </a:solidFill>
                <a:latin typeface="Consolas" panose="020B0609020204030204" pitchFamily="49" charset="0"/>
                <a:ea typeface="+mn-ea"/>
              </a:rPr>
              <a:t>pd.DataFrame</a:t>
            </a:r>
            <a:r>
              <a:rPr lang="en-US" altLang="ja-JP" sz="1400" dirty="0">
                <a:solidFill>
                  <a:srgbClr val="0066FF"/>
                </a:solidFill>
                <a:latin typeface="Consolas" panose="020B0609020204030204" pitchFamily="49" charset="0"/>
                <a:ea typeface="+mn-ea"/>
              </a:rPr>
              <a:t>([["</a:t>
            </a:r>
            <a:r>
              <a:rPr lang="ja-JP" altLang="en-US" sz="1400" dirty="0">
                <a:solidFill>
                  <a:srgbClr val="0066FF"/>
                </a:solidFill>
                <a:latin typeface="Consolas" panose="020B0609020204030204" pitchFamily="49" charset="0"/>
                <a:ea typeface="+mn-ea"/>
              </a:rPr>
              <a:t>佐藤</a:t>
            </a:r>
            <a:r>
              <a:rPr lang="en-US" altLang="ja-JP" sz="1400" dirty="0">
                <a:solidFill>
                  <a:srgbClr val="0066FF"/>
                </a:solidFill>
                <a:latin typeface="Consolas" panose="020B0609020204030204" pitchFamily="49" charset="0"/>
                <a:ea typeface="+mn-ea"/>
              </a:rPr>
              <a:t>", 170, 60, 50], ["</a:t>
            </a:r>
            <a:r>
              <a:rPr lang="ja-JP" altLang="en-US" sz="1400" dirty="0">
                <a:solidFill>
                  <a:srgbClr val="0066FF"/>
                </a:solidFill>
                <a:latin typeface="Consolas" panose="020B0609020204030204" pitchFamily="49" charset="0"/>
                <a:ea typeface="+mn-ea"/>
              </a:rPr>
              <a:t>田中</a:t>
            </a:r>
            <a:r>
              <a:rPr lang="en-US" altLang="ja-JP" sz="1400" dirty="0">
                <a:solidFill>
                  <a:srgbClr val="0066FF"/>
                </a:solidFill>
                <a:latin typeface="Consolas" panose="020B0609020204030204" pitchFamily="49" charset="0"/>
                <a:ea typeface="+mn-ea"/>
              </a:rPr>
              <a:t>", 160, 50, 30], ["</a:t>
            </a:r>
            <a:r>
              <a:rPr lang="ja-JP" altLang="en-US" sz="1400" dirty="0">
                <a:solidFill>
                  <a:srgbClr val="0066FF"/>
                </a:solidFill>
                <a:latin typeface="Consolas" panose="020B0609020204030204" pitchFamily="49" charset="0"/>
                <a:ea typeface="+mn-ea"/>
              </a:rPr>
              <a:t>鈴木</a:t>
            </a:r>
            <a:r>
              <a:rPr lang="en-US" altLang="ja-JP" sz="1400" dirty="0">
                <a:solidFill>
                  <a:srgbClr val="0066FF"/>
                </a:solidFill>
                <a:latin typeface="Consolas" panose="020B0609020204030204" pitchFamily="49" charset="0"/>
                <a:ea typeface="+mn-ea"/>
              </a:rPr>
              <a:t>", 165, 58, 70], ["</a:t>
            </a:r>
            <a:r>
              <a:rPr lang="ja-JP" altLang="en-US" sz="1400" dirty="0">
                <a:solidFill>
                  <a:srgbClr val="0066FF"/>
                </a:solidFill>
                <a:latin typeface="Consolas" panose="020B0609020204030204" pitchFamily="49" charset="0"/>
                <a:ea typeface="+mn-ea"/>
              </a:rPr>
              <a:t>伊藤</a:t>
            </a:r>
            <a:r>
              <a:rPr lang="en-US" altLang="ja-JP" sz="1400" dirty="0">
                <a:solidFill>
                  <a:srgbClr val="0066FF"/>
                </a:solidFill>
                <a:latin typeface="Consolas" panose="020B0609020204030204" pitchFamily="49" charset="0"/>
                <a:ea typeface="+mn-ea"/>
              </a:rPr>
              <a:t>", 185, 75, 65]], columns=["Name", "Height", "Weight", </a:t>
            </a:r>
            <a:r>
              <a:rPr lang="en-US" altLang="ja-JP" sz="1400" dirty="0" smtClean="0">
                <a:solidFill>
                  <a:srgbClr val="0066FF"/>
                </a:solidFill>
                <a:latin typeface="Consolas" panose="020B0609020204030204" pitchFamily="49" charset="0"/>
                <a:ea typeface="+mn-ea"/>
              </a:rPr>
              <a:t>‘Age</a:t>
            </a:r>
            <a:r>
              <a:rPr lang="en-US" altLang="ja-JP" sz="1400" dirty="0">
                <a:solidFill>
                  <a:srgbClr val="0066FF"/>
                </a:solidFill>
                <a:latin typeface="Consolas" panose="020B0609020204030204" pitchFamily="49" charset="0"/>
                <a:ea typeface="+mn-ea"/>
              </a:rPr>
              <a:t>'])</a:t>
            </a:r>
          </a:p>
          <a:p>
            <a:r>
              <a:rPr lang="en-US" altLang="ja-JP" sz="1400" dirty="0">
                <a:solidFill>
                  <a:srgbClr val="0066FF"/>
                </a:solidFill>
                <a:latin typeface="Consolas" panose="020B0609020204030204" pitchFamily="49" charset="0"/>
                <a:ea typeface="+mn-ea"/>
              </a:rPr>
              <a:t>df1 = df1.sort_values(['Height'])</a:t>
            </a:r>
          </a:p>
          <a:p>
            <a:endParaRPr kumimoji="1" lang="en-US" altLang="ja-JP" sz="1400" dirty="0" smtClean="0">
              <a:latin typeface="+mn-ea"/>
              <a:ea typeface="+mn-ea"/>
            </a:endParaRPr>
          </a:p>
          <a:p>
            <a:endParaRPr lang="en-US" altLang="ja-JP" sz="1400" dirty="0">
              <a:latin typeface="+mn-ea"/>
              <a:ea typeface="+mn-ea"/>
            </a:endParaRPr>
          </a:p>
          <a:p>
            <a:endParaRPr kumimoji="1" lang="ja-JP" altLang="en-US" sz="1400" dirty="0" smtClean="0">
              <a:latin typeface="+mn-ea"/>
              <a:ea typeface="+mn-ea"/>
            </a:endParaRPr>
          </a:p>
        </p:txBody>
      </p:sp>
      <p:pic>
        <p:nvPicPr>
          <p:cNvPr id="4" name="図 3"/>
          <p:cNvPicPr>
            <a:picLocks noChangeAspect="1"/>
          </p:cNvPicPr>
          <p:nvPr/>
        </p:nvPicPr>
        <p:blipFill>
          <a:blip r:embed="rId2"/>
          <a:stretch>
            <a:fillRect/>
          </a:stretch>
        </p:blipFill>
        <p:spPr>
          <a:xfrm>
            <a:off x="1425667" y="2502779"/>
            <a:ext cx="5729108" cy="1433863"/>
          </a:xfrm>
          <a:prstGeom prst="rect">
            <a:avLst/>
          </a:prstGeom>
        </p:spPr>
      </p:pic>
      <p:pic>
        <p:nvPicPr>
          <p:cNvPr id="5" name="図 4"/>
          <p:cNvPicPr>
            <a:picLocks noChangeAspect="1"/>
          </p:cNvPicPr>
          <p:nvPr/>
        </p:nvPicPr>
        <p:blipFill>
          <a:blip r:embed="rId3"/>
          <a:stretch>
            <a:fillRect/>
          </a:stretch>
        </p:blipFill>
        <p:spPr>
          <a:xfrm>
            <a:off x="1425667" y="5081937"/>
            <a:ext cx="6793873" cy="1344621"/>
          </a:xfrm>
          <a:prstGeom prst="rect">
            <a:avLst/>
          </a:prstGeom>
        </p:spPr>
      </p:pic>
    </p:spTree>
    <p:extLst>
      <p:ext uri="{BB962C8B-B14F-4D97-AF65-F5344CB8AC3E}">
        <p14:creationId xmlns:p14="http://schemas.microsoft.com/office/powerpoint/2010/main" val="159167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rotWithShape="1">
          <a:blip r:embed="rId2"/>
          <a:srcRect t="84461"/>
          <a:stretch/>
        </p:blipFill>
        <p:spPr>
          <a:xfrm>
            <a:off x="1467057" y="2843404"/>
            <a:ext cx="2159360" cy="229352"/>
          </a:xfrm>
          <a:prstGeom prst="rect">
            <a:avLst/>
          </a:prstGeom>
        </p:spPr>
      </p:pic>
      <p:sp>
        <p:nvSpPr>
          <p:cNvPr id="4" name="テキスト ボックス 3"/>
          <p:cNvSpPr txBox="1"/>
          <p:nvPr/>
        </p:nvSpPr>
        <p:spPr>
          <a:xfrm>
            <a:off x="792760" y="1018966"/>
            <a:ext cx="7738844" cy="3754874"/>
          </a:xfrm>
          <a:prstGeom prst="rect">
            <a:avLst/>
          </a:prstGeom>
          <a:noFill/>
        </p:spPr>
        <p:txBody>
          <a:bodyPr wrap="square" rtlCol="0">
            <a:spAutoFit/>
          </a:bodyPr>
          <a:lstStyle/>
          <a:p>
            <a:r>
              <a:rPr lang="ja-JP" altLang="en-US" sz="1800" dirty="0" smtClean="0">
                <a:latin typeface="+mn-ea"/>
                <a:ea typeface="+mn-ea"/>
              </a:rPr>
              <a:t>１）</a:t>
            </a:r>
            <a:r>
              <a:rPr lang="ja-JP" altLang="en-US" sz="1800" b="1" dirty="0" smtClean="0">
                <a:latin typeface="+mn-ea"/>
                <a:ea typeface="+mn-ea"/>
              </a:rPr>
              <a:t>セル</a:t>
            </a:r>
            <a:r>
              <a:rPr lang="ja-JP" altLang="en-US" sz="1800" b="1" dirty="0">
                <a:latin typeface="+mn-ea"/>
                <a:ea typeface="+mn-ea"/>
              </a:rPr>
              <a:t>間</a:t>
            </a:r>
            <a:r>
              <a:rPr lang="ja-JP" altLang="en-US" sz="1800" dirty="0" smtClean="0">
                <a:latin typeface="+mn-ea"/>
                <a:ea typeface="+mn-ea"/>
              </a:rPr>
              <a:t>：　セルを実行した順</a:t>
            </a:r>
            <a:endParaRPr lang="en-US" altLang="ja-JP" sz="1800" dirty="0" smtClean="0">
              <a:latin typeface="+mn-ea"/>
              <a:ea typeface="+mn-ea"/>
            </a:endParaRPr>
          </a:p>
          <a:p>
            <a:endParaRPr lang="en-US" altLang="ja-JP" sz="400" dirty="0" smtClean="0">
              <a:latin typeface="+mn-ea"/>
              <a:ea typeface="+mn-ea"/>
            </a:endParaRPr>
          </a:p>
          <a:p>
            <a:r>
              <a:rPr lang="ja-JP" altLang="en-US" sz="1800" dirty="0">
                <a:latin typeface="+mn-ea"/>
                <a:ea typeface="+mn-ea"/>
              </a:rPr>
              <a:t>　</a:t>
            </a:r>
            <a:r>
              <a:rPr lang="ja-JP" altLang="en-US" sz="1800" dirty="0" smtClean="0">
                <a:latin typeface="+mn-ea"/>
                <a:ea typeface="+mn-ea"/>
              </a:rPr>
              <a:t>・例１</a:t>
            </a:r>
            <a:endParaRPr lang="en-US" altLang="ja-JP" sz="1800" dirty="0" smtClean="0">
              <a:latin typeface="+mn-ea"/>
              <a:ea typeface="+mn-ea"/>
            </a:endParaRPr>
          </a:p>
          <a:p>
            <a:endParaRPr lang="en-US" altLang="ja-JP" sz="1800" dirty="0">
              <a:latin typeface="+mn-ea"/>
              <a:ea typeface="+mn-ea"/>
            </a:endParaRPr>
          </a:p>
          <a:p>
            <a:endParaRPr lang="en-US" altLang="ja-JP" sz="1800" dirty="0" smtClean="0">
              <a:latin typeface="+mn-ea"/>
              <a:ea typeface="+mn-ea"/>
            </a:endParaRPr>
          </a:p>
          <a:p>
            <a:endParaRPr lang="en-US" altLang="ja-JP" sz="1800" dirty="0" smtClean="0">
              <a:latin typeface="+mn-ea"/>
              <a:ea typeface="+mn-ea"/>
            </a:endParaRPr>
          </a:p>
          <a:p>
            <a:endParaRPr lang="en-US" altLang="ja-JP" sz="1800" dirty="0">
              <a:latin typeface="+mn-ea"/>
              <a:ea typeface="+mn-ea"/>
            </a:endParaRPr>
          </a:p>
          <a:p>
            <a:endParaRPr lang="en-US" altLang="ja-JP" sz="1800" dirty="0">
              <a:latin typeface="+mn-ea"/>
              <a:ea typeface="+mn-ea"/>
            </a:endParaRPr>
          </a:p>
          <a:p>
            <a:endParaRPr lang="en-US" altLang="ja-JP" sz="1800" dirty="0" smtClean="0">
              <a:latin typeface="+mn-ea"/>
              <a:ea typeface="+mn-ea"/>
            </a:endParaRPr>
          </a:p>
          <a:p>
            <a:endParaRPr lang="en-US" altLang="ja-JP" sz="1800" dirty="0" smtClean="0">
              <a:latin typeface="+mn-ea"/>
              <a:ea typeface="+mn-ea"/>
            </a:endParaRPr>
          </a:p>
          <a:p>
            <a:r>
              <a:rPr lang="ja-JP" altLang="en-US" sz="1800" dirty="0" smtClean="0">
                <a:latin typeface="+mn-ea"/>
                <a:ea typeface="+mn-ea"/>
              </a:rPr>
              <a:t>　・例２</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p:txBody>
      </p:sp>
      <p:sp>
        <p:nvSpPr>
          <p:cNvPr id="2" name="タイトル 1"/>
          <p:cNvSpPr>
            <a:spLocks noGrp="1"/>
          </p:cNvSpPr>
          <p:nvPr>
            <p:ph type="title"/>
          </p:nvPr>
        </p:nvSpPr>
        <p:spPr/>
        <p:txBody>
          <a:bodyPr/>
          <a:lstStyle/>
          <a:p>
            <a:r>
              <a:rPr lang="ja-JP" altLang="en-US" dirty="0"/>
              <a:t>プログラムの実行順序</a:t>
            </a:r>
            <a:endParaRPr kumimoji="1" lang="ja-JP" altLang="en-US" dirty="0"/>
          </a:p>
        </p:txBody>
      </p:sp>
      <p:pic>
        <p:nvPicPr>
          <p:cNvPr id="3" name="図 2"/>
          <p:cNvPicPr>
            <a:picLocks noChangeAspect="1"/>
          </p:cNvPicPr>
          <p:nvPr/>
        </p:nvPicPr>
        <p:blipFill rotWithShape="1">
          <a:blip r:embed="rId2"/>
          <a:srcRect b="19296"/>
          <a:stretch/>
        </p:blipFill>
        <p:spPr>
          <a:xfrm>
            <a:off x="1467057" y="1602033"/>
            <a:ext cx="2159360" cy="1191209"/>
          </a:xfrm>
          <a:prstGeom prst="rect">
            <a:avLst/>
          </a:prstGeom>
        </p:spPr>
      </p:pic>
      <p:sp>
        <p:nvSpPr>
          <p:cNvPr id="6" name="テキスト ボックス 5"/>
          <p:cNvSpPr txBox="1"/>
          <p:nvPr/>
        </p:nvSpPr>
        <p:spPr>
          <a:xfrm>
            <a:off x="3761632" y="1815319"/>
            <a:ext cx="4708374" cy="800219"/>
          </a:xfrm>
          <a:prstGeom prst="rect">
            <a:avLst/>
          </a:prstGeom>
          <a:noFill/>
        </p:spPr>
        <p:txBody>
          <a:bodyPr wrap="square" rtlCol="0">
            <a:spAutoFit/>
          </a:bodyPr>
          <a:lstStyle/>
          <a:p>
            <a:r>
              <a:rPr lang="ja-JP" altLang="en-US" sz="1600" dirty="0">
                <a:solidFill>
                  <a:schemeClr val="accent1"/>
                </a:solidFill>
                <a:effectLst>
                  <a:glow rad="127000">
                    <a:schemeClr val="bg1">
                      <a:alpha val="90000"/>
                    </a:schemeClr>
                  </a:glow>
                </a:effectLst>
                <a:latin typeface="+mn-ea"/>
                <a:ea typeface="+mn-ea"/>
              </a:rPr>
              <a:t>セル左側の</a:t>
            </a:r>
            <a:r>
              <a:rPr lang="en-US" altLang="ja-JP" sz="1600" dirty="0">
                <a:solidFill>
                  <a:schemeClr val="accent1"/>
                </a:solidFill>
                <a:effectLst>
                  <a:glow rad="127000">
                    <a:schemeClr val="bg1">
                      <a:alpha val="90000"/>
                    </a:schemeClr>
                  </a:glow>
                </a:effectLst>
                <a:latin typeface="+mn-ea"/>
                <a:ea typeface="+mn-ea"/>
              </a:rPr>
              <a:t>[x]</a:t>
            </a:r>
            <a:r>
              <a:rPr lang="ja-JP" altLang="en-US" sz="1600" dirty="0">
                <a:solidFill>
                  <a:schemeClr val="accent1"/>
                </a:solidFill>
                <a:effectLst>
                  <a:glow rad="127000">
                    <a:schemeClr val="bg1">
                      <a:alpha val="90000"/>
                    </a:schemeClr>
                  </a:glow>
                </a:effectLst>
                <a:latin typeface="+mn-ea"/>
                <a:ea typeface="+mn-ea"/>
              </a:rPr>
              <a:t>は、「このノートブックで</a:t>
            </a:r>
            <a:r>
              <a:rPr lang="en-US" altLang="ja-JP" sz="1600" dirty="0">
                <a:solidFill>
                  <a:schemeClr val="accent1"/>
                </a:solidFill>
                <a:effectLst>
                  <a:glow rad="127000">
                    <a:schemeClr val="bg1">
                      <a:alpha val="90000"/>
                    </a:schemeClr>
                  </a:glow>
                </a:effectLst>
                <a:latin typeface="+mn-ea"/>
                <a:ea typeface="+mn-ea"/>
              </a:rPr>
              <a:t>x</a:t>
            </a:r>
            <a:r>
              <a:rPr lang="ja-JP" altLang="en-US" sz="1600" dirty="0">
                <a:solidFill>
                  <a:schemeClr val="accent1"/>
                </a:solidFill>
                <a:effectLst>
                  <a:glow rad="127000">
                    <a:schemeClr val="bg1">
                      <a:alpha val="90000"/>
                    </a:schemeClr>
                  </a:glow>
                </a:effectLst>
                <a:latin typeface="+mn-ea"/>
                <a:ea typeface="+mn-ea"/>
              </a:rPr>
              <a:t>番目に実行されたセル」という</a:t>
            </a:r>
            <a:r>
              <a:rPr lang="ja-JP" altLang="en-US" sz="1600" dirty="0" smtClean="0">
                <a:solidFill>
                  <a:schemeClr val="accent1"/>
                </a:solidFill>
                <a:effectLst>
                  <a:glow rad="127000">
                    <a:schemeClr val="bg1">
                      <a:alpha val="90000"/>
                    </a:schemeClr>
                  </a:glow>
                </a:effectLst>
                <a:latin typeface="+mn-ea"/>
                <a:ea typeface="+mn-ea"/>
              </a:rPr>
              <a:t>意味</a:t>
            </a:r>
            <a:endParaRPr lang="en-US" altLang="ja-JP" sz="1600" dirty="0" smtClean="0">
              <a:solidFill>
                <a:schemeClr val="accent1"/>
              </a:solidFill>
              <a:effectLst>
                <a:glow rad="127000">
                  <a:schemeClr val="bg1">
                    <a:alpha val="90000"/>
                  </a:schemeClr>
                </a:glow>
              </a:effectLst>
              <a:latin typeface="+mn-ea"/>
              <a:ea typeface="+mn-ea"/>
            </a:endParaRPr>
          </a:p>
          <a:p>
            <a:r>
              <a:rPr lang="en-US" altLang="ja-JP" sz="1400" dirty="0" smtClean="0">
                <a:solidFill>
                  <a:schemeClr val="accent1"/>
                </a:solidFill>
                <a:effectLst>
                  <a:glow rad="127000">
                    <a:schemeClr val="bg1">
                      <a:alpha val="90000"/>
                    </a:schemeClr>
                  </a:glow>
                </a:effectLst>
                <a:latin typeface="+mn-ea"/>
                <a:ea typeface="+mn-ea"/>
              </a:rPr>
              <a:t>※</a:t>
            </a:r>
            <a:r>
              <a:rPr lang="en-US" altLang="ja-JP" sz="1400" dirty="0" err="1" smtClean="0">
                <a:solidFill>
                  <a:schemeClr val="accent1"/>
                </a:solidFill>
                <a:effectLst>
                  <a:glow rad="127000">
                    <a:schemeClr val="bg1">
                      <a:alpha val="90000"/>
                    </a:schemeClr>
                  </a:glow>
                </a:effectLst>
                <a:latin typeface="+mn-ea"/>
                <a:ea typeface="+mn-ea"/>
              </a:rPr>
              <a:t>Jupyter</a:t>
            </a:r>
            <a:r>
              <a:rPr lang="ja-JP" altLang="en-US" sz="1400" dirty="0" smtClean="0">
                <a:solidFill>
                  <a:schemeClr val="accent1"/>
                </a:solidFill>
                <a:effectLst>
                  <a:glow rad="127000">
                    <a:schemeClr val="bg1">
                      <a:alpha val="90000"/>
                    </a:schemeClr>
                  </a:glow>
                </a:effectLst>
                <a:latin typeface="+mn-ea"/>
                <a:ea typeface="+mn-ea"/>
              </a:rPr>
              <a:t>を再起動するとすべて</a:t>
            </a:r>
            <a:r>
              <a:rPr lang="en-US" altLang="ja-JP" sz="1400" dirty="0" smtClean="0">
                <a:solidFill>
                  <a:schemeClr val="accent1"/>
                </a:solidFill>
                <a:effectLst>
                  <a:glow rad="127000">
                    <a:schemeClr val="bg1">
                      <a:alpha val="90000"/>
                    </a:schemeClr>
                  </a:glow>
                </a:effectLst>
                <a:latin typeface="+mn-ea"/>
                <a:ea typeface="+mn-ea"/>
              </a:rPr>
              <a:t>[ ]</a:t>
            </a:r>
            <a:r>
              <a:rPr lang="ja-JP" altLang="en-US" sz="1400" dirty="0" smtClean="0">
                <a:solidFill>
                  <a:schemeClr val="accent1"/>
                </a:solidFill>
                <a:effectLst>
                  <a:glow rad="127000">
                    <a:schemeClr val="bg1">
                      <a:alpha val="90000"/>
                    </a:schemeClr>
                  </a:glow>
                </a:effectLst>
                <a:latin typeface="+mn-ea"/>
                <a:ea typeface="+mn-ea"/>
              </a:rPr>
              <a:t>となり、再度</a:t>
            </a:r>
            <a:r>
              <a:rPr lang="en-US" altLang="ja-JP" sz="1400" dirty="0" smtClean="0">
                <a:solidFill>
                  <a:schemeClr val="accent1"/>
                </a:solidFill>
                <a:effectLst>
                  <a:glow rad="127000">
                    <a:schemeClr val="bg1">
                      <a:alpha val="90000"/>
                    </a:schemeClr>
                  </a:glow>
                </a:effectLst>
                <a:latin typeface="+mn-ea"/>
                <a:ea typeface="+mn-ea"/>
              </a:rPr>
              <a:t>[1]</a:t>
            </a:r>
            <a:r>
              <a:rPr lang="ja-JP" altLang="en-US" sz="1400" dirty="0" smtClean="0">
                <a:solidFill>
                  <a:schemeClr val="accent1"/>
                </a:solidFill>
                <a:effectLst>
                  <a:glow rad="127000">
                    <a:schemeClr val="bg1">
                      <a:alpha val="90000"/>
                    </a:schemeClr>
                  </a:glow>
                </a:effectLst>
                <a:latin typeface="+mn-ea"/>
                <a:ea typeface="+mn-ea"/>
              </a:rPr>
              <a:t>から開始</a:t>
            </a:r>
            <a:r>
              <a:rPr lang="ja-JP" altLang="en-US" sz="1400" dirty="0">
                <a:solidFill>
                  <a:schemeClr val="accent1"/>
                </a:solidFill>
                <a:effectLst>
                  <a:glow rad="127000">
                    <a:schemeClr val="bg1">
                      <a:alpha val="90000"/>
                    </a:schemeClr>
                  </a:glow>
                </a:effectLst>
                <a:latin typeface="+mn-ea"/>
                <a:ea typeface="+mn-ea"/>
              </a:rPr>
              <a:t>し</a:t>
            </a:r>
            <a:r>
              <a:rPr lang="ja-JP" altLang="en-US" sz="1400" dirty="0" smtClean="0">
                <a:solidFill>
                  <a:schemeClr val="accent1"/>
                </a:solidFill>
                <a:effectLst>
                  <a:glow rad="127000">
                    <a:schemeClr val="bg1">
                      <a:alpha val="90000"/>
                    </a:schemeClr>
                  </a:glow>
                </a:effectLst>
                <a:latin typeface="+mn-ea"/>
                <a:ea typeface="+mn-ea"/>
              </a:rPr>
              <a:t>ます</a:t>
            </a:r>
            <a:endParaRPr lang="ja-JP" altLang="en-US" sz="1400" dirty="0">
              <a:solidFill>
                <a:schemeClr val="accent1"/>
              </a:solidFill>
              <a:effectLst>
                <a:glow rad="127000">
                  <a:schemeClr val="bg1">
                    <a:alpha val="90000"/>
                  </a:schemeClr>
                </a:glow>
              </a:effectLst>
              <a:latin typeface="+mn-ea"/>
              <a:ea typeface="+mn-ea"/>
            </a:endParaRPr>
          </a:p>
        </p:txBody>
      </p:sp>
      <p:cxnSp>
        <p:nvCxnSpPr>
          <p:cNvPr id="7" name="直線矢印コネクタ 6"/>
          <p:cNvCxnSpPr>
            <a:stCxn id="6" idx="1"/>
          </p:cNvCxnSpPr>
          <p:nvPr/>
        </p:nvCxnSpPr>
        <p:spPr bwMode="auto">
          <a:xfrm flipH="1" flipV="1">
            <a:off x="1974764" y="2069209"/>
            <a:ext cx="1786868" cy="14622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正方形/長方形 10"/>
          <p:cNvSpPr/>
          <p:nvPr/>
        </p:nvSpPr>
        <p:spPr bwMode="auto">
          <a:xfrm>
            <a:off x="1536879" y="1755820"/>
            <a:ext cx="399245" cy="1047481"/>
          </a:xfrm>
          <a:prstGeom prst="rect">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 name="テキスト ボックス 12"/>
          <p:cNvSpPr txBox="1"/>
          <p:nvPr/>
        </p:nvSpPr>
        <p:spPr>
          <a:xfrm>
            <a:off x="2315038" y="2838768"/>
            <a:ext cx="6154967" cy="738664"/>
          </a:xfrm>
          <a:prstGeom prst="rect">
            <a:avLst/>
          </a:prstGeom>
          <a:noFill/>
        </p:spPr>
        <p:txBody>
          <a:bodyPr wrap="square" rtlCol="0">
            <a:spAutoFit/>
          </a:bodyPr>
          <a:lstStyle/>
          <a:p>
            <a:r>
              <a:rPr lang="ja-JP" altLang="en-US" sz="1400" dirty="0" smtClean="0">
                <a:latin typeface="+mn-ea"/>
                <a:ea typeface="+mn-ea"/>
              </a:rPr>
              <a:t>←</a:t>
            </a:r>
            <a:r>
              <a:rPr lang="en-US" altLang="ja-JP" sz="1400" dirty="0" smtClean="0">
                <a:latin typeface="+mn-ea"/>
                <a:ea typeface="+mn-ea"/>
              </a:rPr>
              <a:t>b</a:t>
            </a:r>
            <a:r>
              <a:rPr lang="ja-JP" altLang="en-US" sz="1400" dirty="0" err="1" smtClean="0">
                <a:latin typeface="+mn-ea"/>
                <a:ea typeface="+mn-ea"/>
              </a:rPr>
              <a:t>、</a:t>
            </a:r>
            <a:r>
              <a:rPr lang="en-US" altLang="ja-JP" sz="1400" dirty="0" smtClean="0">
                <a:latin typeface="+mn-ea"/>
                <a:ea typeface="+mn-ea"/>
              </a:rPr>
              <a:t>c</a:t>
            </a:r>
            <a:r>
              <a:rPr lang="ja-JP" altLang="en-US" sz="1400" dirty="0" smtClean="0">
                <a:latin typeface="+mn-ea"/>
                <a:ea typeface="+mn-ea"/>
              </a:rPr>
              <a:t>を実行済みのセル（</a:t>
            </a:r>
            <a:r>
              <a:rPr lang="en-US" altLang="ja-JP" sz="1400" dirty="0" smtClean="0">
                <a:latin typeface="+mn-ea"/>
                <a:ea typeface="+mn-ea"/>
              </a:rPr>
              <a:t>[2], [3]</a:t>
            </a:r>
            <a:r>
              <a:rPr lang="ja-JP" altLang="en-US" sz="1400" dirty="0" smtClean="0">
                <a:latin typeface="+mn-ea"/>
                <a:ea typeface="+mn-ea"/>
              </a:rPr>
              <a:t>）で定義しているので、</a:t>
            </a:r>
            <a:r>
              <a:rPr lang="en-US" altLang="ja-JP" sz="1400" dirty="0" smtClean="0">
                <a:latin typeface="+mn-ea"/>
                <a:ea typeface="+mn-ea"/>
              </a:rPr>
              <a:t>Python</a:t>
            </a:r>
            <a:r>
              <a:rPr lang="ja-JP" altLang="en-US" sz="1400" dirty="0" smtClean="0">
                <a:latin typeface="+mn-ea"/>
                <a:ea typeface="+mn-ea"/>
              </a:rPr>
              <a:t>は</a:t>
            </a:r>
            <a:r>
              <a:rPr lang="en-US" altLang="ja-JP" sz="1400" dirty="0" smtClean="0">
                <a:latin typeface="+mn-ea"/>
                <a:ea typeface="+mn-ea"/>
              </a:rPr>
              <a:t>b</a:t>
            </a:r>
            <a:r>
              <a:rPr lang="ja-JP" altLang="en-US" sz="1400" dirty="0" smtClean="0">
                <a:latin typeface="+mn-ea"/>
                <a:ea typeface="+mn-ea"/>
              </a:rPr>
              <a:t>と</a:t>
            </a:r>
            <a:r>
              <a:rPr lang="en-US" altLang="ja-JP" sz="1400" dirty="0" smtClean="0">
                <a:latin typeface="+mn-ea"/>
                <a:ea typeface="+mn-ea"/>
              </a:rPr>
              <a:t>c</a:t>
            </a:r>
            <a:r>
              <a:rPr lang="ja-JP" altLang="en-US" sz="1400" dirty="0" smtClean="0">
                <a:latin typeface="+mn-ea"/>
                <a:ea typeface="+mn-ea"/>
              </a:rPr>
              <a:t>の中身を</a:t>
            </a:r>
            <a:endParaRPr lang="en-US" altLang="ja-JP" sz="1400" dirty="0" smtClean="0">
              <a:latin typeface="+mn-ea"/>
              <a:ea typeface="+mn-ea"/>
            </a:endParaRPr>
          </a:p>
          <a:p>
            <a:r>
              <a:rPr lang="ja-JP" altLang="en-US" sz="1400" dirty="0" smtClean="0">
                <a:latin typeface="+mn-ea"/>
                <a:ea typeface="+mn-ea"/>
              </a:rPr>
              <a:t>記憶している</a:t>
            </a:r>
            <a:endParaRPr lang="en-US" altLang="ja-JP" sz="1400" dirty="0" smtClean="0">
              <a:latin typeface="+mn-ea"/>
              <a:ea typeface="+mn-ea"/>
            </a:endParaRPr>
          </a:p>
          <a:p>
            <a:r>
              <a:rPr lang="ja-JP" altLang="en-US" sz="1400" dirty="0" smtClean="0">
                <a:latin typeface="+mn-ea"/>
                <a:ea typeface="+mn-ea"/>
              </a:rPr>
              <a:t>＝</a:t>
            </a:r>
            <a:r>
              <a:rPr lang="en-US" altLang="ja-JP" sz="1400" dirty="0" smtClean="0">
                <a:latin typeface="+mn-ea"/>
                <a:ea typeface="+mn-ea"/>
              </a:rPr>
              <a:t>[4]</a:t>
            </a:r>
            <a:r>
              <a:rPr lang="ja-JP" altLang="en-US" sz="1400" dirty="0" smtClean="0">
                <a:latin typeface="+mn-ea"/>
                <a:ea typeface="+mn-ea"/>
              </a:rPr>
              <a:t>を実行したときに、エラーにならない</a:t>
            </a:r>
            <a:endParaRPr lang="en-US" altLang="ja-JP" sz="1400" dirty="0" smtClean="0">
              <a:latin typeface="+mn-ea"/>
              <a:ea typeface="+mn-ea"/>
            </a:endParaRPr>
          </a:p>
        </p:txBody>
      </p:sp>
      <p:pic>
        <p:nvPicPr>
          <p:cNvPr id="14" name="図 13"/>
          <p:cNvPicPr>
            <a:picLocks noChangeAspect="1"/>
          </p:cNvPicPr>
          <p:nvPr/>
        </p:nvPicPr>
        <p:blipFill>
          <a:blip r:embed="rId3"/>
          <a:stretch>
            <a:fillRect/>
          </a:stretch>
        </p:blipFill>
        <p:spPr>
          <a:xfrm>
            <a:off x="1536879" y="4093049"/>
            <a:ext cx="2322490" cy="1483362"/>
          </a:xfrm>
          <a:prstGeom prst="rect">
            <a:avLst/>
          </a:prstGeom>
        </p:spPr>
      </p:pic>
      <p:sp>
        <p:nvSpPr>
          <p:cNvPr id="15" name="テキスト ボックス 14"/>
          <p:cNvSpPr txBox="1"/>
          <p:nvPr/>
        </p:nvSpPr>
        <p:spPr>
          <a:xfrm>
            <a:off x="3918456" y="4146792"/>
            <a:ext cx="4766197" cy="523220"/>
          </a:xfrm>
          <a:prstGeom prst="rect">
            <a:avLst/>
          </a:prstGeom>
          <a:noFill/>
        </p:spPr>
        <p:txBody>
          <a:bodyPr wrap="square" rtlCol="0">
            <a:spAutoFit/>
          </a:bodyPr>
          <a:lstStyle/>
          <a:p>
            <a:r>
              <a:rPr lang="ja-JP" altLang="en-US" sz="1400" dirty="0" smtClean="0">
                <a:latin typeface="+mn-ea"/>
                <a:ea typeface="+mn-ea"/>
              </a:rPr>
              <a:t>←</a:t>
            </a:r>
            <a:r>
              <a:rPr lang="en-US" altLang="ja-JP" sz="1400" dirty="0" smtClean="0">
                <a:latin typeface="+mn-ea"/>
                <a:ea typeface="+mn-ea"/>
              </a:rPr>
              <a:t>[5]</a:t>
            </a:r>
            <a:r>
              <a:rPr lang="ja-JP" altLang="en-US" sz="1400" dirty="0" smtClean="0">
                <a:latin typeface="+mn-ea"/>
                <a:ea typeface="+mn-ea"/>
              </a:rPr>
              <a:t>番目と</a:t>
            </a:r>
            <a:r>
              <a:rPr lang="en-US" altLang="ja-JP" sz="1400" dirty="0" smtClean="0">
                <a:latin typeface="+mn-ea"/>
                <a:ea typeface="+mn-ea"/>
              </a:rPr>
              <a:t>[6]</a:t>
            </a:r>
            <a:r>
              <a:rPr lang="ja-JP" altLang="en-US" sz="1400" dirty="0" smtClean="0">
                <a:latin typeface="+mn-ea"/>
                <a:ea typeface="+mn-ea"/>
              </a:rPr>
              <a:t>番目のセルで</a:t>
            </a:r>
            <a:r>
              <a:rPr lang="en-US" altLang="ja-JP" sz="1400" dirty="0" smtClean="0">
                <a:latin typeface="+mn-ea"/>
                <a:ea typeface="+mn-ea"/>
              </a:rPr>
              <a:t>d</a:t>
            </a:r>
            <a:r>
              <a:rPr lang="ja-JP" altLang="en-US" sz="1400" dirty="0" err="1" smtClean="0">
                <a:latin typeface="+mn-ea"/>
                <a:ea typeface="+mn-ea"/>
              </a:rPr>
              <a:t>、</a:t>
            </a:r>
            <a:r>
              <a:rPr lang="en-US" altLang="ja-JP" sz="1400" dirty="0" smtClean="0">
                <a:latin typeface="+mn-ea"/>
                <a:ea typeface="+mn-ea"/>
              </a:rPr>
              <a:t>e</a:t>
            </a:r>
            <a:r>
              <a:rPr lang="ja-JP" altLang="en-US" sz="1400" dirty="0" smtClean="0">
                <a:latin typeface="+mn-ea"/>
                <a:ea typeface="+mn-ea"/>
              </a:rPr>
              <a:t>を定義しているので</a:t>
            </a:r>
            <a:endParaRPr lang="en-US" altLang="ja-JP" sz="1400" dirty="0" smtClean="0">
              <a:latin typeface="+mn-ea"/>
              <a:ea typeface="+mn-ea"/>
            </a:endParaRPr>
          </a:p>
          <a:p>
            <a:r>
              <a:rPr lang="ja-JP" altLang="en-US" sz="1400" dirty="0">
                <a:latin typeface="+mn-ea"/>
                <a:ea typeface="+mn-ea"/>
              </a:rPr>
              <a:t>　</a:t>
            </a:r>
            <a:r>
              <a:rPr lang="ja-JP" altLang="en-US" sz="1400" dirty="0" smtClean="0">
                <a:latin typeface="+mn-ea"/>
                <a:ea typeface="+mn-ea"/>
              </a:rPr>
              <a:t>上側のセルを</a:t>
            </a:r>
            <a:r>
              <a:rPr lang="en-US" altLang="ja-JP" sz="1400" dirty="0" smtClean="0">
                <a:latin typeface="+mn-ea"/>
                <a:ea typeface="+mn-ea"/>
              </a:rPr>
              <a:t>[7]</a:t>
            </a:r>
            <a:r>
              <a:rPr lang="ja-JP" altLang="en-US" sz="1400" dirty="0" smtClean="0">
                <a:latin typeface="+mn-ea"/>
                <a:ea typeface="+mn-ea"/>
              </a:rPr>
              <a:t>番目に実行しても、エラーにならない</a:t>
            </a:r>
            <a:endParaRPr lang="en-US" altLang="ja-JP" sz="1400" dirty="0" smtClean="0">
              <a:latin typeface="+mn-ea"/>
              <a:ea typeface="+mn-ea"/>
            </a:endParaRPr>
          </a:p>
        </p:txBody>
      </p:sp>
      <p:sp>
        <p:nvSpPr>
          <p:cNvPr id="16" name="下矢印 15"/>
          <p:cNvSpPr/>
          <p:nvPr/>
        </p:nvSpPr>
        <p:spPr bwMode="auto">
          <a:xfrm>
            <a:off x="1210919" y="1815320"/>
            <a:ext cx="241845" cy="360000"/>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テキスト ボックス 16"/>
          <p:cNvSpPr txBox="1"/>
          <p:nvPr/>
        </p:nvSpPr>
        <p:spPr>
          <a:xfrm>
            <a:off x="687069" y="2119761"/>
            <a:ext cx="837819" cy="276999"/>
          </a:xfrm>
          <a:prstGeom prst="rect">
            <a:avLst/>
          </a:prstGeom>
          <a:noFill/>
        </p:spPr>
        <p:txBody>
          <a:bodyPr wrap="square" rtlCol="0">
            <a:spAutoFit/>
          </a:bodyPr>
          <a:lstStyle/>
          <a:p>
            <a:r>
              <a:rPr lang="ja-JP" altLang="en-US" dirty="0">
                <a:solidFill>
                  <a:schemeClr val="accent5">
                    <a:lumMod val="75000"/>
                  </a:schemeClr>
                </a:solidFill>
                <a:latin typeface="+mn-ea"/>
                <a:ea typeface="+mn-ea"/>
              </a:rPr>
              <a:t>実行</a:t>
            </a:r>
            <a:endParaRPr lang="en-US" altLang="ja-JP" dirty="0" smtClean="0">
              <a:solidFill>
                <a:schemeClr val="accent5">
                  <a:lumMod val="75000"/>
                </a:schemeClr>
              </a:solidFill>
              <a:latin typeface="+mn-ea"/>
              <a:ea typeface="+mn-ea"/>
            </a:endParaRPr>
          </a:p>
        </p:txBody>
      </p:sp>
      <p:sp>
        <p:nvSpPr>
          <p:cNvPr id="18" name="下矢印 17"/>
          <p:cNvSpPr/>
          <p:nvPr/>
        </p:nvSpPr>
        <p:spPr bwMode="auto">
          <a:xfrm>
            <a:off x="1253527" y="4995403"/>
            <a:ext cx="241845" cy="49786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テキスト ボックス 18"/>
          <p:cNvSpPr txBox="1"/>
          <p:nvPr/>
        </p:nvSpPr>
        <p:spPr>
          <a:xfrm>
            <a:off x="1136942" y="4711161"/>
            <a:ext cx="837819" cy="276999"/>
          </a:xfrm>
          <a:prstGeom prst="rect">
            <a:avLst/>
          </a:prstGeom>
          <a:noFill/>
        </p:spPr>
        <p:txBody>
          <a:bodyPr wrap="square" rtlCol="0">
            <a:spAutoFit/>
          </a:bodyPr>
          <a:lstStyle/>
          <a:p>
            <a:r>
              <a:rPr lang="ja-JP" altLang="en-US" dirty="0">
                <a:solidFill>
                  <a:schemeClr val="accent5">
                    <a:lumMod val="75000"/>
                  </a:schemeClr>
                </a:solidFill>
                <a:latin typeface="+mn-ea"/>
                <a:ea typeface="+mn-ea"/>
              </a:rPr>
              <a:t>実行</a:t>
            </a:r>
            <a:endParaRPr lang="en-US" altLang="ja-JP" dirty="0" smtClean="0">
              <a:solidFill>
                <a:schemeClr val="accent5">
                  <a:lumMod val="75000"/>
                </a:schemeClr>
              </a:solidFill>
              <a:latin typeface="+mn-ea"/>
              <a:ea typeface="+mn-ea"/>
            </a:endParaRPr>
          </a:p>
        </p:txBody>
      </p:sp>
      <p:sp>
        <p:nvSpPr>
          <p:cNvPr id="20" name="環状矢印 19"/>
          <p:cNvSpPr/>
          <p:nvPr/>
        </p:nvSpPr>
        <p:spPr bwMode="auto">
          <a:xfrm rot="18779058">
            <a:off x="555755" y="4320027"/>
            <a:ext cx="1364892" cy="1084283"/>
          </a:xfrm>
          <a:prstGeom prst="circularArrow">
            <a:avLst>
              <a:gd name="adj1" fmla="val 10768"/>
              <a:gd name="adj2" fmla="val 1142301"/>
              <a:gd name="adj3" fmla="val 20724540"/>
              <a:gd name="adj4" fmla="val 9048364"/>
              <a:gd name="adj5" fmla="val 12500"/>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テキスト ボックス 20"/>
          <p:cNvSpPr txBox="1"/>
          <p:nvPr/>
        </p:nvSpPr>
        <p:spPr>
          <a:xfrm>
            <a:off x="4072040" y="4892958"/>
            <a:ext cx="4286350" cy="261610"/>
          </a:xfrm>
          <a:prstGeom prst="rect">
            <a:avLst/>
          </a:prstGeom>
          <a:noFill/>
        </p:spPr>
        <p:txBody>
          <a:bodyPr wrap="square" rtlCol="0">
            <a:spAutoFit/>
          </a:bodyPr>
          <a:lstStyle/>
          <a:p>
            <a:r>
              <a:rPr lang="ja-JP" altLang="en-US" sz="1100" dirty="0" smtClean="0">
                <a:solidFill>
                  <a:schemeClr val="accent1"/>
                </a:solidFill>
                <a:effectLst>
                  <a:glow rad="127000">
                    <a:schemeClr val="bg1">
                      <a:alpha val="90000"/>
                    </a:schemeClr>
                  </a:glow>
                </a:effectLst>
                <a:latin typeface="+mn-ea"/>
                <a:ea typeface="+mn-ea"/>
              </a:rPr>
              <a:t>このセルを最初に実行すると「</a:t>
            </a:r>
            <a:r>
              <a:rPr lang="en-US" altLang="ja-JP" sz="1100" dirty="0" smtClean="0">
                <a:solidFill>
                  <a:schemeClr val="accent1"/>
                </a:solidFill>
                <a:effectLst>
                  <a:glow rad="127000">
                    <a:schemeClr val="bg1">
                      <a:alpha val="90000"/>
                    </a:schemeClr>
                  </a:glow>
                </a:effectLst>
                <a:latin typeface="+mn-ea"/>
                <a:ea typeface="+mn-ea"/>
              </a:rPr>
              <a:t>d</a:t>
            </a:r>
            <a:r>
              <a:rPr lang="ja-JP" altLang="en-US" sz="1100" dirty="0" smtClean="0">
                <a:solidFill>
                  <a:schemeClr val="accent1"/>
                </a:solidFill>
                <a:effectLst>
                  <a:glow rad="127000">
                    <a:schemeClr val="bg1">
                      <a:alpha val="90000"/>
                    </a:schemeClr>
                  </a:glow>
                </a:effectLst>
                <a:latin typeface="+mn-ea"/>
                <a:ea typeface="+mn-ea"/>
              </a:rPr>
              <a:t>や</a:t>
            </a:r>
            <a:r>
              <a:rPr lang="en-US" altLang="ja-JP" sz="1100" dirty="0" smtClean="0">
                <a:solidFill>
                  <a:schemeClr val="accent1"/>
                </a:solidFill>
                <a:effectLst>
                  <a:glow rad="127000">
                    <a:schemeClr val="bg1">
                      <a:alpha val="90000"/>
                    </a:schemeClr>
                  </a:glow>
                </a:effectLst>
                <a:latin typeface="+mn-ea"/>
                <a:ea typeface="+mn-ea"/>
              </a:rPr>
              <a:t>e</a:t>
            </a:r>
            <a:r>
              <a:rPr lang="ja-JP" altLang="en-US" sz="1100" dirty="0" smtClean="0">
                <a:solidFill>
                  <a:schemeClr val="accent1"/>
                </a:solidFill>
                <a:effectLst>
                  <a:glow rad="127000">
                    <a:schemeClr val="bg1">
                      <a:alpha val="90000"/>
                    </a:schemeClr>
                  </a:glow>
                </a:effectLst>
                <a:latin typeface="+mn-ea"/>
                <a:ea typeface="+mn-ea"/>
              </a:rPr>
              <a:t>なんて知りません」というエラーになります</a:t>
            </a:r>
            <a:endParaRPr lang="ja-JP" altLang="en-US" sz="1050" dirty="0">
              <a:solidFill>
                <a:schemeClr val="accent1"/>
              </a:solidFill>
              <a:effectLst>
                <a:glow rad="127000">
                  <a:schemeClr val="bg1">
                    <a:alpha val="90000"/>
                  </a:schemeClr>
                </a:glow>
              </a:effectLst>
              <a:latin typeface="+mn-ea"/>
              <a:ea typeface="+mn-ea"/>
            </a:endParaRPr>
          </a:p>
        </p:txBody>
      </p:sp>
      <p:cxnSp>
        <p:nvCxnSpPr>
          <p:cNvPr id="22" name="直線矢印コネクタ 21"/>
          <p:cNvCxnSpPr>
            <a:stCxn id="21" idx="1"/>
          </p:cNvCxnSpPr>
          <p:nvPr/>
        </p:nvCxnSpPr>
        <p:spPr bwMode="auto">
          <a:xfrm flipH="1" flipV="1">
            <a:off x="3571741" y="4318715"/>
            <a:ext cx="500299" cy="70504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下矢印 23"/>
          <p:cNvSpPr/>
          <p:nvPr/>
        </p:nvSpPr>
        <p:spPr bwMode="auto">
          <a:xfrm>
            <a:off x="1213762" y="2353887"/>
            <a:ext cx="241845" cy="360000"/>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テキスト ボックス 24"/>
          <p:cNvSpPr txBox="1"/>
          <p:nvPr/>
        </p:nvSpPr>
        <p:spPr>
          <a:xfrm>
            <a:off x="299123" y="4381170"/>
            <a:ext cx="837819" cy="276999"/>
          </a:xfrm>
          <a:prstGeom prst="rect">
            <a:avLst/>
          </a:prstGeom>
          <a:noFill/>
        </p:spPr>
        <p:txBody>
          <a:bodyPr wrap="square" rtlCol="0">
            <a:spAutoFit/>
          </a:bodyPr>
          <a:lstStyle/>
          <a:p>
            <a:r>
              <a:rPr lang="ja-JP" altLang="en-US" dirty="0">
                <a:solidFill>
                  <a:schemeClr val="accent5">
                    <a:lumMod val="75000"/>
                  </a:schemeClr>
                </a:solidFill>
                <a:latin typeface="+mn-ea"/>
                <a:ea typeface="+mn-ea"/>
              </a:rPr>
              <a:t>実行</a:t>
            </a:r>
            <a:endParaRPr lang="en-US" altLang="ja-JP" dirty="0" smtClean="0">
              <a:solidFill>
                <a:schemeClr val="accent5">
                  <a:lumMod val="75000"/>
                </a:schemeClr>
              </a:solidFill>
              <a:latin typeface="+mn-ea"/>
              <a:ea typeface="+mn-ea"/>
            </a:endParaRPr>
          </a:p>
        </p:txBody>
      </p:sp>
      <p:sp>
        <p:nvSpPr>
          <p:cNvPr id="26" name="テキスト ボックス 25"/>
          <p:cNvSpPr txBox="1"/>
          <p:nvPr/>
        </p:nvSpPr>
        <p:spPr>
          <a:xfrm>
            <a:off x="4039012" y="5687664"/>
            <a:ext cx="4766197" cy="523220"/>
          </a:xfrm>
          <a:prstGeom prst="rect">
            <a:avLst/>
          </a:prstGeom>
          <a:noFill/>
        </p:spPr>
        <p:txBody>
          <a:bodyPr wrap="square" rtlCol="0">
            <a:spAutoFit/>
          </a:bodyPr>
          <a:lstStyle/>
          <a:p>
            <a:r>
              <a:rPr lang="en-US" altLang="ja-JP" sz="1400" dirty="0" smtClean="0">
                <a:latin typeface="+mn-ea"/>
                <a:ea typeface="+mn-ea"/>
              </a:rPr>
              <a:t>※</a:t>
            </a:r>
            <a:r>
              <a:rPr lang="ja-JP" altLang="en-US" sz="1400" dirty="0" smtClean="0">
                <a:latin typeface="+mn-ea"/>
                <a:ea typeface="+mn-ea"/>
              </a:rPr>
              <a:t>普通はこんな書き方しませんけどね。</a:t>
            </a:r>
            <a:endParaRPr lang="en-US" altLang="ja-JP" sz="1400" dirty="0" smtClean="0">
              <a:latin typeface="+mn-ea"/>
              <a:ea typeface="+mn-ea"/>
            </a:endParaRPr>
          </a:p>
          <a:p>
            <a:r>
              <a:rPr lang="ja-JP" altLang="en-US" sz="1400" dirty="0">
                <a:latin typeface="+mn-ea"/>
                <a:ea typeface="+mn-ea"/>
              </a:rPr>
              <a:t>　</a:t>
            </a:r>
            <a:r>
              <a:rPr lang="ja-JP" altLang="en-US" sz="1400" dirty="0" smtClean="0">
                <a:latin typeface="+mn-ea"/>
                <a:ea typeface="+mn-ea"/>
              </a:rPr>
              <a:t>上のセルから順番に実行していってコケないように書きます。</a:t>
            </a:r>
            <a:endParaRPr lang="en-US" altLang="ja-JP" sz="1400" dirty="0" smtClean="0">
              <a:latin typeface="+mn-ea"/>
              <a:ea typeface="+mn-ea"/>
            </a:endParaRPr>
          </a:p>
        </p:txBody>
      </p:sp>
    </p:spTree>
    <p:extLst>
      <p:ext uri="{BB962C8B-B14F-4D97-AF65-F5344CB8AC3E}">
        <p14:creationId xmlns:p14="http://schemas.microsoft.com/office/powerpoint/2010/main" val="133990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barn(inVertical)">
                                      <p:cBhvr>
                                        <p:cTn id="74" dur="500"/>
                                        <p:tgtEl>
                                          <p:spTgt spid="21"/>
                                        </p:tgtEl>
                                      </p:cBhvr>
                                    </p:animEffect>
                                  </p:childTnLst>
                                </p:cTn>
                              </p:par>
                              <p:par>
                                <p:cTn id="75" presetID="16" presetClass="entr" presetSubtype="21"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arn(inVertical)">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3" grpId="0"/>
      <p:bldP spid="15" grpId="0"/>
      <p:bldP spid="16" grpId="0" animBg="1"/>
      <p:bldP spid="17" grpId="0"/>
      <p:bldP spid="18" grpId="0" animBg="1"/>
      <p:bldP spid="19" grpId="0"/>
      <p:bldP spid="20" grpId="0" animBg="1"/>
      <p:bldP spid="21" grpId="0"/>
      <p:bldP spid="24" grpId="0" animBg="1"/>
      <p:bldP spid="25" grpId="0"/>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【Pandas】</a:t>
            </a:r>
            <a:r>
              <a:rPr kumimoji="1" lang="ja-JP" altLang="en-US" dirty="0" smtClean="0"/>
              <a:t>　</a:t>
            </a:r>
            <a:r>
              <a:rPr kumimoji="1" lang="en-US" altLang="ja-JP" dirty="0" err="1" smtClean="0"/>
              <a:t>DataFrame</a:t>
            </a:r>
            <a:endParaRPr kumimoji="1" lang="ja-JP" altLang="en-US" dirty="0"/>
          </a:p>
        </p:txBody>
      </p:sp>
      <p:pic>
        <p:nvPicPr>
          <p:cNvPr id="3" name="図 2"/>
          <p:cNvPicPr>
            <a:picLocks noChangeAspect="1"/>
          </p:cNvPicPr>
          <p:nvPr/>
        </p:nvPicPr>
        <p:blipFill>
          <a:blip r:embed="rId2"/>
          <a:stretch>
            <a:fillRect/>
          </a:stretch>
        </p:blipFill>
        <p:spPr>
          <a:xfrm>
            <a:off x="621303" y="1896762"/>
            <a:ext cx="2356901" cy="1442283"/>
          </a:xfrm>
          <a:prstGeom prst="rect">
            <a:avLst/>
          </a:prstGeom>
        </p:spPr>
      </p:pic>
      <p:sp>
        <p:nvSpPr>
          <p:cNvPr id="4" name="テキスト ボックス 3"/>
          <p:cNvSpPr txBox="1"/>
          <p:nvPr/>
        </p:nvSpPr>
        <p:spPr>
          <a:xfrm>
            <a:off x="557867" y="947956"/>
            <a:ext cx="4479721" cy="923330"/>
          </a:xfrm>
          <a:prstGeom prst="rect">
            <a:avLst/>
          </a:prstGeom>
          <a:noFill/>
        </p:spPr>
        <p:txBody>
          <a:bodyPr wrap="square" rtlCol="0">
            <a:spAutoFit/>
          </a:bodyPr>
          <a:lstStyle/>
          <a:p>
            <a:r>
              <a:rPr lang="ja-JP" altLang="en-US" sz="1800" dirty="0" smtClean="0">
                <a:latin typeface="+mn-ea"/>
                <a:ea typeface="+mn-ea"/>
              </a:rPr>
              <a:t>こういう</a:t>
            </a:r>
            <a:r>
              <a:rPr lang="en-US" altLang="ja-JP" sz="1800" dirty="0" err="1" smtClean="0">
                <a:latin typeface="+mn-ea"/>
                <a:ea typeface="+mn-ea"/>
              </a:rPr>
              <a:t>DataFrame</a:t>
            </a:r>
            <a:r>
              <a:rPr lang="ja-JP" altLang="en-US" sz="1800" dirty="0" smtClean="0">
                <a:latin typeface="+mn-ea"/>
                <a:ea typeface="+mn-ea"/>
              </a:rPr>
              <a:t>（以下</a:t>
            </a:r>
            <a:r>
              <a:rPr lang="en-US" altLang="ja-JP" sz="1800" dirty="0" err="1" smtClean="0">
                <a:latin typeface="+mn-ea"/>
                <a:ea typeface="+mn-ea"/>
              </a:rPr>
              <a:t>df</a:t>
            </a:r>
            <a:r>
              <a:rPr lang="ja-JP" altLang="en-US" sz="1800" dirty="0" smtClean="0">
                <a:latin typeface="+mn-ea"/>
                <a:ea typeface="+mn-ea"/>
              </a:rPr>
              <a:t>）があります。</a:t>
            </a:r>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5" name="図 4"/>
          <p:cNvPicPr>
            <a:picLocks noChangeAspect="1"/>
          </p:cNvPicPr>
          <p:nvPr/>
        </p:nvPicPr>
        <p:blipFill>
          <a:blip r:embed="rId3"/>
          <a:stretch>
            <a:fillRect/>
          </a:stretch>
        </p:blipFill>
        <p:spPr>
          <a:xfrm>
            <a:off x="621303" y="1376707"/>
            <a:ext cx="2591162" cy="419158"/>
          </a:xfrm>
          <a:prstGeom prst="rect">
            <a:avLst/>
          </a:prstGeom>
        </p:spPr>
      </p:pic>
      <p:pic>
        <p:nvPicPr>
          <p:cNvPr id="7" name="図 6"/>
          <p:cNvPicPr>
            <a:picLocks noChangeAspect="1"/>
          </p:cNvPicPr>
          <p:nvPr/>
        </p:nvPicPr>
        <p:blipFill>
          <a:blip r:embed="rId4"/>
          <a:stretch>
            <a:fillRect/>
          </a:stretch>
        </p:blipFill>
        <p:spPr>
          <a:xfrm>
            <a:off x="621303" y="3911138"/>
            <a:ext cx="1638529" cy="409632"/>
          </a:xfrm>
          <a:prstGeom prst="rect">
            <a:avLst/>
          </a:prstGeom>
        </p:spPr>
      </p:pic>
      <p:pic>
        <p:nvPicPr>
          <p:cNvPr id="8" name="図 7"/>
          <p:cNvPicPr>
            <a:picLocks noChangeAspect="1"/>
          </p:cNvPicPr>
          <p:nvPr/>
        </p:nvPicPr>
        <p:blipFill>
          <a:blip r:embed="rId5"/>
          <a:stretch>
            <a:fillRect/>
          </a:stretch>
        </p:blipFill>
        <p:spPr>
          <a:xfrm>
            <a:off x="1073832" y="4287184"/>
            <a:ext cx="2590860" cy="1166131"/>
          </a:xfrm>
          <a:prstGeom prst="rect">
            <a:avLst/>
          </a:prstGeom>
        </p:spPr>
      </p:pic>
      <p:sp>
        <p:nvSpPr>
          <p:cNvPr id="10" name="正方形/長方形 9"/>
          <p:cNvSpPr/>
          <p:nvPr/>
        </p:nvSpPr>
        <p:spPr>
          <a:xfrm>
            <a:off x="2478664" y="3984028"/>
            <a:ext cx="4007828" cy="276999"/>
          </a:xfrm>
          <a:prstGeom prst="rect">
            <a:avLst/>
          </a:prstGeom>
        </p:spPr>
        <p:txBody>
          <a:bodyPr wrap="none">
            <a:spAutoFit/>
          </a:bodyPr>
          <a:lstStyle/>
          <a:p>
            <a:r>
              <a:rPr lang="en-US" altLang="ja-JP" dirty="0" err="1">
                <a:latin typeface="+mn-ea"/>
                <a:ea typeface="+mn-ea"/>
              </a:rPr>
              <a:t>df</a:t>
            </a:r>
            <a:r>
              <a:rPr lang="ja-JP" altLang="en-US" dirty="0">
                <a:latin typeface="+mn-ea"/>
                <a:ea typeface="+mn-ea"/>
              </a:rPr>
              <a:t>というデータフレームを呼び出して「</a:t>
            </a:r>
            <a:r>
              <a:rPr lang="en-US" altLang="ja-JP" dirty="0">
                <a:latin typeface="+mn-ea"/>
                <a:ea typeface="+mn-ea"/>
              </a:rPr>
              <a:t>Name</a:t>
            </a:r>
            <a:r>
              <a:rPr lang="ja-JP" altLang="en-US" dirty="0">
                <a:latin typeface="+mn-ea"/>
                <a:ea typeface="+mn-ea"/>
              </a:rPr>
              <a:t>」列の要素を取り出す</a:t>
            </a:r>
          </a:p>
        </p:txBody>
      </p:sp>
      <p:pic>
        <p:nvPicPr>
          <p:cNvPr id="11" name="図 10"/>
          <p:cNvPicPr>
            <a:picLocks noChangeAspect="1"/>
          </p:cNvPicPr>
          <p:nvPr/>
        </p:nvPicPr>
        <p:blipFill>
          <a:blip r:embed="rId6"/>
          <a:stretch>
            <a:fillRect/>
          </a:stretch>
        </p:blipFill>
        <p:spPr>
          <a:xfrm>
            <a:off x="4968341" y="4657525"/>
            <a:ext cx="1657581" cy="717697"/>
          </a:xfrm>
          <a:prstGeom prst="rect">
            <a:avLst/>
          </a:prstGeom>
        </p:spPr>
      </p:pic>
      <p:sp>
        <p:nvSpPr>
          <p:cNvPr id="12" name="下矢印 11"/>
          <p:cNvSpPr/>
          <p:nvPr/>
        </p:nvSpPr>
        <p:spPr bwMode="auto">
          <a:xfrm rot="16200000">
            <a:off x="4458592" y="4799862"/>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4" name="正方形/長方形 13"/>
          <p:cNvSpPr/>
          <p:nvPr/>
        </p:nvSpPr>
        <p:spPr>
          <a:xfrm>
            <a:off x="4443212" y="5583568"/>
            <a:ext cx="3662328" cy="738664"/>
          </a:xfrm>
          <a:prstGeom prst="rect">
            <a:avLst/>
          </a:prstGeom>
        </p:spPr>
        <p:txBody>
          <a:bodyPr wrap="square">
            <a:spAutoFit/>
          </a:bodyPr>
          <a:lstStyle/>
          <a:p>
            <a:r>
              <a:rPr lang="en-US" altLang="ja-JP" sz="1050" dirty="0" smtClean="0">
                <a:latin typeface="+mn-ea"/>
                <a:ea typeface="+mn-ea"/>
              </a:rPr>
              <a:t>※</a:t>
            </a:r>
            <a:r>
              <a:rPr lang="ja-JP" altLang="en-US" sz="1050" dirty="0" smtClean="0">
                <a:latin typeface="+mn-ea"/>
                <a:ea typeface="+mn-ea"/>
              </a:rPr>
              <a:t>なお</a:t>
            </a:r>
            <a:r>
              <a:rPr lang="ja-JP" altLang="en-US" sz="1050" dirty="0">
                <a:latin typeface="+mn-ea"/>
                <a:ea typeface="+mn-ea"/>
              </a:rPr>
              <a:t>、</a:t>
            </a:r>
            <a:r>
              <a:rPr lang="en-US" altLang="ja-JP" sz="1050" dirty="0">
                <a:latin typeface="+mn-ea"/>
                <a:ea typeface="+mn-ea"/>
              </a:rPr>
              <a:t>1</a:t>
            </a:r>
            <a:r>
              <a:rPr lang="ja-JP" altLang="en-US" sz="1050" dirty="0">
                <a:latin typeface="+mn-ea"/>
                <a:ea typeface="+mn-ea"/>
              </a:rPr>
              <a:t>列しかないのでデータフレームではなく</a:t>
            </a:r>
          </a:p>
          <a:p>
            <a:r>
              <a:rPr lang="ja-JP" altLang="en-US" sz="1050" dirty="0" smtClean="0">
                <a:latin typeface="+mn-ea"/>
                <a:ea typeface="+mn-ea"/>
              </a:rPr>
              <a:t>「</a:t>
            </a:r>
            <a:r>
              <a:rPr lang="ja-JP" altLang="en-US" sz="1050" dirty="0">
                <a:latin typeface="+mn-ea"/>
                <a:ea typeface="+mn-ea"/>
              </a:rPr>
              <a:t>シリーズ」という型になって</a:t>
            </a:r>
            <a:r>
              <a:rPr lang="ja-JP" altLang="en-US" sz="1050" dirty="0" smtClean="0">
                <a:latin typeface="+mn-ea"/>
                <a:ea typeface="+mn-ea"/>
              </a:rPr>
              <a:t>いる</a:t>
            </a:r>
            <a:endParaRPr lang="en-US" altLang="ja-JP" sz="1050" dirty="0" smtClean="0">
              <a:latin typeface="+mn-ea"/>
              <a:ea typeface="+mn-ea"/>
            </a:endParaRPr>
          </a:p>
          <a:p>
            <a:r>
              <a:rPr lang="en-US" altLang="ja-JP" sz="1050" dirty="0" smtClean="0">
                <a:latin typeface="+mn-ea"/>
                <a:ea typeface="+mn-ea"/>
              </a:rPr>
              <a:t>※</a:t>
            </a:r>
            <a:r>
              <a:rPr lang="en-US" altLang="ja-JP" sz="1050" dirty="0" err="1" smtClean="0">
                <a:latin typeface="+mn-ea"/>
                <a:ea typeface="+mn-ea"/>
              </a:rPr>
              <a:t>DataFrame</a:t>
            </a:r>
            <a:r>
              <a:rPr lang="ja-JP" altLang="en-US" sz="1050" dirty="0" smtClean="0">
                <a:latin typeface="+mn-ea"/>
                <a:ea typeface="+mn-ea"/>
              </a:rPr>
              <a:t>にしたければ、</a:t>
            </a:r>
            <a:r>
              <a:rPr lang="en-US" altLang="ja-JP" sz="1050" dirty="0" err="1" smtClean="0">
                <a:latin typeface="+mn-ea"/>
                <a:ea typeface="+mn-ea"/>
              </a:rPr>
              <a:t>df</a:t>
            </a:r>
            <a:r>
              <a:rPr lang="en-US" altLang="ja-JP" sz="1050" dirty="0" smtClean="0">
                <a:latin typeface="+mn-ea"/>
                <a:ea typeface="+mn-ea"/>
              </a:rPr>
              <a:t>[[‘Name]]</a:t>
            </a:r>
            <a:r>
              <a:rPr lang="ja-JP" altLang="en-US" sz="1050" dirty="0" smtClean="0">
                <a:latin typeface="+mn-ea"/>
                <a:ea typeface="+mn-ea"/>
              </a:rPr>
              <a:t>と、二重のリストに入れて取り出す</a:t>
            </a:r>
            <a:endParaRPr lang="en-US" altLang="ja-JP" sz="1050" dirty="0" smtClean="0">
              <a:latin typeface="+mn-ea"/>
              <a:ea typeface="+mn-ea"/>
            </a:endParaRPr>
          </a:p>
        </p:txBody>
      </p:sp>
    </p:spTree>
    <p:extLst>
      <p:ext uri="{BB962C8B-B14F-4D97-AF65-F5344CB8AC3E}">
        <p14:creationId xmlns:p14="http://schemas.microsoft.com/office/powerpoint/2010/main" val="3818780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pic>
        <p:nvPicPr>
          <p:cNvPr id="3" name="図 2"/>
          <p:cNvPicPr>
            <a:picLocks noChangeAspect="1"/>
          </p:cNvPicPr>
          <p:nvPr/>
        </p:nvPicPr>
        <p:blipFill>
          <a:blip r:embed="rId2"/>
          <a:stretch>
            <a:fillRect/>
          </a:stretch>
        </p:blipFill>
        <p:spPr>
          <a:xfrm>
            <a:off x="7058540" y="357141"/>
            <a:ext cx="1843503" cy="1128114"/>
          </a:xfrm>
          <a:prstGeom prst="rect">
            <a:avLst/>
          </a:prstGeom>
        </p:spPr>
      </p:pic>
      <p:pic>
        <p:nvPicPr>
          <p:cNvPr id="4" name="図 3"/>
          <p:cNvPicPr>
            <a:picLocks noChangeAspect="1"/>
          </p:cNvPicPr>
          <p:nvPr/>
        </p:nvPicPr>
        <p:blipFill>
          <a:blip r:embed="rId3"/>
          <a:stretch>
            <a:fillRect/>
          </a:stretch>
        </p:blipFill>
        <p:spPr>
          <a:xfrm>
            <a:off x="6933182" y="42624"/>
            <a:ext cx="2074152" cy="335524"/>
          </a:xfrm>
          <a:prstGeom prst="rect">
            <a:avLst/>
          </a:prstGeom>
        </p:spPr>
      </p:pic>
      <p:pic>
        <p:nvPicPr>
          <p:cNvPr id="5" name="図 4"/>
          <p:cNvPicPr>
            <a:picLocks noChangeAspect="1"/>
          </p:cNvPicPr>
          <p:nvPr/>
        </p:nvPicPr>
        <p:blipFill>
          <a:blip r:embed="rId4"/>
          <a:stretch>
            <a:fillRect/>
          </a:stretch>
        </p:blipFill>
        <p:spPr>
          <a:xfrm>
            <a:off x="443856" y="3902322"/>
            <a:ext cx="2753109" cy="381053"/>
          </a:xfrm>
          <a:prstGeom prst="rect">
            <a:avLst/>
          </a:prstGeom>
        </p:spPr>
      </p:pic>
      <p:pic>
        <p:nvPicPr>
          <p:cNvPr id="6" name="図 5"/>
          <p:cNvPicPr>
            <a:picLocks noChangeAspect="1"/>
          </p:cNvPicPr>
          <p:nvPr/>
        </p:nvPicPr>
        <p:blipFill>
          <a:blip r:embed="rId5"/>
          <a:stretch>
            <a:fillRect/>
          </a:stretch>
        </p:blipFill>
        <p:spPr>
          <a:xfrm>
            <a:off x="7323589" y="4781136"/>
            <a:ext cx="1383007" cy="421631"/>
          </a:xfrm>
          <a:prstGeom prst="rect">
            <a:avLst/>
          </a:prstGeom>
        </p:spPr>
      </p:pic>
      <p:pic>
        <p:nvPicPr>
          <p:cNvPr id="7" name="図 6"/>
          <p:cNvPicPr>
            <a:picLocks noChangeAspect="1"/>
          </p:cNvPicPr>
          <p:nvPr/>
        </p:nvPicPr>
        <p:blipFill>
          <a:blip r:embed="rId6"/>
          <a:stretch>
            <a:fillRect/>
          </a:stretch>
        </p:blipFill>
        <p:spPr>
          <a:xfrm>
            <a:off x="841534" y="4242604"/>
            <a:ext cx="5872645" cy="1535508"/>
          </a:xfrm>
          <a:prstGeom prst="rect">
            <a:avLst/>
          </a:prstGeom>
        </p:spPr>
      </p:pic>
      <p:sp>
        <p:nvSpPr>
          <p:cNvPr id="8" name="下矢印 7"/>
          <p:cNvSpPr/>
          <p:nvPr/>
        </p:nvSpPr>
        <p:spPr bwMode="auto">
          <a:xfrm rot="16200000">
            <a:off x="6850913" y="4880328"/>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pic>
        <p:nvPicPr>
          <p:cNvPr id="9" name="図 8"/>
          <p:cNvPicPr>
            <a:picLocks noChangeAspect="1"/>
          </p:cNvPicPr>
          <p:nvPr/>
        </p:nvPicPr>
        <p:blipFill>
          <a:blip r:embed="rId7"/>
          <a:stretch>
            <a:fillRect/>
          </a:stretch>
        </p:blipFill>
        <p:spPr>
          <a:xfrm>
            <a:off x="443856" y="1025514"/>
            <a:ext cx="2000529" cy="400106"/>
          </a:xfrm>
          <a:prstGeom prst="rect">
            <a:avLst/>
          </a:prstGeom>
        </p:spPr>
      </p:pic>
      <p:pic>
        <p:nvPicPr>
          <p:cNvPr id="10" name="図 9"/>
          <p:cNvPicPr>
            <a:picLocks noChangeAspect="1"/>
          </p:cNvPicPr>
          <p:nvPr/>
        </p:nvPicPr>
        <p:blipFill>
          <a:blip r:embed="rId8"/>
          <a:stretch>
            <a:fillRect/>
          </a:stretch>
        </p:blipFill>
        <p:spPr>
          <a:xfrm>
            <a:off x="787632" y="1423882"/>
            <a:ext cx="2597676" cy="1191543"/>
          </a:xfrm>
          <a:prstGeom prst="rect">
            <a:avLst/>
          </a:prstGeom>
        </p:spPr>
      </p:pic>
      <p:sp>
        <p:nvSpPr>
          <p:cNvPr id="11" name="正方形/長方形 10"/>
          <p:cNvSpPr/>
          <p:nvPr/>
        </p:nvSpPr>
        <p:spPr>
          <a:xfrm>
            <a:off x="994095" y="2652951"/>
            <a:ext cx="5503178" cy="1015663"/>
          </a:xfrm>
          <a:prstGeom prst="rect">
            <a:avLst/>
          </a:prstGeom>
        </p:spPr>
        <p:txBody>
          <a:bodyPr wrap="square">
            <a:spAutoFit/>
          </a:bodyPr>
          <a:lstStyle/>
          <a:p>
            <a:r>
              <a:rPr lang="ja-JP" altLang="en-US" dirty="0" smtClean="0">
                <a:solidFill>
                  <a:srgbClr val="77B000"/>
                </a:solidFill>
                <a:latin typeface="+mn-ea"/>
                <a:ea typeface="+mn-ea"/>
              </a:rPr>
              <a:t>抜き出す</a:t>
            </a:r>
            <a:r>
              <a:rPr lang="ja-JP" altLang="en-US" dirty="0">
                <a:solidFill>
                  <a:srgbClr val="77B000"/>
                </a:solidFill>
                <a:latin typeface="+mn-ea"/>
                <a:ea typeface="+mn-ea"/>
              </a:rPr>
              <a:t>条件にリスト</a:t>
            </a:r>
            <a:r>
              <a:rPr lang="en-US" altLang="ja-JP" dirty="0">
                <a:solidFill>
                  <a:srgbClr val="77B000"/>
                </a:solidFill>
                <a:latin typeface="+mn-ea"/>
                <a:ea typeface="+mn-ea"/>
              </a:rPr>
              <a:t>[]</a:t>
            </a:r>
            <a:r>
              <a:rPr lang="ja-JP" altLang="en-US" dirty="0">
                <a:solidFill>
                  <a:srgbClr val="77B000"/>
                </a:solidFill>
                <a:latin typeface="+mn-ea"/>
                <a:ea typeface="+mn-ea"/>
              </a:rPr>
              <a:t>を使うと、</a:t>
            </a:r>
            <a:r>
              <a:rPr lang="en-US" altLang="ja-JP" dirty="0">
                <a:solidFill>
                  <a:srgbClr val="77B000"/>
                </a:solidFill>
                <a:latin typeface="+mn-ea"/>
                <a:ea typeface="+mn-ea"/>
              </a:rPr>
              <a:t>Python</a:t>
            </a:r>
            <a:r>
              <a:rPr lang="ja-JP" altLang="en-US" dirty="0">
                <a:solidFill>
                  <a:srgbClr val="77B000"/>
                </a:solidFill>
                <a:latin typeface="+mn-ea"/>
                <a:ea typeface="+mn-ea"/>
              </a:rPr>
              <a:t>は「まずリストの</a:t>
            </a:r>
            <a:r>
              <a:rPr lang="en-US" altLang="ja-JP" dirty="0">
                <a:solidFill>
                  <a:srgbClr val="77B000"/>
                </a:solidFill>
                <a:latin typeface="+mn-ea"/>
                <a:ea typeface="+mn-ea"/>
              </a:rPr>
              <a:t>0</a:t>
            </a:r>
            <a:r>
              <a:rPr lang="ja-JP" altLang="en-US" dirty="0">
                <a:solidFill>
                  <a:srgbClr val="77B000"/>
                </a:solidFill>
                <a:latin typeface="+mn-ea"/>
                <a:ea typeface="+mn-ea"/>
              </a:rPr>
              <a:t>番目（</a:t>
            </a:r>
            <a:r>
              <a:rPr lang="en-US" altLang="ja-JP" dirty="0">
                <a:solidFill>
                  <a:srgbClr val="77B000"/>
                </a:solidFill>
                <a:latin typeface="+mn-ea"/>
                <a:ea typeface="+mn-ea"/>
              </a:rPr>
              <a:t>Name</a:t>
            </a:r>
            <a:r>
              <a:rPr lang="ja-JP" altLang="en-US" dirty="0">
                <a:solidFill>
                  <a:srgbClr val="77B000"/>
                </a:solidFill>
                <a:latin typeface="+mn-ea"/>
                <a:ea typeface="+mn-ea"/>
              </a:rPr>
              <a:t>）に合致する列を取ってきて、次にリストの</a:t>
            </a:r>
            <a:r>
              <a:rPr lang="en-US" altLang="ja-JP" dirty="0">
                <a:solidFill>
                  <a:srgbClr val="77B000"/>
                </a:solidFill>
                <a:latin typeface="+mn-ea"/>
                <a:ea typeface="+mn-ea"/>
              </a:rPr>
              <a:t>1</a:t>
            </a:r>
            <a:r>
              <a:rPr lang="ja-JP" altLang="en-US" dirty="0">
                <a:solidFill>
                  <a:srgbClr val="77B000"/>
                </a:solidFill>
                <a:latin typeface="+mn-ea"/>
                <a:ea typeface="+mn-ea"/>
              </a:rPr>
              <a:t>番目（</a:t>
            </a:r>
            <a:r>
              <a:rPr lang="en-US" altLang="ja-JP" dirty="0">
                <a:solidFill>
                  <a:srgbClr val="77B000"/>
                </a:solidFill>
                <a:latin typeface="+mn-ea"/>
                <a:ea typeface="+mn-ea"/>
              </a:rPr>
              <a:t>Weight</a:t>
            </a:r>
            <a:r>
              <a:rPr lang="ja-JP" altLang="en-US" dirty="0">
                <a:solidFill>
                  <a:srgbClr val="77B000"/>
                </a:solidFill>
                <a:latin typeface="+mn-ea"/>
                <a:ea typeface="+mn-ea"/>
              </a:rPr>
              <a:t>）に合致する列を取ってくるのね」と理解する</a:t>
            </a:r>
            <a:r>
              <a:rPr lang="ja-JP" altLang="en-US" dirty="0">
                <a:latin typeface="+mn-ea"/>
                <a:ea typeface="+mn-ea"/>
              </a:rPr>
              <a:t> </a:t>
            </a:r>
            <a:endParaRPr lang="en-US" altLang="ja-JP" dirty="0" smtClean="0">
              <a:latin typeface="+mn-ea"/>
              <a:ea typeface="+mn-ea"/>
            </a:endParaRPr>
          </a:p>
          <a:p>
            <a:endParaRPr lang="en-US" altLang="ja-JP" dirty="0">
              <a:latin typeface="+mn-ea"/>
              <a:ea typeface="+mn-ea"/>
            </a:endParaRPr>
          </a:p>
          <a:p>
            <a:r>
              <a:rPr lang="en-US" altLang="ja-JP" dirty="0" smtClean="0">
                <a:latin typeface="+mn-ea"/>
                <a:ea typeface="+mn-ea"/>
              </a:rPr>
              <a:t>※</a:t>
            </a:r>
            <a:r>
              <a:rPr lang="en-US" altLang="ja-JP" dirty="0" err="1" smtClean="0">
                <a:latin typeface="Consolas" panose="020B0609020204030204" pitchFamily="49" charset="0"/>
                <a:ea typeface="+mn-ea"/>
              </a:rPr>
              <a:t>df</a:t>
            </a:r>
            <a:r>
              <a:rPr lang="en-US" altLang="ja-JP" dirty="0" smtClean="0">
                <a:latin typeface="Consolas" panose="020B0609020204030204" pitchFamily="49" charset="0"/>
                <a:ea typeface="+mn-ea"/>
              </a:rPr>
              <a:t>[“Name”, “Weight”]</a:t>
            </a:r>
            <a:r>
              <a:rPr lang="ja-JP" altLang="en-US" dirty="0">
                <a:latin typeface="+mn-ea"/>
                <a:ea typeface="+mn-ea"/>
              </a:rPr>
              <a:t> </a:t>
            </a:r>
            <a:r>
              <a:rPr lang="ja-JP" altLang="en-US" dirty="0" smtClean="0">
                <a:latin typeface="+mn-ea"/>
                <a:ea typeface="+mn-ea"/>
              </a:rPr>
              <a:t>とリストを二重にするのを忘れると、「</a:t>
            </a:r>
            <a:r>
              <a:rPr lang="en-US" altLang="ja-JP" dirty="0" smtClean="0">
                <a:latin typeface="+mn-ea"/>
                <a:ea typeface="+mn-ea"/>
              </a:rPr>
              <a:t>“</a:t>
            </a:r>
            <a:r>
              <a:rPr lang="en-US" altLang="ja-JP" dirty="0">
                <a:latin typeface="+mn-ea"/>
                <a:ea typeface="+mn-ea"/>
              </a:rPr>
              <a:t>Name”, “Weight</a:t>
            </a:r>
            <a:r>
              <a:rPr lang="en-US" altLang="ja-JP" dirty="0" smtClean="0">
                <a:latin typeface="+mn-ea"/>
                <a:ea typeface="+mn-ea"/>
              </a:rPr>
              <a:t>”</a:t>
            </a:r>
            <a:r>
              <a:rPr lang="ja-JP" altLang="en-US" dirty="0" smtClean="0">
                <a:latin typeface="+mn-ea"/>
                <a:ea typeface="+mn-ea"/>
              </a:rPr>
              <a:t>」という名前のカラムを探しに行き、「そんな名前のカラムはない」というエラーが出ます。</a:t>
            </a:r>
            <a:endParaRPr lang="ja-JP" altLang="en-US" dirty="0">
              <a:latin typeface="+mn-ea"/>
              <a:ea typeface="+mn-ea"/>
            </a:endParaRPr>
          </a:p>
        </p:txBody>
      </p:sp>
      <p:pic>
        <p:nvPicPr>
          <p:cNvPr id="12" name="図 11"/>
          <p:cNvPicPr>
            <a:picLocks noChangeAspect="1"/>
          </p:cNvPicPr>
          <p:nvPr/>
        </p:nvPicPr>
        <p:blipFill>
          <a:blip r:embed="rId9"/>
          <a:stretch>
            <a:fillRect/>
          </a:stretch>
        </p:blipFill>
        <p:spPr>
          <a:xfrm>
            <a:off x="7406795" y="2191633"/>
            <a:ext cx="900667" cy="1114656"/>
          </a:xfrm>
          <a:prstGeom prst="rect">
            <a:avLst/>
          </a:prstGeom>
        </p:spPr>
      </p:pic>
      <p:sp>
        <p:nvSpPr>
          <p:cNvPr id="13" name="正方形/長方形 12"/>
          <p:cNvSpPr/>
          <p:nvPr/>
        </p:nvSpPr>
        <p:spPr>
          <a:xfrm>
            <a:off x="2444385" y="1084581"/>
            <a:ext cx="4572000" cy="276999"/>
          </a:xfrm>
          <a:prstGeom prst="rect">
            <a:avLst/>
          </a:prstGeom>
        </p:spPr>
        <p:txBody>
          <a:bodyPr>
            <a:spAutoFit/>
          </a:bodyPr>
          <a:lstStyle/>
          <a:p>
            <a:r>
              <a:rPr lang="en-US" altLang="ja-JP" dirty="0" err="1">
                <a:solidFill>
                  <a:srgbClr val="000000"/>
                </a:solidFill>
                <a:latin typeface="+mn-ea"/>
                <a:ea typeface="+mn-ea"/>
              </a:rPr>
              <a:t>df</a:t>
            </a:r>
            <a:r>
              <a:rPr lang="ja-JP" altLang="en-US" dirty="0">
                <a:solidFill>
                  <a:srgbClr val="000000"/>
                </a:solidFill>
                <a:latin typeface="+mn-ea"/>
                <a:ea typeface="+mn-ea"/>
              </a:rPr>
              <a:t>というデータフレームから「</a:t>
            </a:r>
            <a:r>
              <a:rPr lang="en-US" altLang="ja-JP" dirty="0">
                <a:solidFill>
                  <a:srgbClr val="000000"/>
                </a:solidFill>
                <a:latin typeface="+mn-ea"/>
                <a:ea typeface="+mn-ea"/>
              </a:rPr>
              <a:t>Name</a:t>
            </a:r>
            <a:r>
              <a:rPr lang="ja-JP" altLang="en-US" dirty="0">
                <a:solidFill>
                  <a:srgbClr val="000000"/>
                </a:solidFill>
                <a:latin typeface="+mn-ea"/>
                <a:ea typeface="+mn-ea"/>
              </a:rPr>
              <a:t>」と「</a:t>
            </a:r>
            <a:r>
              <a:rPr lang="en-US" altLang="ja-JP" dirty="0">
                <a:solidFill>
                  <a:srgbClr val="000000"/>
                </a:solidFill>
                <a:latin typeface="+mn-ea"/>
                <a:ea typeface="+mn-ea"/>
              </a:rPr>
              <a:t>Weight</a:t>
            </a:r>
            <a:r>
              <a:rPr lang="ja-JP" altLang="en-US" dirty="0">
                <a:solidFill>
                  <a:srgbClr val="000000"/>
                </a:solidFill>
                <a:latin typeface="+mn-ea"/>
                <a:ea typeface="+mn-ea"/>
              </a:rPr>
              <a:t>」列の要素を取り出す</a:t>
            </a:r>
            <a:endParaRPr lang="ja-JP" altLang="en-US" dirty="0">
              <a:latin typeface="+mn-ea"/>
              <a:ea typeface="+mn-ea"/>
            </a:endParaRPr>
          </a:p>
        </p:txBody>
      </p:sp>
      <p:sp>
        <p:nvSpPr>
          <p:cNvPr id="14" name="正方形/長方形 13"/>
          <p:cNvSpPr/>
          <p:nvPr/>
        </p:nvSpPr>
        <p:spPr>
          <a:xfrm>
            <a:off x="2617757" y="3954348"/>
            <a:ext cx="5448258" cy="276999"/>
          </a:xfrm>
          <a:prstGeom prst="rect">
            <a:avLst/>
          </a:prstGeom>
        </p:spPr>
        <p:txBody>
          <a:bodyPr wrap="square">
            <a:spAutoFit/>
          </a:bodyPr>
          <a:lstStyle/>
          <a:p>
            <a:r>
              <a:rPr lang="en-US" altLang="ja-JP" dirty="0" err="1">
                <a:solidFill>
                  <a:srgbClr val="000000"/>
                </a:solidFill>
                <a:latin typeface="+mn-ea"/>
                <a:ea typeface="+mn-ea"/>
              </a:rPr>
              <a:t>df</a:t>
            </a:r>
            <a:r>
              <a:rPr lang="ja-JP" altLang="en-US" dirty="0">
                <a:solidFill>
                  <a:srgbClr val="000000"/>
                </a:solidFill>
                <a:latin typeface="+mn-ea"/>
                <a:ea typeface="+mn-ea"/>
              </a:rPr>
              <a:t>というデータフレームの「</a:t>
            </a:r>
            <a:r>
              <a:rPr lang="en-US" altLang="ja-JP" dirty="0">
                <a:solidFill>
                  <a:srgbClr val="000000"/>
                </a:solidFill>
                <a:latin typeface="+mn-ea"/>
                <a:ea typeface="+mn-ea"/>
              </a:rPr>
              <a:t>Name</a:t>
            </a:r>
            <a:r>
              <a:rPr lang="ja-JP" altLang="en-US" dirty="0">
                <a:solidFill>
                  <a:srgbClr val="000000"/>
                </a:solidFill>
                <a:latin typeface="+mn-ea"/>
                <a:ea typeface="+mn-ea"/>
              </a:rPr>
              <a:t>」行の要素の中で、「佐藤」に等しい行を取り出す</a:t>
            </a:r>
            <a:endParaRPr lang="ja-JP" altLang="en-US" dirty="0">
              <a:latin typeface="+mn-ea"/>
              <a:ea typeface="+mn-ea"/>
            </a:endParaRPr>
          </a:p>
        </p:txBody>
      </p:sp>
      <p:sp>
        <p:nvSpPr>
          <p:cNvPr id="15" name="下矢印 14"/>
          <p:cNvSpPr/>
          <p:nvPr/>
        </p:nvSpPr>
        <p:spPr bwMode="auto">
          <a:xfrm rot="16200000">
            <a:off x="6882832" y="2612996"/>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6" name="正方形/長方形 15"/>
          <p:cNvSpPr/>
          <p:nvPr/>
        </p:nvSpPr>
        <p:spPr bwMode="auto">
          <a:xfrm>
            <a:off x="6928511" y="42624"/>
            <a:ext cx="2131599" cy="1500950"/>
          </a:xfrm>
          <a:prstGeom prst="rect">
            <a:avLst/>
          </a:prstGeom>
          <a:noFill/>
          <a:ln>
            <a:solidFill>
              <a:schemeClr val="accent5">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7" name="正方形/長方形 16"/>
          <p:cNvSpPr/>
          <p:nvPr/>
        </p:nvSpPr>
        <p:spPr>
          <a:xfrm>
            <a:off x="6580333" y="25791"/>
            <a:ext cx="372917" cy="276999"/>
          </a:xfrm>
          <a:prstGeom prst="rect">
            <a:avLst/>
          </a:prstGeom>
        </p:spPr>
        <p:txBody>
          <a:bodyPr wrap="square">
            <a:spAutoFit/>
          </a:bodyPr>
          <a:lstStyle/>
          <a:p>
            <a:r>
              <a:rPr lang="en-US" altLang="ja-JP" dirty="0" err="1" smtClean="0">
                <a:solidFill>
                  <a:schemeClr val="accent5">
                    <a:lumMod val="75000"/>
                  </a:schemeClr>
                </a:solidFill>
                <a:latin typeface="+mn-ea"/>
                <a:ea typeface="+mn-ea"/>
              </a:rPr>
              <a:t>df</a:t>
            </a:r>
            <a:endParaRPr lang="ja-JP" altLang="en-US" dirty="0">
              <a:solidFill>
                <a:schemeClr val="accent5">
                  <a:lumMod val="75000"/>
                </a:schemeClr>
              </a:solidFill>
              <a:latin typeface="+mn-ea"/>
              <a:ea typeface="+mn-ea"/>
            </a:endParaRPr>
          </a:p>
        </p:txBody>
      </p:sp>
      <p:sp>
        <p:nvSpPr>
          <p:cNvPr id="18" name="正方形/長方形 17"/>
          <p:cNvSpPr/>
          <p:nvPr/>
        </p:nvSpPr>
        <p:spPr>
          <a:xfrm>
            <a:off x="705245" y="5979894"/>
            <a:ext cx="5448258" cy="276999"/>
          </a:xfrm>
          <a:prstGeom prst="rect">
            <a:avLst/>
          </a:prstGeom>
        </p:spPr>
        <p:txBody>
          <a:bodyPr wrap="square">
            <a:spAutoFit/>
          </a:bodyPr>
          <a:lstStyle/>
          <a:p>
            <a:r>
              <a:rPr lang="en-US" altLang="ja-JP" dirty="0" err="1" smtClean="0">
                <a:solidFill>
                  <a:srgbClr val="000000"/>
                </a:solidFill>
                <a:latin typeface="+mn-ea"/>
                <a:ea typeface="+mn-ea"/>
              </a:rPr>
              <a:t>df</a:t>
            </a:r>
            <a:r>
              <a:rPr lang="ja-JP" altLang="en-US" dirty="0" smtClean="0">
                <a:solidFill>
                  <a:srgbClr val="000000"/>
                </a:solidFill>
                <a:latin typeface="+mn-ea"/>
                <a:ea typeface="+mn-ea"/>
              </a:rPr>
              <a:t>が大きくて中身が見えない場合に、確認したい要素（行）を取り出すのによく使います。</a:t>
            </a:r>
            <a:endParaRPr lang="ja-JP" altLang="en-US" dirty="0">
              <a:latin typeface="+mn-ea"/>
              <a:ea typeface="+mn-ea"/>
            </a:endParaRPr>
          </a:p>
        </p:txBody>
      </p:sp>
    </p:spTree>
    <p:extLst>
      <p:ext uri="{BB962C8B-B14F-4D97-AF65-F5344CB8AC3E}">
        <p14:creationId xmlns:p14="http://schemas.microsoft.com/office/powerpoint/2010/main" val="17971176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p:cNvSpPr txBox="1"/>
          <p:nvPr/>
        </p:nvSpPr>
        <p:spPr>
          <a:xfrm>
            <a:off x="1765469" y="2418089"/>
            <a:ext cx="6119770" cy="369332"/>
          </a:xfrm>
          <a:prstGeom prst="rect">
            <a:avLst/>
          </a:prstGeom>
          <a:noFill/>
        </p:spPr>
        <p:txBody>
          <a:bodyPr wrap="square" rtlCol="0">
            <a:spAutoFit/>
          </a:bodyPr>
          <a:lstStyle/>
          <a:p>
            <a:r>
              <a:rPr kumimoji="1" lang="en-US" altLang="ja-JP" sz="1800" dirty="0" err="1" smtClean="0">
                <a:solidFill>
                  <a:schemeClr val="accent5">
                    <a:lumMod val="75000"/>
                  </a:schemeClr>
                </a:solidFill>
                <a:latin typeface="Consolas" panose="020B0609020204030204" pitchFamily="49" charset="0"/>
                <a:ea typeface="+mn-ea"/>
              </a:rPr>
              <a:t>df</a:t>
            </a:r>
            <a:r>
              <a:rPr kumimoji="1" lang="en-US" altLang="ja-JP" sz="1800" dirty="0" err="1" smtClean="0">
                <a:solidFill>
                  <a:schemeClr val="accent1"/>
                </a:solidFill>
                <a:latin typeface="Consolas" panose="020B0609020204030204" pitchFamily="49" charset="0"/>
                <a:ea typeface="+mn-ea"/>
              </a:rPr>
              <a:t>.loc</a:t>
            </a:r>
            <a:r>
              <a:rPr lang="en-US" altLang="ja-JP" sz="1800" dirty="0" smtClean="0">
                <a:latin typeface="Consolas" panose="020B0609020204030204" pitchFamily="49" charset="0"/>
                <a:ea typeface="+mn-ea"/>
              </a:rPr>
              <a:t>[</a:t>
            </a:r>
            <a:r>
              <a:rPr lang="en-US" altLang="ja-JP" sz="1800" dirty="0" smtClean="0">
                <a:solidFill>
                  <a:schemeClr val="accent2">
                    <a:lumMod val="75000"/>
                  </a:schemeClr>
                </a:solidFill>
                <a:latin typeface="Consolas" panose="020B0609020204030204" pitchFamily="49" charset="0"/>
                <a:ea typeface="+mn-ea"/>
              </a:rPr>
              <a:t>10:20</a:t>
            </a:r>
            <a:r>
              <a:rPr lang="en-US" altLang="ja-JP" sz="1800" dirty="0" smtClean="0">
                <a:latin typeface="Consolas" panose="020B0609020204030204" pitchFamily="49" charset="0"/>
                <a:ea typeface="+mn-ea"/>
              </a:rPr>
              <a:t>, </a:t>
            </a:r>
            <a:r>
              <a:rPr lang="en-US" altLang="ja-JP" sz="1800" dirty="0">
                <a:solidFill>
                  <a:schemeClr val="accent3">
                    <a:lumMod val="75000"/>
                  </a:schemeClr>
                </a:solidFill>
                <a:latin typeface="Consolas" panose="020B0609020204030204" pitchFamily="49" charset="0"/>
                <a:ea typeface="+mn-ea"/>
              </a:rPr>
              <a:t>"</a:t>
            </a:r>
            <a:r>
              <a:rPr lang="en-US" altLang="ja-JP" sz="1800" dirty="0" err="1">
                <a:solidFill>
                  <a:schemeClr val="accent3">
                    <a:lumMod val="75000"/>
                  </a:schemeClr>
                </a:solidFill>
                <a:latin typeface="Consolas" panose="020B0609020204030204" pitchFamily="49" charset="0"/>
                <a:ea typeface="+mn-ea"/>
              </a:rPr>
              <a:t>Height":"</a:t>
            </a:r>
            <a:r>
              <a:rPr lang="en-US" altLang="ja-JP" sz="1800" dirty="0" err="1" smtClean="0">
                <a:solidFill>
                  <a:schemeClr val="accent3">
                    <a:lumMod val="75000"/>
                  </a:schemeClr>
                </a:solidFill>
                <a:latin typeface="Consolas" panose="020B0609020204030204" pitchFamily="49" charset="0"/>
                <a:ea typeface="+mn-ea"/>
              </a:rPr>
              <a:t>Age</a:t>
            </a:r>
            <a:r>
              <a:rPr lang="en-US" altLang="ja-JP" sz="1800" dirty="0">
                <a:solidFill>
                  <a:schemeClr val="accent3">
                    <a:lumMod val="75000"/>
                  </a:schemeClr>
                </a:solidFill>
                <a:latin typeface="Consolas" panose="020B0609020204030204" pitchFamily="49" charset="0"/>
              </a:rPr>
              <a:t>"</a:t>
            </a:r>
            <a:r>
              <a:rPr lang="en-US" altLang="ja-JP" sz="1800" dirty="0" smtClean="0">
                <a:latin typeface="Consolas" panose="020B0609020204030204" pitchFamily="49" charset="0"/>
                <a:ea typeface="+mn-ea"/>
              </a:rPr>
              <a:t>]</a:t>
            </a:r>
            <a:endParaRPr kumimoji="1" lang="ja-JP" altLang="en-US" sz="1800" dirty="0" smtClean="0">
              <a:latin typeface="Consolas" panose="020B0609020204030204" pitchFamily="49" charset="0"/>
              <a:ea typeface="+mn-ea"/>
            </a:endParaRPr>
          </a:p>
        </p:txBody>
      </p:sp>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smtClean="0"/>
              <a:t>DataFrame</a:t>
            </a:r>
            <a:r>
              <a:rPr lang="ja-JP" altLang="en-US" dirty="0" smtClean="0"/>
              <a:t>　</a:t>
            </a:r>
            <a:r>
              <a:rPr lang="en-US" altLang="ja-JP" dirty="0" err="1" smtClean="0"/>
              <a:t>loc</a:t>
            </a:r>
            <a:r>
              <a:rPr lang="ja-JP" altLang="en-US" dirty="0" smtClean="0"/>
              <a:t>関数、</a:t>
            </a:r>
            <a:r>
              <a:rPr lang="en-US" altLang="ja-JP" dirty="0" err="1" smtClean="0"/>
              <a:t>iloc</a:t>
            </a:r>
            <a:r>
              <a:rPr lang="ja-JP" altLang="en-US" dirty="0" smtClean="0"/>
              <a:t>関数</a:t>
            </a:r>
            <a:r>
              <a:rPr lang="ja-JP" altLang="en-US" dirty="0" smtClean="0">
                <a:solidFill>
                  <a:schemeClr val="accent1"/>
                </a:solidFill>
              </a:rPr>
              <a:t>　★よく使う</a:t>
            </a:r>
            <a:endParaRPr kumimoji="1" lang="ja-JP" altLang="en-US" dirty="0">
              <a:solidFill>
                <a:schemeClr val="accent1"/>
              </a:solidFill>
            </a:endParaRPr>
          </a:p>
        </p:txBody>
      </p:sp>
      <p:sp>
        <p:nvSpPr>
          <p:cNvPr id="4" name="テキスト ボックス 3"/>
          <p:cNvSpPr txBox="1"/>
          <p:nvPr/>
        </p:nvSpPr>
        <p:spPr>
          <a:xfrm>
            <a:off x="707478" y="1789506"/>
            <a:ext cx="3616534"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smtClean="0">
                <a:solidFill>
                  <a:schemeClr val="accent5"/>
                </a:solidFill>
                <a:effectLst>
                  <a:glow rad="127000">
                    <a:schemeClr val="bg1">
                      <a:alpha val="90000"/>
                    </a:schemeClr>
                  </a:glow>
                </a:effectLst>
                <a:latin typeface="+mn-ea"/>
                <a:ea typeface="+mn-ea"/>
              </a:rPr>
              <a:t>である（</a:t>
            </a:r>
            <a:r>
              <a:rPr lang="en-US" altLang="ja-JP" dirty="0" err="1" smtClean="0">
                <a:solidFill>
                  <a:schemeClr val="accent5"/>
                </a:solidFill>
                <a:effectLst>
                  <a:glow rad="127000">
                    <a:schemeClr val="bg1">
                      <a:alpha val="90000"/>
                    </a:schemeClr>
                  </a:glow>
                </a:effectLst>
                <a:latin typeface="+mn-ea"/>
                <a:ea typeface="+mn-ea"/>
              </a:rPr>
              <a:t>loc</a:t>
            </a:r>
            <a:r>
              <a:rPr lang="ja-JP" altLang="en-US" dirty="0" smtClean="0">
                <a:solidFill>
                  <a:schemeClr val="accent5"/>
                </a:solidFill>
                <a:effectLst>
                  <a:glow rad="127000">
                    <a:schemeClr val="bg1">
                      <a:alpha val="90000"/>
                    </a:schemeClr>
                  </a:glow>
                </a:effectLst>
                <a:latin typeface="+mn-ea"/>
                <a:ea typeface="+mn-ea"/>
              </a:rPr>
              <a:t>は</a:t>
            </a:r>
            <a:r>
              <a:rPr lang="en-US" altLang="ja-JP" dirty="0" smtClean="0">
                <a:solidFill>
                  <a:schemeClr val="accent5"/>
                </a:solidFill>
                <a:effectLst>
                  <a:glow rad="127000">
                    <a:schemeClr val="bg1">
                      <a:alpha val="90000"/>
                    </a:schemeClr>
                  </a:glow>
                </a:effectLst>
                <a:latin typeface="+mn-ea"/>
                <a:ea typeface="+mn-ea"/>
              </a:rPr>
              <a:t>Pandas</a:t>
            </a:r>
            <a:r>
              <a:rPr lang="ja-JP" altLang="en-US" dirty="0" smtClean="0">
                <a:solidFill>
                  <a:schemeClr val="accent5"/>
                </a:solidFill>
                <a:effectLst>
                  <a:glow rad="127000">
                    <a:schemeClr val="bg1">
                      <a:alpha val="90000"/>
                    </a:schemeClr>
                  </a:glow>
                </a:effectLst>
                <a:latin typeface="+mn-ea"/>
                <a:ea typeface="+mn-ea"/>
              </a:rPr>
              <a:t>の関数なので）</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5" name="直線矢印コネクタ 4"/>
          <p:cNvCxnSpPr/>
          <p:nvPr/>
        </p:nvCxnSpPr>
        <p:spPr bwMode="auto">
          <a:xfrm>
            <a:off x="1850405" y="2244656"/>
            <a:ext cx="89943" cy="21829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 name="テキスト ボックス 5"/>
          <p:cNvSpPr txBox="1"/>
          <p:nvPr/>
        </p:nvSpPr>
        <p:spPr>
          <a:xfrm>
            <a:off x="604007" y="788679"/>
            <a:ext cx="6119770" cy="369332"/>
          </a:xfrm>
          <a:prstGeom prst="rect">
            <a:avLst/>
          </a:prstGeom>
          <a:noFill/>
        </p:spPr>
        <p:txBody>
          <a:bodyPr wrap="square" rtlCol="0">
            <a:spAutoFit/>
          </a:bodyPr>
          <a:lstStyle/>
          <a:p>
            <a:r>
              <a:rPr lang="ja-JP" altLang="en-US" sz="1800" dirty="0" smtClean="0">
                <a:latin typeface="+mn-ea"/>
                <a:ea typeface="+mn-ea"/>
              </a:rPr>
              <a:t>■</a:t>
            </a:r>
            <a:r>
              <a:rPr lang="en-US" altLang="ja-JP" sz="1800" dirty="0" err="1" smtClean="0">
                <a:latin typeface="+mn-ea"/>
                <a:ea typeface="+mn-ea"/>
              </a:rPr>
              <a:t>loc</a:t>
            </a:r>
            <a:r>
              <a:rPr lang="ja-JP" altLang="en-US" sz="1800" dirty="0" err="1" smtClean="0">
                <a:latin typeface="+mn-ea"/>
                <a:ea typeface="+mn-ea"/>
              </a:rPr>
              <a:t>、</a:t>
            </a:r>
            <a:r>
              <a:rPr lang="en-US" altLang="ja-JP" sz="1800" dirty="0" err="1" smtClean="0">
                <a:latin typeface="+mn-ea"/>
                <a:ea typeface="+mn-ea"/>
              </a:rPr>
              <a:t>iloc</a:t>
            </a:r>
            <a:r>
              <a:rPr lang="ja-JP" altLang="en-US" sz="1800" dirty="0" smtClean="0">
                <a:latin typeface="+mn-ea"/>
                <a:ea typeface="+mn-ea"/>
              </a:rPr>
              <a:t>も関数なので、基本は関数と同じです</a:t>
            </a:r>
            <a:endParaRPr kumimoji="1" lang="ja-JP" altLang="en-US" sz="1800" dirty="0" smtClean="0">
              <a:latin typeface="+mn-ea"/>
              <a:ea typeface="+mn-ea"/>
            </a:endParaRPr>
          </a:p>
        </p:txBody>
      </p:sp>
      <p:sp>
        <p:nvSpPr>
          <p:cNvPr id="7" name="テキスト ボックス 6"/>
          <p:cNvSpPr txBox="1"/>
          <p:nvPr/>
        </p:nvSpPr>
        <p:spPr>
          <a:xfrm>
            <a:off x="727378" y="2984584"/>
            <a:ext cx="1427687"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loc</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loc</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flipV="1">
            <a:off x="1866238" y="2776951"/>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2102651" y="2764798"/>
            <a:ext cx="516179"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4164263" y="1512188"/>
            <a:ext cx="1556871"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角カッコの中に引数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（丸カッコじゃないよ）</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p:nvPr/>
        </p:nvCxnSpPr>
        <p:spPr bwMode="auto">
          <a:xfrm flipH="1">
            <a:off x="2710199" y="1882317"/>
            <a:ext cx="1484674" cy="575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p:nvPr/>
        </p:nvCxnSpPr>
        <p:spPr bwMode="auto">
          <a:xfrm>
            <a:off x="5296079" y="1995294"/>
            <a:ext cx="155745" cy="46765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1940348" y="3022807"/>
            <a:ext cx="1716879" cy="830997"/>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行の条件（第一引数）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（この場合は、</a:t>
            </a:r>
            <a:r>
              <a:rPr lang="en-US" altLang="ja-JP" dirty="0" smtClean="0">
                <a:solidFill>
                  <a:schemeClr val="accent2">
                    <a:lumMod val="75000"/>
                  </a:schemeClr>
                </a:solidFill>
                <a:effectLst>
                  <a:glow rad="127000">
                    <a:schemeClr val="bg1">
                      <a:alpha val="90000"/>
                    </a:schemeClr>
                  </a:glow>
                </a:effectLst>
                <a:latin typeface="+mn-ea"/>
                <a:ea typeface="+mn-ea"/>
              </a:rPr>
              <a:t>10</a:t>
            </a:r>
            <a:r>
              <a:rPr lang="ja-JP" altLang="en-US" dirty="0" smtClean="0">
                <a:solidFill>
                  <a:schemeClr val="accent2">
                    <a:lumMod val="75000"/>
                  </a:schemeClr>
                </a:solidFill>
                <a:effectLst>
                  <a:glow rad="127000">
                    <a:schemeClr val="bg1">
                      <a:alpha val="90000"/>
                    </a:schemeClr>
                  </a:glow>
                </a:effectLst>
                <a:latin typeface="+mn-ea"/>
                <a:ea typeface="+mn-ea"/>
              </a:rPr>
              <a:t>という名前の行から</a:t>
            </a:r>
            <a:r>
              <a:rPr lang="en-US" altLang="ja-JP" dirty="0" smtClean="0">
                <a:solidFill>
                  <a:schemeClr val="accent2">
                    <a:lumMod val="75000"/>
                  </a:schemeClr>
                </a:solidFill>
                <a:effectLst>
                  <a:glow rad="127000">
                    <a:schemeClr val="bg1">
                      <a:alpha val="90000"/>
                    </a:schemeClr>
                  </a:glow>
                </a:effectLst>
                <a:latin typeface="+mn-ea"/>
                <a:ea typeface="+mn-ea"/>
              </a:rPr>
              <a:t>20</a:t>
            </a:r>
            <a:r>
              <a:rPr lang="ja-JP" altLang="en-US" dirty="0" smtClean="0">
                <a:solidFill>
                  <a:schemeClr val="accent2">
                    <a:lumMod val="75000"/>
                  </a:schemeClr>
                </a:solidFill>
                <a:effectLst>
                  <a:glow rad="127000">
                    <a:schemeClr val="bg1">
                      <a:alpha val="90000"/>
                    </a:schemeClr>
                  </a:glow>
                </a:effectLst>
                <a:latin typeface="+mn-ea"/>
                <a:ea typeface="+mn-ea"/>
              </a:rPr>
              <a:t>という名前の行まで）</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14" name="直線矢印コネクタ 13"/>
          <p:cNvCxnSpPr/>
          <p:nvPr/>
        </p:nvCxnSpPr>
        <p:spPr bwMode="auto">
          <a:xfrm flipV="1">
            <a:off x="2767857" y="2761594"/>
            <a:ext cx="101020" cy="222672"/>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5" name="テキスト ボックス 14"/>
          <p:cNvSpPr txBox="1"/>
          <p:nvPr/>
        </p:nvSpPr>
        <p:spPr>
          <a:xfrm>
            <a:off x="3668715" y="2992269"/>
            <a:ext cx="1433731" cy="646331"/>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行と列の条件は</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カンマで区切る</a:t>
            </a:r>
            <a:endParaRPr lang="en-US" altLang="ja-JP" dirty="0" smtClean="0">
              <a:effectLst>
                <a:glow rad="127000">
                  <a:schemeClr val="bg1">
                    <a:alpha val="90000"/>
                  </a:schemeClr>
                </a:glow>
              </a:effectLst>
              <a:latin typeface="+mn-ea"/>
              <a:ea typeface="+mn-ea"/>
            </a:endParaRPr>
          </a:p>
          <a:p>
            <a:endParaRPr lang="en-US" altLang="ja-JP" dirty="0" smtClean="0">
              <a:effectLst>
                <a:glow rad="127000">
                  <a:schemeClr val="bg1">
                    <a:alpha val="90000"/>
                  </a:schemeClr>
                </a:glow>
              </a:effectLst>
              <a:latin typeface="+mn-ea"/>
              <a:ea typeface="+mn-ea"/>
            </a:endParaRPr>
          </a:p>
        </p:txBody>
      </p:sp>
      <p:cxnSp>
        <p:nvCxnSpPr>
          <p:cNvPr id="16" name="直線矢印コネクタ 15"/>
          <p:cNvCxnSpPr/>
          <p:nvPr/>
        </p:nvCxnSpPr>
        <p:spPr bwMode="auto">
          <a:xfrm flipH="1" flipV="1">
            <a:off x="3481669" y="2743956"/>
            <a:ext cx="359970" cy="24031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テキスト ボックス 16"/>
          <p:cNvSpPr txBox="1"/>
          <p:nvPr/>
        </p:nvSpPr>
        <p:spPr>
          <a:xfrm>
            <a:off x="5531886" y="2893932"/>
            <a:ext cx="3109838"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列の条件（第二引数）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（この場合は、</a:t>
            </a:r>
            <a:r>
              <a:rPr lang="en-US" altLang="ja-JP" dirty="0" smtClean="0">
                <a:solidFill>
                  <a:schemeClr val="accent3">
                    <a:lumMod val="75000"/>
                  </a:schemeClr>
                </a:solidFill>
                <a:effectLst>
                  <a:glow rad="127000">
                    <a:schemeClr val="bg1">
                      <a:alpha val="90000"/>
                    </a:schemeClr>
                  </a:glow>
                </a:effectLst>
                <a:latin typeface="+mn-ea"/>
                <a:ea typeface="+mn-ea"/>
              </a:rPr>
              <a:t>Height</a:t>
            </a:r>
            <a:r>
              <a:rPr lang="ja-JP" altLang="en-US" dirty="0" smtClean="0">
                <a:solidFill>
                  <a:schemeClr val="accent3">
                    <a:lumMod val="75000"/>
                  </a:schemeClr>
                </a:solidFill>
                <a:effectLst>
                  <a:glow rad="127000">
                    <a:schemeClr val="bg1">
                      <a:alpha val="90000"/>
                    </a:schemeClr>
                  </a:glow>
                </a:effectLst>
                <a:latin typeface="+mn-ea"/>
                <a:ea typeface="+mn-ea"/>
              </a:rPr>
              <a:t>列から</a:t>
            </a:r>
            <a:r>
              <a:rPr lang="en-US" altLang="ja-JP" dirty="0" smtClean="0">
                <a:solidFill>
                  <a:schemeClr val="accent3">
                    <a:lumMod val="75000"/>
                  </a:schemeClr>
                </a:solidFill>
                <a:effectLst>
                  <a:glow rad="127000">
                    <a:schemeClr val="bg1">
                      <a:alpha val="90000"/>
                    </a:schemeClr>
                  </a:glow>
                </a:effectLst>
                <a:latin typeface="+mn-ea"/>
                <a:ea typeface="+mn-ea"/>
              </a:rPr>
              <a:t>Age</a:t>
            </a:r>
            <a:r>
              <a:rPr lang="ja-JP" altLang="en-US" dirty="0" smtClean="0">
                <a:solidFill>
                  <a:schemeClr val="accent3">
                    <a:lumMod val="75000"/>
                  </a:schemeClr>
                </a:solidFill>
                <a:effectLst>
                  <a:glow rad="127000">
                    <a:schemeClr val="bg1">
                      <a:alpha val="90000"/>
                    </a:schemeClr>
                  </a:glow>
                </a:effectLst>
                <a:latin typeface="+mn-ea"/>
                <a:ea typeface="+mn-ea"/>
              </a:rPr>
              <a:t>列まで）</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8" name="直線矢印コネクタ 17"/>
          <p:cNvCxnSpPr>
            <a:stCxn id="17" idx="1"/>
          </p:cNvCxnSpPr>
          <p:nvPr/>
        </p:nvCxnSpPr>
        <p:spPr bwMode="auto">
          <a:xfrm flipH="1" flipV="1">
            <a:off x="5102446" y="2787421"/>
            <a:ext cx="429440" cy="337344"/>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3" name="テキスト ボックス 32"/>
          <p:cNvSpPr txBox="1"/>
          <p:nvPr/>
        </p:nvSpPr>
        <p:spPr>
          <a:xfrm>
            <a:off x="707478" y="1312443"/>
            <a:ext cx="1395173" cy="3139321"/>
          </a:xfrm>
          <a:prstGeom prst="rect">
            <a:avLst/>
          </a:prstGeom>
          <a:noFill/>
        </p:spPr>
        <p:txBody>
          <a:bodyPr wrap="square" rtlCol="0">
            <a:spAutoFit/>
          </a:bodyPr>
          <a:lstStyle/>
          <a:p>
            <a:r>
              <a:rPr kumimoji="1" lang="ja-JP" altLang="en-US" sz="1800" dirty="0" smtClean="0">
                <a:latin typeface="+mn-ea"/>
                <a:ea typeface="+mn-ea"/>
              </a:rPr>
              <a:t>・</a:t>
            </a:r>
            <a:r>
              <a:rPr kumimoji="1" lang="en-US" altLang="ja-JP" sz="1800" dirty="0" err="1" smtClean="0">
                <a:latin typeface="+mn-ea"/>
                <a:ea typeface="+mn-ea"/>
              </a:rPr>
              <a:t>loc</a:t>
            </a:r>
            <a:r>
              <a:rPr kumimoji="1" lang="ja-JP" altLang="en-US" sz="1800" dirty="0" smtClean="0">
                <a:latin typeface="+mn-ea"/>
                <a:ea typeface="+mn-ea"/>
              </a:rPr>
              <a:t>関数</a:t>
            </a:r>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err="1" smtClean="0">
                <a:latin typeface="+mn-ea"/>
                <a:ea typeface="+mn-ea"/>
              </a:rPr>
              <a:t>iloc</a:t>
            </a:r>
            <a:r>
              <a:rPr lang="ja-JP" altLang="en-US" sz="1800" dirty="0" smtClean="0">
                <a:latin typeface="+mn-ea"/>
                <a:ea typeface="+mn-ea"/>
              </a:rPr>
              <a:t>関数</a:t>
            </a:r>
            <a:endParaRPr kumimoji="1" lang="ja-JP" altLang="en-US" sz="1800" dirty="0" smtClean="0">
              <a:latin typeface="+mn-ea"/>
              <a:ea typeface="+mn-ea"/>
            </a:endParaRPr>
          </a:p>
        </p:txBody>
      </p:sp>
      <p:sp>
        <p:nvSpPr>
          <p:cNvPr id="49" name="テキスト ボックス 48"/>
          <p:cNvSpPr txBox="1"/>
          <p:nvPr/>
        </p:nvSpPr>
        <p:spPr>
          <a:xfrm>
            <a:off x="1765469" y="5041881"/>
            <a:ext cx="6119770" cy="369332"/>
          </a:xfrm>
          <a:prstGeom prst="rect">
            <a:avLst/>
          </a:prstGeom>
          <a:noFill/>
        </p:spPr>
        <p:txBody>
          <a:bodyPr wrap="square" rtlCol="0">
            <a:spAutoFit/>
          </a:bodyPr>
          <a:lstStyle/>
          <a:p>
            <a:r>
              <a:rPr kumimoji="1" lang="en-US" altLang="ja-JP" sz="1800" dirty="0" err="1" smtClean="0">
                <a:solidFill>
                  <a:schemeClr val="accent5">
                    <a:lumMod val="75000"/>
                  </a:schemeClr>
                </a:solidFill>
                <a:latin typeface="Consolas" panose="020B0609020204030204" pitchFamily="49" charset="0"/>
                <a:ea typeface="+mn-ea"/>
              </a:rPr>
              <a:t>df</a:t>
            </a:r>
            <a:r>
              <a:rPr kumimoji="1" lang="en-US" altLang="ja-JP" sz="1800" dirty="0" err="1" smtClean="0">
                <a:solidFill>
                  <a:schemeClr val="accent1"/>
                </a:solidFill>
                <a:latin typeface="Consolas" panose="020B0609020204030204" pitchFamily="49" charset="0"/>
                <a:ea typeface="+mn-ea"/>
              </a:rPr>
              <a:t>.iloc</a:t>
            </a:r>
            <a:r>
              <a:rPr lang="en-US" altLang="ja-JP" sz="1800" dirty="0" smtClean="0">
                <a:latin typeface="Consolas" panose="020B0609020204030204" pitchFamily="49" charset="0"/>
                <a:ea typeface="+mn-ea"/>
              </a:rPr>
              <a:t>[</a:t>
            </a:r>
            <a:r>
              <a:rPr lang="en-US" altLang="ja-JP" sz="1800" dirty="0" smtClean="0">
                <a:solidFill>
                  <a:schemeClr val="accent2">
                    <a:lumMod val="75000"/>
                  </a:schemeClr>
                </a:solidFill>
                <a:latin typeface="Consolas" panose="020B0609020204030204" pitchFamily="49" charset="0"/>
                <a:ea typeface="+mn-ea"/>
              </a:rPr>
              <a:t>10:20</a:t>
            </a:r>
            <a:r>
              <a:rPr lang="en-US" altLang="ja-JP" sz="1800" dirty="0" smtClean="0">
                <a:latin typeface="Consolas" panose="020B0609020204030204" pitchFamily="49" charset="0"/>
                <a:ea typeface="+mn-ea"/>
              </a:rPr>
              <a:t>, </a:t>
            </a:r>
            <a:r>
              <a:rPr lang="en-US" altLang="ja-JP" sz="1800" dirty="0" smtClean="0">
                <a:solidFill>
                  <a:schemeClr val="accent3">
                    <a:lumMod val="75000"/>
                  </a:schemeClr>
                </a:solidFill>
                <a:latin typeface="Consolas" panose="020B0609020204030204" pitchFamily="49" charset="0"/>
                <a:ea typeface="+mn-ea"/>
              </a:rPr>
              <a:t>2:4</a:t>
            </a:r>
            <a:r>
              <a:rPr lang="en-US" altLang="ja-JP" sz="1800" dirty="0" smtClean="0">
                <a:latin typeface="Consolas" panose="020B0609020204030204" pitchFamily="49" charset="0"/>
                <a:ea typeface="+mn-ea"/>
              </a:rPr>
              <a:t>]</a:t>
            </a:r>
            <a:endParaRPr kumimoji="1" lang="ja-JP" altLang="en-US" sz="1800" dirty="0" smtClean="0">
              <a:latin typeface="Consolas" panose="020B0609020204030204" pitchFamily="49" charset="0"/>
              <a:ea typeface="+mn-ea"/>
            </a:endParaRPr>
          </a:p>
        </p:txBody>
      </p:sp>
      <p:sp>
        <p:nvSpPr>
          <p:cNvPr id="50" name="テキスト ボックス 49"/>
          <p:cNvSpPr txBox="1"/>
          <p:nvPr/>
        </p:nvSpPr>
        <p:spPr>
          <a:xfrm>
            <a:off x="707478" y="4413298"/>
            <a:ext cx="3616534"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smtClean="0">
                <a:solidFill>
                  <a:schemeClr val="accent5"/>
                </a:solidFill>
                <a:effectLst>
                  <a:glow rad="127000">
                    <a:schemeClr val="bg1">
                      <a:alpha val="90000"/>
                    </a:schemeClr>
                  </a:glow>
                </a:effectLst>
                <a:latin typeface="+mn-ea"/>
                <a:ea typeface="+mn-ea"/>
              </a:rPr>
              <a:t>である（</a:t>
            </a:r>
            <a:r>
              <a:rPr lang="en-US" altLang="ja-JP" dirty="0" err="1" smtClean="0">
                <a:solidFill>
                  <a:schemeClr val="accent5"/>
                </a:solidFill>
                <a:effectLst>
                  <a:glow rad="127000">
                    <a:schemeClr val="bg1">
                      <a:alpha val="90000"/>
                    </a:schemeClr>
                  </a:glow>
                </a:effectLst>
                <a:latin typeface="+mn-ea"/>
                <a:ea typeface="+mn-ea"/>
              </a:rPr>
              <a:t>iloc</a:t>
            </a:r>
            <a:r>
              <a:rPr lang="ja-JP" altLang="en-US" dirty="0" smtClean="0">
                <a:solidFill>
                  <a:schemeClr val="accent5"/>
                </a:solidFill>
                <a:effectLst>
                  <a:glow rad="127000">
                    <a:schemeClr val="bg1">
                      <a:alpha val="90000"/>
                    </a:schemeClr>
                  </a:glow>
                </a:effectLst>
                <a:latin typeface="+mn-ea"/>
                <a:ea typeface="+mn-ea"/>
              </a:rPr>
              <a:t>は</a:t>
            </a:r>
            <a:r>
              <a:rPr lang="en-US" altLang="ja-JP" dirty="0" smtClean="0">
                <a:solidFill>
                  <a:schemeClr val="accent5"/>
                </a:solidFill>
                <a:effectLst>
                  <a:glow rad="127000">
                    <a:schemeClr val="bg1">
                      <a:alpha val="90000"/>
                    </a:schemeClr>
                  </a:glow>
                </a:effectLst>
                <a:latin typeface="+mn-ea"/>
                <a:ea typeface="+mn-ea"/>
              </a:rPr>
              <a:t>Pandas</a:t>
            </a:r>
            <a:r>
              <a:rPr lang="ja-JP" altLang="en-US" dirty="0" smtClean="0">
                <a:solidFill>
                  <a:schemeClr val="accent5"/>
                </a:solidFill>
                <a:effectLst>
                  <a:glow rad="127000">
                    <a:schemeClr val="bg1">
                      <a:alpha val="90000"/>
                    </a:schemeClr>
                  </a:glow>
                </a:effectLst>
                <a:latin typeface="+mn-ea"/>
                <a:ea typeface="+mn-ea"/>
              </a:rPr>
              <a:t>の関数なので）</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51" name="直線矢印コネクタ 50"/>
          <p:cNvCxnSpPr/>
          <p:nvPr/>
        </p:nvCxnSpPr>
        <p:spPr bwMode="auto">
          <a:xfrm>
            <a:off x="1850405" y="4868448"/>
            <a:ext cx="89943" cy="21829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2" name="テキスト ボックス 51"/>
          <p:cNvSpPr txBox="1"/>
          <p:nvPr/>
        </p:nvSpPr>
        <p:spPr>
          <a:xfrm>
            <a:off x="727378" y="5608376"/>
            <a:ext cx="1427687"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iloc</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iloc</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53" name="直線矢印コネクタ 52"/>
          <p:cNvCxnSpPr/>
          <p:nvPr/>
        </p:nvCxnSpPr>
        <p:spPr bwMode="auto">
          <a:xfrm flipV="1">
            <a:off x="1866238" y="5400743"/>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54" name="直線コネクタ 53"/>
          <p:cNvCxnSpPr/>
          <p:nvPr/>
        </p:nvCxnSpPr>
        <p:spPr bwMode="auto">
          <a:xfrm flipV="1">
            <a:off x="2102651" y="5377701"/>
            <a:ext cx="665206" cy="3098"/>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55" name="テキスト ボックス 54"/>
          <p:cNvSpPr txBox="1"/>
          <p:nvPr/>
        </p:nvSpPr>
        <p:spPr>
          <a:xfrm>
            <a:off x="4164263" y="4135980"/>
            <a:ext cx="1556871"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角カッコの中に引数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（丸カッコじゃないよ）</a:t>
            </a:r>
            <a:endParaRPr lang="en-US" altLang="ja-JP" dirty="0" smtClean="0">
              <a:effectLst>
                <a:glow rad="127000">
                  <a:schemeClr val="bg1">
                    <a:alpha val="90000"/>
                  </a:schemeClr>
                </a:glow>
              </a:effectLst>
              <a:latin typeface="+mn-ea"/>
              <a:ea typeface="+mn-ea"/>
            </a:endParaRPr>
          </a:p>
        </p:txBody>
      </p:sp>
      <p:cxnSp>
        <p:nvCxnSpPr>
          <p:cNvPr id="56" name="直線矢印コネクタ 55"/>
          <p:cNvCxnSpPr/>
          <p:nvPr/>
        </p:nvCxnSpPr>
        <p:spPr bwMode="auto">
          <a:xfrm flipH="1">
            <a:off x="2825350" y="4500175"/>
            <a:ext cx="1484674" cy="575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p:cNvCxnSpPr/>
          <p:nvPr/>
        </p:nvCxnSpPr>
        <p:spPr bwMode="auto">
          <a:xfrm flipH="1">
            <a:off x="4194873" y="4584196"/>
            <a:ext cx="190707" cy="4916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8" name="テキスト ボックス 57"/>
          <p:cNvSpPr txBox="1"/>
          <p:nvPr/>
        </p:nvSpPr>
        <p:spPr>
          <a:xfrm>
            <a:off x="2102651" y="5638914"/>
            <a:ext cx="1716879" cy="830997"/>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行の条件（第一引数）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（この場合は、</a:t>
            </a:r>
            <a:r>
              <a:rPr lang="en-US" altLang="ja-JP" dirty="0" smtClean="0">
                <a:solidFill>
                  <a:schemeClr val="accent2">
                    <a:lumMod val="75000"/>
                  </a:schemeClr>
                </a:solidFill>
                <a:effectLst>
                  <a:glow rad="127000">
                    <a:schemeClr val="bg1">
                      <a:alpha val="90000"/>
                    </a:schemeClr>
                  </a:glow>
                </a:effectLst>
                <a:latin typeface="+mn-ea"/>
                <a:ea typeface="+mn-ea"/>
              </a:rPr>
              <a:t>10</a:t>
            </a:r>
            <a:r>
              <a:rPr lang="ja-JP" altLang="en-US" dirty="0" smtClean="0">
                <a:solidFill>
                  <a:schemeClr val="accent2">
                    <a:lumMod val="75000"/>
                  </a:schemeClr>
                </a:solidFill>
                <a:effectLst>
                  <a:glow rad="127000">
                    <a:schemeClr val="bg1">
                      <a:alpha val="90000"/>
                    </a:schemeClr>
                  </a:glow>
                </a:effectLst>
                <a:latin typeface="+mn-ea"/>
                <a:ea typeface="+mn-ea"/>
              </a:rPr>
              <a:t>行</a:t>
            </a:r>
            <a:r>
              <a:rPr lang="ja-JP" altLang="en-US" dirty="0">
                <a:solidFill>
                  <a:schemeClr val="accent2">
                    <a:lumMod val="75000"/>
                  </a:schemeClr>
                </a:solidFill>
                <a:effectLst>
                  <a:glow rad="127000">
                    <a:schemeClr val="bg1">
                      <a:alpha val="90000"/>
                    </a:schemeClr>
                  </a:glow>
                </a:effectLst>
                <a:latin typeface="+mn-ea"/>
                <a:ea typeface="+mn-ea"/>
              </a:rPr>
              <a:t>目</a:t>
            </a:r>
            <a:r>
              <a:rPr lang="ja-JP" altLang="en-US" dirty="0" smtClean="0">
                <a:solidFill>
                  <a:schemeClr val="accent2">
                    <a:lumMod val="75000"/>
                  </a:schemeClr>
                </a:solidFill>
                <a:effectLst>
                  <a:glow rad="127000">
                    <a:schemeClr val="bg1">
                      <a:alpha val="90000"/>
                    </a:schemeClr>
                  </a:glow>
                </a:effectLst>
                <a:latin typeface="+mn-ea"/>
                <a:ea typeface="+mn-ea"/>
              </a:rPr>
              <a:t>から</a:t>
            </a:r>
            <a:r>
              <a:rPr lang="en-US" altLang="ja-JP" dirty="0" smtClean="0">
                <a:solidFill>
                  <a:schemeClr val="accent2">
                    <a:lumMod val="75000"/>
                  </a:schemeClr>
                </a:solidFill>
                <a:effectLst>
                  <a:glow rad="127000">
                    <a:schemeClr val="bg1">
                      <a:alpha val="90000"/>
                    </a:schemeClr>
                  </a:glow>
                </a:effectLst>
                <a:latin typeface="+mn-ea"/>
                <a:ea typeface="+mn-ea"/>
              </a:rPr>
              <a:t>20</a:t>
            </a:r>
            <a:r>
              <a:rPr lang="ja-JP" altLang="en-US" dirty="0" smtClean="0">
                <a:solidFill>
                  <a:schemeClr val="accent2">
                    <a:lumMod val="75000"/>
                  </a:schemeClr>
                </a:solidFill>
                <a:effectLst>
                  <a:glow rad="127000">
                    <a:schemeClr val="bg1">
                      <a:alpha val="90000"/>
                    </a:schemeClr>
                  </a:glow>
                </a:effectLst>
                <a:latin typeface="+mn-ea"/>
                <a:ea typeface="+mn-ea"/>
              </a:rPr>
              <a:t>行目の手前（</a:t>
            </a:r>
            <a:r>
              <a:rPr lang="en-US" altLang="ja-JP" dirty="0" smtClean="0">
                <a:solidFill>
                  <a:schemeClr val="accent2">
                    <a:lumMod val="75000"/>
                  </a:schemeClr>
                </a:solidFill>
                <a:effectLst>
                  <a:glow rad="127000">
                    <a:schemeClr val="bg1">
                      <a:alpha val="90000"/>
                    </a:schemeClr>
                  </a:glow>
                </a:effectLst>
                <a:latin typeface="+mn-ea"/>
                <a:ea typeface="+mn-ea"/>
              </a:rPr>
              <a:t>19</a:t>
            </a:r>
            <a:r>
              <a:rPr lang="ja-JP" altLang="en-US" dirty="0" smtClean="0">
                <a:solidFill>
                  <a:schemeClr val="accent2">
                    <a:lumMod val="75000"/>
                  </a:schemeClr>
                </a:solidFill>
                <a:effectLst>
                  <a:glow rad="127000">
                    <a:schemeClr val="bg1">
                      <a:alpha val="90000"/>
                    </a:schemeClr>
                  </a:glow>
                </a:effectLst>
                <a:latin typeface="+mn-ea"/>
                <a:ea typeface="+mn-ea"/>
              </a:rPr>
              <a:t>行目）まで）</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59" name="直線矢印コネクタ 58"/>
          <p:cNvCxnSpPr/>
          <p:nvPr/>
        </p:nvCxnSpPr>
        <p:spPr bwMode="auto">
          <a:xfrm flipV="1">
            <a:off x="2930160" y="5377701"/>
            <a:ext cx="101020" cy="222672"/>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0" name="テキスト ボックス 59"/>
          <p:cNvSpPr txBox="1"/>
          <p:nvPr/>
        </p:nvSpPr>
        <p:spPr>
          <a:xfrm>
            <a:off x="3831018" y="5608376"/>
            <a:ext cx="1433731" cy="646331"/>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行と列の条件は</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カンマで区切る</a:t>
            </a:r>
            <a:endParaRPr lang="en-US" altLang="ja-JP" dirty="0" smtClean="0">
              <a:effectLst>
                <a:glow rad="127000">
                  <a:schemeClr val="bg1">
                    <a:alpha val="90000"/>
                  </a:schemeClr>
                </a:glow>
              </a:effectLst>
              <a:latin typeface="+mn-ea"/>
              <a:ea typeface="+mn-ea"/>
            </a:endParaRPr>
          </a:p>
          <a:p>
            <a:endParaRPr lang="en-US" altLang="ja-JP" dirty="0" smtClean="0">
              <a:effectLst>
                <a:glow rad="127000">
                  <a:schemeClr val="bg1">
                    <a:alpha val="90000"/>
                  </a:schemeClr>
                </a:glow>
              </a:effectLst>
              <a:latin typeface="+mn-ea"/>
              <a:ea typeface="+mn-ea"/>
            </a:endParaRPr>
          </a:p>
        </p:txBody>
      </p:sp>
      <p:cxnSp>
        <p:nvCxnSpPr>
          <p:cNvPr id="61" name="直線矢印コネクタ 60"/>
          <p:cNvCxnSpPr/>
          <p:nvPr/>
        </p:nvCxnSpPr>
        <p:spPr bwMode="auto">
          <a:xfrm flipH="1" flipV="1">
            <a:off x="3586750" y="5357105"/>
            <a:ext cx="359970" cy="24031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2" name="テキスト ボックス 61"/>
          <p:cNvSpPr txBox="1"/>
          <p:nvPr/>
        </p:nvSpPr>
        <p:spPr>
          <a:xfrm>
            <a:off x="5227524" y="5357105"/>
            <a:ext cx="2253803" cy="646331"/>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列の条件（第二引数）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（この場合は、</a:t>
            </a:r>
            <a:r>
              <a:rPr lang="en-US" altLang="ja-JP" dirty="0" smtClean="0">
                <a:solidFill>
                  <a:schemeClr val="accent3">
                    <a:lumMod val="75000"/>
                  </a:schemeClr>
                </a:solidFill>
                <a:effectLst>
                  <a:glow rad="127000">
                    <a:schemeClr val="bg1">
                      <a:alpha val="90000"/>
                    </a:schemeClr>
                  </a:glow>
                </a:effectLst>
                <a:latin typeface="+mn-ea"/>
                <a:ea typeface="+mn-ea"/>
              </a:rPr>
              <a:t>2</a:t>
            </a:r>
            <a:r>
              <a:rPr lang="ja-JP" altLang="en-US" dirty="0" smtClean="0">
                <a:solidFill>
                  <a:schemeClr val="accent3">
                    <a:lumMod val="75000"/>
                  </a:schemeClr>
                </a:solidFill>
                <a:effectLst>
                  <a:glow rad="127000">
                    <a:schemeClr val="bg1">
                      <a:alpha val="90000"/>
                    </a:schemeClr>
                  </a:glow>
                </a:effectLst>
                <a:latin typeface="+mn-ea"/>
                <a:ea typeface="+mn-ea"/>
              </a:rPr>
              <a:t>列目から</a:t>
            </a:r>
            <a:r>
              <a:rPr lang="en-US" altLang="ja-JP" dirty="0">
                <a:solidFill>
                  <a:schemeClr val="accent3">
                    <a:lumMod val="75000"/>
                  </a:schemeClr>
                </a:solidFill>
                <a:effectLst>
                  <a:glow rad="127000">
                    <a:schemeClr val="bg1">
                      <a:alpha val="90000"/>
                    </a:schemeClr>
                  </a:glow>
                </a:effectLst>
                <a:latin typeface="+mn-ea"/>
                <a:ea typeface="+mn-ea"/>
              </a:rPr>
              <a:t>4</a:t>
            </a:r>
            <a:r>
              <a:rPr lang="ja-JP" altLang="en-US" dirty="0" smtClean="0">
                <a:solidFill>
                  <a:schemeClr val="accent3">
                    <a:lumMod val="75000"/>
                  </a:schemeClr>
                </a:solidFill>
                <a:effectLst>
                  <a:glow rad="127000">
                    <a:schemeClr val="bg1">
                      <a:alpha val="90000"/>
                    </a:schemeClr>
                  </a:glow>
                </a:effectLst>
                <a:latin typeface="+mn-ea"/>
                <a:ea typeface="+mn-ea"/>
              </a:rPr>
              <a:t>列目の手前（</a:t>
            </a:r>
            <a:r>
              <a:rPr lang="en-US" altLang="ja-JP" dirty="0" smtClean="0">
                <a:solidFill>
                  <a:schemeClr val="accent3">
                    <a:lumMod val="75000"/>
                  </a:schemeClr>
                </a:solidFill>
                <a:effectLst>
                  <a:glow rad="127000">
                    <a:schemeClr val="bg1">
                      <a:alpha val="90000"/>
                    </a:schemeClr>
                  </a:glow>
                </a:effectLst>
                <a:latin typeface="+mn-ea"/>
                <a:ea typeface="+mn-ea"/>
              </a:rPr>
              <a:t>3</a:t>
            </a:r>
            <a:r>
              <a:rPr lang="ja-JP" altLang="en-US" dirty="0" smtClean="0">
                <a:solidFill>
                  <a:schemeClr val="accent3">
                    <a:lumMod val="75000"/>
                  </a:schemeClr>
                </a:solidFill>
                <a:effectLst>
                  <a:glow rad="127000">
                    <a:schemeClr val="bg1">
                      <a:alpha val="90000"/>
                    </a:schemeClr>
                  </a:glow>
                </a:effectLst>
                <a:latin typeface="+mn-ea"/>
                <a:ea typeface="+mn-ea"/>
              </a:rPr>
              <a:t>列目）まで）</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63" name="直線矢印コネクタ 62"/>
          <p:cNvCxnSpPr>
            <a:stCxn id="62" idx="1"/>
          </p:cNvCxnSpPr>
          <p:nvPr/>
        </p:nvCxnSpPr>
        <p:spPr bwMode="auto">
          <a:xfrm flipH="1" flipV="1">
            <a:off x="4267929" y="5324884"/>
            <a:ext cx="959595" cy="355387"/>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9" name="テキスト ボックス 68"/>
          <p:cNvSpPr txBox="1"/>
          <p:nvPr/>
        </p:nvSpPr>
        <p:spPr>
          <a:xfrm>
            <a:off x="5787524" y="1512188"/>
            <a:ext cx="3090873" cy="3693319"/>
          </a:xfrm>
          <a:prstGeom prst="rect">
            <a:avLst/>
          </a:prstGeom>
          <a:noFill/>
        </p:spPr>
        <p:txBody>
          <a:bodyPr wrap="square" rtlCol="0">
            <a:spAutoFit/>
          </a:bodyPr>
          <a:lstStyle/>
          <a:p>
            <a:r>
              <a:rPr kumimoji="1" lang="ja-JP" altLang="en-US" sz="1800" dirty="0" smtClean="0">
                <a:latin typeface="+mn-ea"/>
                <a:ea typeface="+mn-ea"/>
              </a:rPr>
              <a:t>・</a:t>
            </a:r>
            <a:r>
              <a:rPr kumimoji="1" lang="en-US" altLang="ja-JP" sz="1800" dirty="0" err="1" smtClean="0">
                <a:latin typeface="+mn-ea"/>
                <a:ea typeface="+mn-ea"/>
              </a:rPr>
              <a:t>loc</a:t>
            </a:r>
            <a:r>
              <a:rPr kumimoji="1" lang="ja-JP" altLang="en-US" sz="1800" dirty="0" smtClean="0">
                <a:latin typeface="+mn-ea"/>
                <a:ea typeface="+mn-ea"/>
              </a:rPr>
              <a:t>関数</a:t>
            </a:r>
            <a:r>
              <a:rPr lang="ja-JP" altLang="en-US" sz="1800" dirty="0" smtClean="0">
                <a:latin typeface="+mn-ea"/>
                <a:ea typeface="+mn-ea"/>
              </a:rPr>
              <a:t>：</a:t>
            </a:r>
            <a:endParaRPr lang="en-US" altLang="ja-JP" sz="1800" dirty="0" smtClean="0">
              <a:latin typeface="+mn-ea"/>
              <a:ea typeface="+mn-ea"/>
            </a:endParaRPr>
          </a:p>
          <a:p>
            <a:r>
              <a:rPr lang="ja-JP" altLang="en-US" sz="1800" dirty="0" smtClean="0">
                <a:latin typeface="+mn-ea"/>
                <a:ea typeface="+mn-ea"/>
              </a:rPr>
              <a:t>名前を見て</a:t>
            </a:r>
            <a:r>
              <a:rPr lang="en-US" altLang="ja-JP" sz="1800" dirty="0" smtClean="0">
                <a:latin typeface="+mn-ea"/>
                <a:ea typeface="+mn-ea"/>
              </a:rPr>
              <a:t>DF</a:t>
            </a:r>
            <a:r>
              <a:rPr lang="ja-JP" altLang="en-US" sz="1800" dirty="0" err="1" smtClean="0">
                <a:latin typeface="+mn-ea"/>
                <a:ea typeface="+mn-ea"/>
              </a:rPr>
              <a:t>を抽</a:t>
            </a:r>
            <a:r>
              <a:rPr lang="ja-JP" altLang="en-US" sz="1800" dirty="0" smtClean="0">
                <a:latin typeface="+mn-ea"/>
                <a:ea typeface="+mn-ea"/>
              </a:rPr>
              <a:t>出</a:t>
            </a:r>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err="1" smtClean="0">
                <a:latin typeface="+mn-ea"/>
                <a:ea typeface="+mn-ea"/>
              </a:rPr>
              <a:t>iloc</a:t>
            </a:r>
            <a:r>
              <a:rPr lang="ja-JP" altLang="en-US" sz="1800" dirty="0" smtClean="0">
                <a:latin typeface="+mn-ea"/>
                <a:ea typeface="+mn-ea"/>
              </a:rPr>
              <a:t>関数：</a:t>
            </a:r>
            <a:endParaRPr lang="en-US" altLang="ja-JP" sz="1800" dirty="0" smtClean="0">
              <a:latin typeface="+mn-ea"/>
              <a:ea typeface="+mn-ea"/>
            </a:endParaRPr>
          </a:p>
          <a:p>
            <a:r>
              <a:rPr kumimoji="1" lang="ja-JP" altLang="en-US" sz="1800" dirty="0">
                <a:latin typeface="+mn-ea"/>
                <a:ea typeface="+mn-ea"/>
              </a:rPr>
              <a:t>位置</a:t>
            </a:r>
            <a:r>
              <a:rPr kumimoji="1" lang="ja-JP" altLang="en-US" sz="1800" dirty="0" smtClean="0">
                <a:latin typeface="+mn-ea"/>
                <a:ea typeface="+mn-ea"/>
              </a:rPr>
              <a:t>を見て</a:t>
            </a:r>
            <a:r>
              <a:rPr kumimoji="1" lang="en-US" altLang="ja-JP" sz="1800" dirty="0" smtClean="0">
                <a:latin typeface="+mn-ea"/>
                <a:ea typeface="+mn-ea"/>
              </a:rPr>
              <a:t>DF</a:t>
            </a:r>
            <a:r>
              <a:rPr kumimoji="1" lang="ja-JP" altLang="en-US" sz="1800" dirty="0" err="1" smtClean="0">
                <a:latin typeface="+mn-ea"/>
                <a:ea typeface="+mn-ea"/>
              </a:rPr>
              <a:t>を抽</a:t>
            </a:r>
            <a:r>
              <a:rPr kumimoji="1" lang="ja-JP" altLang="en-US" sz="1800" dirty="0" smtClean="0">
                <a:latin typeface="+mn-ea"/>
                <a:ea typeface="+mn-ea"/>
              </a:rPr>
              <a:t>出</a:t>
            </a:r>
          </a:p>
        </p:txBody>
      </p:sp>
      <p:sp>
        <p:nvSpPr>
          <p:cNvPr id="71" name="テキスト ボックス 70"/>
          <p:cNvSpPr txBox="1"/>
          <p:nvPr/>
        </p:nvSpPr>
        <p:spPr>
          <a:xfrm>
            <a:off x="4385579" y="6014396"/>
            <a:ext cx="4492817" cy="646331"/>
          </a:xfrm>
          <a:prstGeom prst="rect">
            <a:avLst/>
          </a:prstGeom>
          <a:noFill/>
        </p:spPr>
        <p:txBody>
          <a:bodyPr wrap="square" rtlCol="0">
            <a:spAutoFit/>
          </a:bodyPr>
          <a:lstStyle/>
          <a:p>
            <a:r>
              <a:rPr kumimoji="1" lang="en-US" altLang="ja-JP" sz="1800" dirty="0" err="1" smtClean="0">
                <a:solidFill>
                  <a:schemeClr val="accent1"/>
                </a:solidFill>
                <a:latin typeface="+mn-ea"/>
                <a:ea typeface="+mn-ea"/>
              </a:rPr>
              <a:t>iloc</a:t>
            </a:r>
            <a:r>
              <a:rPr kumimoji="1" lang="ja-JP" altLang="en-US" sz="1800" dirty="0" smtClean="0">
                <a:solidFill>
                  <a:schemeClr val="accent1"/>
                </a:solidFill>
                <a:latin typeface="+mn-ea"/>
                <a:ea typeface="+mn-ea"/>
              </a:rPr>
              <a:t>の場合は「〇行目」「〇列目」を数えるので、引数は数字です（名前は入れられません）</a:t>
            </a:r>
          </a:p>
        </p:txBody>
      </p:sp>
      <p:sp>
        <p:nvSpPr>
          <p:cNvPr id="72" name="テキスト ボックス 71"/>
          <p:cNvSpPr txBox="1"/>
          <p:nvPr/>
        </p:nvSpPr>
        <p:spPr>
          <a:xfrm>
            <a:off x="4290226" y="3431304"/>
            <a:ext cx="4694065" cy="646331"/>
          </a:xfrm>
          <a:prstGeom prst="rect">
            <a:avLst/>
          </a:prstGeom>
          <a:noFill/>
        </p:spPr>
        <p:txBody>
          <a:bodyPr wrap="square" rtlCol="0">
            <a:spAutoFit/>
          </a:bodyPr>
          <a:lstStyle/>
          <a:p>
            <a:r>
              <a:rPr kumimoji="1" lang="en-US" altLang="ja-JP" sz="1800" dirty="0" err="1" smtClean="0">
                <a:solidFill>
                  <a:schemeClr val="accent1"/>
                </a:solidFill>
                <a:latin typeface="+mn-ea"/>
                <a:ea typeface="+mn-ea"/>
              </a:rPr>
              <a:t>loc</a:t>
            </a:r>
            <a:r>
              <a:rPr kumimoji="1" lang="ja-JP" altLang="en-US" sz="1800" dirty="0" smtClean="0">
                <a:solidFill>
                  <a:schemeClr val="accent1"/>
                </a:solidFill>
                <a:latin typeface="+mn-ea"/>
                <a:ea typeface="+mn-ea"/>
              </a:rPr>
              <a:t>の場合の行番号は、「〇行目」と数を数えるのではなく、「〇行」という名前を探しています</a:t>
            </a:r>
          </a:p>
        </p:txBody>
      </p:sp>
      <p:sp>
        <p:nvSpPr>
          <p:cNvPr id="38" name="テキスト ボックス 37"/>
          <p:cNvSpPr txBox="1"/>
          <p:nvPr/>
        </p:nvSpPr>
        <p:spPr>
          <a:xfrm>
            <a:off x="5620770" y="820900"/>
            <a:ext cx="3616534" cy="507831"/>
          </a:xfrm>
          <a:prstGeom prst="rect">
            <a:avLst/>
          </a:prstGeom>
          <a:noFill/>
        </p:spPr>
        <p:txBody>
          <a:bodyPr wrap="square" rtlCol="0">
            <a:spAutoFit/>
          </a:bodyPr>
          <a:lstStyle/>
          <a:p>
            <a:r>
              <a:rPr lang="en-US" altLang="ja-JP" sz="900" dirty="0" smtClean="0">
                <a:solidFill>
                  <a:schemeClr val="accent6"/>
                </a:solidFill>
                <a:effectLst>
                  <a:glow rad="127000">
                    <a:schemeClr val="bg1">
                      <a:alpha val="90000"/>
                    </a:schemeClr>
                  </a:glow>
                </a:effectLst>
                <a:latin typeface="+mn-ea"/>
                <a:ea typeface="+mn-ea"/>
              </a:rPr>
              <a:t>※</a:t>
            </a:r>
            <a:r>
              <a:rPr lang="ja-JP" altLang="en-US" sz="900" dirty="0" smtClean="0">
                <a:solidFill>
                  <a:schemeClr val="accent6"/>
                </a:solidFill>
                <a:effectLst>
                  <a:glow rad="127000">
                    <a:schemeClr val="bg1">
                      <a:alpha val="90000"/>
                    </a:schemeClr>
                  </a:glow>
                </a:effectLst>
                <a:latin typeface="+mn-ea"/>
                <a:ea typeface="+mn-ea"/>
              </a:rPr>
              <a:t>「：」でデータを取ってくる書き方は「スライス」と言います。</a:t>
            </a:r>
            <a:endParaRPr lang="en-US" altLang="ja-JP" sz="900" dirty="0" smtClean="0">
              <a:solidFill>
                <a:schemeClr val="accent6"/>
              </a:solidFill>
              <a:effectLst>
                <a:glow rad="127000">
                  <a:schemeClr val="bg1">
                    <a:alpha val="90000"/>
                  </a:schemeClr>
                </a:glow>
              </a:effectLst>
              <a:latin typeface="+mn-ea"/>
              <a:ea typeface="+mn-ea"/>
            </a:endParaRPr>
          </a:p>
          <a:p>
            <a:r>
              <a:rPr lang="ja-JP" altLang="en-US" sz="900" dirty="0" smtClean="0">
                <a:solidFill>
                  <a:schemeClr val="accent6"/>
                </a:solidFill>
                <a:effectLst>
                  <a:glow rad="127000">
                    <a:schemeClr val="bg1">
                      <a:alpha val="90000"/>
                    </a:schemeClr>
                  </a:glow>
                </a:effectLst>
                <a:latin typeface="+mn-ea"/>
                <a:ea typeface="+mn-ea"/>
              </a:rPr>
              <a:t>この資料の「リスト」に説明があるので、分からない人は復習してください。</a:t>
            </a:r>
            <a:endParaRPr lang="en-US" altLang="ja-JP" sz="900" dirty="0" smtClean="0">
              <a:solidFill>
                <a:schemeClr val="accent6"/>
              </a:solidFill>
              <a:effectLst>
                <a:glow rad="127000">
                  <a:schemeClr val="bg1">
                    <a:alpha val="90000"/>
                  </a:schemeClr>
                </a:glow>
              </a:effectLst>
              <a:latin typeface="+mn-ea"/>
              <a:ea typeface="+mn-ea"/>
            </a:endParaRPr>
          </a:p>
          <a:p>
            <a:r>
              <a:rPr lang="en-US" altLang="ja-JP" sz="900" dirty="0" err="1" smtClean="0">
                <a:solidFill>
                  <a:schemeClr val="accent6"/>
                </a:solidFill>
                <a:effectLst>
                  <a:glow rad="127000">
                    <a:schemeClr val="bg1">
                      <a:alpha val="90000"/>
                    </a:schemeClr>
                  </a:glow>
                </a:effectLst>
                <a:latin typeface="+mn-ea"/>
                <a:ea typeface="+mn-ea"/>
              </a:rPr>
              <a:t>Ctrl+F</a:t>
            </a:r>
            <a:r>
              <a:rPr lang="ja-JP" altLang="en-US" sz="900" dirty="0" smtClean="0">
                <a:solidFill>
                  <a:schemeClr val="accent6"/>
                </a:solidFill>
                <a:effectLst>
                  <a:glow rad="127000">
                    <a:schemeClr val="bg1">
                      <a:alpha val="90000"/>
                    </a:schemeClr>
                  </a:glow>
                </a:effectLst>
                <a:latin typeface="+mn-ea"/>
                <a:ea typeface="+mn-ea"/>
              </a:rPr>
              <a:t>で「スライス」と入れたら飛びます。</a:t>
            </a:r>
            <a:endParaRPr lang="en-US" altLang="ja-JP" sz="900" dirty="0" smtClean="0">
              <a:solidFill>
                <a:schemeClr val="accent6"/>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82563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3" grpId="0"/>
      <p:bldP spid="15" grpId="0"/>
      <p:bldP spid="17" grpId="0"/>
      <p:bldP spid="50" grpId="0"/>
      <p:bldP spid="52" grpId="0"/>
      <p:bldP spid="55" grpId="0"/>
      <p:bldP spid="58" grpId="0"/>
      <p:bldP spid="60" grpId="0"/>
      <p:bldP spid="62" grpId="0"/>
      <p:bldP spid="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テキスト ボックス 68"/>
          <p:cNvSpPr txBox="1"/>
          <p:nvPr/>
        </p:nvSpPr>
        <p:spPr>
          <a:xfrm>
            <a:off x="6339664" y="1660744"/>
            <a:ext cx="2671711" cy="3693319"/>
          </a:xfrm>
          <a:prstGeom prst="rect">
            <a:avLst/>
          </a:prstGeom>
          <a:noFill/>
        </p:spPr>
        <p:txBody>
          <a:bodyPr wrap="square" rtlCol="0">
            <a:spAutoFit/>
          </a:bodyPr>
          <a:lstStyle/>
          <a:p>
            <a:r>
              <a:rPr kumimoji="1" lang="ja-JP" altLang="en-US" sz="1800" dirty="0" smtClean="0">
                <a:latin typeface="+mn-ea"/>
                <a:ea typeface="+mn-ea"/>
              </a:rPr>
              <a:t>・</a:t>
            </a:r>
            <a:r>
              <a:rPr lang="en-US" altLang="ja-JP" sz="1800" dirty="0" smtClean="0">
                <a:latin typeface="+mn-ea"/>
                <a:ea typeface="+mn-ea"/>
              </a:rPr>
              <a:t>at</a:t>
            </a:r>
            <a:r>
              <a:rPr kumimoji="1" lang="ja-JP" altLang="en-US" sz="1800" dirty="0" smtClean="0">
                <a:latin typeface="+mn-ea"/>
                <a:ea typeface="+mn-ea"/>
              </a:rPr>
              <a:t>関数</a:t>
            </a:r>
            <a:r>
              <a:rPr lang="ja-JP" altLang="en-US" sz="1800" dirty="0" smtClean="0">
                <a:latin typeface="+mn-ea"/>
                <a:ea typeface="+mn-ea"/>
              </a:rPr>
              <a:t>：</a:t>
            </a:r>
            <a:endParaRPr lang="en-US" altLang="ja-JP" sz="1800" dirty="0" smtClean="0">
              <a:latin typeface="+mn-ea"/>
              <a:ea typeface="+mn-ea"/>
            </a:endParaRPr>
          </a:p>
          <a:p>
            <a:r>
              <a:rPr lang="ja-JP" altLang="en-US" sz="1800" dirty="0" smtClean="0">
                <a:solidFill>
                  <a:schemeClr val="accent1"/>
                </a:solidFill>
                <a:latin typeface="+mn-ea"/>
                <a:ea typeface="+mn-ea"/>
              </a:rPr>
              <a:t>名前を見て</a:t>
            </a:r>
            <a:r>
              <a:rPr lang="en-US" altLang="ja-JP" sz="1800" dirty="0" smtClean="0">
                <a:solidFill>
                  <a:schemeClr val="accent1"/>
                </a:solidFill>
                <a:latin typeface="+mn-ea"/>
                <a:ea typeface="+mn-ea"/>
              </a:rPr>
              <a:t>DF</a:t>
            </a:r>
            <a:r>
              <a:rPr lang="ja-JP" altLang="en-US" sz="1800" dirty="0" err="1" smtClean="0">
                <a:solidFill>
                  <a:schemeClr val="accent1"/>
                </a:solidFill>
                <a:latin typeface="+mn-ea"/>
                <a:ea typeface="+mn-ea"/>
              </a:rPr>
              <a:t>を抽</a:t>
            </a:r>
            <a:r>
              <a:rPr lang="ja-JP" altLang="en-US" sz="1800" dirty="0" smtClean="0">
                <a:solidFill>
                  <a:schemeClr val="accent1"/>
                </a:solidFill>
                <a:latin typeface="+mn-ea"/>
                <a:ea typeface="+mn-ea"/>
              </a:rPr>
              <a:t>出</a:t>
            </a:r>
            <a:endParaRPr kumimoji="1" lang="en-US" altLang="ja-JP" sz="1800" dirty="0" smtClean="0">
              <a:solidFill>
                <a:schemeClr val="accent1"/>
              </a:solidFill>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err="1" smtClean="0">
                <a:latin typeface="+mn-ea"/>
                <a:ea typeface="+mn-ea"/>
              </a:rPr>
              <a:t>iloc</a:t>
            </a:r>
            <a:r>
              <a:rPr lang="ja-JP" altLang="en-US" sz="1800" dirty="0" smtClean="0">
                <a:latin typeface="+mn-ea"/>
                <a:ea typeface="+mn-ea"/>
              </a:rPr>
              <a:t>関数：</a:t>
            </a:r>
            <a:endParaRPr lang="en-US" altLang="ja-JP" sz="1800" dirty="0" smtClean="0">
              <a:latin typeface="+mn-ea"/>
              <a:ea typeface="+mn-ea"/>
            </a:endParaRPr>
          </a:p>
          <a:p>
            <a:r>
              <a:rPr kumimoji="1" lang="ja-JP" altLang="en-US" sz="1800" dirty="0">
                <a:solidFill>
                  <a:schemeClr val="accent1"/>
                </a:solidFill>
                <a:latin typeface="+mn-ea"/>
                <a:ea typeface="+mn-ea"/>
              </a:rPr>
              <a:t>位置</a:t>
            </a:r>
            <a:r>
              <a:rPr kumimoji="1" lang="ja-JP" altLang="en-US" sz="1800" dirty="0" smtClean="0">
                <a:solidFill>
                  <a:schemeClr val="accent1"/>
                </a:solidFill>
                <a:latin typeface="+mn-ea"/>
                <a:ea typeface="+mn-ea"/>
              </a:rPr>
              <a:t>を見て</a:t>
            </a:r>
            <a:r>
              <a:rPr kumimoji="1" lang="en-US" altLang="ja-JP" sz="1800" dirty="0" smtClean="0">
                <a:solidFill>
                  <a:schemeClr val="accent1"/>
                </a:solidFill>
                <a:latin typeface="+mn-ea"/>
                <a:ea typeface="+mn-ea"/>
              </a:rPr>
              <a:t>DF</a:t>
            </a:r>
            <a:r>
              <a:rPr kumimoji="1" lang="ja-JP" altLang="en-US" sz="1800" dirty="0" err="1" smtClean="0">
                <a:solidFill>
                  <a:schemeClr val="accent1"/>
                </a:solidFill>
                <a:latin typeface="+mn-ea"/>
                <a:ea typeface="+mn-ea"/>
              </a:rPr>
              <a:t>を抽</a:t>
            </a:r>
            <a:r>
              <a:rPr kumimoji="1" lang="ja-JP" altLang="en-US" sz="1800" dirty="0" smtClean="0">
                <a:solidFill>
                  <a:schemeClr val="accent1"/>
                </a:solidFill>
                <a:latin typeface="+mn-ea"/>
                <a:ea typeface="+mn-ea"/>
              </a:rPr>
              <a:t>出</a:t>
            </a:r>
          </a:p>
        </p:txBody>
      </p:sp>
      <p:sp>
        <p:nvSpPr>
          <p:cNvPr id="33" name="テキスト ボックス 32"/>
          <p:cNvSpPr txBox="1"/>
          <p:nvPr/>
        </p:nvSpPr>
        <p:spPr>
          <a:xfrm>
            <a:off x="707478" y="1312443"/>
            <a:ext cx="1395173" cy="2862322"/>
          </a:xfrm>
          <a:prstGeom prst="rect">
            <a:avLst/>
          </a:prstGeom>
          <a:noFill/>
        </p:spPr>
        <p:txBody>
          <a:bodyPr wrap="square" rtlCol="0">
            <a:spAutoFit/>
          </a:bodyPr>
          <a:lstStyle/>
          <a:p>
            <a:r>
              <a:rPr kumimoji="1" lang="ja-JP" altLang="en-US" sz="1800" dirty="0" smtClean="0">
                <a:latin typeface="+mn-ea"/>
                <a:ea typeface="+mn-ea"/>
              </a:rPr>
              <a:t>・</a:t>
            </a:r>
            <a:r>
              <a:rPr lang="en-US" altLang="ja-JP" sz="1800" dirty="0" smtClean="0">
                <a:latin typeface="+mn-ea"/>
                <a:ea typeface="+mn-ea"/>
              </a:rPr>
              <a:t>at</a:t>
            </a:r>
            <a:r>
              <a:rPr kumimoji="1" lang="ja-JP" altLang="en-US" sz="1800" dirty="0" smtClean="0">
                <a:latin typeface="+mn-ea"/>
                <a:ea typeface="+mn-ea"/>
              </a:rPr>
              <a:t>関数</a:t>
            </a:r>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err="1" smtClean="0">
                <a:latin typeface="+mn-ea"/>
                <a:ea typeface="+mn-ea"/>
              </a:rPr>
              <a:t>iat</a:t>
            </a:r>
            <a:r>
              <a:rPr lang="ja-JP" altLang="en-US" sz="1800" dirty="0" smtClean="0">
                <a:latin typeface="+mn-ea"/>
                <a:ea typeface="+mn-ea"/>
              </a:rPr>
              <a:t>関数</a:t>
            </a:r>
            <a:endParaRPr kumimoji="1" lang="ja-JP" altLang="en-US" sz="1800" dirty="0" smtClean="0">
              <a:latin typeface="+mn-ea"/>
              <a:ea typeface="+mn-ea"/>
            </a:endParaRPr>
          </a:p>
        </p:txBody>
      </p:sp>
      <p:sp>
        <p:nvSpPr>
          <p:cNvPr id="39" name="テキスト ボックス 38"/>
          <p:cNvSpPr txBox="1"/>
          <p:nvPr/>
        </p:nvSpPr>
        <p:spPr>
          <a:xfrm>
            <a:off x="1765469" y="2418089"/>
            <a:ext cx="6119770" cy="369332"/>
          </a:xfrm>
          <a:prstGeom prst="rect">
            <a:avLst/>
          </a:prstGeom>
          <a:noFill/>
        </p:spPr>
        <p:txBody>
          <a:bodyPr wrap="square" rtlCol="0">
            <a:spAutoFit/>
          </a:bodyPr>
          <a:lstStyle/>
          <a:p>
            <a:r>
              <a:rPr kumimoji="1" lang="en-US" altLang="ja-JP" sz="1800" dirty="0" smtClean="0">
                <a:solidFill>
                  <a:schemeClr val="accent5">
                    <a:lumMod val="75000"/>
                  </a:schemeClr>
                </a:solidFill>
                <a:latin typeface="Consolas" panose="020B0609020204030204" pitchFamily="49" charset="0"/>
                <a:ea typeface="+mn-ea"/>
              </a:rPr>
              <a:t>df</a:t>
            </a:r>
            <a:r>
              <a:rPr kumimoji="1" lang="en-US" altLang="ja-JP" sz="1800" dirty="0" smtClean="0">
                <a:solidFill>
                  <a:schemeClr val="accent1"/>
                </a:solidFill>
                <a:latin typeface="Consolas" panose="020B0609020204030204" pitchFamily="49" charset="0"/>
                <a:ea typeface="+mn-ea"/>
              </a:rPr>
              <a:t>.at</a:t>
            </a:r>
            <a:r>
              <a:rPr lang="en-US" altLang="ja-JP" sz="1800" dirty="0" smtClean="0">
                <a:latin typeface="Consolas" panose="020B0609020204030204" pitchFamily="49" charset="0"/>
                <a:ea typeface="+mn-ea"/>
              </a:rPr>
              <a:t>[</a:t>
            </a:r>
            <a:r>
              <a:rPr lang="en-US" altLang="ja-JP" sz="1800" dirty="0" smtClean="0">
                <a:solidFill>
                  <a:schemeClr val="accent2">
                    <a:lumMod val="75000"/>
                  </a:schemeClr>
                </a:solidFill>
                <a:latin typeface="Consolas" panose="020B0609020204030204" pitchFamily="49" charset="0"/>
                <a:ea typeface="+mn-ea"/>
              </a:rPr>
              <a:t>10</a:t>
            </a:r>
            <a:r>
              <a:rPr lang="en-US" altLang="ja-JP" sz="1800" dirty="0" smtClean="0">
                <a:latin typeface="Consolas" panose="020B0609020204030204" pitchFamily="49" charset="0"/>
                <a:ea typeface="+mn-ea"/>
              </a:rPr>
              <a:t>, </a:t>
            </a:r>
            <a:r>
              <a:rPr lang="en-US" altLang="ja-JP" sz="1800" dirty="0">
                <a:solidFill>
                  <a:schemeClr val="accent3">
                    <a:lumMod val="75000"/>
                  </a:schemeClr>
                </a:solidFill>
                <a:latin typeface="Consolas" panose="020B0609020204030204" pitchFamily="49" charset="0"/>
                <a:ea typeface="+mn-ea"/>
              </a:rPr>
              <a:t>"Height</a:t>
            </a:r>
            <a:r>
              <a:rPr lang="en-US" altLang="ja-JP" sz="1800" dirty="0" smtClean="0">
                <a:solidFill>
                  <a:schemeClr val="accent3">
                    <a:lumMod val="75000"/>
                  </a:schemeClr>
                </a:solidFill>
                <a:latin typeface="Consolas" panose="020B0609020204030204" pitchFamily="49" charset="0"/>
                <a:ea typeface="+mn-ea"/>
              </a:rPr>
              <a:t>"</a:t>
            </a:r>
            <a:r>
              <a:rPr lang="en-US" altLang="ja-JP" sz="1800" dirty="0" smtClean="0">
                <a:latin typeface="Consolas" panose="020B0609020204030204" pitchFamily="49" charset="0"/>
                <a:ea typeface="+mn-ea"/>
              </a:rPr>
              <a:t>]</a:t>
            </a:r>
            <a:endParaRPr kumimoji="1" lang="ja-JP" altLang="en-US" sz="1800" dirty="0" smtClean="0">
              <a:latin typeface="Consolas" panose="020B0609020204030204" pitchFamily="49" charset="0"/>
              <a:ea typeface="+mn-ea"/>
            </a:endParaRPr>
          </a:p>
        </p:txBody>
      </p:sp>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smtClean="0"/>
              <a:t>DataFrame</a:t>
            </a:r>
            <a:r>
              <a:rPr lang="ja-JP" altLang="en-US" dirty="0" smtClean="0"/>
              <a:t>　</a:t>
            </a:r>
            <a:r>
              <a:rPr lang="en-US" altLang="ja-JP" dirty="0" smtClean="0"/>
              <a:t>at</a:t>
            </a:r>
            <a:r>
              <a:rPr lang="ja-JP" altLang="en-US" dirty="0" smtClean="0"/>
              <a:t>関数、</a:t>
            </a:r>
            <a:r>
              <a:rPr lang="en-US" altLang="ja-JP" dirty="0" err="1" smtClean="0"/>
              <a:t>iat</a:t>
            </a:r>
            <a:r>
              <a:rPr lang="ja-JP" altLang="en-US" dirty="0" smtClean="0"/>
              <a:t>関数　</a:t>
            </a:r>
            <a:r>
              <a:rPr lang="en-US" altLang="ja-JP" dirty="0"/>
              <a:t>【</a:t>
            </a:r>
            <a:r>
              <a:rPr lang="ja-JP" altLang="en-US" dirty="0" smtClean="0"/>
              <a:t>参考</a:t>
            </a:r>
            <a:r>
              <a:rPr lang="en-US" altLang="ja-JP" dirty="0" smtClean="0"/>
              <a:t>】</a:t>
            </a:r>
            <a:endParaRPr kumimoji="1" lang="ja-JP" altLang="en-US" dirty="0">
              <a:solidFill>
                <a:schemeClr val="accent1"/>
              </a:solidFill>
            </a:endParaRPr>
          </a:p>
        </p:txBody>
      </p:sp>
      <p:sp>
        <p:nvSpPr>
          <p:cNvPr id="4" name="テキスト ボックス 3"/>
          <p:cNvSpPr txBox="1"/>
          <p:nvPr/>
        </p:nvSpPr>
        <p:spPr>
          <a:xfrm>
            <a:off x="707478" y="1789506"/>
            <a:ext cx="3616534"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smtClean="0">
                <a:solidFill>
                  <a:schemeClr val="accent5"/>
                </a:solidFill>
                <a:effectLst>
                  <a:glow rad="127000">
                    <a:schemeClr val="bg1">
                      <a:alpha val="90000"/>
                    </a:schemeClr>
                  </a:glow>
                </a:effectLst>
                <a:latin typeface="+mn-ea"/>
                <a:ea typeface="+mn-ea"/>
              </a:rPr>
              <a:t>である（</a:t>
            </a:r>
            <a:r>
              <a:rPr lang="en-US" altLang="ja-JP" dirty="0" smtClean="0">
                <a:solidFill>
                  <a:schemeClr val="accent5"/>
                </a:solidFill>
                <a:effectLst>
                  <a:glow rad="127000">
                    <a:schemeClr val="bg1">
                      <a:alpha val="90000"/>
                    </a:schemeClr>
                  </a:glow>
                </a:effectLst>
                <a:latin typeface="+mn-ea"/>
                <a:ea typeface="+mn-ea"/>
              </a:rPr>
              <a:t>at</a:t>
            </a:r>
            <a:r>
              <a:rPr lang="ja-JP" altLang="en-US" dirty="0" smtClean="0">
                <a:solidFill>
                  <a:schemeClr val="accent5"/>
                </a:solidFill>
                <a:effectLst>
                  <a:glow rad="127000">
                    <a:schemeClr val="bg1">
                      <a:alpha val="90000"/>
                    </a:schemeClr>
                  </a:glow>
                </a:effectLst>
                <a:latin typeface="+mn-ea"/>
                <a:ea typeface="+mn-ea"/>
              </a:rPr>
              <a:t>は</a:t>
            </a:r>
            <a:r>
              <a:rPr lang="en-US" altLang="ja-JP" dirty="0" smtClean="0">
                <a:solidFill>
                  <a:schemeClr val="accent5"/>
                </a:solidFill>
                <a:effectLst>
                  <a:glow rad="127000">
                    <a:schemeClr val="bg1">
                      <a:alpha val="90000"/>
                    </a:schemeClr>
                  </a:glow>
                </a:effectLst>
                <a:latin typeface="+mn-ea"/>
                <a:ea typeface="+mn-ea"/>
              </a:rPr>
              <a:t>Pandas</a:t>
            </a:r>
            <a:r>
              <a:rPr lang="ja-JP" altLang="en-US" dirty="0" smtClean="0">
                <a:solidFill>
                  <a:schemeClr val="accent5"/>
                </a:solidFill>
                <a:effectLst>
                  <a:glow rad="127000">
                    <a:schemeClr val="bg1">
                      <a:alpha val="90000"/>
                    </a:schemeClr>
                  </a:glow>
                </a:effectLst>
                <a:latin typeface="+mn-ea"/>
                <a:ea typeface="+mn-ea"/>
              </a:rPr>
              <a:t>の関数なので）</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5" name="直線矢印コネクタ 4"/>
          <p:cNvCxnSpPr/>
          <p:nvPr/>
        </p:nvCxnSpPr>
        <p:spPr bwMode="auto">
          <a:xfrm>
            <a:off x="1850405" y="2244656"/>
            <a:ext cx="89943" cy="21829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 name="テキスト ボックス 5"/>
          <p:cNvSpPr txBox="1"/>
          <p:nvPr/>
        </p:nvSpPr>
        <p:spPr>
          <a:xfrm>
            <a:off x="604007" y="788679"/>
            <a:ext cx="6119770" cy="369332"/>
          </a:xfrm>
          <a:prstGeom prst="rect">
            <a:avLst/>
          </a:prstGeom>
          <a:noFill/>
        </p:spPr>
        <p:txBody>
          <a:bodyPr wrap="square" rtlCol="0">
            <a:spAutoFit/>
          </a:bodyPr>
          <a:lstStyle/>
          <a:p>
            <a:r>
              <a:rPr lang="ja-JP" altLang="en-US" sz="1800" dirty="0" smtClean="0">
                <a:latin typeface="+mn-ea"/>
                <a:ea typeface="+mn-ea"/>
              </a:rPr>
              <a:t>■基本</a:t>
            </a:r>
            <a:r>
              <a:rPr lang="ja-JP" altLang="en-US" sz="1800" dirty="0">
                <a:latin typeface="+mn-ea"/>
                <a:ea typeface="+mn-ea"/>
              </a:rPr>
              <a:t>は</a:t>
            </a:r>
            <a:r>
              <a:rPr lang="en-US" altLang="ja-JP" sz="1800" dirty="0" err="1" smtClean="0">
                <a:latin typeface="+mn-ea"/>
                <a:ea typeface="+mn-ea"/>
              </a:rPr>
              <a:t>loc</a:t>
            </a:r>
            <a:r>
              <a:rPr lang="ja-JP" altLang="en-US" sz="1800" dirty="0" err="1" smtClean="0">
                <a:latin typeface="+mn-ea"/>
                <a:ea typeface="+mn-ea"/>
              </a:rPr>
              <a:t>、</a:t>
            </a:r>
            <a:r>
              <a:rPr lang="en-US" altLang="ja-JP" sz="1800" dirty="0" err="1" smtClean="0">
                <a:latin typeface="+mn-ea"/>
                <a:ea typeface="+mn-ea"/>
              </a:rPr>
              <a:t>iloc</a:t>
            </a:r>
            <a:r>
              <a:rPr lang="ja-JP" altLang="en-US" sz="1800" dirty="0" smtClean="0">
                <a:latin typeface="+mn-ea"/>
                <a:ea typeface="+mn-ea"/>
              </a:rPr>
              <a:t>と同じですが、</a:t>
            </a:r>
            <a:r>
              <a:rPr lang="ja-JP" altLang="en-US" sz="1800" b="1" dirty="0" smtClean="0">
                <a:latin typeface="+mn-ea"/>
                <a:ea typeface="+mn-ea"/>
              </a:rPr>
              <a:t>要素を</a:t>
            </a:r>
            <a:r>
              <a:rPr lang="en-US" altLang="ja-JP" sz="1800" b="1" dirty="0" smtClean="0">
                <a:latin typeface="+mn-ea"/>
                <a:ea typeface="+mn-ea"/>
              </a:rPr>
              <a:t>1</a:t>
            </a:r>
            <a:r>
              <a:rPr lang="ja-JP" altLang="en-US" sz="1800" b="1" dirty="0" err="1" smtClean="0">
                <a:latin typeface="+mn-ea"/>
                <a:ea typeface="+mn-ea"/>
              </a:rPr>
              <a:t>つしか</a:t>
            </a:r>
            <a:r>
              <a:rPr lang="ja-JP" altLang="en-US" sz="1800" b="1" dirty="0" smtClean="0">
                <a:latin typeface="+mn-ea"/>
                <a:ea typeface="+mn-ea"/>
              </a:rPr>
              <a:t>取ってこれません</a:t>
            </a:r>
            <a:endParaRPr kumimoji="1" lang="ja-JP" altLang="en-US" sz="1800" b="1" dirty="0" smtClean="0">
              <a:latin typeface="+mn-ea"/>
              <a:ea typeface="+mn-ea"/>
            </a:endParaRPr>
          </a:p>
        </p:txBody>
      </p:sp>
      <p:sp>
        <p:nvSpPr>
          <p:cNvPr id="7" name="テキスト ボックス 6"/>
          <p:cNvSpPr txBox="1"/>
          <p:nvPr/>
        </p:nvSpPr>
        <p:spPr>
          <a:xfrm>
            <a:off x="727378" y="2984584"/>
            <a:ext cx="1427687"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at</a:t>
            </a:r>
          </a:p>
          <a:p>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at</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flipV="1">
            <a:off x="1866238" y="2776951"/>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flipV="1">
            <a:off x="2102651" y="2764798"/>
            <a:ext cx="516179"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0" name="テキスト ボックス 9"/>
          <p:cNvSpPr txBox="1"/>
          <p:nvPr/>
        </p:nvSpPr>
        <p:spPr>
          <a:xfrm>
            <a:off x="4164263" y="1512188"/>
            <a:ext cx="1556871"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角カッコの中に引数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（丸カッコじゃないよ）</a:t>
            </a:r>
            <a:endParaRPr lang="en-US" altLang="ja-JP" dirty="0" smtClean="0">
              <a:effectLst>
                <a:glow rad="127000">
                  <a:schemeClr val="bg1">
                    <a:alpha val="90000"/>
                  </a:schemeClr>
                </a:glow>
              </a:effectLst>
              <a:latin typeface="+mn-ea"/>
              <a:ea typeface="+mn-ea"/>
            </a:endParaRPr>
          </a:p>
        </p:txBody>
      </p:sp>
      <p:cxnSp>
        <p:nvCxnSpPr>
          <p:cNvPr id="11" name="直線矢印コネクタ 10"/>
          <p:cNvCxnSpPr/>
          <p:nvPr/>
        </p:nvCxnSpPr>
        <p:spPr bwMode="auto">
          <a:xfrm flipH="1">
            <a:off x="2710199" y="1882317"/>
            <a:ext cx="1484674" cy="575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p:nvPr/>
        </p:nvCxnSpPr>
        <p:spPr bwMode="auto">
          <a:xfrm>
            <a:off x="4190810" y="1902171"/>
            <a:ext cx="35473" cy="60793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テキスト ボックス 12"/>
          <p:cNvSpPr txBox="1"/>
          <p:nvPr/>
        </p:nvSpPr>
        <p:spPr>
          <a:xfrm>
            <a:off x="1940348" y="3022807"/>
            <a:ext cx="1716879" cy="646331"/>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行の条件（第一引数）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（この場合は、</a:t>
            </a:r>
            <a:r>
              <a:rPr lang="en-US" altLang="ja-JP" dirty="0" smtClean="0">
                <a:solidFill>
                  <a:schemeClr val="accent2">
                    <a:lumMod val="75000"/>
                  </a:schemeClr>
                </a:solidFill>
                <a:effectLst>
                  <a:glow rad="127000">
                    <a:schemeClr val="bg1">
                      <a:alpha val="90000"/>
                    </a:schemeClr>
                  </a:glow>
                </a:effectLst>
                <a:latin typeface="+mn-ea"/>
                <a:ea typeface="+mn-ea"/>
              </a:rPr>
              <a:t>10</a:t>
            </a:r>
            <a:r>
              <a:rPr lang="ja-JP" altLang="en-US" dirty="0" smtClean="0">
                <a:solidFill>
                  <a:schemeClr val="accent2">
                    <a:lumMod val="75000"/>
                  </a:schemeClr>
                </a:solidFill>
                <a:effectLst>
                  <a:glow rad="127000">
                    <a:schemeClr val="bg1">
                      <a:alpha val="90000"/>
                    </a:schemeClr>
                  </a:glow>
                </a:effectLst>
                <a:latin typeface="+mn-ea"/>
                <a:ea typeface="+mn-ea"/>
              </a:rPr>
              <a:t>という名前の行の値）</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14" name="直線矢印コネクタ 13"/>
          <p:cNvCxnSpPr/>
          <p:nvPr/>
        </p:nvCxnSpPr>
        <p:spPr bwMode="auto">
          <a:xfrm flipV="1">
            <a:off x="2767857" y="2761594"/>
            <a:ext cx="101020" cy="222672"/>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5" name="テキスト ボックス 14"/>
          <p:cNvSpPr txBox="1"/>
          <p:nvPr/>
        </p:nvSpPr>
        <p:spPr>
          <a:xfrm>
            <a:off x="3668715" y="2992269"/>
            <a:ext cx="1433731" cy="646331"/>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行と列の条件は</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カンマで区切る</a:t>
            </a:r>
            <a:endParaRPr lang="en-US" altLang="ja-JP" dirty="0" smtClean="0">
              <a:effectLst>
                <a:glow rad="127000">
                  <a:schemeClr val="bg1">
                    <a:alpha val="90000"/>
                  </a:schemeClr>
                </a:glow>
              </a:effectLst>
              <a:latin typeface="+mn-ea"/>
              <a:ea typeface="+mn-ea"/>
            </a:endParaRPr>
          </a:p>
          <a:p>
            <a:endParaRPr lang="en-US" altLang="ja-JP" dirty="0" smtClean="0">
              <a:effectLst>
                <a:glow rad="127000">
                  <a:schemeClr val="bg1">
                    <a:alpha val="90000"/>
                  </a:schemeClr>
                </a:glow>
              </a:effectLst>
              <a:latin typeface="+mn-ea"/>
              <a:ea typeface="+mn-ea"/>
            </a:endParaRPr>
          </a:p>
        </p:txBody>
      </p:sp>
      <p:cxnSp>
        <p:nvCxnSpPr>
          <p:cNvPr id="16" name="直線矢印コネクタ 15"/>
          <p:cNvCxnSpPr/>
          <p:nvPr/>
        </p:nvCxnSpPr>
        <p:spPr bwMode="auto">
          <a:xfrm flipH="1" flipV="1">
            <a:off x="3024592" y="2705779"/>
            <a:ext cx="639300" cy="35896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テキスト ボックス 16"/>
          <p:cNvSpPr txBox="1"/>
          <p:nvPr/>
        </p:nvSpPr>
        <p:spPr>
          <a:xfrm>
            <a:off x="4513422" y="2314552"/>
            <a:ext cx="3109838"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列の条件（第二引数）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（この場合は、</a:t>
            </a:r>
            <a:r>
              <a:rPr lang="en-US" altLang="ja-JP" dirty="0" smtClean="0">
                <a:solidFill>
                  <a:schemeClr val="accent3">
                    <a:lumMod val="75000"/>
                  </a:schemeClr>
                </a:solidFill>
                <a:effectLst>
                  <a:glow rad="127000">
                    <a:schemeClr val="bg1">
                      <a:alpha val="90000"/>
                    </a:schemeClr>
                  </a:glow>
                </a:effectLst>
                <a:latin typeface="+mn-ea"/>
                <a:ea typeface="+mn-ea"/>
              </a:rPr>
              <a:t>Height</a:t>
            </a:r>
            <a:r>
              <a:rPr lang="ja-JP" altLang="en-US" dirty="0" smtClean="0">
                <a:solidFill>
                  <a:schemeClr val="accent3">
                    <a:lumMod val="75000"/>
                  </a:schemeClr>
                </a:solidFill>
                <a:effectLst>
                  <a:glow rad="127000">
                    <a:schemeClr val="bg1">
                      <a:alpha val="90000"/>
                    </a:schemeClr>
                  </a:glow>
                </a:effectLst>
                <a:latin typeface="+mn-ea"/>
                <a:ea typeface="+mn-ea"/>
              </a:rPr>
              <a:t>列の値）</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8" name="直線矢印コネクタ 17"/>
          <p:cNvCxnSpPr>
            <a:stCxn id="17" idx="1"/>
          </p:cNvCxnSpPr>
          <p:nvPr/>
        </p:nvCxnSpPr>
        <p:spPr bwMode="auto">
          <a:xfrm flipH="1">
            <a:off x="4063980" y="2545385"/>
            <a:ext cx="449442" cy="10105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9" name="テキスト ボックス 48"/>
          <p:cNvSpPr txBox="1"/>
          <p:nvPr/>
        </p:nvSpPr>
        <p:spPr>
          <a:xfrm>
            <a:off x="1765469" y="4747079"/>
            <a:ext cx="6119770" cy="369332"/>
          </a:xfrm>
          <a:prstGeom prst="rect">
            <a:avLst/>
          </a:prstGeom>
          <a:noFill/>
        </p:spPr>
        <p:txBody>
          <a:bodyPr wrap="square" rtlCol="0">
            <a:spAutoFit/>
          </a:bodyPr>
          <a:lstStyle/>
          <a:p>
            <a:r>
              <a:rPr kumimoji="1" lang="en-US" altLang="ja-JP" sz="1800" dirty="0" err="1" smtClean="0">
                <a:solidFill>
                  <a:schemeClr val="accent5">
                    <a:lumMod val="75000"/>
                  </a:schemeClr>
                </a:solidFill>
                <a:latin typeface="Consolas" panose="020B0609020204030204" pitchFamily="49" charset="0"/>
                <a:ea typeface="+mn-ea"/>
              </a:rPr>
              <a:t>df</a:t>
            </a:r>
            <a:r>
              <a:rPr kumimoji="1" lang="en-US" altLang="ja-JP" sz="1800" dirty="0" err="1" smtClean="0">
                <a:solidFill>
                  <a:schemeClr val="accent1"/>
                </a:solidFill>
                <a:latin typeface="Consolas" panose="020B0609020204030204" pitchFamily="49" charset="0"/>
                <a:ea typeface="+mn-ea"/>
              </a:rPr>
              <a:t>.iat</a:t>
            </a:r>
            <a:r>
              <a:rPr lang="en-US" altLang="ja-JP" sz="1800" dirty="0" smtClean="0">
                <a:latin typeface="Consolas" panose="020B0609020204030204" pitchFamily="49" charset="0"/>
                <a:ea typeface="+mn-ea"/>
              </a:rPr>
              <a:t>[</a:t>
            </a:r>
            <a:r>
              <a:rPr lang="en-US" altLang="ja-JP" sz="1800" dirty="0" smtClean="0">
                <a:solidFill>
                  <a:schemeClr val="accent2">
                    <a:lumMod val="75000"/>
                  </a:schemeClr>
                </a:solidFill>
                <a:latin typeface="Consolas" panose="020B0609020204030204" pitchFamily="49" charset="0"/>
                <a:ea typeface="+mn-ea"/>
              </a:rPr>
              <a:t>10</a:t>
            </a:r>
            <a:r>
              <a:rPr lang="en-US" altLang="ja-JP" sz="1800" dirty="0" smtClean="0">
                <a:latin typeface="Consolas" panose="020B0609020204030204" pitchFamily="49" charset="0"/>
                <a:ea typeface="+mn-ea"/>
              </a:rPr>
              <a:t>, </a:t>
            </a:r>
            <a:r>
              <a:rPr lang="en-US" altLang="ja-JP" sz="1800" dirty="0" smtClean="0">
                <a:solidFill>
                  <a:schemeClr val="accent3">
                    <a:lumMod val="75000"/>
                  </a:schemeClr>
                </a:solidFill>
                <a:latin typeface="Consolas" panose="020B0609020204030204" pitchFamily="49" charset="0"/>
                <a:ea typeface="+mn-ea"/>
              </a:rPr>
              <a:t>2</a:t>
            </a:r>
            <a:r>
              <a:rPr lang="en-US" altLang="ja-JP" sz="1800" dirty="0" smtClean="0">
                <a:latin typeface="Consolas" panose="020B0609020204030204" pitchFamily="49" charset="0"/>
                <a:ea typeface="+mn-ea"/>
              </a:rPr>
              <a:t>]</a:t>
            </a:r>
            <a:endParaRPr kumimoji="1" lang="ja-JP" altLang="en-US" sz="1800" dirty="0" smtClean="0">
              <a:latin typeface="Consolas" panose="020B0609020204030204" pitchFamily="49" charset="0"/>
              <a:ea typeface="+mn-ea"/>
            </a:endParaRPr>
          </a:p>
        </p:txBody>
      </p:sp>
      <p:sp>
        <p:nvSpPr>
          <p:cNvPr id="50" name="テキスト ボックス 49"/>
          <p:cNvSpPr txBox="1"/>
          <p:nvPr/>
        </p:nvSpPr>
        <p:spPr>
          <a:xfrm>
            <a:off x="707478" y="4118496"/>
            <a:ext cx="3616534"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関数を適用するデータのかたまり（変数で定義）</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smtClean="0">
                <a:solidFill>
                  <a:schemeClr val="accent5"/>
                </a:solidFill>
                <a:effectLst>
                  <a:glow rad="127000">
                    <a:schemeClr val="bg1">
                      <a:alpha val="90000"/>
                    </a:schemeClr>
                  </a:glow>
                </a:effectLst>
                <a:latin typeface="+mn-ea"/>
                <a:ea typeface="+mn-ea"/>
              </a:rPr>
              <a:t>である（</a:t>
            </a:r>
            <a:r>
              <a:rPr lang="en-US" altLang="ja-JP" dirty="0" err="1" smtClean="0">
                <a:solidFill>
                  <a:schemeClr val="accent5"/>
                </a:solidFill>
                <a:effectLst>
                  <a:glow rad="127000">
                    <a:schemeClr val="bg1">
                      <a:alpha val="90000"/>
                    </a:schemeClr>
                  </a:glow>
                </a:effectLst>
                <a:latin typeface="+mn-ea"/>
                <a:ea typeface="+mn-ea"/>
              </a:rPr>
              <a:t>iat</a:t>
            </a:r>
            <a:r>
              <a:rPr lang="ja-JP" altLang="en-US" dirty="0" smtClean="0">
                <a:solidFill>
                  <a:schemeClr val="accent5"/>
                </a:solidFill>
                <a:effectLst>
                  <a:glow rad="127000">
                    <a:schemeClr val="bg1">
                      <a:alpha val="90000"/>
                    </a:schemeClr>
                  </a:glow>
                </a:effectLst>
                <a:latin typeface="+mn-ea"/>
                <a:ea typeface="+mn-ea"/>
              </a:rPr>
              <a:t>は</a:t>
            </a:r>
            <a:r>
              <a:rPr lang="en-US" altLang="ja-JP" dirty="0" smtClean="0">
                <a:solidFill>
                  <a:schemeClr val="accent5"/>
                </a:solidFill>
                <a:effectLst>
                  <a:glow rad="127000">
                    <a:schemeClr val="bg1">
                      <a:alpha val="90000"/>
                    </a:schemeClr>
                  </a:glow>
                </a:effectLst>
                <a:latin typeface="+mn-ea"/>
                <a:ea typeface="+mn-ea"/>
              </a:rPr>
              <a:t>Pandas</a:t>
            </a:r>
            <a:r>
              <a:rPr lang="ja-JP" altLang="en-US" dirty="0" smtClean="0">
                <a:solidFill>
                  <a:schemeClr val="accent5"/>
                </a:solidFill>
                <a:effectLst>
                  <a:glow rad="127000">
                    <a:schemeClr val="bg1">
                      <a:alpha val="90000"/>
                    </a:schemeClr>
                  </a:glow>
                </a:effectLst>
                <a:latin typeface="+mn-ea"/>
                <a:ea typeface="+mn-ea"/>
              </a:rPr>
              <a:t>の関数なので）</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51" name="直線矢印コネクタ 50"/>
          <p:cNvCxnSpPr/>
          <p:nvPr/>
        </p:nvCxnSpPr>
        <p:spPr bwMode="auto">
          <a:xfrm>
            <a:off x="1850405" y="4573646"/>
            <a:ext cx="89943" cy="218295"/>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2" name="テキスト ボックス 51"/>
          <p:cNvSpPr txBox="1"/>
          <p:nvPr/>
        </p:nvSpPr>
        <p:spPr>
          <a:xfrm>
            <a:off x="727378" y="5313574"/>
            <a:ext cx="1427687" cy="461665"/>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iat</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err="1" smtClean="0">
                <a:solidFill>
                  <a:schemeClr val="accent1"/>
                </a:solidFill>
                <a:effectLst>
                  <a:glow rad="127000">
                    <a:schemeClr val="bg1">
                      <a:alpha val="90000"/>
                    </a:schemeClr>
                  </a:glow>
                </a:effectLst>
                <a:latin typeface="+mn-ea"/>
                <a:ea typeface="+mn-ea"/>
              </a:rPr>
              <a:t>iat</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53" name="直線矢印コネクタ 52"/>
          <p:cNvCxnSpPr/>
          <p:nvPr/>
        </p:nvCxnSpPr>
        <p:spPr bwMode="auto">
          <a:xfrm flipV="1">
            <a:off x="1866238" y="5105941"/>
            <a:ext cx="217161" cy="19115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54" name="直線コネクタ 53"/>
          <p:cNvCxnSpPr/>
          <p:nvPr/>
        </p:nvCxnSpPr>
        <p:spPr bwMode="auto">
          <a:xfrm flipV="1">
            <a:off x="2102651" y="5082899"/>
            <a:ext cx="665206" cy="3098"/>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55" name="テキスト ボックス 54"/>
          <p:cNvSpPr txBox="1"/>
          <p:nvPr/>
        </p:nvSpPr>
        <p:spPr>
          <a:xfrm>
            <a:off x="4045689" y="3839884"/>
            <a:ext cx="1556871"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角カッコの中に引数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（丸カッコじゃないよ）</a:t>
            </a:r>
            <a:endParaRPr lang="en-US" altLang="ja-JP" dirty="0" smtClean="0">
              <a:effectLst>
                <a:glow rad="127000">
                  <a:schemeClr val="bg1">
                    <a:alpha val="90000"/>
                  </a:schemeClr>
                </a:glow>
              </a:effectLst>
              <a:latin typeface="+mn-ea"/>
              <a:ea typeface="+mn-ea"/>
            </a:endParaRPr>
          </a:p>
        </p:txBody>
      </p:sp>
      <p:cxnSp>
        <p:nvCxnSpPr>
          <p:cNvPr id="56" name="直線矢印コネクタ 55"/>
          <p:cNvCxnSpPr/>
          <p:nvPr/>
        </p:nvCxnSpPr>
        <p:spPr bwMode="auto">
          <a:xfrm flipH="1">
            <a:off x="2706776" y="4204079"/>
            <a:ext cx="1484674" cy="57571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p:cNvCxnSpPr/>
          <p:nvPr/>
        </p:nvCxnSpPr>
        <p:spPr bwMode="auto">
          <a:xfrm flipH="1">
            <a:off x="3456701" y="4246784"/>
            <a:ext cx="801031" cy="54081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8" name="テキスト ボックス 57"/>
          <p:cNvSpPr txBox="1"/>
          <p:nvPr/>
        </p:nvSpPr>
        <p:spPr>
          <a:xfrm>
            <a:off x="1925446" y="5352996"/>
            <a:ext cx="2021273" cy="461665"/>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行の条件（第一引数）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（この場合は、</a:t>
            </a:r>
            <a:r>
              <a:rPr lang="en-US" altLang="ja-JP" dirty="0" smtClean="0">
                <a:solidFill>
                  <a:schemeClr val="accent2">
                    <a:lumMod val="75000"/>
                  </a:schemeClr>
                </a:solidFill>
                <a:effectLst>
                  <a:glow rad="127000">
                    <a:schemeClr val="bg1">
                      <a:alpha val="90000"/>
                    </a:schemeClr>
                  </a:glow>
                </a:effectLst>
                <a:latin typeface="+mn-ea"/>
                <a:ea typeface="+mn-ea"/>
              </a:rPr>
              <a:t>10</a:t>
            </a:r>
            <a:r>
              <a:rPr lang="ja-JP" altLang="en-US" dirty="0" smtClean="0">
                <a:solidFill>
                  <a:schemeClr val="accent2">
                    <a:lumMod val="75000"/>
                  </a:schemeClr>
                </a:solidFill>
                <a:effectLst>
                  <a:glow rad="127000">
                    <a:schemeClr val="bg1">
                      <a:alpha val="90000"/>
                    </a:schemeClr>
                  </a:glow>
                </a:effectLst>
                <a:latin typeface="+mn-ea"/>
                <a:ea typeface="+mn-ea"/>
              </a:rPr>
              <a:t>行目の</a:t>
            </a:r>
            <a:r>
              <a:rPr lang="ja-JP" altLang="en-US" dirty="0">
                <a:solidFill>
                  <a:schemeClr val="accent2">
                    <a:lumMod val="75000"/>
                  </a:schemeClr>
                </a:solidFill>
                <a:effectLst>
                  <a:glow rad="127000">
                    <a:schemeClr val="bg1">
                      <a:alpha val="90000"/>
                    </a:schemeClr>
                  </a:glow>
                </a:effectLst>
                <a:latin typeface="+mn-ea"/>
                <a:ea typeface="+mn-ea"/>
              </a:rPr>
              <a:t>値</a:t>
            </a:r>
            <a:r>
              <a:rPr lang="ja-JP" altLang="en-US" dirty="0" smtClean="0">
                <a:solidFill>
                  <a:schemeClr val="accent2">
                    <a:lumMod val="75000"/>
                  </a:schemeClr>
                </a:solidFill>
                <a:effectLst>
                  <a:glow rad="127000">
                    <a:schemeClr val="bg1">
                      <a:alpha val="90000"/>
                    </a:schemeClr>
                  </a:glow>
                </a:effectLst>
                <a:latin typeface="+mn-ea"/>
                <a:ea typeface="+mn-ea"/>
              </a:rPr>
              <a:t>）</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59" name="直線矢印コネクタ 58"/>
          <p:cNvCxnSpPr/>
          <p:nvPr/>
        </p:nvCxnSpPr>
        <p:spPr bwMode="auto">
          <a:xfrm flipV="1">
            <a:off x="2752956" y="5091783"/>
            <a:ext cx="101020" cy="222672"/>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0" name="テキスト ボックス 59"/>
          <p:cNvSpPr txBox="1"/>
          <p:nvPr/>
        </p:nvSpPr>
        <p:spPr>
          <a:xfrm>
            <a:off x="3831018" y="5313574"/>
            <a:ext cx="1433731" cy="646331"/>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行と列の条件は</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カンマで区切る</a:t>
            </a:r>
            <a:endParaRPr lang="en-US" altLang="ja-JP" dirty="0" smtClean="0">
              <a:effectLst>
                <a:glow rad="127000">
                  <a:schemeClr val="bg1">
                    <a:alpha val="90000"/>
                  </a:schemeClr>
                </a:glow>
              </a:effectLst>
              <a:latin typeface="+mn-ea"/>
              <a:ea typeface="+mn-ea"/>
            </a:endParaRPr>
          </a:p>
          <a:p>
            <a:endParaRPr lang="en-US" altLang="ja-JP" dirty="0" smtClean="0">
              <a:effectLst>
                <a:glow rad="127000">
                  <a:schemeClr val="bg1">
                    <a:alpha val="90000"/>
                  </a:schemeClr>
                </a:glow>
              </a:effectLst>
              <a:latin typeface="+mn-ea"/>
              <a:ea typeface="+mn-ea"/>
            </a:endParaRPr>
          </a:p>
        </p:txBody>
      </p:sp>
      <p:cxnSp>
        <p:nvCxnSpPr>
          <p:cNvPr id="61" name="直線矢印コネクタ 60"/>
          <p:cNvCxnSpPr/>
          <p:nvPr/>
        </p:nvCxnSpPr>
        <p:spPr bwMode="auto">
          <a:xfrm flipH="1" flipV="1">
            <a:off x="3084451" y="5060057"/>
            <a:ext cx="862269" cy="24255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2" name="テキスト ボックス 61"/>
          <p:cNvSpPr txBox="1"/>
          <p:nvPr/>
        </p:nvSpPr>
        <p:spPr>
          <a:xfrm>
            <a:off x="4245357" y="4646150"/>
            <a:ext cx="2253803"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列の条件（第二引数）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（この場合は、</a:t>
            </a:r>
            <a:r>
              <a:rPr lang="en-US" altLang="ja-JP" dirty="0" smtClean="0">
                <a:solidFill>
                  <a:schemeClr val="accent3">
                    <a:lumMod val="75000"/>
                  </a:schemeClr>
                </a:solidFill>
                <a:effectLst>
                  <a:glow rad="127000">
                    <a:schemeClr val="bg1">
                      <a:alpha val="90000"/>
                    </a:schemeClr>
                  </a:glow>
                </a:effectLst>
                <a:latin typeface="+mn-ea"/>
                <a:ea typeface="+mn-ea"/>
              </a:rPr>
              <a:t>2</a:t>
            </a:r>
            <a:r>
              <a:rPr lang="ja-JP" altLang="en-US" dirty="0" smtClean="0">
                <a:solidFill>
                  <a:schemeClr val="accent3">
                    <a:lumMod val="75000"/>
                  </a:schemeClr>
                </a:solidFill>
                <a:effectLst>
                  <a:glow rad="127000">
                    <a:schemeClr val="bg1">
                      <a:alpha val="90000"/>
                    </a:schemeClr>
                  </a:glow>
                </a:effectLst>
                <a:latin typeface="+mn-ea"/>
                <a:ea typeface="+mn-ea"/>
              </a:rPr>
              <a:t>列目の値）</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63" name="直線矢印コネクタ 62"/>
          <p:cNvCxnSpPr>
            <a:stCxn id="62" idx="1"/>
          </p:cNvCxnSpPr>
          <p:nvPr/>
        </p:nvCxnSpPr>
        <p:spPr bwMode="auto">
          <a:xfrm flipH="1">
            <a:off x="3749431" y="4876983"/>
            <a:ext cx="495926" cy="69729"/>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47" name="テキスト ボックス 46"/>
          <p:cNvSpPr txBox="1"/>
          <p:nvPr/>
        </p:nvSpPr>
        <p:spPr>
          <a:xfrm>
            <a:off x="310046" y="6157068"/>
            <a:ext cx="8563498" cy="369332"/>
          </a:xfrm>
          <a:prstGeom prst="rect">
            <a:avLst/>
          </a:prstGeom>
          <a:noFill/>
        </p:spPr>
        <p:txBody>
          <a:bodyPr wrap="square" rtlCol="0">
            <a:spAutoFit/>
          </a:bodyPr>
          <a:lstStyle/>
          <a:p>
            <a:r>
              <a:rPr lang="en-US" altLang="ja-JP" sz="1800" b="1" dirty="0" err="1" smtClean="0">
                <a:latin typeface="+mn-ea"/>
                <a:ea typeface="+mn-ea"/>
              </a:rPr>
              <a:t>loc</a:t>
            </a:r>
            <a:r>
              <a:rPr lang="ja-JP" altLang="en-US" sz="1800" b="1" dirty="0" err="1" smtClean="0">
                <a:latin typeface="+mn-ea"/>
                <a:ea typeface="+mn-ea"/>
              </a:rPr>
              <a:t>、</a:t>
            </a:r>
            <a:r>
              <a:rPr lang="en-US" altLang="ja-JP" sz="1800" b="1" dirty="0" err="1" smtClean="0">
                <a:latin typeface="+mn-ea"/>
                <a:ea typeface="+mn-ea"/>
              </a:rPr>
              <a:t>iloc</a:t>
            </a:r>
            <a:r>
              <a:rPr lang="ja-JP" altLang="en-US" sz="1800" b="1" dirty="0" smtClean="0">
                <a:latin typeface="+mn-ea"/>
                <a:ea typeface="+mn-ea"/>
              </a:rPr>
              <a:t>で</a:t>
            </a:r>
            <a:r>
              <a:rPr lang="en-US" altLang="ja-JP" sz="1800" b="1" dirty="0" smtClean="0">
                <a:latin typeface="+mn-ea"/>
                <a:ea typeface="+mn-ea"/>
              </a:rPr>
              <a:t>DF</a:t>
            </a:r>
            <a:r>
              <a:rPr lang="ja-JP" altLang="en-US" sz="1800" b="1" dirty="0" err="1" smtClean="0">
                <a:latin typeface="+mn-ea"/>
                <a:ea typeface="+mn-ea"/>
              </a:rPr>
              <a:t>を抽</a:t>
            </a:r>
            <a:r>
              <a:rPr lang="ja-JP" altLang="en-US" sz="1800" b="1" dirty="0" smtClean="0">
                <a:latin typeface="+mn-ea"/>
                <a:ea typeface="+mn-ea"/>
              </a:rPr>
              <a:t>出すると要素は</a:t>
            </a:r>
            <a:r>
              <a:rPr lang="en-US" altLang="ja-JP" sz="1800" b="1" dirty="0" smtClean="0">
                <a:latin typeface="+mn-ea"/>
                <a:ea typeface="+mn-ea"/>
              </a:rPr>
              <a:t>Series</a:t>
            </a:r>
            <a:r>
              <a:rPr lang="ja-JP" altLang="en-US" sz="1800" b="1" dirty="0" smtClean="0">
                <a:latin typeface="+mn-ea"/>
                <a:ea typeface="+mn-ea"/>
              </a:rPr>
              <a:t>型になる。「値」として取りたいときは</a:t>
            </a:r>
            <a:r>
              <a:rPr lang="en-US" altLang="ja-JP" sz="1800" b="1" dirty="0" smtClean="0">
                <a:latin typeface="+mn-ea"/>
                <a:ea typeface="+mn-ea"/>
              </a:rPr>
              <a:t>at</a:t>
            </a:r>
            <a:r>
              <a:rPr lang="ja-JP" altLang="en-US" sz="1800" b="1" dirty="0" err="1" smtClean="0">
                <a:latin typeface="+mn-ea"/>
                <a:ea typeface="+mn-ea"/>
              </a:rPr>
              <a:t>、</a:t>
            </a:r>
            <a:r>
              <a:rPr lang="en-US" altLang="ja-JP" sz="1800" b="1" dirty="0" err="1" smtClean="0">
                <a:latin typeface="+mn-ea"/>
                <a:ea typeface="+mn-ea"/>
              </a:rPr>
              <a:t>iat</a:t>
            </a:r>
            <a:r>
              <a:rPr lang="ja-JP" altLang="en-US" sz="1800" b="1" dirty="0" smtClean="0">
                <a:latin typeface="+mn-ea"/>
                <a:ea typeface="+mn-ea"/>
              </a:rPr>
              <a:t>を使う。</a:t>
            </a:r>
            <a:endParaRPr kumimoji="1" lang="ja-JP" altLang="en-US" sz="1800" b="1" dirty="0" smtClean="0">
              <a:latin typeface="+mn-ea"/>
              <a:ea typeface="+mn-ea"/>
            </a:endParaRPr>
          </a:p>
        </p:txBody>
      </p:sp>
    </p:spTree>
    <p:extLst>
      <p:ext uri="{BB962C8B-B14F-4D97-AF65-F5344CB8AC3E}">
        <p14:creationId xmlns:p14="http://schemas.microsoft.com/office/powerpoint/2010/main" val="379314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fade">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3" grpId="0"/>
      <p:bldP spid="15" grpId="0"/>
      <p:bldP spid="17" grpId="0"/>
      <p:bldP spid="50" grpId="0"/>
      <p:bldP spid="52" grpId="0"/>
      <p:bldP spid="55" grpId="0"/>
      <p:bldP spid="58" grpId="0"/>
      <p:bldP spid="60" grpId="0"/>
      <p:bldP spid="6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pic>
        <p:nvPicPr>
          <p:cNvPr id="3" name="図 2"/>
          <p:cNvPicPr>
            <a:picLocks noChangeAspect="1"/>
          </p:cNvPicPr>
          <p:nvPr/>
        </p:nvPicPr>
        <p:blipFill>
          <a:blip r:embed="rId2"/>
          <a:stretch>
            <a:fillRect/>
          </a:stretch>
        </p:blipFill>
        <p:spPr>
          <a:xfrm>
            <a:off x="353935" y="1056839"/>
            <a:ext cx="2724530" cy="390580"/>
          </a:xfrm>
          <a:prstGeom prst="rect">
            <a:avLst/>
          </a:prstGeom>
        </p:spPr>
      </p:pic>
      <p:pic>
        <p:nvPicPr>
          <p:cNvPr id="4" name="図 3"/>
          <p:cNvPicPr>
            <a:picLocks noChangeAspect="1"/>
          </p:cNvPicPr>
          <p:nvPr/>
        </p:nvPicPr>
        <p:blipFill>
          <a:blip r:embed="rId3"/>
          <a:stretch>
            <a:fillRect/>
          </a:stretch>
        </p:blipFill>
        <p:spPr>
          <a:xfrm>
            <a:off x="7058540" y="357141"/>
            <a:ext cx="1843503" cy="1128114"/>
          </a:xfrm>
          <a:prstGeom prst="rect">
            <a:avLst/>
          </a:prstGeom>
        </p:spPr>
      </p:pic>
      <p:pic>
        <p:nvPicPr>
          <p:cNvPr id="5" name="図 4"/>
          <p:cNvPicPr>
            <a:picLocks noChangeAspect="1"/>
          </p:cNvPicPr>
          <p:nvPr/>
        </p:nvPicPr>
        <p:blipFill>
          <a:blip r:embed="rId4"/>
          <a:stretch>
            <a:fillRect/>
          </a:stretch>
        </p:blipFill>
        <p:spPr>
          <a:xfrm>
            <a:off x="6933182" y="42624"/>
            <a:ext cx="2074152" cy="335524"/>
          </a:xfrm>
          <a:prstGeom prst="rect">
            <a:avLst/>
          </a:prstGeom>
        </p:spPr>
      </p:pic>
      <p:sp>
        <p:nvSpPr>
          <p:cNvPr id="6" name="正方形/長方形 5"/>
          <p:cNvSpPr/>
          <p:nvPr/>
        </p:nvSpPr>
        <p:spPr bwMode="auto">
          <a:xfrm>
            <a:off x="6928511" y="42624"/>
            <a:ext cx="2131599" cy="1500950"/>
          </a:xfrm>
          <a:prstGeom prst="rect">
            <a:avLst/>
          </a:prstGeom>
          <a:noFill/>
          <a:ln>
            <a:solidFill>
              <a:schemeClr val="accent5">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7" name="正方形/長方形 6"/>
          <p:cNvSpPr/>
          <p:nvPr/>
        </p:nvSpPr>
        <p:spPr>
          <a:xfrm>
            <a:off x="6580333" y="25791"/>
            <a:ext cx="372917" cy="276999"/>
          </a:xfrm>
          <a:prstGeom prst="rect">
            <a:avLst/>
          </a:prstGeom>
        </p:spPr>
        <p:txBody>
          <a:bodyPr wrap="square">
            <a:spAutoFit/>
          </a:bodyPr>
          <a:lstStyle/>
          <a:p>
            <a:r>
              <a:rPr lang="en-US" altLang="ja-JP" dirty="0" err="1" smtClean="0">
                <a:solidFill>
                  <a:schemeClr val="accent5">
                    <a:lumMod val="75000"/>
                  </a:schemeClr>
                </a:solidFill>
                <a:latin typeface="+mn-ea"/>
                <a:ea typeface="+mn-ea"/>
              </a:rPr>
              <a:t>df</a:t>
            </a:r>
            <a:endParaRPr lang="ja-JP" altLang="en-US" dirty="0">
              <a:solidFill>
                <a:schemeClr val="accent5">
                  <a:lumMod val="75000"/>
                </a:schemeClr>
              </a:solidFill>
              <a:latin typeface="+mn-ea"/>
              <a:ea typeface="+mn-ea"/>
            </a:endParaRPr>
          </a:p>
        </p:txBody>
      </p:sp>
      <p:pic>
        <p:nvPicPr>
          <p:cNvPr id="8" name="図 7"/>
          <p:cNvPicPr>
            <a:picLocks noChangeAspect="1"/>
          </p:cNvPicPr>
          <p:nvPr/>
        </p:nvPicPr>
        <p:blipFill>
          <a:blip r:embed="rId5"/>
          <a:stretch>
            <a:fillRect/>
          </a:stretch>
        </p:blipFill>
        <p:spPr>
          <a:xfrm>
            <a:off x="716702" y="1525357"/>
            <a:ext cx="2235212" cy="540581"/>
          </a:xfrm>
          <a:prstGeom prst="rect">
            <a:avLst/>
          </a:prstGeom>
        </p:spPr>
      </p:pic>
      <p:sp>
        <p:nvSpPr>
          <p:cNvPr id="9" name="テキスト ボックス 8"/>
          <p:cNvSpPr txBox="1"/>
          <p:nvPr/>
        </p:nvSpPr>
        <p:spPr>
          <a:xfrm>
            <a:off x="211851" y="2407706"/>
            <a:ext cx="1376730" cy="646331"/>
          </a:xfrm>
          <a:prstGeom prst="rect">
            <a:avLst/>
          </a:prstGeom>
          <a:noFill/>
        </p:spPr>
        <p:txBody>
          <a:bodyPr wrap="square" rtlCol="0">
            <a:spAutoFit/>
          </a:bodyPr>
          <a:lstStyle/>
          <a:p>
            <a:r>
              <a:rPr lang="en-US" altLang="ja-JP" dirty="0" err="1" smtClean="0">
                <a:solidFill>
                  <a:schemeClr val="accent1"/>
                </a:solidFill>
                <a:effectLst>
                  <a:glow rad="127000">
                    <a:schemeClr val="bg1">
                      <a:alpha val="90000"/>
                    </a:schemeClr>
                  </a:glow>
                </a:effectLst>
                <a:latin typeface="+mn-ea"/>
                <a:ea typeface="+mn-ea"/>
              </a:rPr>
              <a:t>loc</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名前を見て場所を特定する</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0" name="直線矢印コネクタ 9"/>
          <p:cNvCxnSpPr/>
          <p:nvPr/>
        </p:nvCxnSpPr>
        <p:spPr bwMode="auto">
          <a:xfrm flipV="1">
            <a:off x="758466" y="2103689"/>
            <a:ext cx="297534" cy="323250"/>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1" name="直線コネクタ 10"/>
          <p:cNvCxnSpPr/>
          <p:nvPr/>
        </p:nvCxnSpPr>
        <p:spPr bwMode="auto">
          <a:xfrm>
            <a:off x="942750" y="2065938"/>
            <a:ext cx="281031"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3" name="テキスト ボックス 12"/>
          <p:cNvSpPr txBox="1"/>
          <p:nvPr/>
        </p:nvSpPr>
        <p:spPr>
          <a:xfrm>
            <a:off x="1261790" y="2846870"/>
            <a:ext cx="1274868" cy="276999"/>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行の抽出条件</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4" name="直線矢印コネクタ 13"/>
          <p:cNvCxnSpPr/>
          <p:nvPr/>
        </p:nvCxnSpPr>
        <p:spPr bwMode="auto">
          <a:xfrm flipH="1" flipV="1">
            <a:off x="1419067" y="2065938"/>
            <a:ext cx="140273" cy="800165"/>
          </a:xfrm>
          <a:prstGeom prst="straightConnector1">
            <a:avLst/>
          </a:prstGeom>
          <a:ln>
            <a:solidFill>
              <a:schemeClr val="accent3">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6" name="テキスト ボックス 15"/>
          <p:cNvSpPr txBox="1"/>
          <p:nvPr/>
        </p:nvSpPr>
        <p:spPr>
          <a:xfrm>
            <a:off x="2475560" y="2837612"/>
            <a:ext cx="1292913"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列の抽出条件</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7" name="直線矢印コネクタ 16"/>
          <p:cNvCxnSpPr/>
          <p:nvPr/>
        </p:nvCxnSpPr>
        <p:spPr bwMode="auto">
          <a:xfrm flipH="1" flipV="1">
            <a:off x="2675076" y="2065938"/>
            <a:ext cx="170544" cy="733924"/>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8" name="テキスト ボックス 17"/>
          <p:cNvSpPr txBox="1"/>
          <p:nvPr/>
        </p:nvSpPr>
        <p:spPr>
          <a:xfrm>
            <a:off x="1697060" y="2169788"/>
            <a:ext cx="1305188" cy="461665"/>
          </a:xfrm>
          <a:prstGeom prst="rect">
            <a:avLst/>
          </a:prstGeom>
          <a:noFill/>
        </p:spPr>
        <p:txBody>
          <a:bodyPr wrap="square" rtlCol="0">
            <a:spAutoFit/>
          </a:bodyPr>
          <a:lstStyle/>
          <a:p>
            <a:r>
              <a:rPr lang="ja-JP" altLang="en-US" dirty="0" smtClean="0">
                <a:solidFill>
                  <a:schemeClr val="accent1">
                    <a:lumMod val="40000"/>
                    <a:lumOff val="60000"/>
                  </a:schemeClr>
                </a:solidFill>
                <a:effectLst>
                  <a:glow rad="127000">
                    <a:schemeClr val="bg1">
                      <a:alpha val="90000"/>
                    </a:schemeClr>
                  </a:glow>
                </a:effectLst>
                <a:latin typeface="+mn-ea"/>
                <a:ea typeface="+mn-ea"/>
              </a:rPr>
              <a:t>カンマで行条件、列条件を区切る</a:t>
            </a:r>
            <a:endParaRPr lang="en-US" altLang="ja-JP" dirty="0" smtClean="0">
              <a:solidFill>
                <a:schemeClr val="accent1">
                  <a:lumMod val="40000"/>
                  <a:lumOff val="60000"/>
                </a:schemeClr>
              </a:solidFill>
              <a:effectLst>
                <a:glow rad="127000">
                  <a:schemeClr val="bg1">
                    <a:alpha val="90000"/>
                  </a:schemeClr>
                </a:glow>
              </a:effectLst>
              <a:latin typeface="+mn-ea"/>
              <a:ea typeface="+mn-ea"/>
            </a:endParaRPr>
          </a:p>
        </p:txBody>
      </p:sp>
      <p:cxnSp>
        <p:nvCxnSpPr>
          <p:cNvPr id="19" name="直線矢印コネクタ 18"/>
          <p:cNvCxnSpPr/>
          <p:nvPr/>
        </p:nvCxnSpPr>
        <p:spPr bwMode="auto">
          <a:xfrm flipH="1" flipV="1">
            <a:off x="1516238" y="2044406"/>
            <a:ext cx="180821" cy="296232"/>
          </a:xfrm>
          <a:prstGeom prst="straightConnector1">
            <a:avLst/>
          </a:prstGeom>
          <a:ln>
            <a:solidFill>
              <a:schemeClr val="accent1">
                <a:lumMod val="40000"/>
                <a:lumOff val="6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2" name="テキスト ボックス 21"/>
          <p:cNvSpPr txBox="1"/>
          <p:nvPr/>
        </p:nvSpPr>
        <p:spPr>
          <a:xfrm>
            <a:off x="3244371" y="1756452"/>
            <a:ext cx="1498411" cy="461665"/>
          </a:xfrm>
          <a:prstGeom prst="rect">
            <a:avLst/>
          </a:prstGeom>
          <a:noFill/>
        </p:spPr>
        <p:txBody>
          <a:bodyPr wrap="square" rtlCol="0">
            <a:spAutoFit/>
          </a:bodyPr>
          <a:lstStyle/>
          <a:p>
            <a:r>
              <a:rPr lang="ja-JP" altLang="en-US" dirty="0" smtClean="0">
                <a:solidFill>
                  <a:schemeClr val="accent1">
                    <a:lumMod val="40000"/>
                    <a:lumOff val="60000"/>
                  </a:schemeClr>
                </a:solidFill>
                <a:effectLst>
                  <a:glow rad="127000">
                    <a:schemeClr val="bg1">
                      <a:alpha val="90000"/>
                    </a:schemeClr>
                  </a:glow>
                </a:effectLst>
                <a:latin typeface="+mn-ea"/>
                <a:ea typeface="+mn-ea"/>
              </a:rPr>
              <a:t>角かっこ</a:t>
            </a:r>
            <a:r>
              <a:rPr lang="en-US" altLang="ja-JP" dirty="0" smtClean="0">
                <a:solidFill>
                  <a:schemeClr val="accent1">
                    <a:lumMod val="40000"/>
                    <a:lumOff val="60000"/>
                  </a:schemeClr>
                </a:solidFill>
                <a:effectLst>
                  <a:glow rad="127000">
                    <a:schemeClr val="bg1">
                      <a:alpha val="90000"/>
                    </a:schemeClr>
                  </a:glow>
                </a:effectLst>
                <a:latin typeface="+mn-ea"/>
                <a:ea typeface="+mn-ea"/>
              </a:rPr>
              <a:t>[]</a:t>
            </a:r>
            <a:r>
              <a:rPr lang="ja-JP" altLang="en-US" dirty="0" smtClean="0">
                <a:solidFill>
                  <a:schemeClr val="accent1">
                    <a:lumMod val="40000"/>
                    <a:lumOff val="60000"/>
                  </a:schemeClr>
                </a:solidFill>
                <a:effectLst>
                  <a:glow rad="127000">
                    <a:schemeClr val="bg1">
                      <a:alpha val="90000"/>
                    </a:schemeClr>
                  </a:glow>
                </a:effectLst>
                <a:latin typeface="+mn-ea"/>
                <a:ea typeface="+mn-ea"/>
              </a:rPr>
              <a:t>で行条件、列条件の引数をくくる</a:t>
            </a:r>
            <a:endParaRPr lang="en-US" altLang="ja-JP" dirty="0" smtClean="0">
              <a:solidFill>
                <a:schemeClr val="accent1">
                  <a:lumMod val="40000"/>
                  <a:lumOff val="60000"/>
                </a:schemeClr>
              </a:solidFill>
              <a:effectLst>
                <a:glow rad="127000">
                  <a:schemeClr val="bg1">
                    <a:alpha val="90000"/>
                  </a:schemeClr>
                </a:glow>
              </a:effectLst>
              <a:latin typeface="+mn-ea"/>
              <a:ea typeface="+mn-ea"/>
            </a:endParaRPr>
          </a:p>
        </p:txBody>
      </p:sp>
      <p:cxnSp>
        <p:nvCxnSpPr>
          <p:cNvPr id="23" name="直線矢印コネクタ 22"/>
          <p:cNvCxnSpPr>
            <a:stCxn id="22" idx="1"/>
          </p:cNvCxnSpPr>
          <p:nvPr/>
        </p:nvCxnSpPr>
        <p:spPr bwMode="auto">
          <a:xfrm flipH="1" flipV="1">
            <a:off x="2883285" y="1915937"/>
            <a:ext cx="361086" cy="71348"/>
          </a:xfrm>
          <a:prstGeom prst="straightConnector1">
            <a:avLst/>
          </a:prstGeom>
          <a:ln>
            <a:solidFill>
              <a:schemeClr val="accent1">
                <a:lumMod val="40000"/>
                <a:lumOff val="6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5" name="正方形/長方形 24"/>
          <p:cNvSpPr/>
          <p:nvPr/>
        </p:nvSpPr>
        <p:spPr>
          <a:xfrm>
            <a:off x="3081943" y="1050081"/>
            <a:ext cx="3523375" cy="646331"/>
          </a:xfrm>
          <a:prstGeom prst="rect">
            <a:avLst/>
          </a:prstGeom>
        </p:spPr>
        <p:txBody>
          <a:bodyPr wrap="square">
            <a:spAutoFit/>
          </a:bodyPr>
          <a:lstStyle/>
          <a:p>
            <a:r>
              <a:rPr lang="ja-JP" altLang="en-US" dirty="0">
                <a:solidFill>
                  <a:srgbClr val="000000"/>
                </a:solidFill>
                <a:latin typeface="+mn-ea"/>
                <a:ea typeface="+mn-ea"/>
              </a:rPr>
              <a:t>行条件</a:t>
            </a:r>
            <a:r>
              <a:rPr lang="ja-JP" altLang="en-US" dirty="0" smtClean="0">
                <a:solidFill>
                  <a:srgbClr val="000000"/>
                </a:solidFill>
                <a:latin typeface="+mn-ea"/>
                <a:ea typeface="+mn-ea"/>
              </a:rPr>
              <a:t>→</a:t>
            </a:r>
            <a:r>
              <a:rPr lang="en-US" altLang="ja-JP" dirty="0" smtClean="0">
                <a:solidFill>
                  <a:srgbClr val="000000"/>
                </a:solidFill>
                <a:latin typeface="+mn-ea"/>
                <a:ea typeface="+mn-ea"/>
              </a:rPr>
              <a:t>index</a:t>
            </a:r>
            <a:r>
              <a:rPr lang="ja-JP" altLang="en-US" dirty="0" smtClean="0">
                <a:solidFill>
                  <a:srgbClr val="000000"/>
                </a:solidFill>
                <a:latin typeface="+mn-ea"/>
                <a:ea typeface="+mn-ea"/>
              </a:rPr>
              <a:t>名が</a:t>
            </a:r>
            <a:r>
              <a:rPr lang="en-US" altLang="ja-JP" dirty="0" smtClean="0">
                <a:solidFill>
                  <a:srgbClr val="000000"/>
                </a:solidFill>
                <a:latin typeface="+mn-ea"/>
                <a:ea typeface="+mn-ea"/>
              </a:rPr>
              <a:t>1</a:t>
            </a:r>
            <a:r>
              <a:rPr lang="ja-JP" altLang="en-US" dirty="0" smtClean="0">
                <a:solidFill>
                  <a:srgbClr val="000000"/>
                </a:solidFill>
                <a:latin typeface="+mn-ea"/>
                <a:ea typeface="+mn-ea"/>
              </a:rPr>
              <a:t>～</a:t>
            </a:r>
            <a:r>
              <a:rPr lang="en-US" altLang="ja-JP" dirty="0" smtClean="0">
                <a:solidFill>
                  <a:srgbClr val="000000"/>
                </a:solidFill>
                <a:latin typeface="+mn-ea"/>
                <a:ea typeface="+mn-ea"/>
              </a:rPr>
              <a:t>3</a:t>
            </a:r>
            <a:r>
              <a:rPr lang="ja-JP" altLang="en-US" dirty="0" smtClean="0">
                <a:solidFill>
                  <a:srgbClr val="000000"/>
                </a:solidFill>
                <a:latin typeface="+mn-ea"/>
                <a:ea typeface="+mn-ea"/>
              </a:rPr>
              <a:t>で</a:t>
            </a:r>
            <a:r>
              <a:rPr lang="ja-JP" altLang="en-US" dirty="0">
                <a:solidFill>
                  <a:srgbClr val="000000"/>
                </a:solidFill>
                <a:latin typeface="+mn-ea"/>
                <a:ea typeface="+mn-ea"/>
              </a:rPr>
              <a:t>ある行</a:t>
            </a:r>
          </a:p>
          <a:p>
            <a:r>
              <a:rPr lang="ja-JP" altLang="en-US" dirty="0">
                <a:solidFill>
                  <a:srgbClr val="000000"/>
                </a:solidFill>
                <a:latin typeface="+mn-ea"/>
                <a:ea typeface="+mn-ea"/>
              </a:rPr>
              <a:t>列条件</a:t>
            </a:r>
            <a:r>
              <a:rPr lang="ja-JP" altLang="en-US" dirty="0" smtClean="0">
                <a:solidFill>
                  <a:srgbClr val="000000"/>
                </a:solidFill>
                <a:latin typeface="+mn-ea"/>
                <a:ea typeface="+mn-ea"/>
              </a:rPr>
              <a:t>→</a:t>
            </a:r>
            <a:r>
              <a:rPr lang="en-US" altLang="ja-JP" dirty="0" smtClean="0">
                <a:solidFill>
                  <a:srgbClr val="000000"/>
                </a:solidFill>
                <a:latin typeface="+mn-ea"/>
                <a:ea typeface="+mn-ea"/>
              </a:rPr>
              <a:t>columns</a:t>
            </a:r>
            <a:r>
              <a:rPr lang="ja-JP" altLang="en-US" dirty="0" smtClean="0">
                <a:solidFill>
                  <a:srgbClr val="000000"/>
                </a:solidFill>
                <a:latin typeface="+mn-ea"/>
                <a:ea typeface="+mn-ea"/>
              </a:rPr>
              <a:t>名が「</a:t>
            </a:r>
            <a:r>
              <a:rPr lang="en-US" altLang="ja-JP" dirty="0" smtClean="0">
                <a:solidFill>
                  <a:srgbClr val="000000"/>
                </a:solidFill>
                <a:latin typeface="+mn-ea"/>
                <a:ea typeface="+mn-ea"/>
              </a:rPr>
              <a:t>Name</a:t>
            </a:r>
            <a:r>
              <a:rPr lang="ja-JP" altLang="en-US" dirty="0" smtClean="0">
                <a:solidFill>
                  <a:srgbClr val="000000"/>
                </a:solidFill>
                <a:latin typeface="+mn-ea"/>
                <a:ea typeface="+mn-ea"/>
              </a:rPr>
              <a:t>」と「</a:t>
            </a:r>
            <a:r>
              <a:rPr lang="en-US" altLang="ja-JP" dirty="0" smtClean="0">
                <a:solidFill>
                  <a:srgbClr val="000000"/>
                </a:solidFill>
                <a:latin typeface="+mn-ea"/>
                <a:ea typeface="+mn-ea"/>
              </a:rPr>
              <a:t>Height</a:t>
            </a:r>
            <a:r>
              <a:rPr lang="ja-JP" altLang="en-US" dirty="0" smtClean="0">
                <a:solidFill>
                  <a:srgbClr val="000000"/>
                </a:solidFill>
                <a:latin typeface="+mn-ea"/>
                <a:ea typeface="+mn-ea"/>
              </a:rPr>
              <a:t>」</a:t>
            </a:r>
            <a:endParaRPr lang="ja-JP" altLang="en-US" dirty="0">
              <a:solidFill>
                <a:srgbClr val="000000"/>
              </a:solidFill>
              <a:latin typeface="+mn-ea"/>
              <a:ea typeface="+mn-ea"/>
            </a:endParaRPr>
          </a:p>
          <a:p>
            <a:r>
              <a:rPr lang="ja-JP" altLang="en-US" dirty="0">
                <a:solidFill>
                  <a:srgbClr val="000000"/>
                </a:solidFill>
                <a:latin typeface="+mn-ea"/>
                <a:ea typeface="+mn-ea"/>
              </a:rPr>
              <a:t>を満たす要素を</a:t>
            </a:r>
            <a:r>
              <a:rPr lang="en-US" altLang="ja-JP" dirty="0" err="1">
                <a:solidFill>
                  <a:srgbClr val="000000"/>
                </a:solidFill>
                <a:latin typeface="+mn-ea"/>
                <a:ea typeface="+mn-ea"/>
              </a:rPr>
              <a:t>df</a:t>
            </a:r>
            <a:r>
              <a:rPr lang="ja-JP" altLang="en-US" dirty="0">
                <a:solidFill>
                  <a:srgbClr val="000000"/>
                </a:solidFill>
                <a:latin typeface="+mn-ea"/>
                <a:ea typeface="+mn-ea"/>
              </a:rPr>
              <a:t>から抽出</a:t>
            </a:r>
          </a:p>
        </p:txBody>
      </p:sp>
      <p:sp>
        <p:nvSpPr>
          <p:cNvPr id="28" name="正方形/長方形 27"/>
          <p:cNvSpPr/>
          <p:nvPr/>
        </p:nvSpPr>
        <p:spPr>
          <a:xfrm>
            <a:off x="3320295" y="2255867"/>
            <a:ext cx="3293077"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ja-JP" altLang="en-US" dirty="0"/>
              <a:t>（</a:t>
            </a:r>
            <a:r>
              <a:rPr lang="en-US" altLang="ja-JP" dirty="0" err="1"/>
              <a:t>loc</a:t>
            </a:r>
            <a:r>
              <a:rPr lang="ja-JP" altLang="en-US" dirty="0"/>
              <a:t>ではストップ行（</a:t>
            </a:r>
            <a:r>
              <a:rPr lang="en-US" altLang="ja-JP" dirty="0"/>
              <a:t>3</a:t>
            </a:r>
            <a:r>
              <a:rPr lang="ja-JP" altLang="en-US" dirty="0"/>
              <a:t>行目）を含んで抽出する）</a:t>
            </a:r>
          </a:p>
          <a:p>
            <a:r>
              <a:rPr lang="en-US" altLang="ja-JP" dirty="0" err="1"/>
              <a:t>loc</a:t>
            </a:r>
            <a:r>
              <a:rPr lang="ja-JP" altLang="en-US" dirty="0" smtClean="0"/>
              <a:t>は</a:t>
            </a:r>
            <a:r>
              <a:rPr lang="en-US" altLang="ja-JP" dirty="0" smtClean="0"/>
              <a:t>range</a:t>
            </a:r>
            <a:r>
              <a:rPr lang="ja-JP" altLang="en-US" dirty="0" smtClean="0"/>
              <a:t>や</a:t>
            </a:r>
            <a:r>
              <a:rPr lang="en-US" altLang="ja-JP" dirty="0" err="1" smtClean="0"/>
              <a:t>iloc</a:t>
            </a:r>
            <a:r>
              <a:rPr lang="ja-JP" altLang="en-US" dirty="0" smtClean="0"/>
              <a:t>とは挙動</a:t>
            </a:r>
            <a:r>
              <a:rPr lang="ja-JP" altLang="en-US" dirty="0"/>
              <a:t>が違うので注意！</a:t>
            </a:r>
          </a:p>
        </p:txBody>
      </p:sp>
      <p:pic>
        <p:nvPicPr>
          <p:cNvPr id="29" name="図 28"/>
          <p:cNvPicPr>
            <a:picLocks noChangeAspect="1"/>
          </p:cNvPicPr>
          <p:nvPr/>
        </p:nvPicPr>
        <p:blipFill>
          <a:blip r:embed="rId6"/>
          <a:stretch>
            <a:fillRect/>
          </a:stretch>
        </p:blipFill>
        <p:spPr>
          <a:xfrm>
            <a:off x="7477706" y="2258080"/>
            <a:ext cx="1047896" cy="1020440"/>
          </a:xfrm>
          <a:prstGeom prst="rect">
            <a:avLst/>
          </a:prstGeom>
        </p:spPr>
      </p:pic>
      <p:sp>
        <p:nvSpPr>
          <p:cNvPr id="30" name="下矢印 29"/>
          <p:cNvSpPr/>
          <p:nvPr/>
        </p:nvSpPr>
        <p:spPr bwMode="auto">
          <a:xfrm rot="16200000">
            <a:off x="7005096" y="2589815"/>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pic>
        <p:nvPicPr>
          <p:cNvPr id="31" name="図 30"/>
          <p:cNvPicPr>
            <a:picLocks noChangeAspect="1"/>
          </p:cNvPicPr>
          <p:nvPr/>
        </p:nvPicPr>
        <p:blipFill>
          <a:blip r:embed="rId7"/>
          <a:stretch>
            <a:fillRect/>
          </a:stretch>
        </p:blipFill>
        <p:spPr>
          <a:xfrm>
            <a:off x="353935" y="3734106"/>
            <a:ext cx="2505425" cy="381053"/>
          </a:xfrm>
          <a:prstGeom prst="rect">
            <a:avLst/>
          </a:prstGeom>
        </p:spPr>
      </p:pic>
      <p:pic>
        <p:nvPicPr>
          <p:cNvPr id="33" name="図 32"/>
          <p:cNvPicPr>
            <a:picLocks noChangeAspect="1"/>
          </p:cNvPicPr>
          <p:nvPr/>
        </p:nvPicPr>
        <p:blipFill>
          <a:blip r:embed="rId8"/>
          <a:stretch>
            <a:fillRect/>
          </a:stretch>
        </p:blipFill>
        <p:spPr>
          <a:xfrm>
            <a:off x="796161" y="4095107"/>
            <a:ext cx="4238653" cy="1917915"/>
          </a:xfrm>
          <a:prstGeom prst="rect">
            <a:avLst/>
          </a:prstGeom>
        </p:spPr>
      </p:pic>
      <p:sp>
        <p:nvSpPr>
          <p:cNvPr id="34" name="正方形/長方形 33"/>
          <p:cNvSpPr/>
          <p:nvPr/>
        </p:nvSpPr>
        <p:spPr>
          <a:xfrm>
            <a:off x="2967567" y="3764203"/>
            <a:ext cx="3523375" cy="646331"/>
          </a:xfrm>
          <a:prstGeom prst="rect">
            <a:avLst/>
          </a:prstGeom>
        </p:spPr>
        <p:txBody>
          <a:bodyPr wrap="square">
            <a:spAutoFit/>
          </a:bodyPr>
          <a:lstStyle/>
          <a:p>
            <a:r>
              <a:rPr lang="ja-JP" altLang="en-US" dirty="0" smtClean="0">
                <a:solidFill>
                  <a:srgbClr val="000000"/>
                </a:solidFill>
                <a:latin typeface="+mn-ea"/>
                <a:ea typeface="+mn-ea"/>
              </a:rPr>
              <a:t>行条件</a:t>
            </a:r>
            <a:r>
              <a:rPr lang="ja-JP" altLang="en-US" dirty="0">
                <a:solidFill>
                  <a:srgbClr val="000000"/>
                </a:solidFill>
                <a:latin typeface="+mn-ea"/>
                <a:ea typeface="+mn-ea"/>
              </a:rPr>
              <a:t>→</a:t>
            </a:r>
            <a:r>
              <a:rPr lang="ja-JP" altLang="en-US" dirty="0" smtClean="0">
                <a:solidFill>
                  <a:srgbClr val="000000"/>
                </a:solidFill>
                <a:latin typeface="+mn-ea"/>
                <a:ea typeface="+mn-ea"/>
              </a:rPr>
              <a:t>「</a:t>
            </a:r>
            <a:r>
              <a:rPr lang="en-US" altLang="ja-JP" dirty="0" smtClean="0">
                <a:solidFill>
                  <a:srgbClr val="000000"/>
                </a:solidFill>
                <a:latin typeface="+mn-ea"/>
                <a:ea typeface="+mn-ea"/>
              </a:rPr>
              <a:t>Name</a:t>
            </a:r>
            <a:r>
              <a:rPr lang="ja-JP" altLang="en-US" dirty="0" smtClean="0">
                <a:solidFill>
                  <a:srgbClr val="000000"/>
                </a:solidFill>
                <a:latin typeface="+mn-ea"/>
                <a:ea typeface="+mn-ea"/>
              </a:rPr>
              <a:t>」カラムが佐藤である行</a:t>
            </a:r>
            <a:endParaRPr lang="en-US" altLang="ja-JP" dirty="0" smtClean="0">
              <a:solidFill>
                <a:srgbClr val="000000"/>
              </a:solidFill>
              <a:latin typeface="+mn-ea"/>
              <a:ea typeface="+mn-ea"/>
            </a:endParaRPr>
          </a:p>
          <a:p>
            <a:r>
              <a:rPr lang="ja-JP" altLang="en-US" dirty="0" smtClean="0">
                <a:solidFill>
                  <a:srgbClr val="000000"/>
                </a:solidFill>
                <a:latin typeface="+mn-ea"/>
                <a:ea typeface="+mn-ea"/>
              </a:rPr>
              <a:t>列条件→すべて</a:t>
            </a:r>
            <a:endParaRPr lang="en-US" altLang="ja-JP" dirty="0">
              <a:solidFill>
                <a:srgbClr val="000000"/>
              </a:solidFill>
              <a:latin typeface="+mn-ea"/>
              <a:ea typeface="+mn-ea"/>
            </a:endParaRPr>
          </a:p>
          <a:p>
            <a:r>
              <a:rPr lang="ja-JP" altLang="en-US" dirty="0" smtClean="0">
                <a:solidFill>
                  <a:srgbClr val="000000"/>
                </a:solidFill>
                <a:latin typeface="+mn-ea"/>
                <a:ea typeface="+mn-ea"/>
              </a:rPr>
              <a:t>を満たす要素を</a:t>
            </a:r>
            <a:r>
              <a:rPr lang="en-US" altLang="ja-JP" dirty="0" err="1" smtClean="0">
                <a:solidFill>
                  <a:srgbClr val="000000"/>
                </a:solidFill>
                <a:latin typeface="+mn-ea"/>
                <a:ea typeface="+mn-ea"/>
              </a:rPr>
              <a:t>df</a:t>
            </a:r>
            <a:r>
              <a:rPr lang="ja-JP" altLang="en-US" dirty="0" smtClean="0">
                <a:solidFill>
                  <a:srgbClr val="000000"/>
                </a:solidFill>
                <a:latin typeface="+mn-ea"/>
                <a:ea typeface="+mn-ea"/>
              </a:rPr>
              <a:t>から抽出</a:t>
            </a:r>
          </a:p>
        </p:txBody>
      </p:sp>
      <p:pic>
        <p:nvPicPr>
          <p:cNvPr id="35" name="図 34"/>
          <p:cNvPicPr>
            <a:picLocks noChangeAspect="1"/>
          </p:cNvPicPr>
          <p:nvPr/>
        </p:nvPicPr>
        <p:blipFill>
          <a:blip r:embed="rId9"/>
          <a:stretch>
            <a:fillRect/>
          </a:stretch>
        </p:blipFill>
        <p:spPr>
          <a:xfrm>
            <a:off x="7342753" y="4876328"/>
            <a:ext cx="1456192" cy="426305"/>
          </a:xfrm>
          <a:prstGeom prst="rect">
            <a:avLst/>
          </a:prstGeom>
        </p:spPr>
      </p:pic>
      <p:sp>
        <p:nvSpPr>
          <p:cNvPr id="36" name="下矢印 35"/>
          <p:cNvSpPr/>
          <p:nvPr/>
        </p:nvSpPr>
        <p:spPr bwMode="auto">
          <a:xfrm rot="16200000">
            <a:off x="6826131" y="4964976"/>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Tree>
    <p:extLst>
      <p:ext uri="{BB962C8B-B14F-4D97-AF65-F5344CB8AC3E}">
        <p14:creationId xmlns:p14="http://schemas.microsoft.com/office/powerpoint/2010/main" val="20576036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sp>
        <p:nvSpPr>
          <p:cNvPr id="8" name="テキスト ボックス 7"/>
          <p:cNvSpPr txBox="1"/>
          <p:nvPr/>
        </p:nvSpPr>
        <p:spPr>
          <a:xfrm>
            <a:off x="302396" y="895539"/>
            <a:ext cx="4479721" cy="830997"/>
          </a:xfrm>
          <a:prstGeom prst="rect">
            <a:avLst/>
          </a:prstGeom>
          <a:noFill/>
        </p:spPr>
        <p:txBody>
          <a:bodyPr wrap="square" rtlCol="0">
            <a:spAutoFit/>
          </a:bodyPr>
          <a:lstStyle/>
          <a:p>
            <a:r>
              <a:rPr lang="ja-JP" altLang="en-US" sz="1600" dirty="0" smtClean="0">
                <a:latin typeface="+mn-ea"/>
                <a:ea typeface="+mn-ea"/>
              </a:rPr>
              <a:t>こういう</a:t>
            </a:r>
            <a:r>
              <a:rPr lang="en-US" altLang="ja-JP" sz="1600" dirty="0" err="1" smtClean="0">
                <a:latin typeface="+mn-ea"/>
                <a:ea typeface="+mn-ea"/>
              </a:rPr>
              <a:t>DataFrame</a:t>
            </a:r>
            <a:r>
              <a:rPr lang="ja-JP" altLang="en-US" sz="1600" dirty="0" smtClean="0">
                <a:latin typeface="+mn-ea"/>
                <a:ea typeface="+mn-ea"/>
              </a:rPr>
              <a:t>（以下</a:t>
            </a:r>
            <a:r>
              <a:rPr lang="en-US" altLang="ja-JP" sz="1600" dirty="0" smtClean="0">
                <a:latin typeface="+mn-ea"/>
                <a:ea typeface="+mn-ea"/>
              </a:rPr>
              <a:t>df1</a:t>
            </a:r>
            <a:r>
              <a:rPr lang="ja-JP" altLang="en-US" sz="1600" dirty="0" smtClean="0">
                <a:latin typeface="+mn-ea"/>
                <a:ea typeface="+mn-ea"/>
              </a:rPr>
              <a:t>）があります。</a:t>
            </a:r>
            <a:endParaRPr kumimoji="1" lang="en-US" altLang="ja-JP" sz="1600" dirty="0" smtClean="0">
              <a:latin typeface="+mn-ea"/>
              <a:ea typeface="+mn-ea"/>
            </a:endParaRPr>
          </a:p>
          <a:p>
            <a:endParaRPr lang="en-US" altLang="ja-JP" sz="1600" dirty="0">
              <a:latin typeface="+mn-ea"/>
              <a:ea typeface="+mn-ea"/>
            </a:endParaRPr>
          </a:p>
          <a:p>
            <a:endParaRPr kumimoji="1" lang="ja-JP" altLang="en-US" sz="1600" dirty="0" smtClean="0">
              <a:latin typeface="+mn-ea"/>
              <a:ea typeface="+mn-ea"/>
            </a:endParaRPr>
          </a:p>
        </p:txBody>
      </p:sp>
      <p:sp>
        <p:nvSpPr>
          <p:cNvPr id="11" name="正方形/長方形 10"/>
          <p:cNvSpPr/>
          <p:nvPr/>
        </p:nvSpPr>
        <p:spPr>
          <a:xfrm>
            <a:off x="413935" y="3068088"/>
            <a:ext cx="2178802" cy="276999"/>
          </a:xfrm>
          <a:prstGeom prst="rect">
            <a:avLst/>
          </a:prstGeom>
        </p:spPr>
        <p:txBody>
          <a:bodyPr wrap="none">
            <a:spAutoFit/>
          </a:bodyPr>
          <a:lstStyle/>
          <a:p>
            <a:r>
              <a:rPr lang="en-US" altLang="ja-JP" b="1" dirty="0" smtClean="0">
                <a:solidFill>
                  <a:schemeClr val="accent1">
                    <a:lumMod val="60000"/>
                    <a:lumOff val="40000"/>
                  </a:schemeClr>
                </a:solidFill>
                <a:latin typeface="游ゴシック" panose="020B0400000000000000" pitchFamily="50" charset="-128"/>
                <a:ea typeface="游ゴシック" panose="020B0400000000000000" pitchFamily="50" charset="-128"/>
              </a:rPr>
              <a:t>index</a:t>
            </a:r>
            <a:r>
              <a:rPr lang="ja-JP" altLang="en-US" b="1" dirty="0">
                <a:solidFill>
                  <a:schemeClr val="accent1">
                    <a:lumMod val="60000"/>
                    <a:lumOff val="40000"/>
                  </a:schemeClr>
                </a:solidFill>
                <a:latin typeface="游ゴシック" panose="020B0400000000000000" pitchFamily="50" charset="-128"/>
                <a:ea typeface="游ゴシック" panose="020B0400000000000000" pitchFamily="50" charset="-128"/>
              </a:rPr>
              <a:t>が昇順になって</a:t>
            </a:r>
            <a:r>
              <a:rPr lang="ja-JP" altLang="en-US" b="1" dirty="0" smtClean="0">
                <a:solidFill>
                  <a:schemeClr val="accent1">
                    <a:lumMod val="60000"/>
                    <a:lumOff val="40000"/>
                  </a:schemeClr>
                </a:solidFill>
                <a:latin typeface="游ゴシック" panose="020B0400000000000000" pitchFamily="50" charset="-128"/>
                <a:ea typeface="游ゴシック" panose="020B0400000000000000" pitchFamily="50" charset="-128"/>
              </a:rPr>
              <a:t>いない</a:t>
            </a:r>
            <a:r>
              <a:rPr lang="ja-JP" altLang="en-US" b="1" dirty="0" smtClean="0">
                <a:solidFill>
                  <a:schemeClr val="accent1">
                    <a:lumMod val="60000"/>
                    <a:lumOff val="40000"/>
                  </a:schemeClr>
                </a:solidFill>
              </a:rPr>
              <a:t> </a:t>
            </a:r>
            <a:endParaRPr lang="ja-JP" altLang="en-US" b="1" dirty="0">
              <a:solidFill>
                <a:schemeClr val="accent1">
                  <a:lumMod val="60000"/>
                  <a:lumOff val="40000"/>
                </a:schemeClr>
              </a:solidFill>
            </a:endParaRPr>
          </a:p>
        </p:txBody>
      </p:sp>
      <p:sp>
        <p:nvSpPr>
          <p:cNvPr id="13" name="テキスト ボックス 192"/>
          <p:cNvSpPr txBox="1"/>
          <p:nvPr/>
        </p:nvSpPr>
        <p:spPr>
          <a:xfrm>
            <a:off x="6257292" y="2628301"/>
            <a:ext cx="827406" cy="328423"/>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solidFill>
                  <a:schemeClr val="accent1"/>
                </a:solidFill>
                <a:latin typeface="游ゴシック" panose="020B0400000000000000" pitchFamily="50" charset="-128"/>
                <a:ea typeface="游ゴシック" panose="020B0400000000000000" pitchFamily="50" charset="-128"/>
              </a:rPr>
              <a:t>←行名が</a:t>
            </a:r>
            <a:r>
              <a:rPr kumimoji="1" lang="en-US" altLang="ja-JP" sz="1100" dirty="0">
                <a:solidFill>
                  <a:schemeClr val="accent1"/>
                </a:solidFill>
                <a:latin typeface="游ゴシック" panose="020B0400000000000000" pitchFamily="50" charset="-128"/>
                <a:ea typeface="游ゴシック" panose="020B0400000000000000" pitchFamily="50" charset="-128"/>
              </a:rPr>
              <a:t>2</a:t>
            </a:r>
            <a:endParaRPr kumimoji="1" lang="ja-JP" altLang="en-US" sz="1100" dirty="0">
              <a:solidFill>
                <a:schemeClr val="accent1"/>
              </a:solidFill>
              <a:latin typeface="游ゴシック" panose="020B0400000000000000" pitchFamily="50" charset="-128"/>
              <a:ea typeface="游ゴシック" panose="020B0400000000000000" pitchFamily="50" charset="-128"/>
            </a:endParaRPr>
          </a:p>
        </p:txBody>
      </p:sp>
      <p:sp>
        <p:nvSpPr>
          <p:cNvPr id="14" name="テキスト ボックス 193"/>
          <p:cNvSpPr txBox="1"/>
          <p:nvPr/>
        </p:nvSpPr>
        <p:spPr>
          <a:xfrm>
            <a:off x="6257292" y="3154041"/>
            <a:ext cx="827406" cy="328423"/>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a:solidFill>
                  <a:schemeClr val="accent1"/>
                </a:solidFill>
                <a:latin typeface="游ゴシック" panose="020B0400000000000000" pitchFamily="50" charset="-128"/>
                <a:ea typeface="游ゴシック" panose="020B0400000000000000" pitchFamily="50" charset="-128"/>
              </a:rPr>
              <a:t>←行名が</a:t>
            </a:r>
            <a:r>
              <a:rPr kumimoji="1" lang="en-US" altLang="ja-JP" sz="1100" dirty="0">
                <a:solidFill>
                  <a:schemeClr val="accent1"/>
                </a:solidFill>
                <a:latin typeface="游ゴシック" panose="020B0400000000000000" pitchFamily="50" charset="-128"/>
                <a:ea typeface="游ゴシック" panose="020B0400000000000000" pitchFamily="50" charset="-128"/>
              </a:rPr>
              <a:t>3</a:t>
            </a:r>
            <a:endParaRPr kumimoji="1" lang="ja-JP" altLang="en-US" sz="1100" dirty="0">
              <a:solidFill>
                <a:schemeClr val="accent1"/>
              </a:solidFill>
              <a:latin typeface="游ゴシック" panose="020B0400000000000000" pitchFamily="50" charset="-128"/>
              <a:ea typeface="游ゴシック" panose="020B0400000000000000" pitchFamily="50" charset="-128"/>
            </a:endParaRPr>
          </a:p>
        </p:txBody>
      </p:sp>
      <p:sp>
        <p:nvSpPr>
          <p:cNvPr id="16" name="正方形/長方形 15"/>
          <p:cNvSpPr/>
          <p:nvPr/>
        </p:nvSpPr>
        <p:spPr>
          <a:xfrm>
            <a:off x="6412351" y="1651422"/>
            <a:ext cx="2625950" cy="646331"/>
          </a:xfrm>
          <a:prstGeom prst="rect">
            <a:avLst/>
          </a:prstGeom>
        </p:spPr>
        <p:txBody>
          <a:bodyPr wrap="square">
            <a:spAutoFit/>
          </a:bodyPr>
          <a:lstStyle/>
          <a:p>
            <a:r>
              <a:rPr lang="ja-JP" altLang="en-US" dirty="0">
                <a:latin typeface="+mn-ea"/>
                <a:ea typeface="+mn-ea"/>
              </a:rPr>
              <a:t>行条件→</a:t>
            </a:r>
            <a:r>
              <a:rPr lang="en-US" altLang="ja-JP" dirty="0">
                <a:latin typeface="+mn-ea"/>
                <a:ea typeface="+mn-ea"/>
              </a:rPr>
              <a:t>index</a:t>
            </a:r>
            <a:r>
              <a:rPr lang="ja-JP" altLang="en-US" dirty="0">
                <a:latin typeface="+mn-ea"/>
                <a:ea typeface="+mn-ea"/>
              </a:rPr>
              <a:t>名</a:t>
            </a:r>
            <a:r>
              <a:rPr lang="ja-JP" altLang="en-US" dirty="0" smtClean="0">
                <a:latin typeface="+mn-ea"/>
                <a:ea typeface="+mn-ea"/>
              </a:rPr>
              <a:t>が</a:t>
            </a:r>
            <a:r>
              <a:rPr lang="en-US" altLang="ja-JP" dirty="0" smtClean="0">
                <a:latin typeface="+mn-ea"/>
                <a:ea typeface="+mn-ea"/>
              </a:rPr>
              <a:t>2</a:t>
            </a:r>
            <a:r>
              <a:rPr lang="ja-JP" altLang="en-US" dirty="0">
                <a:latin typeface="+mn-ea"/>
                <a:ea typeface="+mn-ea"/>
              </a:rPr>
              <a:t>と</a:t>
            </a:r>
            <a:r>
              <a:rPr lang="en-US" altLang="ja-JP" dirty="0" smtClean="0">
                <a:latin typeface="+mn-ea"/>
                <a:ea typeface="+mn-ea"/>
              </a:rPr>
              <a:t>3</a:t>
            </a:r>
            <a:r>
              <a:rPr lang="ja-JP" altLang="en-US" dirty="0" smtClean="0">
                <a:latin typeface="+mn-ea"/>
                <a:ea typeface="+mn-ea"/>
              </a:rPr>
              <a:t>の間の行</a:t>
            </a:r>
            <a:endParaRPr lang="ja-JP" altLang="en-US" dirty="0">
              <a:latin typeface="+mn-ea"/>
              <a:ea typeface="+mn-ea"/>
            </a:endParaRPr>
          </a:p>
          <a:p>
            <a:r>
              <a:rPr lang="ja-JP" altLang="en-US" dirty="0">
                <a:latin typeface="+mn-ea"/>
                <a:ea typeface="+mn-ea"/>
              </a:rPr>
              <a:t>列条件</a:t>
            </a:r>
            <a:r>
              <a:rPr lang="ja-JP" altLang="en-US" dirty="0" smtClean="0">
                <a:latin typeface="+mn-ea"/>
                <a:ea typeface="+mn-ea"/>
              </a:rPr>
              <a:t>→すべ</a:t>
            </a:r>
            <a:r>
              <a:rPr lang="ja-JP" altLang="en-US" dirty="0">
                <a:latin typeface="+mn-ea"/>
                <a:ea typeface="+mn-ea"/>
              </a:rPr>
              <a:t>て</a:t>
            </a:r>
          </a:p>
          <a:p>
            <a:r>
              <a:rPr lang="ja-JP" altLang="en-US" dirty="0">
                <a:latin typeface="+mn-ea"/>
                <a:ea typeface="+mn-ea"/>
              </a:rPr>
              <a:t>を満たす要素を</a:t>
            </a:r>
            <a:r>
              <a:rPr lang="en-US" altLang="ja-JP" dirty="0" smtClean="0">
                <a:latin typeface="+mn-ea"/>
                <a:ea typeface="+mn-ea"/>
              </a:rPr>
              <a:t>df1</a:t>
            </a:r>
            <a:r>
              <a:rPr lang="ja-JP" altLang="en-US" dirty="0" smtClean="0">
                <a:latin typeface="+mn-ea"/>
                <a:ea typeface="+mn-ea"/>
              </a:rPr>
              <a:t>から</a:t>
            </a:r>
            <a:r>
              <a:rPr lang="ja-JP" altLang="en-US" dirty="0">
                <a:latin typeface="+mn-ea"/>
                <a:ea typeface="+mn-ea"/>
              </a:rPr>
              <a:t>抽出</a:t>
            </a:r>
          </a:p>
        </p:txBody>
      </p:sp>
      <p:sp>
        <p:nvSpPr>
          <p:cNvPr id="18" name="正方形/長方形 17"/>
          <p:cNvSpPr/>
          <p:nvPr/>
        </p:nvSpPr>
        <p:spPr>
          <a:xfrm>
            <a:off x="4384995" y="1095504"/>
            <a:ext cx="4572000" cy="46166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ja-JP" dirty="0" smtClean="0"/>
              <a:t>※</a:t>
            </a:r>
            <a:r>
              <a:rPr lang="en-US" altLang="ja-JP" b="1" dirty="0" err="1" smtClean="0"/>
              <a:t>loc</a:t>
            </a:r>
            <a:r>
              <a:rPr lang="ja-JP" altLang="en-US" b="1" dirty="0" smtClean="0"/>
              <a:t>関数</a:t>
            </a:r>
            <a:r>
              <a:rPr lang="ja-JP" altLang="en-US" dirty="0" smtClean="0"/>
              <a:t>で行</a:t>
            </a:r>
            <a:r>
              <a:rPr lang="ja-JP" altLang="en-US" dirty="0"/>
              <a:t>に使われている「</a:t>
            </a:r>
            <a:r>
              <a:rPr lang="en-US" altLang="ja-JP" dirty="0"/>
              <a:t>2:3</a:t>
            </a:r>
            <a:r>
              <a:rPr lang="ja-JP" altLang="en-US" dirty="0"/>
              <a:t>」は、</a:t>
            </a:r>
            <a:r>
              <a:rPr lang="en-US" altLang="ja-JP" b="1" dirty="0"/>
              <a:t>2</a:t>
            </a:r>
            <a:r>
              <a:rPr lang="ja-JP" altLang="en-US" b="1" dirty="0"/>
              <a:t>と</a:t>
            </a:r>
            <a:r>
              <a:rPr lang="en-US" altLang="ja-JP" b="1" dirty="0"/>
              <a:t>3</a:t>
            </a:r>
            <a:r>
              <a:rPr lang="ja-JP" altLang="en-US" b="1" dirty="0"/>
              <a:t>を名前として見ている</a:t>
            </a:r>
            <a:r>
              <a:rPr lang="ja-JP" altLang="en-US" dirty="0"/>
              <a:t>ので</a:t>
            </a:r>
          </a:p>
          <a:p>
            <a:r>
              <a:rPr lang="ja-JP" altLang="en-US" dirty="0"/>
              <a:t>　名前が</a:t>
            </a:r>
            <a:r>
              <a:rPr lang="en-US" altLang="ja-JP" dirty="0"/>
              <a:t>2</a:t>
            </a:r>
            <a:r>
              <a:rPr lang="ja-JP" altLang="en-US" dirty="0"/>
              <a:t>の行と名前が</a:t>
            </a:r>
            <a:r>
              <a:rPr lang="en-US" altLang="ja-JP" dirty="0"/>
              <a:t>3</a:t>
            </a:r>
            <a:r>
              <a:rPr lang="ja-JP" altLang="en-US" dirty="0"/>
              <a:t>の行に間に挟まれている行を</a:t>
            </a:r>
            <a:r>
              <a:rPr lang="ja-JP" altLang="en-US" dirty="0" smtClean="0"/>
              <a:t>取り出す</a:t>
            </a:r>
            <a:endParaRPr lang="en-US" altLang="ja-JP" dirty="0" smtClean="0"/>
          </a:p>
        </p:txBody>
      </p:sp>
      <p:sp>
        <p:nvSpPr>
          <p:cNvPr id="19" name="下矢印 18"/>
          <p:cNvSpPr/>
          <p:nvPr/>
        </p:nvSpPr>
        <p:spPr bwMode="auto">
          <a:xfrm>
            <a:off x="5127030" y="2083389"/>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pic>
        <p:nvPicPr>
          <p:cNvPr id="15" name="図 14"/>
          <p:cNvPicPr>
            <a:picLocks noChangeAspect="1"/>
          </p:cNvPicPr>
          <p:nvPr/>
        </p:nvPicPr>
        <p:blipFill>
          <a:blip r:embed="rId2"/>
          <a:stretch>
            <a:fillRect/>
          </a:stretch>
        </p:blipFill>
        <p:spPr>
          <a:xfrm>
            <a:off x="645340" y="5269455"/>
            <a:ext cx="2390668" cy="1272618"/>
          </a:xfrm>
          <a:prstGeom prst="rect">
            <a:avLst/>
          </a:prstGeom>
        </p:spPr>
      </p:pic>
      <p:sp>
        <p:nvSpPr>
          <p:cNvPr id="20" name="正方形/長方形 19"/>
          <p:cNvSpPr/>
          <p:nvPr/>
        </p:nvSpPr>
        <p:spPr>
          <a:xfrm>
            <a:off x="302396" y="4040308"/>
            <a:ext cx="393899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ja-JP" dirty="0" smtClean="0"/>
              <a:t>※</a:t>
            </a:r>
            <a:r>
              <a:rPr lang="ja-JP" altLang="en-US" dirty="0" smtClean="0"/>
              <a:t>似たものに</a:t>
            </a:r>
            <a:r>
              <a:rPr lang="en-US" altLang="ja-JP" b="1" dirty="0" err="1" smtClean="0"/>
              <a:t>iloc</a:t>
            </a:r>
            <a:r>
              <a:rPr lang="ja-JP" altLang="en-US" b="1" dirty="0" smtClean="0"/>
              <a:t>関数</a:t>
            </a:r>
            <a:r>
              <a:rPr lang="ja-JP" altLang="en-US" dirty="0" smtClean="0"/>
              <a:t>がありますが、こちらは「行の〇番目～〇番目未満」という条件で取ってくるので、</a:t>
            </a:r>
            <a:r>
              <a:rPr lang="en-US" altLang="ja-JP" b="1" dirty="0" smtClean="0"/>
              <a:t>2</a:t>
            </a:r>
            <a:r>
              <a:rPr lang="ja-JP" altLang="en-US" b="1" dirty="0" smtClean="0"/>
              <a:t>と</a:t>
            </a:r>
            <a:r>
              <a:rPr lang="en-US" altLang="ja-JP" b="1" dirty="0" smtClean="0"/>
              <a:t>3</a:t>
            </a:r>
            <a:r>
              <a:rPr lang="ja-JP" altLang="en-US" b="1" dirty="0" smtClean="0"/>
              <a:t>は順番</a:t>
            </a:r>
            <a:r>
              <a:rPr lang="ja-JP" altLang="en-US" dirty="0" smtClean="0"/>
              <a:t>で見ます。</a:t>
            </a:r>
            <a:endParaRPr lang="en-US" altLang="ja-JP" dirty="0" smtClean="0"/>
          </a:p>
          <a:p>
            <a:r>
              <a:rPr lang="ja-JP" altLang="en-US" dirty="0" smtClean="0"/>
              <a:t>（この</a:t>
            </a:r>
            <a:r>
              <a:rPr lang="en-US" altLang="ja-JP" dirty="0" err="1" smtClean="0"/>
              <a:t>df</a:t>
            </a:r>
            <a:r>
              <a:rPr lang="ja-JP" altLang="en-US" dirty="0" smtClean="0"/>
              <a:t>だと、「</a:t>
            </a:r>
            <a:r>
              <a:rPr lang="en-US" altLang="ja-JP" dirty="0" smtClean="0"/>
              <a:t>0 </a:t>
            </a:r>
            <a:r>
              <a:rPr lang="ja-JP" altLang="en-US" dirty="0" smtClean="0"/>
              <a:t>佐藤」の行を取ってきます）</a:t>
            </a:r>
            <a:endParaRPr lang="en-US" altLang="ja-JP" dirty="0" smtClean="0"/>
          </a:p>
        </p:txBody>
      </p:sp>
      <p:sp>
        <p:nvSpPr>
          <p:cNvPr id="21" name="テキスト ボックス 192"/>
          <p:cNvSpPr txBox="1"/>
          <p:nvPr/>
        </p:nvSpPr>
        <p:spPr>
          <a:xfrm>
            <a:off x="3109351" y="6023454"/>
            <a:ext cx="686406" cy="261610"/>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smtClean="0">
                <a:solidFill>
                  <a:schemeClr val="accent1"/>
                </a:solidFill>
                <a:latin typeface="游ゴシック" panose="020B0400000000000000" pitchFamily="50" charset="-128"/>
                <a:ea typeface="游ゴシック" panose="020B0400000000000000" pitchFamily="50" charset="-128"/>
              </a:rPr>
              <a:t>←</a:t>
            </a:r>
            <a:r>
              <a:rPr kumimoji="1" lang="en-US" altLang="ja-JP" sz="1100" dirty="0" smtClean="0">
                <a:solidFill>
                  <a:schemeClr val="accent1"/>
                </a:solidFill>
                <a:latin typeface="游ゴシック" panose="020B0400000000000000" pitchFamily="50" charset="-128"/>
                <a:ea typeface="游ゴシック" panose="020B0400000000000000" pitchFamily="50" charset="-128"/>
              </a:rPr>
              <a:t>2</a:t>
            </a:r>
            <a:r>
              <a:rPr kumimoji="1" lang="ja-JP" altLang="en-US" sz="1100" dirty="0" smtClean="0">
                <a:solidFill>
                  <a:schemeClr val="accent1"/>
                </a:solidFill>
                <a:latin typeface="游ゴシック" panose="020B0400000000000000" pitchFamily="50" charset="-128"/>
                <a:ea typeface="游ゴシック" panose="020B0400000000000000" pitchFamily="50" charset="-128"/>
              </a:rPr>
              <a:t>行目</a:t>
            </a:r>
            <a:endParaRPr kumimoji="1" lang="ja-JP" altLang="en-US" sz="1100" dirty="0">
              <a:solidFill>
                <a:schemeClr val="accent1"/>
              </a:solidFill>
              <a:latin typeface="游ゴシック" panose="020B0400000000000000" pitchFamily="50" charset="-128"/>
              <a:ea typeface="游ゴシック" panose="020B0400000000000000" pitchFamily="50" charset="-128"/>
            </a:endParaRPr>
          </a:p>
        </p:txBody>
      </p:sp>
      <p:sp>
        <p:nvSpPr>
          <p:cNvPr id="22" name="テキスト ボックス 193"/>
          <p:cNvSpPr txBox="1"/>
          <p:nvPr/>
        </p:nvSpPr>
        <p:spPr>
          <a:xfrm>
            <a:off x="3100184" y="6257765"/>
            <a:ext cx="686406" cy="261610"/>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kumimoji="1" lang="ja-JP" altLang="en-US" sz="1100" dirty="0" smtClean="0">
                <a:solidFill>
                  <a:schemeClr val="accent1"/>
                </a:solidFill>
                <a:latin typeface="游ゴシック" panose="020B0400000000000000" pitchFamily="50" charset="-128"/>
                <a:ea typeface="游ゴシック" panose="020B0400000000000000" pitchFamily="50" charset="-128"/>
              </a:rPr>
              <a:t>←</a:t>
            </a:r>
            <a:r>
              <a:rPr kumimoji="1" lang="en-US" altLang="ja-JP" sz="1100" dirty="0" smtClean="0">
                <a:solidFill>
                  <a:schemeClr val="accent1"/>
                </a:solidFill>
                <a:latin typeface="游ゴシック" panose="020B0400000000000000" pitchFamily="50" charset="-128"/>
                <a:ea typeface="游ゴシック" panose="020B0400000000000000" pitchFamily="50" charset="-128"/>
              </a:rPr>
              <a:t>3</a:t>
            </a:r>
            <a:r>
              <a:rPr kumimoji="1" lang="ja-JP" altLang="en-US" sz="1100" dirty="0" smtClean="0">
                <a:solidFill>
                  <a:schemeClr val="accent1"/>
                </a:solidFill>
                <a:latin typeface="游ゴシック" panose="020B0400000000000000" pitchFamily="50" charset="-128"/>
                <a:ea typeface="游ゴシック" panose="020B0400000000000000" pitchFamily="50" charset="-128"/>
              </a:rPr>
              <a:t>行目</a:t>
            </a:r>
            <a:endParaRPr kumimoji="1" lang="ja-JP" altLang="en-US" sz="1100" dirty="0">
              <a:solidFill>
                <a:schemeClr val="accent1"/>
              </a:solidFill>
              <a:latin typeface="游ゴシック" panose="020B0400000000000000" pitchFamily="50" charset="-128"/>
              <a:ea typeface="游ゴシック" panose="020B0400000000000000" pitchFamily="50" charset="-128"/>
            </a:endParaRPr>
          </a:p>
        </p:txBody>
      </p:sp>
      <p:sp>
        <p:nvSpPr>
          <p:cNvPr id="23" name="正方形/長方形 22"/>
          <p:cNvSpPr/>
          <p:nvPr/>
        </p:nvSpPr>
        <p:spPr>
          <a:xfrm>
            <a:off x="479225" y="4857630"/>
            <a:ext cx="2820022" cy="461665"/>
          </a:xfrm>
          <a:prstGeom prst="rect">
            <a:avLst/>
          </a:prstGeom>
        </p:spPr>
        <p:txBody>
          <a:bodyPr wrap="square">
            <a:spAutoFit/>
          </a:bodyPr>
          <a:lstStyle/>
          <a:p>
            <a:r>
              <a:rPr lang="en-US" altLang="ja-JP" dirty="0" smtClean="0">
                <a:latin typeface="+mn-ea"/>
                <a:ea typeface="+mn-ea"/>
              </a:rPr>
              <a:t>df1.</a:t>
            </a:r>
            <a:r>
              <a:rPr lang="en-US" altLang="ja-JP" dirty="0" smtClean="0">
                <a:solidFill>
                  <a:schemeClr val="accent1"/>
                </a:solidFill>
                <a:latin typeface="+mn-ea"/>
                <a:ea typeface="+mn-ea"/>
              </a:rPr>
              <a:t>iloc</a:t>
            </a:r>
            <a:r>
              <a:rPr lang="en-US" altLang="ja-JP" dirty="0" smtClean="0">
                <a:latin typeface="+mn-ea"/>
                <a:ea typeface="+mn-ea"/>
              </a:rPr>
              <a:t>[2:3, :]</a:t>
            </a:r>
            <a:r>
              <a:rPr lang="ja-JP" altLang="en-US" dirty="0" smtClean="0">
                <a:latin typeface="+mn-ea"/>
                <a:ea typeface="+mn-ea"/>
              </a:rPr>
              <a:t>だと「</a:t>
            </a:r>
            <a:r>
              <a:rPr lang="en-US" altLang="ja-JP" dirty="0" smtClean="0">
                <a:latin typeface="+mn-ea"/>
                <a:ea typeface="+mn-ea"/>
              </a:rPr>
              <a:t>2</a:t>
            </a:r>
            <a:r>
              <a:rPr lang="ja-JP" altLang="en-US" dirty="0" smtClean="0">
                <a:latin typeface="+mn-ea"/>
                <a:ea typeface="+mn-ea"/>
              </a:rPr>
              <a:t>行目～</a:t>
            </a:r>
            <a:r>
              <a:rPr lang="en-US" altLang="ja-JP" dirty="0" smtClean="0">
                <a:latin typeface="+mn-ea"/>
                <a:ea typeface="+mn-ea"/>
              </a:rPr>
              <a:t>3</a:t>
            </a:r>
            <a:r>
              <a:rPr lang="ja-JP" altLang="en-US" dirty="0" smtClean="0">
                <a:latin typeface="+mn-ea"/>
                <a:ea typeface="+mn-ea"/>
              </a:rPr>
              <a:t>行目未満」でここを取ってくる</a:t>
            </a:r>
            <a:endParaRPr lang="ja-JP" altLang="en-US" dirty="0">
              <a:latin typeface="+mn-ea"/>
              <a:ea typeface="+mn-ea"/>
            </a:endParaRPr>
          </a:p>
        </p:txBody>
      </p:sp>
      <p:sp>
        <p:nvSpPr>
          <p:cNvPr id="4" name="正方形/長方形 3"/>
          <p:cNvSpPr/>
          <p:nvPr/>
        </p:nvSpPr>
        <p:spPr bwMode="auto">
          <a:xfrm>
            <a:off x="676701" y="6014314"/>
            <a:ext cx="2327945" cy="22306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6" name="直線矢印コネクタ 5"/>
          <p:cNvCxnSpPr/>
          <p:nvPr/>
        </p:nvCxnSpPr>
        <p:spPr bwMode="auto">
          <a:xfrm flipH="1">
            <a:off x="1832094" y="5182808"/>
            <a:ext cx="281031" cy="780096"/>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1"/>
            </a:solidFill>
            <a:prstDash val="solid"/>
            <a:round/>
            <a:headEnd type="none" w="med" len="med"/>
            <a:tailEnd type="triangle"/>
          </a:ln>
          <a:effectLst/>
        </p:spPr>
      </p:cxnSp>
      <p:pic>
        <p:nvPicPr>
          <p:cNvPr id="7" name="図 6"/>
          <p:cNvPicPr>
            <a:picLocks noChangeAspect="1"/>
          </p:cNvPicPr>
          <p:nvPr/>
        </p:nvPicPr>
        <p:blipFill>
          <a:blip r:embed="rId3"/>
          <a:stretch>
            <a:fillRect/>
          </a:stretch>
        </p:blipFill>
        <p:spPr>
          <a:xfrm>
            <a:off x="542805" y="1428792"/>
            <a:ext cx="1810003" cy="1619476"/>
          </a:xfrm>
          <a:prstGeom prst="rect">
            <a:avLst/>
          </a:prstGeom>
        </p:spPr>
      </p:pic>
      <p:sp>
        <p:nvSpPr>
          <p:cNvPr id="17" name="テキスト ボックス 16"/>
          <p:cNvSpPr txBox="1"/>
          <p:nvPr/>
        </p:nvSpPr>
        <p:spPr>
          <a:xfrm>
            <a:off x="2352808" y="1909310"/>
            <a:ext cx="683200" cy="261610"/>
          </a:xfrm>
          <a:prstGeom prst="rect">
            <a:avLst/>
          </a:prstGeom>
          <a:noFill/>
        </p:spPr>
        <p:txBody>
          <a:bodyPr wrap="none" rtlCol="0">
            <a:spAutoFit/>
          </a:bodyPr>
          <a:lstStyle/>
          <a:p>
            <a:r>
              <a:rPr lang="ja-JP" altLang="en-US" sz="1100" dirty="0" smtClean="0">
                <a:solidFill>
                  <a:schemeClr val="accent3">
                    <a:lumMod val="75000"/>
                  </a:schemeClr>
                </a:solidFill>
                <a:latin typeface="+mn-ea"/>
                <a:ea typeface="+mn-ea"/>
              </a:rPr>
              <a:t>←</a:t>
            </a:r>
            <a:r>
              <a:rPr lang="en-US" altLang="ja-JP" sz="1100" dirty="0" smtClean="0">
                <a:solidFill>
                  <a:schemeClr val="accent3">
                    <a:lumMod val="75000"/>
                  </a:schemeClr>
                </a:solidFill>
                <a:latin typeface="+mn-ea"/>
                <a:ea typeface="+mn-ea"/>
              </a:rPr>
              <a:t>0</a:t>
            </a:r>
            <a:r>
              <a:rPr lang="ja-JP" altLang="en-US" sz="1100" dirty="0" smtClean="0">
                <a:solidFill>
                  <a:schemeClr val="accent3">
                    <a:lumMod val="75000"/>
                  </a:schemeClr>
                </a:solidFill>
                <a:latin typeface="+mn-ea"/>
                <a:ea typeface="+mn-ea"/>
              </a:rPr>
              <a:t>行目</a:t>
            </a:r>
            <a:endParaRPr kumimoji="1" lang="ja-JP" altLang="en-US" sz="1100" dirty="0">
              <a:solidFill>
                <a:schemeClr val="accent3">
                  <a:lumMod val="75000"/>
                </a:schemeClr>
              </a:solidFill>
              <a:latin typeface="+mn-ea"/>
              <a:ea typeface="+mn-ea"/>
            </a:endParaRPr>
          </a:p>
        </p:txBody>
      </p:sp>
      <p:sp>
        <p:nvSpPr>
          <p:cNvPr id="24" name="テキスト ボックス 23"/>
          <p:cNvSpPr txBox="1"/>
          <p:nvPr/>
        </p:nvSpPr>
        <p:spPr>
          <a:xfrm>
            <a:off x="2352808" y="2216703"/>
            <a:ext cx="683200" cy="261610"/>
          </a:xfrm>
          <a:prstGeom prst="rect">
            <a:avLst/>
          </a:prstGeom>
          <a:noFill/>
        </p:spPr>
        <p:txBody>
          <a:bodyPr wrap="none" rtlCol="0">
            <a:spAutoFit/>
          </a:bodyPr>
          <a:lstStyle/>
          <a:p>
            <a:r>
              <a:rPr lang="ja-JP" altLang="en-US" sz="1100" dirty="0" smtClean="0">
                <a:solidFill>
                  <a:schemeClr val="accent4">
                    <a:lumMod val="60000"/>
                    <a:lumOff val="40000"/>
                  </a:schemeClr>
                </a:solidFill>
                <a:latin typeface="+mn-ea"/>
                <a:ea typeface="+mn-ea"/>
              </a:rPr>
              <a:t>←</a:t>
            </a:r>
            <a:r>
              <a:rPr lang="en-US" altLang="ja-JP" sz="1100" dirty="0">
                <a:solidFill>
                  <a:schemeClr val="accent4">
                    <a:lumMod val="60000"/>
                    <a:lumOff val="40000"/>
                  </a:schemeClr>
                </a:solidFill>
                <a:latin typeface="+mn-ea"/>
                <a:ea typeface="+mn-ea"/>
              </a:rPr>
              <a:t>1</a:t>
            </a:r>
            <a:r>
              <a:rPr lang="ja-JP" altLang="en-US" sz="1100" dirty="0" smtClean="0">
                <a:solidFill>
                  <a:schemeClr val="accent4">
                    <a:lumMod val="60000"/>
                    <a:lumOff val="40000"/>
                  </a:schemeClr>
                </a:solidFill>
                <a:latin typeface="+mn-ea"/>
                <a:ea typeface="+mn-ea"/>
              </a:rPr>
              <a:t>行目</a:t>
            </a:r>
            <a:endParaRPr kumimoji="1" lang="ja-JP" altLang="en-US" sz="1100" dirty="0">
              <a:solidFill>
                <a:schemeClr val="accent4">
                  <a:lumMod val="60000"/>
                  <a:lumOff val="40000"/>
                </a:schemeClr>
              </a:solidFill>
              <a:latin typeface="+mn-ea"/>
              <a:ea typeface="+mn-ea"/>
            </a:endParaRPr>
          </a:p>
        </p:txBody>
      </p:sp>
      <p:sp>
        <p:nvSpPr>
          <p:cNvPr id="25" name="テキスト ボックス 24"/>
          <p:cNvSpPr txBox="1"/>
          <p:nvPr/>
        </p:nvSpPr>
        <p:spPr>
          <a:xfrm>
            <a:off x="2352808" y="2513081"/>
            <a:ext cx="683200" cy="261610"/>
          </a:xfrm>
          <a:prstGeom prst="rect">
            <a:avLst/>
          </a:prstGeom>
          <a:noFill/>
        </p:spPr>
        <p:txBody>
          <a:bodyPr wrap="none" rtlCol="0">
            <a:spAutoFit/>
          </a:bodyPr>
          <a:lstStyle/>
          <a:p>
            <a:r>
              <a:rPr lang="ja-JP" altLang="en-US" sz="1100" dirty="0" smtClean="0">
                <a:solidFill>
                  <a:schemeClr val="accent5">
                    <a:lumMod val="75000"/>
                  </a:schemeClr>
                </a:solidFill>
                <a:latin typeface="+mn-ea"/>
                <a:ea typeface="+mn-ea"/>
              </a:rPr>
              <a:t>←</a:t>
            </a:r>
            <a:r>
              <a:rPr lang="en-US" altLang="ja-JP" sz="1100" dirty="0">
                <a:solidFill>
                  <a:schemeClr val="accent5">
                    <a:lumMod val="75000"/>
                  </a:schemeClr>
                </a:solidFill>
                <a:latin typeface="+mn-ea"/>
                <a:ea typeface="+mn-ea"/>
              </a:rPr>
              <a:t>2</a:t>
            </a:r>
            <a:r>
              <a:rPr lang="ja-JP" altLang="en-US" sz="1100" dirty="0" smtClean="0">
                <a:solidFill>
                  <a:schemeClr val="accent5">
                    <a:lumMod val="75000"/>
                  </a:schemeClr>
                </a:solidFill>
                <a:latin typeface="+mn-ea"/>
                <a:ea typeface="+mn-ea"/>
              </a:rPr>
              <a:t>行目</a:t>
            </a:r>
            <a:endParaRPr kumimoji="1" lang="ja-JP" altLang="en-US" sz="1100" dirty="0">
              <a:solidFill>
                <a:schemeClr val="accent5">
                  <a:lumMod val="75000"/>
                </a:schemeClr>
              </a:solidFill>
              <a:latin typeface="+mn-ea"/>
              <a:ea typeface="+mn-ea"/>
            </a:endParaRPr>
          </a:p>
        </p:txBody>
      </p:sp>
      <p:sp>
        <p:nvSpPr>
          <p:cNvPr id="26" name="テキスト ボックス 25"/>
          <p:cNvSpPr txBox="1"/>
          <p:nvPr/>
        </p:nvSpPr>
        <p:spPr>
          <a:xfrm>
            <a:off x="2352808" y="2781419"/>
            <a:ext cx="683200" cy="261610"/>
          </a:xfrm>
          <a:prstGeom prst="rect">
            <a:avLst/>
          </a:prstGeom>
          <a:noFill/>
        </p:spPr>
        <p:txBody>
          <a:bodyPr wrap="none" rtlCol="0">
            <a:spAutoFit/>
          </a:bodyPr>
          <a:lstStyle/>
          <a:p>
            <a:r>
              <a:rPr lang="ja-JP" altLang="en-US" sz="1100" dirty="0" smtClean="0">
                <a:solidFill>
                  <a:schemeClr val="accent6"/>
                </a:solidFill>
                <a:latin typeface="+mn-ea"/>
                <a:ea typeface="+mn-ea"/>
              </a:rPr>
              <a:t>←</a:t>
            </a:r>
            <a:r>
              <a:rPr lang="en-US" altLang="ja-JP" sz="1100" dirty="0">
                <a:solidFill>
                  <a:schemeClr val="accent6"/>
                </a:solidFill>
                <a:latin typeface="+mn-ea"/>
                <a:ea typeface="+mn-ea"/>
              </a:rPr>
              <a:t>3</a:t>
            </a:r>
            <a:r>
              <a:rPr lang="ja-JP" altLang="en-US" sz="1100" dirty="0" smtClean="0">
                <a:solidFill>
                  <a:schemeClr val="accent6"/>
                </a:solidFill>
                <a:latin typeface="+mn-ea"/>
                <a:ea typeface="+mn-ea"/>
              </a:rPr>
              <a:t>行目</a:t>
            </a:r>
            <a:endParaRPr kumimoji="1" lang="ja-JP" altLang="en-US" sz="1100" dirty="0">
              <a:solidFill>
                <a:schemeClr val="accent6"/>
              </a:solidFill>
              <a:latin typeface="+mn-ea"/>
              <a:ea typeface="+mn-ea"/>
            </a:endParaRPr>
          </a:p>
        </p:txBody>
      </p:sp>
      <p:sp>
        <p:nvSpPr>
          <p:cNvPr id="27" name="正方形/長方形 26"/>
          <p:cNvSpPr/>
          <p:nvPr/>
        </p:nvSpPr>
        <p:spPr bwMode="auto">
          <a:xfrm>
            <a:off x="542805" y="1952166"/>
            <a:ext cx="269644" cy="1030310"/>
          </a:xfrm>
          <a:prstGeom prst="rect">
            <a:avLst/>
          </a:prstGeom>
          <a:noFill/>
          <a:ln w="19050" cap="flat" cmpd="sng" algn="ctr">
            <a:solidFill>
              <a:schemeClr val="accent1">
                <a:lumMod val="60000"/>
                <a:lumOff val="40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28" name="図 27"/>
          <p:cNvPicPr>
            <a:picLocks noChangeAspect="1"/>
          </p:cNvPicPr>
          <p:nvPr/>
        </p:nvPicPr>
        <p:blipFill>
          <a:blip r:embed="rId4"/>
          <a:stretch>
            <a:fillRect/>
          </a:stretch>
        </p:blipFill>
        <p:spPr>
          <a:xfrm>
            <a:off x="4499862" y="1734357"/>
            <a:ext cx="1810003" cy="352474"/>
          </a:xfrm>
          <a:prstGeom prst="rect">
            <a:avLst/>
          </a:prstGeom>
        </p:spPr>
      </p:pic>
      <p:pic>
        <p:nvPicPr>
          <p:cNvPr id="29" name="図 28"/>
          <p:cNvPicPr>
            <a:picLocks noChangeAspect="1"/>
          </p:cNvPicPr>
          <p:nvPr/>
        </p:nvPicPr>
        <p:blipFill>
          <a:blip r:embed="rId5"/>
          <a:stretch>
            <a:fillRect/>
          </a:stretch>
        </p:blipFill>
        <p:spPr>
          <a:xfrm>
            <a:off x="4528440" y="2417379"/>
            <a:ext cx="1752845" cy="1019317"/>
          </a:xfrm>
          <a:prstGeom prst="rect">
            <a:avLst/>
          </a:prstGeom>
        </p:spPr>
      </p:pic>
      <p:pic>
        <p:nvPicPr>
          <p:cNvPr id="32" name="図 31"/>
          <p:cNvPicPr>
            <a:picLocks noChangeAspect="1"/>
          </p:cNvPicPr>
          <p:nvPr/>
        </p:nvPicPr>
        <p:blipFill>
          <a:blip r:embed="rId6"/>
          <a:stretch>
            <a:fillRect/>
          </a:stretch>
        </p:blipFill>
        <p:spPr>
          <a:xfrm>
            <a:off x="4621401" y="5051086"/>
            <a:ext cx="1790950" cy="466790"/>
          </a:xfrm>
          <a:prstGeom prst="rect">
            <a:avLst/>
          </a:prstGeom>
        </p:spPr>
      </p:pic>
      <p:pic>
        <p:nvPicPr>
          <p:cNvPr id="33" name="図 32"/>
          <p:cNvPicPr>
            <a:picLocks noChangeAspect="1"/>
          </p:cNvPicPr>
          <p:nvPr/>
        </p:nvPicPr>
        <p:blipFill>
          <a:blip r:embed="rId7"/>
          <a:stretch>
            <a:fillRect/>
          </a:stretch>
        </p:blipFill>
        <p:spPr>
          <a:xfrm>
            <a:off x="4497559" y="4239632"/>
            <a:ext cx="1914792" cy="342948"/>
          </a:xfrm>
          <a:prstGeom prst="rect">
            <a:avLst/>
          </a:prstGeom>
        </p:spPr>
      </p:pic>
      <p:sp>
        <p:nvSpPr>
          <p:cNvPr id="34" name="下矢印 33"/>
          <p:cNvSpPr/>
          <p:nvPr/>
        </p:nvSpPr>
        <p:spPr bwMode="auto">
          <a:xfrm>
            <a:off x="5177122" y="4682779"/>
            <a:ext cx="415255" cy="220579"/>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35" name="テキスト ボックス 192"/>
          <p:cNvSpPr txBox="1"/>
          <p:nvPr/>
        </p:nvSpPr>
        <p:spPr>
          <a:xfrm>
            <a:off x="6946311" y="2878817"/>
            <a:ext cx="1893467" cy="261610"/>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dirty="0" smtClean="0">
                <a:solidFill>
                  <a:schemeClr val="accent1"/>
                </a:solidFill>
                <a:latin typeface="游ゴシック" panose="020B0400000000000000" pitchFamily="50" charset="-128"/>
                <a:ea typeface="游ゴシック" panose="020B0400000000000000" pitchFamily="50" charset="-128"/>
              </a:rPr>
              <a:t>で、</a:t>
            </a:r>
            <a:r>
              <a:rPr lang="en-US" altLang="ja-JP" dirty="0" smtClean="0">
                <a:solidFill>
                  <a:schemeClr val="accent1"/>
                </a:solidFill>
                <a:latin typeface="游ゴシック" panose="020B0400000000000000" pitchFamily="50" charset="-128"/>
                <a:ea typeface="游ゴシック" panose="020B0400000000000000" pitchFamily="50" charset="-128"/>
              </a:rPr>
              <a:t>2</a:t>
            </a:r>
            <a:r>
              <a:rPr lang="ja-JP" altLang="en-US" dirty="0" smtClean="0">
                <a:solidFill>
                  <a:schemeClr val="accent1"/>
                </a:solidFill>
                <a:latin typeface="游ゴシック" panose="020B0400000000000000" pitchFamily="50" charset="-128"/>
                <a:ea typeface="游ゴシック" panose="020B0400000000000000" pitchFamily="50" charset="-128"/>
              </a:rPr>
              <a:t>と</a:t>
            </a:r>
            <a:r>
              <a:rPr lang="en-US" altLang="ja-JP" dirty="0" smtClean="0">
                <a:solidFill>
                  <a:schemeClr val="accent1"/>
                </a:solidFill>
                <a:latin typeface="游ゴシック" panose="020B0400000000000000" pitchFamily="50" charset="-128"/>
                <a:ea typeface="游ゴシック" panose="020B0400000000000000" pitchFamily="50" charset="-128"/>
              </a:rPr>
              <a:t>3</a:t>
            </a:r>
            <a:r>
              <a:rPr lang="ja-JP" altLang="en-US" dirty="0" smtClean="0">
                <a:solidFill>
                  <a:schemeClr val="accent1"/>
                </a:solidFill>
                <a:latin typeface="游ゴシック" panose="020B0400000000000000" pitchFamily="50" charset="-128"/>
                <a:ea typeface="游ゴシック" panose="020B0400000000000000" pitchFamily="50" charset="-128"/>
              </a:rPr>
              <a:t>の間を取ってくる</a:t>
            </a:r>
            <a:endParaRPr kumimoji="1" lang="en-US" altLang="ja-JP" sz="1100" dirty="0" smtClean="0">
              <a:solidFill>
                <a:schemeClr val="accent1"/>
              </a:solidFill>
              <a:latin typeface="游ゴシック" panose="020B0400000000000000" pitchFamily="50" charset="-128"/>
              <a:ea typeface="游ゴシック" panose="020B0400000000000000" pitchFamily="50" charset="-128"/>
            </a:endParaRPr>
          </a:p>
        </p:txBody>
      </p:sp>
      <p:sp>
        <p:nvSpPr>
          <p:cNvPr id="36" name="テキスト ボックス 192"/>
          <p:cNvSpPr txBox="1"/>
          <p:nvPr/>
        </p:nvSpPr>
        <p:spPr>
          <a:xfrm>
            <a:off x="3869100" y="6154259"/>
            <a:ext cx="2739853" cy="261610"/>
          </a:xfrm>
          <a:prstGeom prst="rect">
            <a:avLst/>
          </a:prstGeom>
          <a:noFill/>
        </p:spPr>
        <p:txBody>
          <a:bodyPr wrap="none"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dirty="0" smtClean="0">
                <a:solidFill>
                  <a:schemeClr val="accent1"/>
                </a:solidFill>
                <a:latin typeface="游ゴシック" panose="020B0400000000000000" pitchFamily="50" charset="-128"/>
                <a:ea typeface="游ゴシック" panose="020B0400000000000000" pitchFamily="50" charset="-128"/>
              </a:rPr>
              <a:t>で、</a:t>
            </a:r>
            <a:r>
              <a:rPr lang="en-US" altLang="ja-JP" dirty="0" smtClean="0">
                <a:solidFill>
                  <a:schemeClr val="accent1"/>
                </a:solidFill>
                <a:latin typeface="游ゴシック" panose="020B0400000000000000" pitchFamily="50" charset="-128"/>
                <a:ea typeface="游ゴシック" panose="020B0400000000000000" pitchFamily="50" charset="-128"/>
              </a:rPr>
              <a:t>2</a:t>
            </a:r>
            <a:r>
              <a:rPr lang="ja-JP" altLang="en-US" dirty="0" smtClean="0">
                <a:solidFill>
                  <a:schemeClr val="accent1"/>
                </a:solidFill>
                <a:latin typeface="游ゴシック" panose="020B0400000000000000" pitchFamily="50" charset="-128"/>
                <a:ea typeface="游ゴシック" panose="020B0400000000000000" pitchFamily="50" charset="-128"/>
              </a:rPr>
              <a:t>の行を取ってくる（</a:t>
            </a:r>
            <a:r>
              <a:rPr lang="en-US" altLang="ja-JP" dirty="0" smtClean="0">
                <a:solidFill>
                  <a:schemeClr val="accent1"/>
                </a:solidFill>
                <a:latin typeface="游ゴシック" panose="020B0400000000000000" pitchFamily="50" charset="-128"/>
                <a:ea typeface="游ゴシック" panose="020B0400000000000000" pitchFamily="50" charset="-128"/>
              </a:rPr>
              <a:t>3</a:t>
            </a:r>
            <a:r>
              <a:rPr lang="ja-JP" altLang="en-US" dirty="0" smtClean="0">
                <a:solidFill>
                  <a:schemeClr val="accent1"/>
                </a:solidFill>
                <a:latin typeface="游ゴシック" panose="020B0400000000000000" pitchFamily="50" charset="-128"/>
                <a:ea typeface="游ゴシック" panose="020B0400000000000000" pitchFamily="50" charset="-128"/>
              </a:rPr>
              <a:t>は含まない）</a:t>
            </a:r>
            <a:endParaRPr kumimoji="1" lang="en-US" altLang="ja-JP" sz="1100" dirty="0" smtClean="0">
              <a:solidFill>
                <a:schemeClr val="accent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0149178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sp>
        <p:nvSpPr>
          <p:cNvPr id="6" name="正方形/長方形 5"/>
          <p:cNvSpPr/>
          <p:nvPr/>
        </p:nvSpPr>
        <p:spPr bwMode="auto">
          <a:xfrm>
            <a:off x="6928511" y="42624"/>
            <a:ext cx="2131599" cy="1500950"/>
          </a:xfrm>
          <a:prstGeom prst="rect">
            <a:avLst/>
          </a:prstGeom>
          <a:noFill/>
          <a:ln>
            <a:solidFill>
              <a:schemeClr val="accent4">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7" name="正方形/長方形 6"/>
          <p:cNvSpPr/>
          <p:nvPr/>
        </p:nvSpPr>
        <p:spPr>
          <a:xfrm>
            <a:off x="6385633" y="25791"/>
            <a:ext cx="567617" cy="276999"/>
          </a:xfrm>
          <a:prstGeom prst="rect">
            <a:avLst/>
          </a:prstGeom>
        </p:spPr>
        <p:txBody>
          <a:bodyPr wrap="square">
            <a:spAutoFit/>
          </a:bodyPr>
          <a:lstStyle/>
          <a:p>
            <a:r>
              <a:rPr lang="en-US" altLang="ja-JP" dirty="0" smtClean="0">
                <a:solidFill>
                  <a:schemeClr val="accent4">
                    <a:lumMod val="75000"/>
                  </a:schemeClr>
                </a:solidFill>
                <a:latin typeface="+mn-ea"/>
                <a:ea typeface="+mn-ea"/>
              </a:rPr>
              <a:t>df1</a:t>
            </a:r>
            <a:endParaRPr lang="ja-JP" altLang="en-US" dirty="0">
              <a:solidFill>
                <a:schemeClr val="accent4">
                  <a:lumMod val="75000"/>
                </a:schemeClr>
              </a:solidFill>
              <a:latin typeface="+mn-ea"/>
              <a:ea typeface="+mn-ea"/>
            </a:endParaRPr>
          </a:p>
        </p:txBody>
      </p:sp>
      <p:sp>
        <p:nvSpPr>
          <p:cNvPr id="9" name="正方形/長方形 8"/>
          <p:cNvSpPr/>
          <p:nvPr/>
        </p:nvSpPr>
        <p:spPr>
          <a:xfrm>
            <a:off x="3285842" y="1244980"/>
            <a:ext cx="2826225" cy="461665"/>
          </a:xfrm>
          <a:prstGeom prst="rect">
            <a:avLst/>
          </a:prstGeom>
        </p:spPr>
        <p:txBody>
          <a:bodyPr wrap="square">
            <a:spAutoFit/>
          </a:bodyPr>
          <a:lstStyle/>
          <a:p>
            <a:r>
              <a:rPr lang="en-US" altLang="ja-JP" dirty="0" smtClean="0">
                <a:latin typeface="+mn-ea"/>
                <a:ea typeface="+mn-ea"/>
              </a:rPr>
              <a:t>df1</a:t>
            </a:r>
            <a:r>
              <a:rPr lang="ja-JP" altLang="en-US" dirty="0" smtClean="0">
                <a:latin typeface="+mn-ea"/>
                <a:ea typeface="+mn-ea"/>
              </a:rPr>
              <a:t>の「</a:t>
            </a:r>
            <a:r>
              <a:rPr lang="en-US" altLang="ja-JP" dirty="0" smtClean="0">
                <a:latin typeface="+mn-ea"/>
                <a:ea typeface="+mn-ea"/>
              </a:rPr>
              <a:t>Height</a:t>
            </a:r>
            <a:r>
              <a:rPr lang="ja-JP" altLang="en-US" dirty="0" smtClean="0">
                <a:latin typeface="+mn-ea"/>
                <a:ea typeface="+mn-ea"/>
              </a:rPr>
              <a:t>」列の値が</a:t>
            </a:r>
            <a:r>
              <a:rPr lang="en-US" altLang="ja-JP" dirty="0" smtClean="0">
                <a:latin typeface="+mn-ea"/>
                <a:ea typeface="+mn-ea"/>
              </a:rPr>
              <a:t>160</a:t>
            </a:r>
            <a:r>
              <a:rPr lang="ja-JP" altLang="en-US" dirty="0" smtClean="0">
                <a:latin typeface="+mn-ea"/>
                <a:ea typeface="+mn-ea"/>
              </a:rPr>
              <a:t>より大きい行を</a:t>
            </a:r>
            <a:r>
              <a:rPr lang="en-US" altLang="ja-JP" dirty="0" smtClean="0">
                <a:latin typeface="+mn-ea"/>
                <a:ea typeface="+mn-ea"/>
              </a:rPr>
              <a:t>df1</a:t>
            </a:r>
            <a:r>
              <a:rPr lang="ja-JP" altLang="en-US" dirty="0" smtClean="0">
                <a:latin typeface="+mn-ea"/>
                <a:ea typeface="+mn-ea"/>
              </a:rPr>
              <a:t>から</a:t>
            </a:r>
            <a:r>
              <a:rPr lang="ja-JP" altLang="en-US" dirty="0">
                <a:latin typeface="+mn-ea"/>
                <a:ea typeface="+mn-ea"/>
              </a:rPr>
              <a:t>抽出</a:t>
            </a:r>
          </a:p>
        </p:txBody>
      </p:sp>
      <p:sp>
        <p:nvSpPr>
          <p:cNvPr id="10" name="テキスト ボックス 9"/>
          <p:cNvSpPr txBox="1"/>
          <p:nvPr/>
        </p:nvSpPr>
        <p:spPr>
          <a:xfrm>
            <a:off x="703168" y="2503868"/>
            <a:ext cx="1376730" cy="276999"/>
          </a:xfrm>
          <a:prstGeom prst="rect">
            <a:avLst/>
          </a:prstGeom>
          <a:noFill/>
        </p:spPr>
        <p:txBody>
          <a:bodyPr wrap="square" rtlCol="0">
            <a:spAutoFit/>
          </a:bodyPr>
          <a:lstStyle/>
          <a:p>
            <a:r>
              <a:rPr lang="en-US" altLang="ja-JP" dirty="0" err="1" smtClean="0">
                <a:solidFill>
                  <a:schemeClr val="accent1"/>
                </a:solidFill>
                <a:effectLst>
                  <a:glow rad="127000">
                    <a:schemeClr val="bg1">
                      <a:alpha val="90000"/>
                    </a:schemeClr>
                  </a:glow>
                </a:effectLst>
                <a:latin typeface="+mn-ea"/>
                <a:ea typeface="+mn-ea"/>
              </a:rPr>
              <a:t>loc</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V="1">
            <a:off x="1164954" y="2227936"/>
            <a:ext cx="70923" cy="290088"/>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 name="直線コネクタ 11"/>
          <p:cNvCxnSpPr/>
          <p:nvPr/>
        </p:nvCxnSpPr>
        <p:spPr bwMode="auto">
          <a:xfrm>
            <a:off x="1081550" y="2182906"/>
            <a:ext cx="281031"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13" name="直線矢印コネクタ 12"/>
          <p:cNvCxnSpPr>
            <a:stCxn id="19" idx="0"/>
          </p:cNvCxnSpPr>
          <p:nvPr/>
        </p:nvCxnSpPr>
        <p:spPr bwMode="auto">
          <a:xfrm flipH="1" flipV="1">
            <a:off x="2391224" y="2184457"/>
            <a:ext cx="509406" cy="784783"/>
          </a:xfrm>
          <a:prstGeom prst="straightConnector1">
            <a:avLst/>
          </a:prstGeom>
          <a:ln>
            <a:solidFill>
              <a:schemeClr val="accent3">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4" name="正方形/長方形 13"/>
          <p:cNvSpPr/>
          <p:nvPr/>
        </p:nvSpPr>
        <p:spPr>
          <a:xfrm>
            <a:off x="708715" y="1913932"/>
            <a:ext cx="2542204" cy="276999"/>
          </a:xfrm>
          <a:prstGeom prst="rect">
            <a:avLst/>
          </a:prstGeom>
        </p:spPr>
        <p:txBody>
          <a:bodyPr wrap="square">
            <a:spAutoFit/>
          </a:bodyPr>
          <a:lstStyle/>
          <a:p>
            <a:r>
              <a:rPr lang="en-US" altLang="ja-JP" dirty="0" smtClean="0">
                <a:solidFill>
                  <a:schemeClr val="accent5">
                    <a:lumMod val="75000"/>
                  </a:schemeClr>
                </a:solidFill>
                <a:latin typeface="Consolas" panose="020B0609020204030204" pitchFamily="49" charset="0"/>
                <a:ea typeface="+mn-ea"/>
              </a:rPr>
              <a:t>df1</a:t>
            </a:r>
            <a:r>
              <a:rPr lang="en-US" altLang="ja-JP" dirty="0" smtClean="0">
                <a:solidFill>
                  <a:schemeClr val="accent1"/>
                </a:solidFill>
                <a:latin typeface="Consolas" panose="020B0609020204030204" pitchFamily="49" charset="0"/>
                <a:ea typeface="+mn-ea"/>
              </a:rPr>
              <a:t>.loc</a:t>
            </a:r>
            <a:r>
              <a:rPr lang="en-US" altLang="ja-JP" dirty="0" smtClean="0">
                <a:latin typeface="Consolas" panose="020B0609020204030204" pitchFamily="49" charset="0"/>
                <a:ea typeface="+mn-ea"/>
              </a:rPr>
              <a:t>[</a:t>
            </a:r>
            <a:r>
              <a:rPr lang="en-US" altLang="ja-JP" dirty="0" err="1" smtClean="0">
                <a:solidFill>
                  <a:schemeClr val="accent3">
                    <a:lumMod val="75000"/>
                  </a:schemeClr>
                </a:solidFill>
                <a:latin typeface="Consolas" panose="020B0609020204030204" pitchFamily="49" charset="0"/>
                <a:ea typeface="+mn-ea"/>
              </a:rPr>
              <a:t>df</a:t>
            </a:r>
            <a:r>
              <a:rPr lang="en-US" altLang="ja-JP" dirty="0">
                <a:solidFill>
                  <a:schemeClr val="accent3">
                    <a:lumMod val="75000"/>
                  </a:schemeClr>
                </a:solidFill>
                <a:latin typeface="Consolas" panose="020B0609020204030204" pitchFamily="49" charset="0"/>
                <a:ea typeface="+mn-ea"/>
              </a:rPr>
              <a:t>["Height"] &gt; 160</a:t>
            </a:r>
            <a:r>
              <a:rPr lang="en-US" altLang="ja-JP" dirty="0">
                <a:latin typeface="Consolas" panose="020B0609020204030204" pitchFamily="49" charset="0"/>
                <a:ea typeface="+mn-ea"/>
              </a:rPr>
              <a:t>]</a:t>
            </a:r>
            <a:endParaRPr lang="ja-JP" altLang="en-US" dirty="0">
              <a:latin typeface="Consolas" panose="020B0609020204030204" pitchFamily="49" charset="0"/>
              <a:ea typeface="+mn-ea"/>
            </a:endParaRPr>
          </a:p>
        </p:txBody>
      </p:sp>
      <p:sp>
        <p:nvSpPr>
          <p:cNvPr id="15" name="下矢印 14"/>
          <p:cNvSpPr/>
          <p:nvPr/>
        </p:nvSpPr>
        <p:spPr bwMode="auto">
          <a:xfrm>
            <a:off x="1935814" y="1650252"/>
            <a:ext cx="332377" cy="238315"/>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9" name="テキスト ボックス 18"/>
          <p:cNvSpPr txBox="1"/>
          <p:nvPr/>
        </p:nvSpPr>
        <p:spPr>
          <a:xfrm>
            <a:off x="465861" y="2969240"/>
            <a:ext cx="4869538"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カンマ（</a:t>
            </a:r>
            <a:r>
              <a:rPr lang="en-US" altLang="ja-JP" dirty="0" smtClean="0">
                <a:solidFill>
                  <a:schemeClr val="accent3">
                    <a:lumMod val="75000"/>
                  </a:schemeClr>
                </a:solidFill>
                <a:effectLst>
                  <a:glow rad="127000">
                    <a:schemeClr val="bg1">
                      <a:alpha val="90000"/>
                    </a:schemeClr>
                  </a:glow>
                </a:effectLst>
                <a:latin typeface="+mn-ea"/>
                <a:ea typeface="+mn-ea"/>
              </a:rPr>
              <a:t>,</a:t>
            </a:r>
            <a:r>
              <a:rPr lang="ja-JP" altLang="en-US" dirty="0" smtClean="0">
                <a:solidFill>
                  <a:schemeClr val="accent3">
                    <a:lumMod val="75000"/>
                  </a:schemeClr>
                </a:solidFill>
                <a:effectLst>
                  <a:glow rad="127000">
                    <a:schemeClr val="bg1">
                      <a:alpha val="90000"/>
                    </a:schemeClr>
                  </a:glow>
                </a:effectLst>
                <a:latin typeface="+mn-ea"/>
                <a:ea typeface="+mn-ea"/>
              </a:rPr>
              <a:t>）を入れず抽出条件が</a:t>
            </a:r>
            <a:r>
              <a:rPr lang="en-US" altLang="ja-JP" dirty="0" smtClean="0">
                <a:solidFill>
                  <a:schemeClr val="accent3">
                    <a:lumMod val="75000"/>
                  </a:schemeClr>
                </a:solidFill>
                <a:effectLst>
                  <a:glow rad="127000">
                    <a:schemeClr val="bg1">
                      <a:alpha val="90000"/>
                    </a:schemeClr>
                  </a:glow>
                </a:effectLst>
                <a:latin typeface="+mn-ea"/>
                <a:ea typeface="+mn-ea"/>
              </a:rPr>
              <a:t>1</a:t>
            </a:r>
            <a:r>
              <a:rPr lang="ja-JP" altLang="en-US" dirty="0" smtClean="0">
                <a:solidFill>
                  <a:schemeClr val="accent3">
                    <a:lumMod val="75000"/>
                  </a:schemeClr>
                </a:solidFill>
                <a:effectLst>
                  <a:glow rad="127000">
                    <a:schemeClr val="bg1">
                      <a:alpha val="90000"/>
                    </a:schemeClr>
                  </a:glow>
                </a:effectLst>
                <a:latin typeface="+mn-ea"/>
                <a:ea typeface="+mn-ea"/>
              </a:rPr>
              <a:t>つしかなければ、行の抽出条件と認識される</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（列は指定がないので、すべての列が呼び出される）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pic>
        <p:nvPicPr>
          <p:cNvPr id="20" name="図 19"/>
          <p:cNvPicPr>
            <a:picLocks noChangeAspect="1"/>
          </p:cNvPicPr>
          <p:nvPr/>
        </p:nvPicPr>
        <p:blipFill>
          <a:blip r:embed="rId2"/>
          <a:stretch>
            <a:fillRect/>
          </a:stretch>
        </p:blipFill>
        <p:spPr>
          <a:xfrm>
            <a:off x="6846169" y="1894276"/>
            <a:ext cx="1811054" cy="989758"/>
          </a:xfrm>
          <a:prstGeom prst="rect">
            <a:avLst/>
          </a:prstGeom>
        </p:spPr>
      </p:pic>
      <p:sp>
        <p:nvSpPr>
          <p:cNvPr id="21" name="下矢印 20"/>
          <p:cNvSpPr/>
          <p:nvPr/>
        </p:nvSpPr>
        <p:spPr bwMode="auto">
          <a:xfrm rot="16200000">
            <a:off x="6360811" y="2387995"/>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22" name="正方形/長方形 21"/>
          <p:cNvSpPr/>
          <p:nvPr/>
        </p:nvSpPr>
        <p:spPr>
          <a:xfrm>
            <a:off x="3259761" y="1907998"/>
            <a:ext cx="30445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ja-JP" altLang="en-US" dirty="0"/>
              <a:t>・</a:t>
            </a:r>
            <a:r>
              <a:rPr lang="ja-JP" altLang="en-US" dirty="0" smtClean="0"/>
              <a:t>抽出条件に不等号などを入れることもできる</a:t>
            </a:r>
            <a:endParaRPr lang="en-US" altLang="ja-JP" dirty="0" smtClean="0"/>
          </a:p>
          <a:p>
            <a:pPr>
              <a:lnSpc>
                <a:spcPct val="150000"/>
              </a:lnSpc>
            </a:pPr>
            <a:r>
              <a:rPr lang="ja-JP" altLang="en-US" dirty="0" smtClean="0"/>
              <a:t>・条件を</a:t>
            </a:r>
            <a:r>
              <a:rPr lang="en-US" altLang="ja-JP" dirty="0" smtClean="0"/>
              <a:t>1</a:t>
            </a:r>
            <a:r>
              <a:rPr lang="ja-JP" altLang="en-US" dirty="0" err="1" smtClean="0"/>
              <a:t>つしか</a:t>
            </a:r>
            <a:r>
              <a:rPr lang="ja-JP" altLang="en-US" dirty="0" smtClean="0"/>
              <a:t>入れないと、行の条件として認識される</a:t>
            </a:r>
            <a:endParaRPr lang="ja-JP" altLang="en-US" dirty="0"/>
          </a:p>
        </p:txBody>
      </p:sp>
      <p:sp>
        <p:nvSpPr>
          <p:cNvPr id="24" name="正方形/長方形 23"/>
          <p:cNvSpPr/>
          <p:nvPr/>
        </p:nvSpPr>
        <p:spPr>
          <a:xfrm>
            <a:off x="733219" y="4526969"/>
            <a:ext cx="4572877" cy="276999"/>
          </a:xfrm>
          <a:prstGeom prst="rect">
            <a:avLst/>
          </a:prstGeom>
        </p:spPr>
        <p:txBody>
          <a:bodyPr wrap="square">
            <a:spAutoFit/>
          </a:bodyPr>
          <a:lstStyle/>
          <a:p>
            <a:r>
              <a:rPr lang="en-US" altLang="ja-JP" dirty="0" smtClean="0">
                <a:solidFill>
                  <a:schemeClr val="accent5">
                    <a:lumMod val="75000"/>
                  </a:schemeClr>
                </a:solidFill>
                <a:latin typeface="Consolas" panose="020B0609020204030204" pitchFamily="49" charset="0"/>
                <a:ea typeface="+mn-ea"/>
              </a:rPr>
              <a:t>df1</a:t>
            </a:r>
            <a:r>
              <a:rPr lang="en-US" altLang="ja-JP" dirty="0" smtClean="0">
                <a:solidFill>
                  <a:schemeClr val="accent1"/>
                </a:solidFill>
                <a:latin typeface="Consolas" panose="020B0609020204030204" pitchFamily="49" charset="0"/>
                <a:ea typeface="+mn-ea"/>
              </a:rPr>
              <a:t>.loc</a:t>
            </a:r>
            <a:r>
              <a:rPr lang="en-US" altLang="ja-JP" dirty="0">
                <a:latin typeface="Consolas" panose="020B0609020204030204" pitchFamily="49" charset="0"/>
                <a:ea typeface="+mn-ea"/>
              </a:rPr>
              <a:t>[</a:t>
            </a:r>
            <a:r>
              <a:rPr lang="en-US" altLang="ja-JP" dirty="0">
                <a:solidFill>
                  <a:schemeClr val="accent3">
                    <a:lumMod val="75000"/>
                  </a:schemeClr>
                </a:solidFill>
                <a:latin typeface="Consolas" panose="020B0609020204030204" pitchFamily="49" charset="0"/>
                <a:ea typeface="+mn-ea"/>
              </a:rPr>
              <a:t>(</a:t>
            </a:r>
            <a:r>
              <a:rPr lang="en-US" altLang="ja-JP" dirty="0" err="1">
                <a:solidFill>
                  <a:schemeClr val="accent3">
                    <a:lumMod val="75000"/>
                  </a:schemeClr>
                </a:solidFill>
                <a:latin typeface="Consolas" panose="020B0609020204030204" pitchFamily="49" charset="0"/>
                <a:ea typeface="+mn-ea"/>
              </a:rPr>
              <a:t>df</a:t>
            </a:r>
            <a:r>
              <a:rPr lang="en-US" altLang="ja-JP" dirty="0">
                <a:solidFill>
                  <a:schemeClr val="accent3">
                    <a:lumMod val="75000"/>
                  </a:schemeClr>
                </a:solidFill>
                <a:latin typeface="Consolas" panose="020B0609020204030204" pitchFamily="49" charset="0"/>
                <a:ea typeface="+mn-ea"/>
              </a:rPr>
              <a:t>["Height"] &gt; 165) </a:t>
            </a:r>
            <a:r>
              <a:rPr lang="en-US" altLang="ja-JP" dirty="0">
                <a:solidFill>
                  <a:schemeClr val="accent6"/>
                </a:solidFill>
                <a:latin typeface="Consolas" panose="020B0609020204030204" pitchFamily="49" charset="0"/>
                <a:ea typeface="+mn-ea"/>
              </a:rPr>
              <a:t>&amp;</a:t>
            </a:r>
            <a:r>
              <a:rPr lang="en-US" altLang="ja-JP" dirty="0">
                <a:solidFill>
                  <a:schemeClr val="accent5">
                    <a:lumMod val="75000"/>
                  </a:schemeClr>
                </a:solidFill>
                <a:latin typeface="Consolas" panose="020B0609020204030204" pitchFamily="49" charset="0"/>
                <a:ea typeface="+mn-ea"/>
              </a:rPr>
              <a:t> </a:t>
            </a:r>
            <a:r>
              <a:rPr lang="en-US" altLang="ja-JP" dirty="0">
                <a:solidFill>
                  <a:schemeClr val="accent4">
                    <a:lumMod val="75000"/>
                  </a:schemeClr>
                </a:solidFill>
                <a:latin typeface="Consolas" panose="020B0609020204030204" pitchFamily="49" charset="0"/>
                <a:ea typeface="+mn-ea"/>
              </a:rPr>
              <a:t>(</a:t>
            </a:r>
            <a:r>
              <a:rPr lang="en-US" altLang="ja-JP" dirty="0" smtClean="0">
                <a:solidFill>
                  <a:schemeClr val="accent4">
                    <a:lumMod val="75000"/>
                  </a:schemeClr>
                </a:solidFill>
                <a:latin typeface="Consolas" panose="020B0609020204030204" pitchFamily="49" charset="0"/>
                <a:ea typeface="+mn-ea"/>
              </a:rPr>
              <a:t>df1["</a:t>
            </a:r>
            <a:r>
              <a:rPr lang="en-US" altLang="ja-JP" dirty="0">
                <a:solidFill>
                  <a:schemeClr val="accent4">
                    <a:lumMod val="75000"/>
                  </a:schemeClr>
                </a:solidFill>
                <a:latin typeface="Consolas" panose="020B0609020204030204" pitchFamily="49" charset="0"/>
                <a:ea typeface="+mn-ea"/>
              </a:rPr>
              <a:t>Age"] &lt; 60)</a:t>
            </a:r>
            <a:r>
              <a:rPr lang="en-US" altLang="ja-JP" dirty="0">
                <a:latin typeface="Consolas" panose="020B0609020204030204" pitchFamily="49" charset="0"/>
                <a:ea typeface="+mn-ea"/>
              </a:rPr>
              <a:t>]</a:t>
            </a:r>
            <a:endParaRPr lang="ja-JP" altLang="en-US" dirty="0">
              <a:latin typeface="Consolas" panose="020B0609020204030204" pitchFamily="49" charset="0"/>
              <a:ea typeface="+mn-ea"/>
            </a:endParaRPr>
          </a:p>
        </p:txBody>
      </p:sp>
      <p:sp>
        <p:nvSpPr>
          <p:cNvPr id="25" name="テキスト ボックス 24"/>
          <p:cNvSpPr txBox="1"/>
          <p:nvPr/>
        </p:nvSpPr>
        <p:spPr>
          <a:xfrm>
            <a:off x="731589" y="5107985"/>
            <a:ext cx="1376730" cy="276999"/>
          </a:xfrm>
          <a:prstGeom prst="rect">
            <a:avLst/>
          </a:prstGeom>
          <a:noFill/>
        </p:spPr>
        <p:txBody>
          <a:bodyPr wrap="square" rtlCol="0">
            <a:spAutoFit/>
          </a:bodyPr>
          <a:lstStyle/>
          <a:p>
            <a:r>
              <a:rPr lang="en-US" altLang="ja-JP" dirty="0" err="1" smtClean="0">
                <a:solidFill>
                  <a:schemeClr val="accent1"/>
                </a:solidFill>
                <a:effectLst>
                  <a:glow rad="127000">
                    <a:schemeClr val="bg1">
                      <a:alpha val="90000"/>
                    </a:schemeClr>
                  </a:glow>
                </a:effectLst>
                <a:latin typeface="+mn-ea"/>
                <a:ea typeface="+mn-ea"/>
              </a:rPr>
              <a:t>loc</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26" name="直線矢印コネクタ 25"/>
          <p:cNvCxnSpPr/>
          <p:nvPr/>
        </p:nvCxnSpPr>
        <p:spPr bwMode="auto">
          <a:xfrm flipV="1">
            <a:off x="1278204" y="4797969"/>
            <a:ext cx="26855" cy="329249"/>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7" name="直線コネクタ 26"/>
          <p:cNvCxnSpPr/>
          <p:nvPr/>
        </p:nvCxnSpPr>
        <p:spPr bwMode="auto">
          <a:xfrm>
            <a:off x="1131435" y="4769685"/>
            <a:ext cx="281031"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28" name="直線矢印コネクタ 27"/>
          <p:cNvCxnSpPr/>
          <p:nvPr/>
        </p:nvCxnSpPr>
        <p:spPr bwMode="auto">
          <a:xfrm flipV="1">
            <a:off x="1825912" y="4769685"/>
            <a:ext cx="483558" cy="895688"/>
          </a:xfrm>
          <a:prstGeom prst="straightConnector1">
            <a:avLst/>
          </a:prstGeom>
          <a:ln>
            <a:solidFill>
              <a:schemeClr val="accent3">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29" name="テキスト ボックス 28"/>
          <p:cNvSpPr txBox="1"/>
          <p:nvPr/>
        </p:nvSpPr>
        <p:spPr>
          <a:xfrm>
            <a:off x="971676" y="5506597"/>
            <a:ext cx="1419548"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条件</a:t>
            </a:r>
            <a:r>
              <a:rPr lang="en-US" altLang="ja-JP" dirty="0" smtClean="0">
                <a:solidFill>
                  <a:schemeClr val="accent3">
                    <a:lumMod val="75000"/>
                  </a:schemeClr>
                </a:solidFill>
                <a:effectLst>
                  <a:glow rad="127000">
                    <a:schemeClr val="bg1">
                      <a:alpha val="90000"/>
                    </a:schemeClr>
                  </a:glow>
                </a:effectLst>
                <a:latin typeface="+mn-ea"/>
                <a:ea typeface="+mn-ea"/>
              </a:rPr>
              <a:t>1</a:t>
            </a:r>
          </a:p>
          <a:p>
            <a:r>
              <a:rPr lang="en-US" altLang="ja-JP" dirty="0" smtClean="0">
                <a:solidFill>
                  <a:schemeClr val="accent3">
                    <a:lumMod val="75000"/>
                  </a:schemeClr>
                </a:solidFill>
                <a:effectLst>
                  <a:glow rad="127000">
                    <a:schemeClr val="bg1">
                      <a:alpha val="90000"/>
                    </a:schemeClr>
                  </a:glow>
                </a:effectLst>
                <a:latin typeface="+mn-ea"/>
                <a:ea typeface="+mn-ea"/>
              </a:rPr>
              <a:t>※</a:t>
            </a:r>
            <a:r>
              <a:rPr lang="ja-JP" altLang="en-US" dirty="0" smtClean="0">
                <a:solidFill>
                  <a:schemeClr val="accent3">
                    <a:lumMod val="75000"/>
                  </a:schemeClr>
                </a:solidFill>
                <a:effectLst>
                  <a:glow rad="127000">
                    <a:schemeClr val="bg1">
                      <a:alpha val="90000"/>
                    </a:schemeClr>
                  </a:glow>
                </a:effectLst>
                <a:latin typeface="+mn-ea"/>
                <a:ea typeface="+mn-ea"/>
              </a:rPr>
              <a:t>丸かっこ</a:t>
            </a:r>
            <a:r>
              <a:rPr lang="en-US" altLang="ja-JP" dirty="0" smtClean="0">
                <a:solidFill>
                  <a:schemeClr val="accent3">
                    <a:lumMod val="75000"/>
                  </a:schemeClr>
                </a:solidFill>
                <a:effectLst>
                  <a:glow rad="127000">
                    <a:schemeClr val="bg1">
                      <a:alpha val="90000"/>
                    </a:schemeClr>
                  </a:glow>
                </a:effectLst>
                <a:latin typeface="+mn-ea"/>
                <a:ea typeface="+mn-ea"/>
              </a:rPr>
              <a:t>()</a:t>
            </a:r>
            <a:r>
              <a:rPr lang="ja-JP" altLang="en-US" dirty="0" smtClean="0">
                <a:solidFill>
                  <a:schemeClr val="accent3">
                    <a:lumMod val="75000"/>
                  </a:schemeClr>
                </a:solidFill>
                <a:effectLst>
                  <a:glow rad="127000">
                    <a:schemeClr val="bg1">
                      <a:alpha val="90000"/>
                    </a:schemeClr>
                  </a:glow>
                </a:effectLst>
                <a:latin typeface="+mn-ea"/>
                <a:ea typeface="+mn-ea"/>
              </a:rPr>
              <a:t>でくくる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30" name="直線矢印コネクタ 29"/>
          <p:cNvCxnSpPr/>
          <p:nvPr/>
        </p:nvCxnSpPr>
        <p:spPr bwMode="auto">
          <a:xfrm flipH="1" flipV="1">
            <a:off x="4243136" y="4791990"/>
            <a:ext cx="389154" cy="323250"/>
          </a:xfrm>
          <a:prstGeom prst="straightConnector1">
            <a:avLst/>
          </a:prstGeom>
          <a:ln>
            <a:solidFill>
              <a:schemeClr val="accent4">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1" name="テキスト ボックス 30"/>
          <p:cNvSpPr txBox="1"/>
          <p:nvPr/>
        </p:nvSpPr>
        <p:spPr>
          <a:xfrm>
            <a:off x="4608506" y="4807946"/>
            <a:ext cx="2004914" cy="461665"/>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条件</a:t>
            </a:r>
            <a:r>
              <a:rPr lang="en-US" altLang="ja-JP" dirty="0">
                <a:solidFill>
                  <a:schemeClr val="accent4">
                    <a:lumMod val="75000"/>
                  </a:schemeClr>
                </a:solidFill>
                <a:effectLst>
                  <a:glow rad="127000">
                    <a:schemeClr val="bg1">
                      <a:alpha val="90000"/>
                    </a:schemeClr>
                  </a:glow>
                </a:effectLst>
                <a:latin typeface="+mn-ea"/>
                <a:ea typeface="+mn-ea"/>
              </a:rPr>
              <a:t>2</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smtClean="0">
                <a:solidFill>
                  <a:schemeClr val="accent4">
                    <a:lumMod val="75000"/>
                  </a:schemeClr>
                </a:solidFill>
                <a:effectLst>
                  <a:glow rad="127000">
                    <a:schemeClr val="bg1">
                      <a:alpha val="90000"/>
                    </a:schemeClr>
                  </a:glow>
                </a:effectLst>
                <a:latin typeface="+mn-ea"/>
                <a:ea typeface="+mn-ea"/>
              </a:rPr>
              <a:t>※</a:t>
            </a:r>
            <a:r>
              <a:rPr lang="ja-JP" altLang="en-US" dirty="0" smtClean="0">
                <a:solidFill>
                  <a:schemeClr val="accent4">
                    <a:lumMod val="75000"/>
                  </a:schemeClr>
                </a:solidFill>
                <a:effectLst>
                  <a:glow rad="127000">
                    <a:schemeClr val="bg1">
                      <a:alpha val="90000"/>
                    </a:schemeClr>
                  </a:glow>
                </a:effectLst>
                <a:latin typeface="+mn-ea"/>
                <a:ea typeface="+mn-ea"/>
              </a:rPr>
              <a:t>丸かっこ</a:t>
            </a:r>
            <a:r>
              <a:rPr lang="en-US" altLang="ja-JP" dirty="0" smtClean="0">
                <a:solidFill>
                  <a:schemeClr val="accent4">
                    <a:lumMod val="75000"/>
                  </a:schemeClr>
                </a:solidFill>
                <a:effectLst>
                  <a:glow rad="127000">
                    <a:schemeClr val="bg1">
                      <a:alpha val="90000"/>
                    </a:schemeClr>
                  </a:glow>
                </a:effectLst>
                <a:latin typeface="+mn-ea"/>
                <a:ea typeface="+mn-ea"/>
              </a:rPr>
              <a:t>()</a:t>
            </a:r>
            <a:r>
              <a:rPr lang="ja-JP" altLang="en-US" dirty="0" smtClean="0">
                <a:solidFill>
                  <a:schemeClr val="accent4">
                    <a:lumMod val="75000"/>
                  </a:schemeClr>
                </a:solidFill>
                <a:effectLst>
                  <a:glow rad="127000">
                    <a:schemeClr val="bg1">
                      <a:alpha val="90000"/>
                    </a:schemeClr>
                  </a:glow>
                </a:effectLst>
                <a:latin typeface="+mn-ea"/>
                <a:ea typeface="+mn-ea"/>
              </a:rPr>
              <a:t>でくくる</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32" name="直線矢印コネクタ 31"/>
          <p:cNvCxnSpPr/>
          <p:nvPr/>
        </p:nvCxnSpPr>
        <p:spPr bwMode="auto">
          <a:xfrm flipH="1" flipV="1">
            <a:off x="3296243" y="4797969"/>
            <a:ext cx="12385" cy="329249"/>
          </a:xfrm>
          <a:prstGeom prst="straightConnector1">
            <a:avLst/>
          </a:prstGeom>
          <a:ln>
            <a:solidFill>
              <a:schemeClr val="accent6"/>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3" name="テキスト ボックス 32"/>
          <p:cNvSpPr txBox="1"/>
          <p:nvPr/>
        </p:nvSpPr>
        <p:spPr>
          <a:xfrm>
            <a:off x="2588250" y="5147812"/>
            <a:ext cx="2635277" cy="830997"/>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複数条件を結ぶ</a:t>
            </a:r>
            <a:endParaRPr lang="en-US" altLang="ja-JP"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a:t>
            </a:r>
            <a:r>
              <a:rPr lang="ja-JP" altLang="en-US" dirty="0" smtClean="0">
                <a:solidFill>
                  <a:schemeClr val="accent6"/>
                </a:solidFill>
                <a:effectLst>
                  <a:glow rad="127000">
                    <a:schemeClr val="bg1">
                      <a:alpha val="90000"/>
                    </a:schemeClr>
                  </a:glow>
                </a:effectLst>
                <a:latin typeface="+mn-ea"/>
                <a:ea typeface="+mn-ea"/>
              </a:rPr>
              <a:t>この場合は「かつ」でアンド記号（＆）</a:t>
            </a:r>
            <a:endParaRPr lang="en-US" altLang="ja-JP" dirty="0" smtClean="0">
              <a:solidFill>
                <a:schemeClr val="accent6"/>
              </a:solidFill>
              <a:effectLst>
                <a:glow rad="127000">
                  <a:schemeClr val="bg1">
                    <a:alpha val="90000"/>
                  </a:schemeClr>
                </a:glow>
              </a:effectLst>
              <a:latin typeface="+mn-ea"/>
              <a:ea typeface="+mn-ea"/>
            </a:endParaRPr>
          </a:p>
          <a:p>
            <a:r>
              <a:rPr lang="en-US" altLang="ja-JP" dirty="0" smtClean="0">
                <a:solidFill>
                  <a:schemeClr val="accent6"/>
                </a:solidFill>
                <a:effectLst>
                  <a:glow rad="127000">
                    <a:schemeClr val="bg1">
                      <a:alpha val="90000"/>
                    </a:schemeClr>
                  </a:glow>
                </a:effectLst>
                <a:latin typeface="+mn-ea"/>
                <a:ea typeface="+mn-ea"/>
              </a:rPr>
              <a:t>※|</a:t>
            </a:r>
            <a:r>
              <a:rPr lang="ja-JP" altLang="en-US" dirty="0" smtClean="0">
                <a:solidFill>
                  <a:schemeClr val="accent6"/>
                </a:solidFill>
                <a:effectLst>
                  <a:glow rad="127000">
                    <a:schemeClr val="bg1">
                      <a:alpha val="90000"/>
                    </a:schemeClr>
                  </a:glow>
                </a:effectLst>
                <a:latin typeface="+mn-ea"/>
                <a:ea typeface="+mn-ea"/>
              </a:rPr>
              <a:t>（</a:t>
            </a:r>
            <a:r>
              <a:rPr lang="en-US" altLang="ja-JP" dirty="0" smtClean="0">
                <a:solidFill>
                  <a:schemeClr val="accent6"/>
                </a:solidFill>
                <a:effectLst>
                  <a:glow rad="127000">
                    <a:schemeClr val="bg1">
                      <a:alpha val="90000"/>
                    </a:schemeClr>
                  </a:glow>
                </a:effectLst>
                <a:latin typeface="+mn-ea"/>
                <a:ea typeface="+mn-ea"/>
              </a:rPr>
              <a:t>\</a:t>
            </a:r>
            <a:r>
              <a:rPr lang="ja-JP" altLang="en-US" dirty="0" smtClean="0">
                <a:solidFill>
                  <a:schemeClr val="accent6"/>
                </a:solidFill>
                <a:effectLst>
                  <a:glow rad="127000">
                    <a:schemeClr val="bg1">
                      <a:alpha val="90000"/>
                    </a:schemeClr>
                  </a:glow>
                </a:effectLst>
                <a:latin typeface="+mn-ea"/>
                <a:ea typeface="+mn-ea"/>
              </a:rPr>
              <a:t>マーク＋</a:t>
            </a:r>
            <a:r>
              <a:rPr lang="en-US" altLang="ja-JP" dirty="0" smtClean="0">
                <a:solidFill>
                  <a:schemeClr val="accent6"/>
                </a:solidFill>
                <a:effectLst>
                  <a:glow rad="127000">
                    <a:schemeClr val="bg1">
                      <a:alpha val="90000"/>
                    </a:schemeClr>
                  </a:glow>
                </a:effectLst>
                <a:latin typeface="+mn-ea"/>
                <a:ea typeface="+mn-ea"/>
              </a:rPr>
              <a:t>Shift</a:t>
            </a:r>
            <a:r>
              <a:rPr lang="ja-JP" altLang="en-US" dirty="0" smtClean="0">
                <a:solidFill>
                  <a:schemeClr val="accent6"/>
                </a:solidFill>
                <a:effectLst>
                  <a:glow rad="127000">
                    <a:schemeClr val="bg1">
                      <a:alpha val="90000"/>
                    </a:schemeClr>
                  </a:glow>
                </a:effectLst>
                <a:latin typeface="+mn-ea"/>
                <a:ea typeface="+mn-ea"/>
              </a:rPr>
              <a:t>）だと「または」で</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片方の条件を満たせば抽出する</a:t>
            </a:r>
            <a:endParaRPr lang="en-US" altLang="ja-JP" dirty="0" smtClean="0">
              <a:solidFill>
                <a:schemeClr val="accent6"/>
              </a:solidFill>
              <a:effectLst>
                <a:glow rad="127000">
                  <a:schemeClr val="bg1">
                    <a:alpha val="90000"/>
                  </a:schemeClr>
                </a:glow>
              </a:effectLst>
              <a:latin typeface="+mn-ea"/>
              <a:ea typeface="+mn-ea"/>
            </a:endParaRPr>
          </a:p>
        </p:txBody>
      </p:sp>
      <p:sp>
        <p:nvSpPr>
          <p:cNvPr id="38" name="下矢印 37"/>
          <p:cNvSpPr/>
          <p:nvPr/>
        </p:nvSpPr>
        <p:spPr bwMode="auto">
          <a:xfrm>
            <a:off x="2703506" y="4239507"/>
            <a:ext cx="332377" cy="238315"/>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pic>
        <p:nvPicPr>
          <p:cNvPr id="40" name="図 39"/>
          <p:cNvPicPr>
            <a:picLocks noChangeAspect="1"/>
          </p:cNvPicPr>
          <p:nvPr/>
        </p:nvPicPr>
        <p:blipFill>
          <a:blip r:embed="rId3"/>
          <a:stretch>
            <a:fillRect/>
          </a:stretch>
        </p:blipFill>
        <p:spPr>
          <a:xfrm>
            <a:off x="6846169" y="4593359"/>
            <a:ext cx="1756741" cy="514292"/>
          </a:xfrm>
          <a:prstGeom prst="rect">
            <a:avLst/>
          </a:prstGeom>
        </p:spPr>
      </p:pic>
      <p:sp>
        <p:nvSpPr>
          <p:cNvPr id="41" name="下矢印 40"/>
          <p:cNvSpPr/>
          <p:nvPr/>
        </p:nvSpPr>
        <p:spPr bwMode="auto">
          <a:xfrm rot="16200000">
            <a:off x="6360812" y="4754386"/>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36" name="テキスト ボックス 35"/>
          <p:cNvSpPr txBox="1"/>
          <p:nvPr/>
        </p:nvSpPr>
        <p:spPr>
          <a:xfrm>
            <a:off x="621998" y="6196877"/>
            <a:ext cx="6301523" cy="276999"/>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これも行の抽出条件として認識されている（列は指定がないので全部のカラムが呼び出される）</a:t>
            </a:r>
            <a:endParaRPr lang="en-US" altLang="ja-JP" dirty="0" smtClean="0">
              <a:effectLst>
                <a:glow rad="127000">
                  <a:schemeClr val="bg1">
                    <a:alpha val="90000"/>
                  </a:schemeClr>
                </a:glow>
              </a:effectLst>
              <a:latin typeface="+mn-ea"/>
              <a:ea typeface="+mn-ea"/>
            </a:endParaRPr>
          </a:p>
        </p:txBody>
      </p:sp>
      <p:sp>
        <p:nvSpPr>
          <p:cNvPr id="39" name="正方形/長方形 38"/>
          <p:cNvSpPr/>
          <p:nvPr/>
        </p:nvSpPr>
        <p:spPr>
          <a:xfrm>
            <a:off x="4608506" y="3817858"/>
            <a:ext cx="3520426" cy="461665"/>
          </a:xfrm>
          <a:prstGeom prst="rect">
            <a:avLst/>
          </a:prstGeom>
        </p:spPr>
        <p:txBody>
          <a:bodyPr wrap="square">
            <a:spAutoFit/>
          </a:bodyPr>
          <a:lstStyle/>
          <a:p>
            <a:r>
              <a:rPr lang="en-US" altLang="ja-JP" dirty="0" smtClean="0">
                <a:latin typeface="+mn-ea"/>
                <a:ea typeface="+mn-ea"/>
              </a:rPr>
              <a:t>df1</a:t>
            </a:r>
            <a:r>
              <a:rPr lang="ja-JP" altLang="en-US" dirty="0" smtClean="0">
                <a:latin typeface="+mn-ea"/>
                <a:ea typeface="+mn-ea"/>
              </a:rPr>
              <a:t>の「</a:t>
            </a:r>
            <a:r>
              <a:rPr lang="en-US" altLang="ja-JP" dirty="0" smtClean="0">
                <a:latin typeface="+mn-ea"/>
                <a:ea typeface="+mn-ea"/>
              </a:rPr>
              <a:t>Height</a:t>
            </a:r>
            <a:r>
              <a:rPr lang="ja-JP" altLang="en-US" dirty="0" smtClean="0">
                <a:latin typeface="+mn-ea"/>
                <a:ea typeface="+mn-ea"/>
              </a:rPr>
              <a:t>」列の値が</a:t>
            </a:r>
            <a:r>
              <a:rPr lang="en-US" altLang="ja-JP" dirty="0" smtClean="0">
                <a:latin typeface="+mn-ea"/>
                <a:ea typeface="+mn-ea"/>
              </a:rPr>
              <a:t>165</a:t>
            </a:r>
            <a:r>
              <a:rPr lang="ja-JP" altLang="en-US" dirty="0" smtClean="0">
                <a:latin typeface="+mn-ea"/>
                <a:ea typeface="+mn-ea"/>
              </a:rPr>
              <a:t>より大きく、かつ「</a:t>
            </a:r>
            <a:r>
              <a:rPr lang="en-US" altLang="ja-JP" dirty="0" smtClean="0">
                <a:latin typeface="+mn-ea"/>
                <a:ea typeface="+mn-ea"/>
              </a:rPr>
              <a:t>Age</a:t>
            </a:r>
            <a:r>
              <a:rPr lang="ja-JP" altLang="en-US" dirty="0" smtClean="0">
                <a:latin typeface="+mn-ea"/>
                <a:ea typeface="+mn-ea"/>
              </a:rPr>
              <a:t>」列の値が</a:t>
            </a:r>
            <a:r>
              <a:rPr lang="en-US" altLang="ja-JP" dirty="0" smtClean="0">
                <a:latin typeface="+mn-ea"/>
                <a:ea typeface="+mn-ea"/>
              </a:rPr>
              <a:t>60</a:t>
            </a:r>
            <a:r>
              <a:rPr lang="ja-JP" altLang="en-US" dirty="0" smtClean="0">
                <a:latin typeface="+mn-ea"/>
                <a:ea typeface="+mn-ea"/>
              </a:rPr>
              <a:t>より小さい行を</a:t>
            </a:r>
            <a:r>
              <a:rPr lang="en-US" altLang="ja-JP" dirty="0" err="1">
                <a:latin typeface="+mn-ea"/>
                <a:ea typeface="+mn-ea"/>
              </a:rPr>
              <a:t>df</a:t>
            </a:r>
            <a:r>
              <a:rPr lang="ja-JP" altLang="en-US" dirty="0">
                <a:latin typeface="+mn-ea"/>
                <a:ea typeface="+mn-ea"/>
              </a:rPr>
              <a:t>から抽出</a:t>
            </a:r>
          </a:p>
        </p:txBody>
      </p:sp>
      <p:sp>
        <p:nvSpPr>
          <p:cNvPr id="35" name="正方形/長方形 34"/>
          <p:cNvSpPr/>
          <p:nvPr/>
        </p:nvSpPr>
        <p:spPr>
          <a:xfrm>
            <a:off x="4546949" y="319623"/>
            <a:ext cx="2406301" cy="461665"/>
          </a:xfrm>
          <a:prstGeom prst="rect">
            <a:avLst/>
          </a:prstGeom>
        </p:spPr>
        <p:txBody>
          <a:bodyPr wrap="square">
            <a:spAutoFit/>
          </a:bodyPr>
          <a:lstStyle/>
          <a:p>
            <a:r>
              <a:rPr lang="en-US" altLang="ja-JP" dirty="0" smtClean="0">
                <a:solidFill>
                  <a:schemeClr val="accent4">
                    <a:lumMod val="75000"/>
                  </a:schemeClr>
                </a:solidFill>
                <a:latin typeface="+mn-ea"/>
                <a:ea typeface="+mn-ea"/>
              </a:rPr>
              <a:t>※</a:t>
            </a:r>
            <a:r>
              <a:rPr lang="ja-JP" altLang="en-US" dirty="0" smtClean="0">
                <a:solidFill>
                  <a:schemeClr val="accent4">
                    <a:lumMod val="75000"/>
                  </a:schemeClr>
                </a:solidFill>
                <a:latin typeface="+mn-ea"/>
                <a:ea typeface="+mn-ea"/>
              </a:rPr>
              <a:t>ややこしいですが、</a:t>
            </a:r>
            <a:r>
              <a:rPr lang="ja-JP" altLang="en-US" dirty="0">
                <a:solidFill>
                  <a:schemeClr val="accent4">
                    <a:lumMod val="75000"/>
                  </a:schemeClr>
                </a:solidFill>
                <a:latin typeface="+mn-ea"/>
                <a:ea typeface="+mn-ea"/>
              </a:rPr>
              <a:t>使</a:t>
            </a:r>
            <a:r>
              <a:rPr lang="ja-JP" altLang="en-US" dirty="0" smtClean="0">
                <a:solidFill>
                  <a:schemeClr val="accent4">
                    <a:lumMod val="75000"/>
                  </a:schemeClr>
                </a:solidFill>
                <a:latin typeface="+mn-ea"/>
                <a:ea typeface="+mn-ea"/>
              </a:rPr>
              <a:t>っている</a:t>
            </a:r>
            <a:r>
              <a:rPr lang="en-US" altLang="ja-JP" dirty="0" smtClean="0">
                <a:solidFill>
                  <a:schemeClr val="accent4">
                    <a:lumMod val="75000"/>
                  </a:schemeClr>
                </a:solidFill>
                <a:latin typeface="+mn-ea"/>
                <a:ea typeface="+mn-ea"/>
              </a:rPr>
              <a:t>DF</a:t>
            </a:r>
          </a:p>
          <a:p>
            <a:r>
              <a:rPr lang="ja-JP" altLang="en-US" dirty="0" smtClean="0">
                <a:solidFill>
                  <a:schemeClr val="accent4">
                    <a:lumMod val="75000"/>
                  </a:schemeClr>
                </a:solidFill>
                <a:latin typeface="+mn-ea"/>
                <a:ea typeface="+mn-ea"/>
              </a:rPr>
              <a:t>　が</a:t>
            </a:r>
            <a:r>
              <a:rPr lang="en-US" altLang="ja-JP" dirty="0" smtClean="0">
                <a:solidFill>
                  <a:schemeClr val="accent4">
                    <a:lumMod val="75000"/>
                  </a:schemeClr>
                </a:solidFill>
                <a:latin typeface="+mn-ea"/>
                <a:ea typeface="+mn-ea"/>
              </a:rPr>
              <a:t>df1</a:t>
            </a:r>
            <a:r>
              <a:rPr lang="ja-JP" altLang="en-US" dirty="0" smtClean="0">
                <a:solidFill>
                  <a:schemeClr val="accent4">
                    <a:lumMod val="75000"/>
                  </a:schemeClr>
                </a:solidFill>
                <a:latin typeface="+mn-ea"/>
                <a:ea typeface="+mn-ea"/>
              </a:rPr>
              <a:t>に替わっているので注意→</a:t>
            </a:r>
            <a:endParaRPr lang="ja-JP" altLang="en-US" dirty="0">
              <a:solidFill>
                <a:schemeClr val="accent4">
                  <a:lumMod val="75000"/>
                </a:schemeClr>
              </a:solidFill>
              <a:latin typeface="+mn-ea"/>
              <a:ea typeface="+mn-ea"/>
            </a:endParaRPr>
          </a:p>
        </p:txBody>
      </p:sp>
      <p:grpSp>
        <p:nvGrpSpPr>
          <p:cNvPr id="4" name="グループ化 3"/>
          <p:cNvGrpSpPr/>
          <p:nvPr/>
        </p:nvGrpSpPr>
        <p:grpSpPr>
          <a:xfrm>
            <a:off x="6933182" y="42624"/>
            <a:ext cx="2074152" cy="1399291"/>
            <a:chOff x="6933182" y="42624"/>
            <a:chExt cx="2074152" cy="1399291"/>
          </a:xfrm>
        </p:grpSpPr>
        <p:pic>
          <p:nvPicPr>
            <p:cNvPr id="5" name="図 4"/>
            <p:cNvPicPr>
              <a:picLocks noChangeAspect="1"/>
            </p:cNvPicPr>
            <p:nvPr/>
          </p:nvPicPr>
          <p:blipFill>
            <a:blip r:embed="rId4"/>
            <a:stretch>
              <a:fillRect/>
            </a:stretch>
          </p:blipFill>
          <p:spPr>
            <a:xfrm>
              <a:off x="6933182" y="42624"/>
              <a:ext cx="2074152" cy="335524"/>
            </a:xfrm>
            <a:prstGeom prst="rect">
              <a:avLst/>
            </a:prstGeom>
          </p:spPr>
        </p:pic>
        <p:pic>
          <p:nvPicPr>
            <p:cNvPr id="8" name="図 7"/>
            <p:cNvPicPr>
              <a:picLocks noChangeAspect="1"/>
            </p:cNvPicPr>
            <p:nvPr/>
          </p:nvPicPr>
          <p:blipFill>
            <a:blip r:embed="rId5"/>
            <a:stretch>
              <a:fillRect/>
            </a:stretch>
          </p:blipFill>
          <p:spPr>
            <a:xfrm>
              <a:off x="7009002" y="378148"/>
              <a:ext cx="1998332" cy="1063767"/>
            </a:xfrm>
            <a:prstGeom prst="rect">
              <a:avLst/>
            </a:prstGeom>
          </p:spPr>
        </p:pic>
        <p:sp>
          <p:nvSpPr>
            <p:cNvPr id="37" name="正方形/長方形 36"/>
            <p:cNvSpPr/>
            <p:nvPr/>
          </p:nvSpPr>
          <p:spPr>
            <a:xfrm>
              <a:off x="7331954" y="122614"/>
              <a:ext cx="494107" cy="230832"/>
            </a:xfrm>
            <a:prstGeom prst="rect">
              <a:avLst/>
            </a:prstGeom>
          </p:spPr>
          <p:txBody>
            <a:bodyPr wrap="square">
              <a:spAutoFit/>
            </a:bodyPr>
            <a:lstStyle/>
            <a:p>
              <a:r>
                <a:rPr lang="en-US" altLang="ja-JP" sz="900" dirty="0" smtClean="0">
                  <a:solidFill>
                    <a:schemeClr val="bg2">
                      <a:lumMod val="25000"/>
                    </a:schemeClr>
                  </a:solidFill>
                  <a:latin typeface="Consolas" panose="020B0609020204030204" pitchFamily="49" charset="0"/>
                  <a:ea typeface="+mn-ea"/>
                </a:rPr>
                <a:t>1</a:t>
              </a:r>
              <a:endParaRPr lang="ja-JP" altLang="en-US" sz="900" dirty="0">
                <a:solidFill>
                  <a:schemeClr val="bg2">
                    <a:lumMod val="25000"/>
                  </a:schemeClr>
                </a:solidFill>
                <a:latin typeface="Consolas" panose="020B0609020204030204" pitchFamily="49" charset="0"/>
                <a:ea typeface="+mn-ea"/>
              </a:endParaRPr>
            </a:p>
          </p:txBody>
        </p:sp>
      </p:grpSp>
      <p:pic>
        <p:nvPicPr>
          <p:cNvPr id="16" name="図 15"/>
          <p:cNvPicPr>
            <a:picLocks noChangeAspect="1"/>
          </p:cNvPicPr>
          <p:nvPr/>
        </p:nvPicPr>
        <p:blipFill>
          <a:blip r:embed="rId6"/>
          <a:stretch>
            <a:fillRect/>
          </a:stretch>
        </p:blipFill>
        <p:spPr>
          <a:xfrm>
            <a:off x="823347" y="1228923"/>
            <a:ext cx="2191056" cy="333422"/>
          </a:xfrm>
          <a:prstGeom prst="rect">
            <a:avLst/>
          </a:prstGeom>
        </p:spPr>
      </p:pic>
      <p:pic>
        <p:nvPicPr>
          <p:cNvPr id="17" name="図 16"/>
          <p:cNvPicPr>
            <a:picLocks noChangeAspect="1"/>
          </p:cNvPicPr>
          <p:nvPr/>
        </p:nvPicPr>
        <p:blipFill>
          <a:blip r:embed="rId7"/>
          <a:stretch>
            <a:fillRect/>
          </a:stretch>
        </p:blipFill>
        <p:spPr>
          <a:xfrm>
            <a:off x="798749" y="3838432"/>
            <a:ext cx="3600953" cy="323895"/>
          </a:xfrm>
          <a:prstGeom prst="rect">
            <a:avLst/>
          </a:prstGeom>
        </p:spPr>
      </p:pic>
    </p:spTree>
    <p:extLst>
      <p:ext uri="{BB962C8B-B14F-4D97-AF65-F5344CB8AC3E}">
        <p14:creationId xmlns:p14="http://schemas.microsoft.com/office/powerpoint/2010/main" val="42757956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pic>
        <p:nvPicPr>
          <p:cNvPr id="4" name="図 3"/>
          <p:cNvPicPr>
            <a:picLocks noChangeAspect="1"/>
          </p:cNvPicPr>
          <p:nvPr/>
        </p:nvPicPr>
        <p:blipFill>
          <a:blip r:embed="rId2"/>
          <a:stretch>
            <a:fillRect/>
          </a:stretch>
        </p:blipFill>
        <p:spPr>
          <a:xfrm>
            <a:off x="300825" y="1103730"/>
            <a:ext cx="3743847" cy="676369"/>
          </a:xfrm>
          <a:prstGeom prst="rect">
            <a:avLst/>
          </a:prstGeom>
        </p:spPr>
      </p:pic>
      <p:sp>
        <p:nvSpPr>
          <p:cNvPr id="5" name="正方形/長方形 4"/>
          <p:cNvSpPr/>
          <p:nvPr/>
        </p:nvSpPr>
        <p:spPr>
          <a:xfrm>
            <a:off x="4100424" y="1103730"/>
            <a:ext cx="2677881" cy="646331"/>
          </a:xfrm>
          <a:prstGeom prst="rect">
            <a:avLst/>
          </a:prstGeom>
        </p:spPr>
        <p:txBody>
          <a:bodyPr wrap="square">
            <a:spAutoFit/>
          </a:bodyPr>
          <a:lstStyle/>
          <a:p>
            <a:r>
              <a:rPr lang="ja-JP" altLang="en-US" dirty="0">
                <a:latin typeface="+mn-ea"/>
                <a:ea typeface="+mn-ea"/>
              </a:rPr>
              <a:t>行の指定場所に条件を入力し</a:t>
            </a:r>
            <a:r>
              <a:rPr lang="ja-JP" altLang="en-US" dirty="0" smtClean="0">
                <a:latin typeface="+mn-ea"/>
                <a:ea typeface="+mn-ea"/>
              </a:rPr>
              <a:t>、</a:t>
            </a:r>
            <a:endParaRPr lang="en-US" altLang="ja-JP" dirty="0" smtClean="0">
              <a:latin typeface="+mn-ea"/>
              <a:ea typeface="+mn-ea"/>
            </a:endParaRPr>
          </a:p>
          <a:p>
            <a:r>
              <a:rPr lang="ja-JP" altLang="en-US" dirty="0" smtClean="0">
                <a:latin typeface="+mn-ea"/>
                <a:ea typeface="+mn-ea"/>
              </a:rPr>
              <a:t>列名</a:t>
            </a:r>
            <a:r>
              <a:rPr lang="ja-JP" altLang="en-US" dirty="0">
                <a:latin typeface="+mn-ea"/>
                <a:ea typeface="+mn-ea"/>
              </a:rPr>
              <a:t>に新しい列を指定</a:t>
            </a:r>
            <a:r>
              <a:rPr lang="ja-JP" altLang="en-US" dirty="0" smtClean="0">
                <a:latin typeface="+mn-ea"/>
                <a:ea typeface="+mn-ea"/>
              </a:rPr>
              <a:t>して、</a:t>
            </a:r>
            <a:endParaRPr lang="ja-JP" altLang="en-US" dirty="0">
              <a:latin typeface="+mn-ea"/>
              <a:ea typeface="+mn-ea"/>
            </a:endParaRPr>
          </a:p>
          <a:p>
            <a:r>
              <a:rPr lang="ja-JP" altLang="en-US" dirty="0">
                <a:latin typeface="+mn-ea"/>
                <a:ea typeface="+mn-ea"/>
              </a:rPr>
              <a:t>新しい列に入れる値を指定する</a:t>
            </a:r>
          </a:p>
        </p:txBody>
      </p:sp>
      <p:pic>
        <p:nvPicPr>
          <p:cNvPr id="10" name="図 9"/>
          <p:cNvPicPr>
            <a:picLocks noChangeAspect="1"/>
          </p:cNvPicPr>
          <p:nvPr/>
        </p:nvPicPr>
        <p:blipFill>
          <a:blip r:embed="rId3"/>
          <a:stretch>
            <a:fillRect/>
          </a:stretch>
        </p:blipFill>
        <p:spPr>
          <a:xfrm>
            <a:off x="714709" y="1727481"/>
            <a:ext cx="5367309" cy="1609194"/>
          </a:xfrm>
          <a:prstGeom prst="rect">
            <a:avLst/>
          </a:prstGeom>
        </p:spPr>
      </p:pic>
      <p:pic>
        <p:nvPicPr>
          <p:cNvPr id="11" name="図 10"/>
          <p:cNvPicPr>
            <a:picLocks noChangeAspect="1"/>
          </p:cNvPicPr>
          <p:nvPr/>
        </p:nvPicPr>
        <p:blipFill>
          <a:blip r:embed="rId4"/>
          <a:stretch>
            <a:fillRect/>
          </a:stretch>
        </p:blipFill>
        <p:spPr>
          <a:xfrm>
            <a:off x="6733061" y="2040943"/>
            <a:ext cx="2226936" cy="1234958"/>
          </a:xfrm>
          <a:prstGeom prst="rect">
            <a:avLst/>
          </a:prstGeom>
        </p:spPr>
      </p:pic>
      <p:sp>
        <p:nvSpPr>
          <p:cNvPr id="12" name="下矢印 11"/>
          <p:cNvSpPr/>
          <p:nvPr/>
        </p:nvSpPr>
        <p:spPr bwMode="auto">
          <a:xfrm rot="16200000">
            <a:off x="6288275" y="2609676"/>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4" name="正方形/長方形 13"/>
          <p:cNvSpPr/>
          <p:nvPr/>
        </p:nvSpPr>
        <p:spPr bwMode="auto">
          <a:xfrm>
            <a:off x="8363824" y="2040943"/>
            <a:ext cx="562062" cy="1234958"/>
          </a:xfrm>
          <a:prstGeom prst="rect">
            <a:avLst/>
          </a:prstGeom>
          <a:noFill/>
          <a:ln w="19050">
            <a:solidFill>
              <a:schemeClr val="accent1">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5" name="正方形/長方形 14"/>
          <p:cNvSpPr/>
          <p:nvPr/>
        </p:nvSpPr>
        <p:spPr>
          <a:xfrm>
            <a:off x="7644271" y="3336675"/>
            <a:ext cx="1439106" cy="276999"/>
          </a:xfrm>
          <a:prstGeom prst="rect">
            <a:avLst/>
          </a:prstGeom>
        </p:spPr>
        <p:txBody>
          <a:bodyPr wrap="square">
            <a:spAutoFit/>
          </a:bodyPr>
          <a:lstStyle/>
          <a:p>
            <a:r>
              <a:rPr lang="ja-JP" altLang="en-US" dirty="0" smtClean="0">
                <a:solidFill>
                  <a:schemeClr val="accent1">
                    <a:lumMod val="60000"/>
                    <a:lumOff val="40000"/>
                  </a:schemeClr>
                </a:solidFill>
                <a:latin typeface="+mn-ea"/>
                <a:ea typeface="+mn-ea"/>
              </a:rPr>
              <a:t>新しい行ができた</a:t>
            </a:r>
            <a:endParaRPr lang="ja-JP" altLang="en-US" dirty="0">
              <a:solidFill>
                <a:schemeClr val="accent1">
                  <a:lumMod val="60000"/>
                  <a:lumOff val="40000"/>
                </a:schemeClr>
              </a:solidFill>
              <a:latin typeface="+mn-ea"/>
              <a:ea typeface="+mn-ea"/>
            </a:endParaRPr>
          </a:p>
        </p:txBody>
      </p:sp>
      <p:pic>
        <p:nvPicPr>
          <p:cNvPr id="19" name="図 18"/>
          <p:cNvPicPr>
            <a:picLocks noChangeAspect="1"/>
          </p:cNvPicPr>
          <p:nvPr/>
        </p:nvPicPr>
        <p:blipFill>
          <a:blip r:embed="rId5"/>
          <a:stretch>
            <a:fillRect/>
          </a:stretch>
        </p:blipFill>
        <p:spPr>
          <a:xfrm>
            <a:off x="300825" y="3992203"/>
            <a:ext cx="2724530" cy="543001"/>
          </a:xfrm>
          <a:prstGeom prst="rect">
            <a:avLst/>
          </a:prstGeom>
        </p:spPr>
      </p:pic>
      <p:sp>
        <p:nvSpPr>
          <p:cNvPr id="21" name="正方形/長方形 20"/>
          <p:cNvSpPr/>
          <p:nvPr/>
        </p:nvSpPr>
        <p:spPr>
          <a:xfrm>
            <a:off x="3153364" y="4048846"/>
            <a:ext cx="4572000" cy="461665"/>
          </a:xfrm>
          <a:prstGeom prst="rect">
            <a:avLst/>
          </a:prstGeom>
        </p:spPr>
        <p:txBody>
          <a:bodyPr>
            <a:spAutoFit/>
          </a:bodyPr>
          <a:lstStyle/>
          <a:p>
            <a:r>
              <a:rPr lang="en-US" altLang="ja-JP" dirty="0">
                <a:latin typeface="+mn-ea"/>
                <a:ea typeface="+mn-ea"/>
              </a:rPr>
              <a:t>a</a:t>
            </a:r>
            <a:r>
              <a:rPr lang="ja-JP" altLang="en-US" dirty="0">
                <a:latin typeface="+mn-ea"/>
                <a:ea typeface="+mn-ea"/>
              </a:rPr>
              <a:t>という変数に</a:t>
            </a:r>
            <a:r>
              <a:rPr lang="en-US" altLang="ja-JP" dirty="0" err="1">
                <a:latin typeface="+mn-ea"/>
                <a:ea typeface="+mn-ea"/>
              </a:rPr>
              <a:t>df</a:t>
            </a:r>
            <a:r>
              <a:rPr lang="en-US" altLang="ja-JP" dirty="0">
                <a:latin typeface="+mn-ea"/>
                <a:ea typeface="+mn-ea"/>
              </a:rPr>
              <a:t>[['Name', 'Weight']][1:3]</a:t>
            </a:r>
            <a:r>
              <a:rPr lang="ja-JP" altLang="en-US" dirty="0">
                <a:latin typeface="+mn-ea"/>
                <a:ea typeface="+mn-ea"/>
              </a:rPr>
              <a:t>　を代入</a:t>
            </a:r>
          </a:p>
          <a:p>
            <a:r>
              <a:rPr lang="en-US" altLang="ja-JP" dirty="0">
                <a:latin typeface="+mn-ea"/>
                <a:ea typeface="+mn-ea"/>
              </a:rPr>
              <a:t>a</a:t>
            </a:r>
            <a:r>
              <a:rPr lang="ja-JP" altLang="en-US" dirty="0">
                <a:latin typeface="+mn-ea"/>
                <a:ea typeface="+mn-ea"/>
              </a:rPr>
              <a:t>を出力</a:t>
            </a:r>
          </a:p>
        </p:txBody>
      </p:sp>
      <p:pic>
        <p:nvPicPr>
          <p:cNvPr id="22" name="図 21"/>
          <p:cNvPicPr>
            <a:picLocks noChangeAspect="1"/>
          </p:cNvPicPr>
          <p:nvPr/>
        </p:nvPicPr>
        <p:blipFill>
          <a:blip r:embed="rId6"/>
          <a:stretch>
            <a:fillRect/>
          </a:stretch>
        </p:blipFill>
        <p:spPr>
          <a:xfrm>
            <a:off x="6917835" y="4954063"/>
            <a:ext cx="1076475" cy="708172"/>
          </a:xfrm>
          <a:prstGeom prst="rect">
            <a:avLst/>
          </a:prstGeom>
        </p:spPr>
      </p:pic>
      <p:sp>
        <p:nvSpPr>
          <p:cNvPr id="23" name="下矢印 22"/>
          <p:cNvSpPr/>
          <p:nvPr/>
        </p:nvSpPr>
        <p:spPr bwMode="auto">
          <a:xfrm rot="16200000">
            <a:off x="6418846" y="5237029"/>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24" name="正方形/長方形 23"/>
          <p:cNvSpPr/>
          <p:nvPr/>
        </p:nvSpPr>
        <p:spPr>
          <a:xfrm>
            <a:off x="1038592" y="4866514"/>
            <a:ext cx="2478564" cy="276999"/>
          </a:xfrm>
          <a:prstGeom prst="rect">
            <a:avLst/>
          </a:prstGeom>
        </p:spPr>
        <p:txBody>
          <a:bodyPr wrap="none">
            <a:spAutoFit/>
          </a:bodyPr>
          <a:lstStyle/>
          <a:p>
            <a:r>
              <a:rPr lang="ja-JP" altLang="en-US" dirty="0">
                <a:solidFill>
                  <a:schemeClr val="accent5"/>
                </a:solidFill>
                <a:latin typeface="Consolas" panose="020B0609020204030204" pitchFamily="49" charset="0"/>
                <a:ea typeface="+mn-ea"/>
              </a:rPr>
              <a:t>df[['Name', 'Weight']]</a:t>
            </a:r>
            <a:r>
              <a:rPr lang="ja-JP" altLang="en-US" dirty="0">
                <a:solidFill>
                  <a:schemeClr val="accent3">
                    <a:lumMod val="75000"/>
                  </a:schemeClr>
                </a:solidFill>
                <a:latin typeface="Consolas" panose="020B0609020204030204" pitchFamily="49" charset="0"/>
                <a:ea typeface="+mn-ea"/>
              </a:rPr>
              <a:t>[1:3]</a:t>
            </a:r>
          </a:p>
        </p:txBody>
      </p:sp>
      <p:sp>
        <p:nvSpPr>
          <p:cNvPr id="25" name="下矢印 24"/>
          <p:cNvSpPr/>
          <p:nvPr/>
        </p:nvSpPr>
        <p:spPr bwMode="auto">
          <a:xfrm>
            <a:off x="1919135" y="4328308"/>
            <a:ext cx="332377" cy="538206"/>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26" name="テキスト ボックス 25"/>
          <p:cNvSpPr txBox="1"/>
          <p:nvPr/>
        </p:nvSpPr>
        <p:spPr>
          <a:xfrm>
            <a:off x="576981" y="5391531"/>
            <a:ext cx="1204426" cy="646331"/>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mn-ea"/>
                <a:ea typeface="+mn-ea"/>
              </a:rPr>
              <a:t>df</a:t>
            </a:r>
            <a:r>
              <a:rPr lang="ja-JP" altLang="en-US" dirty="0" smtClean="0">
                <a:solidFill>
                  <a:schemeClr val="accent5"/>
                </a:solidFill>
                <a:effectLst>
                  <a:glow rad="127000">
                    <a:schemeClr val="bg1">
                      <a:alpha val="90000"/>
                    </a:schemeClr>
                  </a:glow>
                </a:effectLst>
                <a:latin typeface="+mn-ea"/>
                <a:ea typeface="+mn-ea"/>
              </a:rPr>
              <a:t>の「</a:t>
            </a:r>
            <a:r>
              <a:rPr lang="en-US" altLang="ja-JP" dirty="0" smtClean="0">
                <a:solidFill>
                  <a:schemeClr val="accent5"/>
                </a:solidFill>
                <a:effectLst>
                  <a:glow rad="127000">
                    <a:schemeClr val="bg1">
                      <a:alpha val="90000"/>
                    </a:schemeClr>
                  </a:glow>
                </a:effectLst>
                <a:latin typeface="+mn-ea"/>
                <a:ea typeface="+mn-ea"/>
              </a:rPr>
              <a:t>Name</a:t>
            </a:r>
            <a:r>
              <a:rPr lang="ja-JP" altLang="en-US" dirty="0" smtClean="0">
                <a:solidFill>
                  <a:schemeClr val="accent5"/>
                </a:solidFill>
                <a:effectLst>
                  <a:glow rad="127000">
                    <a:schemeClr val="bg1">
                      <a:alpha val="90000"/>
                    </a:schemeClr>
                  </a:glow>
                </a:effectLst>
                <a:latin typeface="+mn-ea"/>
                <a:ea typeface="+mn-ea"/>
              </a:rPr>
              <a:t>行」と「</a:t>
            </a:r>
            <a:r>
              <a:rPr lang="en-US" altLang="ja-JP" dirty="0" smtClean="0">
                <a:solidFill>
                  <a:schemeClr val="accent5"/>
                </a:solidFill>
                <a:effectLst>
                  <a:glow rad="127000">
                    <a:schemeClr val="bg1">
                      <a:alpha val="90000"/>
                    </a:schemeClr>
                  </a:glow>
                </a:effectLst>
                <a:latin typeface="+mn-ea"/>
                <a:ea typeface="+mn-ea"/>
              </a:rPr>
              <a:t>Weight</a:t>
            </a:r>
            <a:r>
              <a:rPr lang="ja-JP" altLang="en-US" dirty="0" smtClean="0">
                <a:solidFill>
                  <a:schemeClr val="accent5"/>
                </a:solidFill>
                <a:effectLst>
                  <a:glow rad="127000">
                    <a:schemeClr val="bg1">
                      <a:alpha val="90000"/>
                    </a:schemeClr>
                  </a:glow>
                </a:effectLst>
                <a:latin typeface="+mn-ea"/>
                <a:ea typeface="+mn-ea"/>
              </a:rPr>
              <a:t>」行を抽出したもの</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7" name="直線矢印コネクタ 26"/>
          <p:cNvCxnSpPr/>
          <p:nvPr/>
        </p:nvCxnSpPr>
        <p:spPr bwMode="auto">
          <a:xfrm flipV="1">
            <a:off x="1183153" y="5143513"/>
            <a:ext cx="228754" cy="222049"/>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8" name="直線矢印コネクタ 27"/>
          <p:cNvCxnSpPr/>
          <p:nvPr/>
        </p:nvCxnSpPr>
        <p:spPr bwMode="auto">
          <a:xfrm flipH="1" flipV="1">
            <a:off x="3301740" y="5100935"/>
            <a:ext cx="50075" cy="207214"/>
          </a:xfrm>
          <a:prstGeom prst="straightConnector1">
            <a:avLst/>
          </a:prstGeom>
          <a:ln>
            <a:solidFill>
              <a:schemeClr val="accent3">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29" name="テキスト ボックス 28"/>
          <p:cNvSpPr txBox="1"/>
          <p:nvPr/>
        </p:nvSpPr>
        <p:spPr>
          <a:xfrm>
            <a:off x="2155276" y="5290304"/>
            <a:ext cx="4203888"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水色のデータの塊</a:t>
            </a:r>
            <a:r>
              <a:rPr lang="ja-JP" altLang="en-US" dirty="0" smtClean="0">
                <a:solidFill>
                  <a:schemeClr val="accent3">
                    <a:lumMod val="75000"/>
                  </a:schemeClr>
                </a:solidFill>
                <a:effectLst>
                  <a:glow rad="127000">
                    <a:schemeClr val="bg1">
                      <a:alpha val="90000"/>
                    </a:schemeClr>
                  </a:glow>
                </a:effectLst>
                <a:latin typeface="+mn-ea"/>
                <a:ea typeface="+mn-ea"/>
              </a:rPr>
              <a:t>の</a:t>
            </a:r>
            <a:r>
              <a:rPr lang="en-US" altLang="ja-JP" dirty="0" smtClean="0">
                <a:solidFill>
                  <a:schemeClr val="accent3">
                    <a:lumMod val="75000"/>
                  </a:schemeClr>
                </a:solidFill>
                <a:effectLst>
                  <a:glow rad="127000">
                    <a:schemeClr val="bg1">
                      <a:alpha val="90000"/>
                    </a:schemeClr>
                  </a:glow>
                </a:effectLst>
                <a:latin typeface="+mn-ea"/>
                <a:ea typeface="+mn-ea"/>
              </a:rPr>
              <a:t>1</a:t>
            </a:r>
            <a:r>
              <a:rPr lang="ja-JP" altLang="en-US" dirty="0" smtClean="0">
                <a:solidFill>
                  <a:schemeClr val="accent3">
                    <a:lumMod val="75000"/>
                  </a:schemeClr>
                </a:solidFill>
                <a:effectLst>
                  <a:glow rad="127000">
                    <a:schemeClr val="bg1">
                      <a:alpha val="90000"/>
                    </a:schemeClr>
                  </a:glow>
                </a:effectLst>
                <a:latin typeface="+mn-ea"/>
                <a:ea typeface="+mn-ea"/>
              </a:rPr>
              <a:t>行目～</a:t>
            </a:r>
            <a:r>
              <a:rPr lang="en-US" altLang="ja-JP" dirty="0" smtClean="0">
                <a:solidFill>
                  <a:schemeClr val="accent3">
                    <a:lumMod val="75000"/>
                  </a:schemeClr>
                </a:solidFill>
                <a:effectLst>
                  <a:glow rad="127000">
                    <a:schemeClr val="bg1">
                      <a:alpha val="90000"/>
                    </a:schemeClr>
                  </a:glow>
                </a:effectLst>
                <a:latin typeface="+mn-ea"/>
                <a:ea typeface="+mn-ea"/>
              </a:rPr>
              <a:t>3</a:t>
            </a:r>
            <a:r>
              <a:rPr lang="ja-JP" altLang="en-US" dirty="0" smtClean="0">
                <a:solidFill>
                  <a:schemeClr val="accent3">
                    <a:lumMod val="75000"/>
                  </a:schemeClr>
                </a:solidFill>
                <a:effectLst>
                  <a:glow rad="127000">
                    <a:schemeClr val="bg1">
                      <a:alpha val="90000"/>
                    </a:schemeClr>
                  </a:glow>
                </a:effectLst>
                <a:latin typeface="+mn-ea"/>
                <a:ea typeface="+mn-ea"/>
              </a:rPr>
              <a:t>行目未満を抽出</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effectLst>
                  <a:glow rad="127000">
                    <a:schemeClr val="bg1">
                      <a:alpha val="90000"/>
                    </a:schemeClr>
                  </a:glow>
                </a:effectLst>
                <a:latin typeface="+mn-ea"/>
                <a:ea typeface="+mn-ea"/>
              </a:rPr>
              <a:t>※</a:t>
            </a:r>
            <a:r>
              <a:rPr lang="en-US" altLang="ja-JP" dirty="0" err="1" smtClean="0">
                <a:effectLst>
                  <a:glow rad="127000">
                    <a:schemeClr val="bg1">
                      <a:alpha val="90000"/>
                    </a:schemeClr>
                  </a:glow>
                </a:effectLst>
                <a:latin typeface="+mn-ea"/>
                <a:ea typeface="+mn-ea"/>
              </a:rPr>
              <a:t>loc</a:t>
            </a:r>
            <a:r>
              <a:rPr lang="ja-JP" altLang="en-US" dirty="0" smtClean="0">
                <a:effectLst>
                  <a:glow rad="127000">
                    <a:schemeClr val="bg1">
                      <a:alpha val="90000"/>
                    </a:schemeClr>
                  </a:glow>
                </a:effectLst>
                <a:latin typeface="+mn-ea"/>
                <a:ea typeface="+mn-ea"/>
              </a:rPr>
              <a:t>関数ではないので、行名ではなく行の順番で抽出している</a:t>
            </a:r>
            <a:endParaRPr lang="en-US" altLang="ja-JP" dirty="0" smtClean="0">
              <a:effectLst>
                <a:glow rad="127000">
                  <a:schemeClr val="bg1">
                    <a:alpha val="90000"/>
                  </a:schemeClr>
                </a:glow>
              </a:effectLst>
              <a:latin typeface="+mn-ea"/>
              <a:ea typeface="+mn-ea"/>
            </a:endParaRPr>
          </a:p>
        </p:txBody>
      </p:sp>
      <p:sp>
        <p:nvSpPr>
          <p:cNvPr id="36" name="正方形/長方形 35"/>
          <p:cNvSpPr/>
          <p:nvPr/>
        </p:nvSpPr>
        <p:spPr>
          <a:xfrm>
            <a:off x="2172748" y="5898613"/>
            <a:ext cx="3384958" cy="461665"/>
          </a:xfrm>
          <a:prstGeom prst="rect">
            <a:avLst/>
          </a:prstGeom>
        </p:spPr>
        <p:txBody>
          <a:bodyPr wrap="square">
            <a:spAutoFit/>
          </a:bodyPr>
          <a:lstStyle/>
          <a:p>
            <a:r>
              <a:rPr lang="en-US" altLang="ja-JP" dirty="0" smtClean="0">
                <a:solidFill>
                  <a:schemeClr val="accent1"/>
                </a:solidFill>
                <a:latin typeface="+mn-ea"/>
                <a:ea typeface="+mn-ea"/>
              </a:rPr>
              <a:t>※</a:t>
            </a:r>
            <a:r>
              <a:rPr lang="ja-JP" altLang="en-US" dirty="0" smtClean="0">
                <a:solidFill>
                  <a:schemeClr val="accent1"/>
                </a:solidFill>
                <a:latin typeface="+mn-ea"/>
                <a:ea typeface="+mn-ea"/>
              </a:rPr>
              <a:t>こういう書き方より、</a:t>
            </a:r>
            <a:r>
              <a:rPr lang="en-US" altLang="ja-JP" dirty="0" err="1" smtClean="0">
                <a:solidFill>
                  <a:schemeClr val="accent1"/>
                </a:solidFill>
                <a:latin typeface="+mn-ea"/>
                <a:ea typeface="+mn-ea"/>
              </a:rPr>
              <a:t>loc</a:t>
            </a:r>
            <a:r>
              <a:rPr lang="ja-JP" altLang="en-US" dirty="0" smtClean="0">
                <a:solidFill>
                  <a:schemeClr val="accent1"/>
                </a:solidFill>
                <a:latin typeface="+mn-ea"/>
                <a:ea typeface="+mn-ea"/>
              </a:rPr>
              <a:t>を使う方が推奨されている</a:t>
            </a:r>
            <a:endParaRPr lang="en-US" altLang="ja-JP" dirty="0" smtClean="0">
              <a:solidFill>
                <a:schemeClr val="accent1"/>
              </a:solidFill>
              <a:latin typeface="+mn-ea"/>
              <a:ea typeface="+mn-ea"/>
            </a:endParaRPr>
          </a:p>
          <a:p>
            <a:r>
              <a:rPr lang="ja-JP" altLang="en-US" dirty="0">
                <a:solidFill>
                  <a:schemeClr val="accent1"/>
                </a:solidFill>
                <a:latin typeface="+mn-ea"/>
                <a:ea typeface="+mn-ea"/>
              </a:rPr>
              <a:t>　</a:t>
            </a:r>
            <a:r>
              <a:rPr lang="en-US" altLang="ja-JP" dirty="0" smtClean="0">
                <a:solidFill>
                  <a:schemeClr val="accent1"/>
                </a:solidFill>
                <a:latin typeface="+mn-ea"/>
                <a:ea typeface="+mn-ea"/>
              </a:rPr>
              <a:t>a = </a:t>
            </a:r>
            <a:r>
              <a:rPr lang="en-US" altLang="ja-JP" dirty="0" err="1" smtClean="0">
                <a:solidFill>
                  <a:schemeClr val="accent1"/>
                </a:solidFill>
                <a:latin typeface="+mn-ea"/>
                <a:ea typeface="+mn-ea"/>
              </a:rPr>
              <a:t>df.loc</a:t>
            </a:r>
            <a:r>
              <a:rPr lang="en-US" altLang="ja-JP" dirty="0" smtClean="0">
                <a:solidFill>
                  <a:schemeClr val="accent1"/>
                </a:solidFill>
                <a:latin typeface="+mn-ea"/>
                <a:ea typeface="+mn-ea"/>
              </a:rPr>
              <a:t>[1:2, [‘Name’, ‘Weight’]]</a:t>
            </a:r>
            <a:endParaRPr lang="ja-JP" altLang="en-US" dirty="0">
              <a:solidFill>
                <a:schemeClr val="accent1"/>
              </a:solidFill>
              <a:latin typeface="+mn-ea"/>
              <a:ea typeface="+mn-ea"/>
            </a:endParaRPr>
          </a:p>
        </p:txBody>
      </p:sp>
      <p:sp>
        <p:nvSpPr>
          <p:cNvPr id="37" name="正方形/長方形 36"/>
          <p:cNvSpPr/>
          <p:nvPr/>
        </p:nvSpPr>
        <p:spPr>
          <a:xfrm>
            <a:off x="7024951" y="5712400"/>
            <a:ext cx="1283516" cy="276999"/>
          </a:xfrm>
          <a:prstGeom prst="rect">
            <a:avLst/>
          </a:prstGeom>
        </p:spPr>
        <p:txBody>
          <a:bodyPr wrap="square">
            <a:spAutoFit/>
          </a:bodyPr>
          <a:lstStyle/>
          <a:p>
            <a:r>
              <a:rPr lang="en-US" altLang="ja-JP" dirty="0" smtClean="0">
                <a:solidFill>
                  <a:schemeClr val="accent1">
                    <a:lumMod val="60000"/>
                    <a:lumOff val="40000"/>
                  </a:schemeClr>
                </a:solidFill>
                <a:latin typeface="+mn-ea"/>
                <a:ea typeface="+mn-ea"/>
              </a:rPr>
              <a:t>a</a:t>
            </a:r>
            <a:r>
              <a:rPr lang="ja-JP" altLang="en-US" dirty="0" smtClean="0">
                <a:solidFill>
                  <a:schemeClr val="accent1">
                    <a:lumMod val="60000"/>
                    <a:lumOff val="40000"/>
                  </a:schemeClr>
                </a:solidFill>
                <a:latin typeface="+mn-ea"/>
                <a:ea typeface="+mn-ea"/>
              </a:rPr>
              <a:t>の出力結果</a:t>
            </a:r>
            <a:endParaRPr lang="ja-JP" altLang="en-US" dirty="0">
              <a:solidFill>
                <a:schemeClr val="accent1">
                  <a:lumMod val="60000"/>
                  <a:lumOff val="40000"/>
                </a:schemeClr>
              </a:solidFill>
              <a:latin typeface="+mn-ea"/>
              <a:ea typeface="+mn-ea"/>
            </a:endParaRPr>
          </a:p>
        </p:txBody>
      </p:sp>
      <p:pic>
        <p:nvPicPr>
          <p:cNvPr id="38" name="図 37"/>
          <p:cNvPicPr>
            <a:picLocks noChangeAspect="1"/>
          </p:cNvPicPr>
          <p:nvPr/>
        </p:nvPicPr>
        <p:blipFill>
          <a:blip r:embed="rId7"/>
          <a:stretch>
            <a:fillRect/>
          </a:stretch>
        </p:blipFill>
        <p:spPr>
          <a:xfrm>
            <a:off x="7058540" y="357141"/>
            <a:ext cx="1843503" cy="1128114"/>
          </a:xfrm>
          <a:prstGeom prst="rect">
            <a:avLst/>
          </a:prstGeom>
        </p:spPr>
      </p:pic>
      <p:pic>
        <p:nvPicPr>
          <p:cNvPr id="39" name="図 38"/>
          <p:cNvPicPr>
            <a:picLocks noChangeAspect="1"/>
          </p:cNvPicPr>
          <p:nvPr/>
        </p:nvPicPr>
        <p:blipFill>
          <a:blip r:embed="rId8"/>
          <a:stretch>
            <a:fillRect/>
          </a:stretch>
        </p:blipFill>
        <p:spPr>
          <a:xfrm>
            <a:off x="6933182" y="42624"/>
            <a:ext cx="2074152" cy="335524"/>
          </a:xfrm>
          <a:prstGeom prst="rect">
            <a:avLst/>
          </a:prstGeom>
        </p:spPr>
      </p:pic>
      <p:sp>
        <p:nvSpPr>
          <p:cNvPr id="40" name="正方形/長方形 39"/>
          <p:cNvSpPr/>
          <p:nvPr/>
        </p:nvSpPr>
        <p:spPr bwMode="auto">
          <a:xfrm>
            <a:off x="6928511" y="42624"/>
            <a:ext cx="2131599" cy="1500950"/>
          </a:xfrm>
          <a:prstGeom prst="rect">
            <a:avLst/>
          </a:prstGeom>
          <a:noFill/>
          <a:ln>
            <a:solidFill>
              <a:schemeClr val="accent5">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41" name="正方形/長方形 40"/>
          <p:cNvSpPr/>
          <p:nvPr/>
        </p:nvSpPr>
        <p:spPr>
          <a:xfrm>
            <a:off x="6580333" y="25791"/>
            <a:ext cx="372917" cy="276999"/>
          </a:xfrm>
          <a:prstGeom prst="rect">
            <a:avLst/>
          </a:prstGeom>
        </p:spPr>
        <p:txBody>
          <a:bodyPr wrap="square">
            <a:spAutoFit/>
          </a:bodyPr>
          <a:lstStyle/>
          <a:p>
            <a:r>
              <a:rPr lang="en-US" altLang="ja-JP" dirty="0" err="1" smtClean="0">
                <a:solidFill>
                  <a:schemeClr val="accent5">
                    <a:lumMod val="75000"/>
                  </a:schemeClr>
                </a:solidFill>
                <a:latin typeface="+mn-ea"/>
                <a:ea typeface="+mn-ea"/>
              </a:rPr>
              <a:t>df</a:t>
            </a:r>
            <a:endParaRPr lang="ja-JP" altLang="en-US" dirty="0">
              <a:solidFill>
                <a:schemeClr val="accent5">
                  <a:lumMod val="75000"/>
                </a:schemeClr>
              </a:solidFill>
              <a:latin typeface="+mn-ea"/>
              <a:ea typeface="+mn-ea"/>
            </a:endParaRPr>
          </a:p>
        </p:txBody>
      </p:sp>
      <p:sp>
        <p:nvSpPr>
          <p:cNvPr id="30" name="正方形/長方形 29"/>
          <p:cNvSpPr/>
          <p:nvPr/>
        </p:nvSpPr>
        <p:spPr>
          <a:xfrm>
            <a:off x="4743078" y="319623"/>
            <a:ext cx="2210172" cy="461665"/>
          </a:xfrm>
          <a:prstGeom prst="rect">
            <a:avLst/>
          </a:prstGeom>
        </p:spPr>
        <p:txBody>
          <a:bodyPr wrap="square">
            <a:spAutoFit/>
          </a:bodyPr>
          <a:lstStyle/>
          <a:p>
            <a:r>
              <a:rPr lang="en-US" altLang="ja-JP" dirty="0" smtClean="0">
                <a:solidFill>
                  <a:schemeClr val="accent5"/>
                </a:solidFill>
                <a:latin typeface="+mn-ea"/>
                <a:ea typeface="+mn-ea"/>
              </a:rPr>
              <a:t>※</a:t>
            </a:r>
            <a:r>
              <a:rPr lang="ja-JP" altLang="en-US" dirty="0" smtClean="0">
                <a:solidFill>
                  <a:schemeClr val="accent5"/>
                </a:solidFill>
                <a:latin typeface="+mn-ea"/>
                <a:ea typeface="+mn-ea"/>
              </a:rPr>
              <a:t>ややこしいですが、</a:t>
            </a:r>
            <a:r>
              <a:rPr lang="ja-JP" altLang="en-US" dirty="0">
                <a:solidFill>
                  <a:schemeClr val="accent5"/>
                </a:solidFill>
                <a:latin typeface="+mn-ea"/>
                <a:ea typeface="+mn-ea"/>
              </a:rPr>
              <a:t>使</a:t>
            </a:r>
            <a:r>
              <a:rPr lang="ja-JP" altLang="en-US" dirty="0" smtClean="0">
                <a:solidFill>
                  <a:schemeClr val="accent5"/>
                </a:solidFill>
                <a:latin typeface="+mn-ea"/>
                <a:ea typeface="+mn-ea"/>
              </a:rPr>
              <a:t>っている</a:t>
            </a:r>
            <a:r>
              <a:rPr lang="en-US" altLang="ja-JP" dirty="0" smtClean="0">
                <a:solidFill>
                  <a:schemeClr val="accent5"/>
                </a:solidFill>
                <a:latin typeface="+mn-ea"/>
                <a:ea typeface="+mn-ea"/>
              </a:rPr>
              <a:t>DF</a:t>
            </a:r>
          </a:p>
          <a:p>
            <a:r>
              <a:rPr lang="ja-JP" altLang="en-US" dirty="0" smtClean="0">
                <a:solidFill>
                  <a:schemeClr val="accent5"/>
                </a:solidFill>
                <a:latin typeface="+mn-ea"/>
                <a:ea typeface="+mn-ea"/>
              </a:rPr>
              <a:t>　が</a:t>
            </a:r>
            <a:r>
              <a:rPr lang="en-US" altLang="ja-JP" dirty="0" err="1" smtClean="0">
                <a:solidFill>
                  <a:schemeClr val="accent5"/>
                </a:solidFill>
                <a:latin typeface="+mn-ea"/>
                <a:ea typeface="+mn-ea"/>
              </a:rPr>
              <a:t>df</a:t>
            </a:r>
            <a:r>
              <a:rPr lang="ja-JP" altLang="en-US" dirty="0" smtClean="0">
                <a:solidFill>
                  <a:schemeClr val="accent5"/>
                </a:solidFill>
                <a:latin typeface="+mn-ea"/>
                <a:ea typeface="+mn-ea"/>
              </a:rPr>
              <a:t>に戻っているので注意→</a:t>
            </a:r>
            <a:endParaRPr lang="ja-JP" altLang="en-US" dirty="0">
              <a:solidFill>
                <a:schemeClr val="accent5"/>
              </a:solidFill>
              <a:latin typeface="+mn-ea"/>
              <a:ea typeface="+mn-ea"/>
            </a:endParaRPr>
          </a:p>
        </p:txBody>
      </p:sp>
    </p:spTree>
    <p:extLst>
      <p:ext uri="{BB962C8B-B14F-4D97-AF65-F5344CB8AC3E}">
        <p14:creationId xmlns:p14="http://schemas.microsoft.com/office/powerpoint/2010/main" val="30489232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p:cNvPicPr>
            <a:picLocks noChangeAspect="1"/>
          </p:cNvPicPr>
          <p:nvPr/>
        </p:nvPicPr>
        <p:blipFill>
          <a:blip r:embed="rId2"/>
          <a:stretch>
            <a:fillRect/>
          </a:stretch>
        </p:blipFill>
        <p:spPr>
          <a:xfrm>
            <a:off x="574906" y="954916"/>
            <a:ext cx="1876687" cy="504895"/>
          </a:xfrm>
          <a:prstGeom prst="rect">
            <a:avLst/>
          </a:prstGeom>
        </p:spPr>
      </p:pic>
      <p:sp>
        <p:nvSpPr>
          <p:cNvPr id="2" name="タイトル 1"/>
          <p:cNvSpPr>
            <a:spLocks noGrp="1"/>
          </p:cNvSpPr>
          <p:nvPr>
            <p:ph type="title"/>
          </p:nvPr>
        </p:nvSpPr>
        <p:spPr/>
        <p:txBody>
          <a:bodyPr/>
          <a:lstStyle/>
          <a:p>
            <a:r>
              <a:rPr lang="en-US" altLang="ja-JP" dirty="0"/>
              <a:t>【Pandas】</a:t>
            </a:r>
            <a:r>
              <a:rPr lang="ja-JP" altLang="en-US" dirty="0"/>
              <a:t>　</a:t>
            </a:r>
            <a:r>
              <a:rPr lang="en-US" altLang="ja-JP" dirty="0" err="1"/>
              <a:t>DataFrame</a:t>
            </a:r>
            <a:endParaRPr kumimoji="1" lang="ja-JP" altLang="en-US" dirty="0"/>
          </a:p>
        </p:txBody>
      </p:sp>
      <p:sp>
        <p:nvSpPr>
          <p:cNvPr id="4" name="正方形/長方形 3"/>
          <p:cNvSpPr/>
          <p:nvPr/>
        </p:nvSpPr>
        <p:spPr>
          <a:xfrm>
            <a:off x="2608977" y="965907"/>
            <a:ext cx="2550252" cy="461665"/>
          </a:xfrm>
          <a:prstGeom prst="rect">
            <a:avLst/>
          </a:prstGeom>
        </p:spPr>
        <p:txBody>
          <a:bodyPr wrap="square">
            <a:spAutoFit/>
          </a:bodyPr>
          <a:lstStyle/>
          <a:p>
            <a:r>
              <a:rPr lang="en-US" altLang="ja-JP" dirty="0">
                <a:latin typeface="+mn-ea"/>
                <a:ea typeface="+mn-ea"/>
              </a:rPr>
              <a:t>a</a:t>
            </a:r>
            <a:r>
              <a:rPr lang="ja-JP" altLang="en-US" dirty="0">
                <a:latin typeface="+mn-ea"/>
                <a:ea typeface="+mn-ea"/>
              </a:rPr>
              <a:t>の中にある</a:t>
            </a:r>
            <a:r>
              <a:rPr lang="en-US" altLang="ja-JP" dirty="0">
                <a:latin typeface="+mn-ea"/>
                <a:ea typeface="+mn-ea"/>
              </a:rPr>
              <a:t>185</a:t>
            </a:r>
            <a:r>
              <a:rPr lang="ja-JP" altLang="en-US" dirty="0">
                <a:latin typeface="+mn-ea"/>
                <a:ea typeface="+mn-ea"/>
              </a:rPr>
              <a:t>を</a:t>
            </a:r>
            <a:r>
              <a:rPr lang="en-US" altLang="ja-JP" dirty="0">
                <a:latin typeface="+mn-ea"/>
                <a:ea typeface="+mn-ea"/>
              </a:rPr>
              <a:t>190</a:t>
            </a:r>
            <a:r>
              <a:rPr lang="ja-JP" altLang="en-US" dirty="0">
                <a:latin typeface="+mn-ea"/>
                <a:ea typeface="+mn-ea"/>
              </a:rPr>
              <a:t>に</a:t>
            </a:r>
            <a:r>
              <a:rPr lang="ja-JP" altLang="en-US" dirty="0" smtClean="0">
                <a:latin typeface="+mn-ea"/>
                <a:ea typeface="+mn-ea"/>
              </a:rPr>
              <a:t>置き換える</a:t>
            </a:r>
            <a:endParaRPr lang="en-US" altLang="ja-JP" dirty="0" smtClean="0">
              <a:latin typeface="+mn-ea"/>
              <a:ea typeface="+mn-ea"/>
            </a:endParaRPr>
          </a:p>
          <a:p>
            <a:r>
              <a:rPr lang="en-US" altLang="ja-JP" dirty="0" smtClean="0">
                <a:latin typeface="+mn-ea"/>
                <a:ea typeface="+mn-ea"/>
              </a:rPr>
              <a:t>※a</a:t>
            </a:r>
            <a:r>
              <a:rPr lang="ja-JP" altLang="en-US" dirty="0">
                <a:latin typeface="+mn-ea"/>
                <a:ea typeface="+mn-ea"/>
              </a:rPr>
              <a:t>の</a:t>
            </a:r>
            <a:r>
              <a:rPr lang="ja-JP" altLang="en-US" dirty="0" smtClean="0">
                <a:latin typeface="+mn-ea"/>
                <a:ea typeface="+mn-ea"/>
              </a:rPr>
              <a:t>中身は</a:t>
            </a:r>
            <a:r>
              <a:rPr lang="en-US" altLang="ja-JP" dirty="0" err="1" smtClean="0">
                <a:latin typeface="+mn-ea"/>
                <a:ea typeface="+mn-ea"/>
              </a:rPr>
              <a:t>df</a:t>
            </a:r>
            <a:r>
              <a:rPr lang="en-US" altLang="ja-JP" dirty="0" smtClean="0">
                <a:latin typeface="+mn-ea"/>
                <a:ea typeface="+mn-ea"/>
              </a:rPr>
              <a:t>[‘Height’]</a:t>
            </a:r>
            <a:endParaRPr lang="ja-JP" altLang="en-US" dirty="0">
              <a:latin typeface="+mn-ea"/>
              <a:ea typeface="+mn-ea"/>
            </a:endParaRPr>
          </a:p>
        </p:txBody>
      </p:sp>
      <p:pic>
        <p:nvPicPr>
          <p:cNvPr id="5" name="図 4"/>
          <p:cNvPicPr>
            <a:picLocks noChangeAspect="1"/>
          </p:cNvPicPr>
          <p:nvPr/>
        </p:nvPicPr>
        <p:blipFill>
          <a:blip r:embed="rId3"/>
          <a:stretch>
            <a:fillRect/>
          </a:stretch>
        </p:blipFill>
        <p:spPr>
          <a:xfrm>
            <a:off x="945599" y="1753764"/>
            <a:ext cx="4456911" cy="833544"/>
          </a:xfrm>
          <a:prstGeom prst="rect">
            <a:avLst/>
          </a:prstGeom>
        </p:spPr>
      </p:pic>
      <p:sp>
        <p:nvSpPr>
          <p:cNvPr id="7" name="下矢印 6"/>
          <p:cNvSpPr/>
          <p:nvPr/>
        </p:nvSpPr>
        <p:spPr bwMode="auto">
          <a:xfrm>
            <a:off x="1453546" y="1476139"/>
            <a:ext cx="332377" cy="257163"/>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0" name="正方形/長方形 9"/>
          <p:cNvSpPr/>
          <p:nvPr/>
        </p:nvSpPr>
        <p:spPr bwMode="auto">
          <a:xfrm>
            <a:off x="4668473" y="2369251"/>
            <a:ext cx="734037" cy="214426"/>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11" name="正方形/長方形 10"/>
          <p:cNvSpPr/>
          <p:nvPr/>
        </p:nvSpPr>
        <p:spPr>
          <a:xfrm>
            <a:off x="4526557" y="2393197"/>
            <a:ext cx="1793845" cy="261610"/>
          </a:xfrm>
          <a:prstGeom prst="rect">
            <a:avLst/>
          </a:prstGeom>
        </p:spPr>
        <p:txBody>
          <a:bodyPr wrap="square">
            <a:spAutoFit/>
          </a:bodyPr>
          <a:lstStyle/>
          <a:p>
            <a:r>
              <a:rPr lang="ja-JP" altLang="en-US" sz="1100" dirty="0" smtClean="0">
                <a:solidFill>
                  <a:schemeClr val="accent6"/>
                </a:solidFill>
                <a:latin typeface="游ゴシック" panose="020B0400000000000000" pitchFamily="50" charset="-128"/>
                <a:ea typeface="游ゴシック" panose="020B0400000000000000" pitchFamily="50" charset="-128"/>
              </a:rPr>
              <a:t>（関数）を適用する</a:t>
            </a:r>
            <a:endParaRPr lang="ja-JP" altLang="en-US" sz="1100" dirty="0">
              <a:solidFill>
                <a:schemeClr val="accent6"/>
              </a:solidFill>
              <a:latin typeface="游ゴシック" panose="020B0400000000000000" pitchFamily="50" charset="-128"/>
              <a:ea typeface="游ゴシック" panose="020B0400000000000000" pitchFamily="50" charset="-128"/>
            </a:endParaRPr>
          </a:p>
        </p:txBody>
      </p:sp>
      <p:pic>
        <p:nvPicPr>
          <p:cNvPr id="12" name="図 11"/>
          <p:cNvPicPr>
            <a:picLocks noChangeAspect="1"/>
          </p:cNvPicPr>
          <p:nvPr/>
        </p:nvPicPr>
        <p:blipFill>
          <a:blip r:embed="rId4"/>
          <a:stretch>
            <a:fillRect/>
          </a:stretch>
        </p:blipFill>
        <p:spPr>
          <a:xfrm>
            <a:off x="6928511" y="1672940"/>
            <a:ext cx="1743318" cy="782280"/>
          </a:xfrm>
          <a:prstGeom prst="rect">
            <a:avLst/>
          </a:prstGeom>
        </p:spPr>
      </p:pic>
      <p:sp>
        <p:nvSpPr>
          <p:cNvPr id="13" name="正方形/長方形 12"/>
          <p:cNvSpPr/>
          <p:nvPr/>
        </p:nvSpPr>
        <p:spPr>
          <a:xfrm>
            <a:off x="6752866" y="2476464"/>
            <a:ext cx="2232443" cy="646331"/>
          </a:xfrm>
          <a:prstGeom prst="rect">
            <a:avLst/>
          </a:prstGeom>
        </p:spPr>
        <p:txBody>
          <a:bodyPr wrap="square">
            <a:spAutoFit/>
          </a:bodyPr>
          <a:lstStyle/>
          <a:p>
            <a:r>
              <a:rPr lang="en-US" altLang="ja-JP" dirty="0">
                <a:solidFill>
                  <a:schemeClr val="accent1">
                    <a:lumMod val="60000"/>
                    <a:lumOff val="40000"/>
                  </a:schemeClr>
                </a:solidFill>
                <a:latin typeface="+mn-ea"/>
                <a:ea typeface="+mn-ea"/>
              </a:rPr>
              <a:t>a = </a:t>
            </a:r>
            <a:r>
              <a:rPr lang="en-US" altLang="ja-JP" dirty="0" err="1">
                <a:solidFill>
                  <a:schemeClr val="accent1">
                    <a:lumMod val="60000"/>
                    <a:lumOff val="40000"/>
                  </a:schemeClr>
                </a:solidFill>
                <a:latin typeface="+mn-ea"/>
                <a:ea typeface="+mn-ea"/>
              </a:rPr>
              <a:t>df</a:t>
            </a:r>
            <a:r>
              <a:rPr lang="en-US" altLang="ja-JP" dirty="0">
                <a:solidFill>
                  <a:schemeClr val="accent1">
                    <a:lumMod val="60000"/>
                    <a:lumOff val="40000"/>
                  </a:schemeClr>
                </a:solidFill>
                <a:latin typeface="+mn-ea"/>
                <a:ea typeface="+mn-ea"/>
              </a:rPr>
              <a:t>['Height'] </a:t>
            </a:r>
            <a:r>
              <a:rPr lang="ja-JP" altLang="en-US" dirty="0">
                <a:solidFill>
                  <a:schemeClr val="accent1">
                    <a:lumMod val="60000"/>
                    <a:lumOff val="40000"/>
                  </a:schemeClr>
                </a:solidFill>
                <a:latin typeface="+mn-ea"/>
                <a:ea typeface="+mn-ea"/>
              </a:rPr>
              <a:t>の中の</a:t>
            </a:r>
            <a:r>
              <a:rPr lang="en-US" altLang="ja-JP" dirty="0">
                <a:solidFill>
                  <a:schemeClr val="accent1">
                    <a:lumMod val="60000"/>
                    <a:lumOff val="40000"/>
                  </a:schemeClr>
                </a:solidFill>
                <a:latin typeface="+mn-ea"/>
                <a:ea typeface="+mn-ea"/>
              </a:rPr>
              <a:t>185</a:t>
            </a:r>
            <a:r>
              <a:rPr lang="ja-JP" altLang="en-US" dirty="0">
                <a:solidFill>
                  <a:schemeClr val="accent1">
                    <a:lumMod val="60000"/>
                    <a:lumOff val="40000"/>
                  </a:schemeClr>
                </a:solidFill>
                <a:latin typeface="+mn-ea"/>
                <a:ea typeface="+mn-ea"/>
              </a:rPr>
              <a:t>が</a:t>
            </a:r>
            <a:r>
              <a:rPr lang="en-US" altLang="ja-JP" dirty="0">
                <a:solidFill>
                  <a:schemeClr val="accent1">
                    <a:lumMod val="60000"/>
                    <a:lumOff val="40000"/>
                  </a:schemeClr>
                </a:solidFill>
                <a:latin typeface="+mn-ea"/>
                <a:ea typeface="+mn-ea"/>
              </a:rPr>
              <a:t>190</a:t>
            </a:r>
            <a:r>
              <a:rPr lang="ja-JP" altLang="en-US" dirty="0">
                <a:solidFill>
                  <a:schemeClr val="accent1">
                    <a:lumMod val="60000"/>
                    <a:lumOff val="40000"/>
                  </a:schemeClr>
                </a:solidFill>
                <a:latin typeface="+mn-ea"/>
                <a:ea typeface="+mn-ea"/>
              </a:rPr>
              <a:t>に置き換わって</a:t>
            </a:r>
            <a:r>
              <a:rPr lang="ja-JP" altLang="en-US" dirty="0" smtClean="0">
                <a:solidFill>
                  <a:schemeClr val="accent1">
                    <a:lumMod val="60000"/>
                    <a:lumOff val="40000"/>
                  </a:schemeClr>
                </a:solidFill>
                <a:latin typeface="+mn-ea"/>
                <a:ea typeface="+mn-ea"/>
              </a:rPr>
              <a:t>いる</a:t>
            </a:r>
            <a:endParaRPr lang="en-US" altLang="ja-JP" dirty="0" smtClean="0">
              <a:solidFill>
                <a:schemeClr val="accent1">
                  <a:lumMod val="60000"/>
                  <a:lumOff val="40000"/>
                </a:schemeClr>
              </a:solidFill>
              <a:latin typeface="+mn-ea"/>
              <a:ea typeface="+mn-ea"/>
            </a:endParaRPr>
          </a:p>
          <a:p>
            <a:r>
              <a:rPr lang="ja-JP" altLang="en-US" sz="1050" dirty="0" smtClean="0">
                <a:latin typeface="+mn-ea"/>
                <a:ea typeface="+mn-ea"/>
              </a:rPr>
              <a:t>（</a:t>
            </a:r>
            <a:r>
              <a:rPr lang="en-US" altLang="ja-JP" sz="1050" dirty="0" smtClean="0">
                <a:latin typeface="+mn-ea"/>
                <a:ea typeface="+mn-ea"/>
              </a:rPr>
              <a:t>1</a:t>
            </a:r>
            <a:r>
              <a:rPr lang="ja-JP" altLang="en-US" sz="1050" dirty="0" smtClean="0">
                <a:latin typeface="+mn-ea"/>
                <a:ea typeface="+mn-ea"/>
              </a:rPr>
              <a:t>行なので</a:t>
            </a:r>
            <a:r>
              <a:rPr lang="en-US" altLang="ja-JP" sz="1050" dirty="0" smtClean="0">
                <a:latin typeface="+mn-ea"/>
                <a:ea typeface="+mn-ea"/>
              </a:rPr>
              <a:t>Series</a:t>
            </a:r>
            <a:r>
              <a:rPr lang="ja-JP" altLang="en-US" sz="1050" dirty="0" smtClean="0">
                <a:latin typeface="+mn-ea"/>
                <a:ea typeface="+mn-ea"/>
              </a:rPr>
              <a:t>形式で出力）</a:t>
            </a:r>
            <a:endParaRPr lang="ja-JP" altLang="en-US" sz="1050" dirty="0">
              <a:latin typeface="+mn-ea"/>
              <a:ea typeface="+mn-ea"/>
            </a:endParaRPr>
          </a:p>
        </p:txBody>
      </p:sp>
      <p:sp>
        <p:nvSpPr>
          <p:cNvPr id="14" name="下矢印 13"/>
          <p:cNvSpPr/>
          <p:nvPr/>
        </p:nvSpPr>
        <p:spPr bwMode="auto">
          <a:xfrm rot="16200000">
            <a:off x="6415209" y="1980067"/>
            <a:ext cx="415255"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cxnSp>
        <p:nvCxnSpPr>
          <p:cNvPr id="15" name="直線コネクタ 14"/>
          <p:cNvCxnSpPr/>
          <p:nvPr/>
        </p:nvCxnSpPr>
        <p:spPr bwMode="auto">
          <a:xfrm>
            <a:off x="7239674" y="2305142"/>
            <a:ext cx="281031" cy="0"/>
          </a:xfrm>
          <a:prstGeom prst="line">
            <a:avLst/>
          </a:prstGeom>
          <a:ln>
            <a:solidFill>
              <a:schemeClr val="accent1">
                <a:lumMod val="60000"/>
                <a:lumOff val="40000"/>
              </a:schemeClr>
            </a:solidFill>
            <a:headEnd type="none" w="med" len="med"/>
            <a:tailEnd type="none"/>
          </a:ln>
        </p:spPr>
        <p:style>
          <a:lnRef idx="3">
            <a:schemeClr val="accent1"/>
          </a:lnRef>
          <a:fillRef idx="0">
            <a:schemeClr val="accent1"/>
          </a:fillRef>
          <a:effectRef idx="2">
            <a:schemeClr val="accent1"/>
          </a:effectRef>
          <a:fontRef idx="minor">
            <a:schemeClr val="tx1"/>
          </a:fontRef>
        </p:style>
      </p:cxnSp>
      <p:pic>
        <p:nvPicPr>
          <p:cNvPr id="16" name="図 15"/>
          <p:cNvPicPr>
            <a:picLocks noChangeAspect="1"/>
          </p:cNvPicPr>
          <p:nvPr/>
        </p:nvPicPr>
        <p:blipFill>
          <a:blip r:embed="rId5"/>
          <a:stretch>
            <a:fillRect/>
          </a:stretch>
        </p:blipFill>
        <p:spPr>
          <a:xfrm>
            <a:off x="585396" y="3448626"/>
            <a:ext cx="2934109" cy="514422"/>
          </a:xfrm>
          <a:prstGeom prst="rect">
            <a:avLst/>
          </a:prstGeom>
        </p:spPr>
      </p:pic>
      <p:sp>
        <p:nvSpPr>
          <p:cNvPr id="17" name="正方形/長方形 16"/>
          <p:cNvSpPr/>
          <p:nvPr/>
        </p:nvSpPr>
        <p:spPr>
          <a:xfrm>
            <a:off x="3553874" y="3514576"/>
            <a:ext cx="4028667" cy="276999"/>
          </a:xfrm>
          <a:prstGeom prst="rect">
            <a:avLst/>
          </a:prstGeom>
        </p:spPr>
        <p:txBody>
          <a:bodyPr wrap="none">
            <a:spAutoFit/>
          </a:bodyPr>
          <a:lstStyle/>
          <a:p>
            <a:r>
              <a:rPr lang="en-US" altLang="ja-JP" dirty="0">
                <a:solidFill>
                  <a:srgbClr val="000000"/>
                </a:solidFill>
                <a:latin typeface="+mn-ea"/>
                <a:ea typeface="+mn-ea"/>
              </a:rPr>
              <a:t>a</a:t>
            </a:r>
            <a:r>
              <a:rPr lang="ja-JP" altLang="en-US" dirty="0">
                <a:solidFill>
                  <a:srgbClr val="000000"/>
                </a:solidFill>
                <a:latin typeface="+mn-ea"/>
                <a:ea typeface="+mn-ea"/>
              </a:rPr>
              <a:t>という変数に</a:t>
            </a:r>
            <a:r>
              <a:rPr lang="en-US" altLang="ja-JP" dirty="0" err="1">
                <a:solidFill>
                  <a:srgbClr val="000000"/>
                </a:solidFill>
                <a:latin typeface="+mn-ea"/>
                <a:ea typeface="+mn-ea"/>
              </a:rPr>
              <a:t>df</a:t>
            </a:r>
            <a:r>
              <a:rPr lang="en-US" altLang="ja-JP" dirty="0">
                <a:solidFill>
                  <a:srgbClr val="000000"/>
                </a:solidFill>
                <a:latin typeface="+mn-ea"/>
                <a:ea typeface="+mn-ea"/>
              </a:rPr>
              <a:t>['Height']</a:t>
            </a:r>
            <a:r>
              <a:rPr lang="ja-JP" altLang="en-US" dirty="0">
                <a:solidFill>
                  <a:srgbClr val="000000"/>
                </a:solidFill>
                <a:latin typeface="+mn-ea"/>
                <a:ea typeface="+mn-ea"/>
              </a:rPr>
              <a:t>を</a:t>
            </a:r>
            <a:r>
              <a:rPr lang="en-US" altLang="ja-JP" dirty="0">
                <a:solidFill>
                  <a:srgbClr val="000000"/>
                </a:solidFill>
                <a:latin typeface="+mn-ea"/>
                <a:ea typeface="+mn-ea"/>
              </a:rPr>
              <a:t>.replace(185, 190)</a:t>
            </a:r>
            <a:r>
              <a:rPr lang="ja-JP" altLang="en-US" dirty="0">
                <a:solidFill>
                  <a:srgbClr val="000000"/>
                </a:solidFill>
                <a:latin typeface="+mn-ea"/>
                <a:ea typeface="+mn-ea"/>
              </a:rPr>
              <a:t>したものを代入</a:t>
            </a:r>
            <a:r>
              <a:rPr lang="ja-JP" altLang="en-US" dirty="0">
                <a:latin typeface="+mn-ea"/>
                <a:ea typeface="+mn-ea"/>
              </a:rPr>
              <a:t> </a:t>
            </a:r>
          </a:p>
        </p:txBody>
      </p:sp>
      <p:sp>
        <p:nvSpPr>
          <p:cNvPr id="19" name="正方形/長方形 18"/>
          <p:cNvSpPr/>
          <p:nvPr/>
        </p:nvSpPr>
        <p:spPr>
          <a:xfrm>
            <a:off x="3553874" y="3790371"/>
            <a:ext cx="4893840" cy="276999"/>
          </a:xfrm>
          <a:prstGeom prst="rect">
            <a:avLst/>
          </a:prstGeom>
        </p:spPr>
        <p:txBody>
          <a:bodyPr wrap="square">
            <a:spAutoFit/>
          </a:bodyPr>
          <a:lstStyle/>
          <a:p>
            <a:r>
              <a:rPr lang="ja-JP" altLang="en-US" dirty="0">
                <a:latin typeface="+mn-ea"/>
                <a:ea typeface="+mn-ea"/>
              </a:rPr>
              <a:t>（</a:t>
            </a:r>
            <a:r>
              <a:rPr lang="en-US" altLang="ja-JP" dirty="0" smtClean="0">
                <a:latin typeface="+mn-ea"/>
                <a:ea typeface="+mn-ea"/>
              </a:rPr>
              <a:t>DF</a:t>
            </a:r>
            <a:r>
              <a:rPr lang="ja-JP" altLang="en-US" dirty="0" err="1">
                <a:latin typeface="+mn-ea"/>
                <a:ea typeface="+mn-ea"/>
              </a:rPr>
              <a:t>を抽</a:t>
            </a:r>
            <a:r>
              <a:rPr lang="ja-JP" altLang="en-US" dirty="0">
                <a:latin typeface="+mn-ea"/>
                <a:ea typeface="+mn-ea"/>
              </a:rPr>
              <a:t>出したものに</a:t>
            </a:r>
            <a:r>
              <a:rPr lang="ja-JP" altLang="en-US" dirty="0" smtClean="0">
                <a:latin typeface="+mn-ea"/>
                <a:ea typeface="+mn-ea"/>
              </a:rPr>
              <a:t>メソッド（関数）を</a:t>
            </a:r>
            <a:r>
              <a:rPr lang="ja-JP" altLang="en-US" dirty="0">
                <a:latin typeface="+mn-ea"/>
                <a:ea typeface="+mn-ea"/>
              </a:rPr>
              <a:t>後ろ</a:t>
            </a:r>
            <a:r>
              <a:rPr lang="ja-JP" altLang="en-US" dirty="0" smtClean="0">
                <a:latin typeface="+mn-ea"/>
                <a:ea typeface="+mn-ea"/>
              </a:rPr>
              <a:t>から直接かける</a:t>
            </a:r>
            <a:r>
              <a:rPr lang="ja-JP" altLang="en-US" dirty="0">
                <a:latin typeface="+mn-ea"/>
                <a:ea typeface="+mn-ea"/>
              </a:rPr>
              <a:t>ことが</a:t>
            </a:r>
            <a:r>
              <a:rPr lang="ja-JP" altLang="en-US" dirty="0" smtClean="0">
                <a:latin typeface="+mn-ea"/>
                <a:ea typeface="+mn-ea"/>
              </a:rPr>
              <a:t>できる）</a:t>
            </a:r>
            <a:endParaRPr lang="en-US" altLang="ja-JP" dirty="0" smtClean="0">
              <a:latin typeface="+mn-ea"/>
              <a:ea typeface="+mn-ea"/>
            </a:endParaRPr>
          </a:p>
        </p:txBody>
      </p:sp>
      <p:pic>
        <p:nvPicPr>
          <p:cNvPr id="20" name="図 19"/>
          <p:cNvPicPr>
            <a:picLocks noChangeAspect="1"/>
          </p:cNvPicPr>
          <p:nvPr/>
        </p:nvPicPr>
        <p:blipFill>
          <a:blip r:embed="rId4"/>
          <a:stretch>
            <a:fillRect/>
          </a:stretch>
        </p:blipFill>
        <p:spPr>
          <a:xfrm>
            <a:off x="6928511" y="5005346"/>
            <a:ext cx="1743318" cy="822964"/>
          </a:xfrm>
          <a:prstGeom prst="rect">
            <a:avLst/>
          </a:prstGeom>
        </p:spPr>
      </p:pic>
      <p:sp>
        <p:nvSpPr>
          <p:cNvPr id="25" name="下矢印 24"/>
          <p:cNvSpPr/>
          <p:nvPr/>
        </p:nvSpPr>
        <p:spPr bwMode="auto">
          <a:xfrm rot="16200000">
            <a:off x="6348950" y="5245269"/>
            <a:ext cx="436627" cy="260058"/>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26" name="正方形/長方形 25"/>
          <p:cNvSpPr/>
          <p:nvPr/>
        </p:nvSpPr>
        <p:spPr>
          <a:xfrm>
            <a:off x="1259761" y="5280911"/>
            <a:ext cx="2135521" cy="276999"/>
          </a:xfrm>
          <a:prstGeom prst="rect">
            <a:avLst/>
          </a:prstGeom>
        </p:spPr>
        <p:txBody>
          <a:bodyPr wrap="none">
            <a:spAutoFit/>
          </a:bodyPr>
          <a:lstStyle/>
          <a:p>
            <a:r>
              <a:rPr lang="en-US" altLang="ja-JP" dirty="0" err="1">
                <a:solidFill>
                  <a:schemeClr val="accent5"/>
                </a:solidFill>
                <a:latin typeface="+mn-ea"/>
                <a:ea typeface="+mn-ea"/>
              </a:rPr>
              <a:t>df</a:t>
            </a:r>
            <a:r>
              <a:rPr lang="en-US" altLang="ja-JP" dirty="0">
                <a:solidFill>
                  <a:schemeClr val="accent5"/>
                </a:solidFill>
                <a:latin typeface="+mn-ea"/>
                <a:ea typeface="+mn-ea"/>
              </a:rPr>
              <a:t>['Height']</a:t>
            </a:r>
            <a:r>
              <a:rPr lang="en-US" altLang="ja-JP" dirty="0">
                <a:solidFill>
                  <a:schemeClr val="accent3">
                    <a:lumMod val="75000"/>
                  </a:schemeClr>
                </a:solidFill>
                <a:latin typeface="+mn-ea"/>
                <a:ea typeface="+mn-ea"/>
              </a:rPr>
              <a:t>.replace(185, 190</a:t>
            </a:r>
            <a:r>
              <a:rPr lang="en-US" altLang="ja-JP" dirty="0" smtClean="0">
                <a:solidFill>
                  <a:schemeClr val="accent3">
                    <a:lumMod val="75000"/>
                  </a:schemeClr>
                </a:solidFill>
                <a:latin typeface="+mn-ea"/>
                <a:ea typeface="+mn-ea"/>
              </a:rPr>
              <a:t>)</a:t>
            </a:r>
            <a:endParaRPr lang="ja-JP" altLang="en-US" dirty="0">
              <a:solidFill>
                <a:schemeClr val="accent3">
                  <a:lumMod val="75000"/>
                </a:schemeClr>
              </a:solidFill>
              <a:latin typeface="+mn-ea"/>
              <a:ea typeface="+mn-ea"/>
            </a:endParaRPr>
          </a:p>
        </p:txBody>
      </p:sp>
      <p:sp>
        <p:nvSpPr>
          <p:cNvPr id="27" name="下矢印 26"/>
          <p:cNvSpPr/>
          <p:nvPr/>
        </p:nvSpPr>
        <p:spPr bwMode="auto">
          <a:xfrm>
            <a:off x="1889774" y="3736884"/>
            <a:ext cx="332377" cy="538206"/>
          </a:xfrm>
          <a:prstGeom prst="down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28" name="テキスト ボックス 27"/>
          <p:cNvSpPr txBox="1"/>
          <p:nvPr/>
        </p:nvSpPr>
        <p:spPr>
          <a:xfrm>
            <a:off x="798150" y="5805928"/>
            <a:ext cx="1204426" cy="461665"/>
          </a:xfrm>
          <a:prstGeom prst="rect">
            <a:avLst/>
          </a:prstGeom>
          <a:noFill/>
        </p:spPr>
        <p:txBody>
          <a:bodyPr wrap="square" rtlCol="0">
            <a:spAutoFit/>
          </a:bodyPr>
          <a:lstStyle/>
          <a:p>
            <a:r>
              <a:rPr lang="en-US" altLang="ja-JP" dirty="0" err="1" smtClean="0">
                <a:solidFill>
                  <a:schemeClr val="accent5"/>
                </a:solidFill>
                <a:effectLst>
                  <a:glow rad="127000">
                    <a:schemeClr val="bg1">
                      <a:alpha val="90000"/>
                    </a:schemeClr>
                  </a:glow>
                </a:effectLst>
                <a:latin typeface="+mn-ea"/>
                <a:ea typeface="+mn-ea"/>
              </a:rPr>
              <a:t>df</a:t>
            </a:r>
            <a:r>
              <a:rPr lang="ja-JP" altLang="en-US" dirty="0" smtClean="0">
                <a:solidFill>
                  <a:schemeClr val="accent5"/>
                </a:solidFill>
                <a:effectLst>
                  <a:glow rad="127000">
                    <a:schemeClr val="bg1">
                      <a:alpha val="90000"/>
                    </a:schemeClr>
                  </a:glow>
                </a:effectLst>
                <a:latin typeface="+mn-ea"/>
                <a:ea typeface="+mn-ea"/>
              </a:rPr>
              <a:t>の「</a:t>
            </a:r>
            <a:r>
              <a:rPr lang="en-US" altLang="ja-JP" dirty="0" smtClean="0">
                <a:solidFill>
                  <a:schemeClr val="accent5"/>
                </a:solidFill>
                <a:effectLst>
                  <a:glow rad="127000">
                    <a:schemeClr val="bg1">
                      <a:alpha val="90000"/>
                    </a:schemeClr>
                  </a:glow>
                </a:effectLst>
                <a:latin typeface="+mn-ea"/>
                <a:ea typeface="+mn-ea"/>
              </a:rPr>
              <a:t>Height</a:t>
            </a:r>
            <a:r>
              <a:rPr lang="ja-JP" altLang="en-US" dirty="0" smtClean="0">
                <a:solidFill>
                  <a:schemeClr val="accent5"/>
                </a:solidFill>
                <a:effectLst>
                  <a:glow rad="127000">
                    <a:schemeClr val="bg1">
                      <a:alpha val="90000"/>
                    </a:schemeClr>
                  </a:glow>
                </a:effectLst>
                <a:latin typeface="+mn-ea"/>
                <a:ea typeface="+mn-ea"/>
              </a:rPr>
              <a:t>行」を抽出したもの</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9" name="直線矢印コネクタ 28"/>
          <p:cNvCxnSpPr/>
          <p:nvPr/>
        </p:nvCxnSpPr>
        <p:spPr bwMode="auto">
          <a:xfrm flipV="1">
            <a:off x="1404322" y="5557910"/>
            <a:ext cx="228754" cy="222049"/>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30" name="直線矢印コネクタ 29"/>
          <p:cNvCxnSpPr/>
          <p:nvPr/>
        </p:nvCxnSpPr>
        <p:spPr bwMode="auto">
          <a:xfrm flipH="1" flipV="1">
            <a:off x="2956239" y="5515332"/>
            <a:ext cx="50075" cy="207214"/>
          </a:xfrm>
          <a:prstGeom prst="straightConnector1">
            <a:avLst/>
          </a:prstGeom>
          <a:ln>
            <a:solidFill>
              <a:schemeClr val="accent3">
                <a:lumMod val="75000"/>
              </a:schemeClr>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1" name="テキスト ボックス 30"/>
          <p:cNvSpPr txBox="1"/>
          <p:nvPr/>
        </p:nvSpPr>
        <p:spPr>
          <a:xfrm>
            <a:off x="2376445" y="5704701"/>
            <a:ext cx="4203888"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水色のデータの塊</a:t>
            </a:r>
            <a:r>
              <a:rPr lang="ja-JP" altLang="en-US" dirty="0" smtClean="0">
                <a:solidFill>
                  <a:schemeClr val="accent3">
                    <a:lumMod val="75000"/>
                  </a:schemeClr>
                </a:solidFill>
                <a:effectLst>
                  <a:glow rad="127000">
                    <a:schemeClr val="bg1">
                      <a:alpha val="90000"/>
                    </a:schemeClr>
                  </a:glow>
                </a:effectLst>
                <a:latin typeface="+mn-ea"/>
                <a:ea typeface="+mn-ea"/>
              </a:rPr>
              <a:t>の中の</a:t>
            </a:r>
            <a:r>
              <a:rPr lang="en-US" altLang="ja-JP" dirty="0" smtClean="0">
                <a:solidFill>
                  <a:schemeClr val="accent3">
                    <a:lumMod val="75000"/>
                  </a:schemeClr>
                </a:solidFill>
                <a:effectLst>
                  <a:glow rad="127000">
                    <a:schemeClr val="bg1">
                      <a:alpha val="90000"/>
                    </a:schemeClr>
                  </a:glow>
                </a:effectLst>
                <a:latin typeface="+mn-ea"/>
                <a:ea typeface="+mn-ea"/>
              </a:rPr>
              <a:t>185</a:t>
            </a:r>
            <a:r>
              <a:rPr lang="ja-JP" altLang="en-US" dirty="0" smtClean="0">
                <a:solidFill>
                  <a:schemeClr val="accent3">
                    <a:lumMod val="75000"/>
                  </a:schemeClr>
                </a:solidFill>
                <a:effectLst>
                  <a:glow rad="127000">
                    <a:schemeClr val="bg1">
                      <a:alpha val="90000"/>
                    </a:schemeClr>
                  </a:glow>
                </a:effectLst>
                <a:latin typeface="+mn-ea"/>
                <a:ea typeface="+mn-ea"/>
              </a:rPr>
              <a:t>という数値を</a:t>
            </a:r>
            <a:r>
              <a:rPr lang="en-US" altLang="ja-JP" dirty="0" smtClean="0">
                <a:solidFill>
                  <a:schemeClr val="accent3">
                    <a:lumMod val="75000"/>
                  </a:schemeClr>
                </a:solidFill>
                <a:effectLst>
                  <a:glow rad="127000">
                    <a:schemeClr val="bg1">
                      <a:alpha val="90000"/>
                    </a:schemeClr>
                  </a:glow>
                </a:effectLst>
                <a:latin typeface="+mn-ea"/>
                <a:ea typeface="+mn-ea"/>
              </a:rPr>
              <a:t>190</a:t>
            </a:r>
            <a:r>
              <a:rPr lang="ja-JP" altLang="en-US" dirty="0" smtClean="0">
                <a:solidFill>
                  <a:schemeClr val="accent3">
                    <a:lumMod val="75000"/>
                  </a:schemeClr>
                </a:solidFill>
                <a:effectLst>
                  <a:glow rad="127000">
                    <a:schemeClr val="bg1">
                      <a:alpha val="90000"/>
                    </a:schemeClr>
                  </a:glow>
                </a:effectLst>
                <a:latin typeface="+mn-ea"/>
                <a:ea typeface="+mn-ea"/>
              </a:rPr>
              <a:t>に置き換える</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（水色のデータの塊に</a:t>
            </a:r>
            <a:r>
              <a:rPr lang="en-US" altLang="ja-JP" dirty="0" smtClean="0">
                <a:solidFill>
                  <a:schemeClr val="accent3">
                    <a:lumMod val="75000"/>
                  </a:schemeClr>
                </a:solidFill>
                <a:effectLst>
                  <a:glow rad="127000">
                    <a:schemeClr val="bg1">
                      <a:alpha val="90000"/>
                    </a:schemeClr>
                  </a:glow>
                </a:effectLst>
                <a:latin typeface="+mn-ea"/>
                <a:ea typeface="+mn-ea"/>
              </a:rPr>
              <a:t>replace</a:t>
            </a:r>
            <a:r>
              <a:rPr lang="ja-JP" altLang="en-US" dirty="0" smtClean="0">
                <a:solidFill>
                  <a:schemeClr val="accent3">
                    <a:lumMod val="75000"/>
                  </a:schemeClr>
                </a:solidFill>
                <a:effectLst>
                  <a:glow rad="127000">
                    <a:schemeClr val="bg1">
                      <a:alpha val="90000"/>
                    </a:schemeClr>
                  </a:glow>
                </a:effectLst>
                <a:latin typeface="+mn-ea"/>
                <a:ea typeface="+mn-ea"/>
              </a:rPr>
              <a:t>メソッド（関数）を適用する）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32" name="正方形/長方形 31"/>
          <p:cNvSpPr/>
          <p:nvPr/>
        </p:nvSpPr>
        <p:spPr>
          <a:xfrm>
            <a:off x="992059" y="4316893"/>
            <a:ext cx="3635749" cy="276999"/>
          </a:xfrm>
          <a:prstGeom prst="rect">
            <a:avLst/>
          </a:prstGeom>
        </p:spPr>
        <p:txBody>
          <a:bodyPr wrap="square">
            <a:spAutoFit/>
          </a:bodyPr>
          <a:lstStyle/>
          <a:p>
            <a:r>
              <a:rPr lang="ja-JP" altLang="en-US" dirty="0">
                <a:latin typeface="Consolas" panose="020B0609020204030204" pitchFamily="49" charset="0"/>
                <a:ea typeface="+mn-ea"/>
              </a:rPr>
              <a:t>a </a:t>
            </a:r>
            <a:r>
              <a:rPr lang="ja-JP" altLang="en-US" dirty="0">
                <a:solidFill>
                  <a:schemeClr val="accent1"/>
                </a:solidFill>
                <a:latin typeface="Consolas" panose="020B0609020204030204" pitchFamily="49" charset="0"/>
                <a:ea typeface="+mn-ea"/>
              </a:rPr>
              <a:t>=</a:t>
            </a:r>
            <a:r>
              <a:rPr lang="ja-JP" altLang="en-US" dirty="0">
                <a:latin typeface="Consolas" panose="020B0609020204030204" pitchFamily="49" charset="0"/>
                <a:ea typeface="+mn-ea"/>
              </a:rPr>
              <a:t> </a:t>
            </a:r>
            <a:r>
              <a:rPr lang="ja-JP" altLang="en-US" dirty="0">
                <a:solidFill>
                  <a:schemeClr val="accent4">
                    <a:lumMod val="75000"/>
                  </a:schemeClr>
                </a:solidFill>
                <a:latin typeface="Consolas" panose="020B0609020204030204" pitchFamily="49" charset="0"/>
                <a:ea typeface="+mn-ea"/>
              </a:rPr>
              <a:t>df['Height'].replace(185, 190)</a:t>
            </a:r>
          </a:p>
        </p:txBody>
      </p:sp>
      <p:sp>
        <p:nvSpPr>
          <p:cNvPr id="33" name="テキスト ボックス 32"/>
          <p:cNvSpPr txBox="1"/>
          <p:nvPr/>
        </p:nvSpPr>
        <p:spPr>
          <a:xfrm>
            <a:off x="237075" y="4814799"/>
            <a:ext cx="1204426"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代入先の変数</a:t>
            </a:r>
            <a:endParaRPr lang="en-US" altLang="ja-JP" dirty="0" smtClean="0">
              <a:effectLst>
                <a:glow rad="127000">
                  <a:schemeClr val="bg1">
                    <a:alpha val="90000"/>
                  </a:schemeClr>
                </a:glow>
              </a:effectLst>
              <a:latin typeface="+mn-ea"/>
              <a:ea typeface="+mn-ea"/>
            </a:endParaRPr>
          </a:p>
        </p:txBody>
      </p:sp>
      <p:cxnSp>
        <p:nvCxnSpPr>
          <p:cNvPr id="34" name="直線矢印コネクタ 33"/>
          <p:cNvCxnSpPr/>
          <p:nvPr/>
        </p:nvCxnSpPr>
        <p:spPr bwMode="auto">
          <a:xfrm flipV="1">
            <a:off x="843247" y="4566781"/>
            <a:ext cx="228754" cy="222049"/>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5" name="テキスト ボックス 34"/>
          <p:cNvSpPr txBox="1"/>
          <p:nvPr/>
        </p:nvSpPr>
        <p:spPr>
          <a:xfrm>
            <a:off x="2477899" y="4719754"/>
            <a:ext cx="2630996" cy="276999"/>
          </a:xfrm>
          <a:prstGeom prst="rect">
            <a:avLst/>
          </a:prstGeom>
          <a:noFill/>
        </p:spPr>
        <p:txBody>
          <a:bodyPr wrap="square" rtlCol="0">
            <a:spAutoFit/>
          </a:bodyPr>
          <a:lstStyle/>
          <a:p>
            <a:r>
              <a:rPr lang="ja-JP" altLang="en-US" dirty="0">
                <a:solidFill>
                  <a:schemeClr val="accent4">
                    <a:lumMod val="75000"/>
                  </a:schemeClr>
                </a:solidFill>
                <a:effectLst>
                  <a:glow rad="127000">
                    <a:schemeClr val="bg1">
                      <a:alpha val="90000"/>
                    </a:schemeClr>
                  </a:glow>
                </a:effectLst>
                <a:latin typeface="+mn-ea"/>
                <a:ea typeface="+mn-ea"/>
              </a:rPr>
              <a:t>右辺</a:t>
            </a:r>
            <a:r>
              <a:rPr lang="ja-JP" altLang="en-US" dirty="0" smtClean="0">
                <a:solidFill>
                  <a:schemeClr val="accent4">
                    <a:lumMod val="75000"/>
                  </a:schemeClr>
                </a:solidFill>
                <a:effectLst>
                  <a:glow rad="127000">
                    <a:schemeClr val="bg1">
                      <a:alpha val="90000"/>
                    </a:schemeClr>
                  </a:glow>
                </a:effectLst>
                <a:latin typeface="+mn-ea"/>
                <a:ea typeface="+mn-ea"/>
              </a:rPr>
              <a:t>の塊を左辺の変数</a:t>
            </a:r>
            <a:r>
              <a:rPr lang="en-US" altLang="ja-JP" dirty="0" smtClean="0">
                <a:solidFill>
                  <a:schemeClr val="accent4">
                    <a:lumMod val="75000"/>
                  </a:schemeClr>
                </a:solidFill>
                <a:effectLst>
                  <a:glow rad="127000">
                    <a:schemeClr val="bg1">
                      <a:alpha val="90000"/>
                    </a:schemeClr>
                  </a:glow>
                </a:effectLst>
                <a:latin typeface="+mn-ea"/>
                <a:ea typeface="+mn-ea"/>
              </a:rPr>
              <a:t>a</a:t>
            </a:r>
            <a:r>
              <a:rPr lang="ja-JP" altLang="en-US" dirty="0" smtClean="0">
                <a:solidFill>
                  <a:schemeClr val="accent4">
                    <a:lumMod val="75000"/>
                  </a:schemeClr>
                </a:solidFill>
                <a:effectLst>
                  <a:glow rad="127000">
                    <a:schemeClr val="bg1">
                      <a:alpha val="90000"/>
                    </a:schemeClr>
                  </a:glow>
                </a:effectLst>
                <a:latin typeface="+mn-ea"/>
                <a:ea typeface="+mn-ea"/>
              </a:rPr>
              <a:t>に代入する</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36" name="直線矢印コネクタ 35"/>
          <p:cNvCxnSpPr/>
          <p:nvPr/>
        </p:nvCxnSpPr>
        <p:spPr bwMode="auto">
          <a:xfrm flipH="1" flipV="1">
            <a:off x="2739005" y="4540818"/>
            <a:ext cx="17894" cy="18975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8" name="下矢印 37"/>
          <p:cNvSpPr/>
          <p:nvPr/>
        </p:nvSpPr>
        <p:spPr bwMode="auto">
          <a:xfrm>
            <a:off x="1986807" y="4693006"/>
            <a:ext cx="332377" cy="608834"/>
          </a:xfrm>
          <a:prstGeom prst="downArrow">
            <a:avLst/>
          </a:prstGeom>
          <a:gradFill>
            <a:gsLst>
              <a:gs pos="0">
                <a:schemeClr val="accent4">
                  <a:lumMod val="75000"/>
                </a:schemeClr>
              </a:gs>
              <a:gs pos="50000">
                <a:schemeClr val="accent4"/>
              </a:gs>
              <a:gs pos="100000">
                <a:schemeClr val="accent4">
                  <a:lumMod val="40000"/>
                  <a:lumOff val="60000"/>
                </a:schemeClr>
              </a:gs>
            </a:gsLst>
          </a:gradFill>
          <a:ln>
            <a:solidFill>
              <a:schemeClr val="accent4">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39" name="テキスト ボックス 38"/>
          <p:cNvSpPr txBox="1"/>
          <p:nvPr/>
        </p:nvSpPr>
        <p:spPr>
          <a:xfrm>
            <a:off x="3230395" y="5203991"/>
            <a:ext cx="1805096" cy="276999"/>
          </a:xfrm>
          <a:prstGeom prst="rect">
            <a:avLst/>
          </a:prstGeom>
          <a:noFill/>
        </p:spPr>
        <p:txBody>
          <a:bodyPr wrap="square" rtlCol="0">
            <a:spAutoFit/>
          </a:bodyPr>
          <a:lstStyle/>
          <a:p>
            <a:r>
              <a:rPr lang="ja-JP" altLang="en-US" dirty="0">
                <a:solidFill>
                  <a:schemeClr val="accent4">
                    <a:lumMod val="75000"/>
                  </a:schemeClr>
                </a:solidFill>
                <a:effectLst>
                  <a:glow rad="127000">
                    <a:schemeClr val="bg1">
                      <a:alpha val="90000"/>
                    </a:schemeClr>
                  </a:glow>
                </a:effectLst>
                <a:latin typeface="+mn-ea"/>
                <a:ea typeface="+mn-ea"/>
              </a:rPr>
              <a:t>右辺</a:t>
            </a:r>
            <a:r>
              <a:rPr lang="ja-JP" altLang="en-US" dirty="0" smtClean="0">
                <a:solidFill>
                  <a:schemeClr val="accent4">
                    <a:lumMod val="75000"/>
                  </a:schemeClr>
                </a:solidFill>
                <a:effectLst>
                  <a:glow rad="127000">
                    <a:schemeClr val="bg1">
                      <a:alpha val="90000"/>
                    </a:schemeClr>
                  </a:glow>
                </a:effectLst>
                <a:latin typeface="+mn-ea"/>
                <a:ea typeface="+mn-ea"/>
              </a:rPr>
              <a:t>の中身はこう見える</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pic>
        <p:nvPicPr>
          <p:cNvPr id="41" name="図 40"/>
          <p:cNvPicPr>
            <a:picLocks noChangeAspect="1"/>
          </p:cNvPicPr>
          <p:nvPr/>
        </p:nvPicPr>
        <p:blipFill>
          <a:blip r:embed="rId6"/>
          <a:stretch>
            <a:fillRect/>
          </a:stretch>
        </p:blipFill>
        <p:spPr>
          <a:xfrm>
            <a:off x="7058540" y="357141"/>
            <a:ext cx="1843503" cy="1128114"/>
          </a:xfrm>
          <a:prstGeom prst="rect">
            <a:avLst/>
          </a:prstGeom>
        </p:spPr>
      </p:pic>
      <p:pic>
        <p:nvPicPr>
          <p:cNvPr id="42" name="図 41"/>
          <p:cNvPicPr>
            <a:picLocks noChangeAspect="1"/>
          </p:cNvPicPr>
          <p:nvPr/>
        </p:nvPicPr>
        <p:blipFill>
          <a:blip r:embed="rId7"/>
          <a:stretch>
            <a:fillRect/>
          </a:stretch>
        </p:blipFill>
        <p:spPr>
          <a:xfrm>
            <a:off x="6933182" y="42624"/>
            <a:ext cx="2074152" cy="335524"/>
          </a:xfrm>
          <a:prstGeom prst="rect">
            <a:avLst/>
          </a:prstGeom>
        </p:spPr>
      </p:pic>
      <p:sp>
        <p:nvSpPr>
          <p:cNvPr id="43" name="正方形/長方形 42"/>
          <p:cNvSpPr/>
          <p:nvPr/>
        </p:nvSpPr>
        <p:spPr bwMode="auto">
          <a:xfrm>
            <a:off x="6928511" y="42624"/>
            <a:ext cx="2131599" cy="1500950"/>
          </a:xfrm>
          <a:prstGeom prst="rect">
            <a:avLst/>
          </a:prstGeom>
          <a:noFill/>
          <a:ln>
            <a:solidFill>
              <a:schemeClr val="accent5">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400" dirty="0" smtClean="0">
              <a:solidFill>
                <a:srgbClr val="0070C0"/>
              </a:solidFill>
              <a:effectLst>
                <a:glow rad="127000">
                  <a:srgbClr val="FFFFFF"/>
                </a:glow>
              </a:effectLst>
              <a:latin typeface="+mn-ea"/>
              <a:ea typeface="+mn-ea"/>
            </a:endParaRPr>
          </a:p>
        </p:txBody>
      </p:sp>
      <p:sp>
        <p:nvSpPr>
          <p:cNvPr id="44" name="正方形/長方形 43"/>
          <p:cNvSpPr/>
          <p:nvPr/>
        </p:nvSpPr>
        <p:spPr>
          <a:xfrm>
            <a:off x="6580333" y="25791"/>
            <a:ext cx="372917" cy="276999"/>
          </a:xfrm>
          <a:prstGeom prst="rect">
            <a:avLst/>
          </a:prstGeom>
        </p:spPr>
        <p:txBody>
          <a:bodyPr wrap="square">
            <a:spAutoFit/>
          </a:bodyPr>
          <a:lstStyle/>
          <a:p>
            <a:r>
              <a:rPr lang="en-US" altLang="ja-JP" dirty="0" err="1" smtClean="0">
                <a:solidFill>
                  <a:schemeClr val="accent5">
                    <a:lumMod val="75000"/>
                  </a:schemeClr>
                </a:solidFill>
                <a:latin typeface="+mn-ea"/>
                <a:ea typeface="+mn-ea"/>
              </a:rPr>
              <a:t>df</a:t>
            </a:r>
            <a:endParaRPr lang="ja-JP" altLang="en-US" dirty="0">
              <a:solidFill>
                <a:schemeClr val="accent5">
                  <a:lumMod val="75000"/>
                </a:schemeClr>
              </a:solidFill>
              <a:latin typeface="+mn-ea"/>
              <a:ea typeface="+mn-ea"/>
            </a:endParaRPr>
          </a:p>
        </p:txBody>
      </p:sp>
    </p:spTree>
    <p:extLst>
      <p:ext uri="{BB962C8B-B14F-4D97-AF65-F5344CB8AC3E}">
        <p14:creationId xmlns:p14="http://schemas.microsoft.com/office/powerpoint/2010/main" val="15826905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1283594"/>
            <a:ext cx="8839200" cy="4820992"/>
          </a:xfrm>
        </p:spPr>
        <p:txBody>
          <a:bodyPr>
            <a:noAutofit/>
          </a:bodyPr>
          <a:lstStyle/>
          <a:p>
            <a:pPr algn="ctr"/>
            <a:r>
              <a:rPr lang="ja-JP" altLang="en-US" sz="7200" dirty="0" smtClean="0"/>
              <a:t>関数 その３</a:t>
            </a:r>
            <a:r>
              <a:rPr lang="en-US" altLang="ja-JP" sz="7200" dirty="0" smtClean="0"/>
              <a:t/>
            </a:r>
            <a:br>
              <a:rPr lang="en-US" altLang="ja-JP" sz="7200" dirty="0" smtClean="0"/>
            </a:br>
            <a:r>
              <a:rPr lang="ja-JP" altLang="en-US" sz="7200" dirty="0" smtClean="0"/>
              <a:t>応用編</a:t>
            </a:r>
            <a:r>
              <a:rPr lang="en-US" altLang="ja-JP" sz="7200" dirty="0" smtClean="0"/>
              <a:t/>
            </a:r>
            <a:br>
              <a:rPr lang="en-US" altLang="ja-JP" sz="7200" dirty="0" smtClean="0"/>
            </a:br>
            <a:r>
              <a:rPr lang="ja-JP" altLang="en-US" sz="6600" dirty="0" smtClean="0"/>
              <a:t>（分かる人は見てね）</a:t>
            </a:r>
            <a:r>
              <a:rPr lang="en-US" altLang="ja-JP" sz="6600" dirty="0" smtClean="0"/>
              <a:t/>
            </a:r>
            <a:br>
              <a:rPr lang="en-US" altLang="ja-JP" sz="6600" dirty="0" smtClean="0"/>
            </a:br>
            <a:r>
              <a:rPr lang="en-US" altLang="ja-JP" sz="7200" dirty="0" smtClean="0"/>
              <a:t>Advanced</a:t>
            </a:r>
            <a:endParaRPr kumimoji="1" lang="ja-JP" altLang="en-US" sz="7200" dirty="0"/>
          </a:p>
        </p:txBody>
      </p:sp>
    </p:spTree>
    <p:extLst>
      <p:ext uri="{BB962C8B-B14F-4D97-AF65-F5344CB8AC3E}">
        <p14:creationId xmlns:p14="http://schemas.microsoft.com/office/powerpoint/2010/main" val="1845841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p:cNvGrpSpPr/>
          <p:nvPr/>
        </p:nvGrpSpPr>
        <p:grpSpPr>
          <a:xfrm>
            <a:off x="609601" y="4685647"/>
            <a:ext cx="4318714" cy="995503"/>
            <a:chOff x="609601" y="4685647"/>
            <a:chExt cx="4318714" cy="995503"/>
          </a:xfrm>
        </p:grpSpPr>
        <p:pic>
          <p:nvPicPr>
            <p:cNvPr id="10" name="図 9"/>
            <p:cNvPicPr>
              <a:picLocks noChangeAspect="1"/>
            </p:cNvPicPr>
            <p:nvPr/>
          </p:nvPicPr>
          <p:blipFill>
            <a:blip r:embed="rId2"/>
            <a:stretch>
              <a:fillRect/>
            </a:stretch>
          </p:blipFill>
          <p:spPr>
            <a:xfrm>
              <a:off x="609601" y="4685647"/>
              <a:ext cx="4315286" cy="995503"/>
            </a:xfrm>
            <a:prstGeom prst="rect">
              <a:avLst/>
            </a:prstGeom>
          </p:spPr>
        </p:pic>
        <p:pic>
          <p:nvPicPr>
            <p:cNvPr id="22" name="図 21"/>
            <p:cNvPicPr>
              <a:picLocks noChangeAspect="1"/>
            </p:cNvPicPr>
            <p:nvPr/>
          </p:nvPicPr>
          <p:blipFill rotWithShape="1">
            <a:blip r:embed="rId3"/>
            <a:srcRect r="12865" b="75774"/>
            <a:stretch/>
          </p:blipFill>
          <p:spPr>
            <a:xfrm>
              <a:off x="663263" y="4909881"/>
              <a:ext cx="4265052" cy="769702"/>
            </a:xfrm>
            <a:prstGeom prst="rect">
              <a:avLst/>
            </a:prstGeom>
          </p:spPr>
        </p:pic>
      </p:grpSp>
      <p:sp>
        <p:nvSpPr>
          <p:cNvPr id="2" name="タイトル 1"/>
          <p:cNvSpPr>
            <a:spLocks noGrp="1"/>
          </p:cNvSpPr>
          <p:nvPr>
            <p:ph type="title"/>
          </p:nvPr>
        </p:nvSpPr>
        <p:spPr/>
        <p:txBody>
          <a:bodyPr/>
          <a:lstStyle/>
          <a:p>
            <a:r>
              <a:rPr kumimoji="1" lang="ja-JP" altLang="en-US" dirty="0" smtClean="0"/>
              <a:t>実行中のセル</a:t>
            </a:r>
            <a:endParaRPr kumimoji="1" lang="ja-JP" altLang="en-US" dirty="0"/>
          </a:p>
        </p:txBody>
      </p:sp>
      <p:pic>
        <p:nvPicPr>
          <p:cNvPr id="3" name="図 2"/>
          <p:cNvPicPr>
            <a:picLocks noChangeAspect="1"/>
          </p:cNvPicPr>
          <p:nvPr/>
        </p:nvPicPr>
        <p:blipFill>
          <a:blip r:embed="rId3"/>
          <a:stretch>
            <a:fillRect/>
          </a:stretch>
        </p:blipFill>
        <p:spPr>
          <a:xfrm>
            <a:off x="609601" y="885085"/>
            <a:ext cx="4894774" cy="3177224"/>
          </a:xfrm>
          <a:prstGeom prst="rect">
            <a:avLst/>
          </a:prstGeom>
        </p:spPr>
      </p:pic>
      <p:sp>
        <p:nvSpPr>
          <p:cNvPr id="4" name="テキスト ボックス 3"/>
          <p:cNvSpPr txBox="1"/>
          <p:nvPr/>
        </p:nvSpPr>
        <p:spPr>
          <a:xfrm>
            <a:off x="5624776" y="1514812"/>
            <a:ext cx="3180080" cy="1384995"/>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アスタリスク（</a:t>
            </a:r>
            <a:r>
              <a:rPr lang="en-US" altLang="ja-JP" sz="1400" dirty="0" smtClean="0">
                <a:solidFill>
                  <a:schemeClr val="accent1"/>
                </a:solidFill>
                <a:effectLst>
                  <a:glow rad="127000">
                    <a:schemeClr val="bg1">
                      <a:alpha val="90000"/>
                    </a:schemeClr>
                  </a:glow>
                </a:effectLst>
                <a:latin typeface="+mn-ea"/>
                <a:ea typeface="+mn-ea"/>
              </a:rPr>
              <a:t>*</a:t>
            </a:r>
            <a:r>
              <a:rPr lang="ja-JP" altLang="en-US" sz="1400" dirty="0" smtClean="0">
                <a:solidFill>
                  <a:schemeClr val="accent1"/>
                </a:solidFill>
                <a:effectLst>
                  <a:glow rad="127000">
                    <a:schemeClr val="bg1">
                      <a:alpha val="90000"/>
                    </a:schemeClr>
                  </a:glow>
                </a:effectLst>
                <a:latin typeface="+mn-ea"/>
                <a:ea typeface="+mn-ea"/>
              </a:rPr>
              <a:t>）になっているときは</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実行中です。</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そっとしておきましょう。</a:t>
            </a:r>
            <a:endParaRPr lang="en-US" altLang="ja-JP" sz="1400" dirty="0" smtClean="0">
              <a:solidFill>
                <a:schemeClr val="accent1"/>
              </a:solidFill>
              <a:effectLst>
                <a:glow rad="127000">
                  <a:schemeClr val="bg1">
                    <a:alpha val="90000"/>
                  </a:schemeClr>
                </a:glow>
              </a:effectLst>
              <a:latin typeface="+mn-ea"/>
              <a:ea typeface="+mn-ea"/>
            </a:endParaRPr>
          </a:p>
          <a:p>
            <a:endParaRPr lang="en-US" altLang="ja-JP" sz="1400" dirty="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（ややこし</a:t>
            </a:r>
            <a:r>
              <a:rPr lang="ja-JP" altLang="en-US" sz="1400" dirty="0">
                <a:solidFill>
                  <a:schemeClr val="accent1"/>
                </a:solidFill>
                <a:effectLst>
                  <a:glow rad="127000">
                    <a:schemeClr val="bg1">
                      <a:alpha val="90000"/>
                    </a:schemeClr>
                  </a:glow>
                </a:effectLst>
                <a:latin typeface="+mn-ea"/>
                <a:ea typeface="+mn-ea"/>
              </a:rPr>
              <a:t>い</a:t>
            </a:r>
            <a:r>
              <a:rPr lang="ja-JP" altLang="en-US" sz="1400" dirty="0" smtClean="0">
                <a:solidFill>
                  <a:schemeClr val="accent1"/>
                </a:solidFill>
                <a:effectLst>
                  <a:glow rad="127000">
                    <a:schemeClr val="bg1">
                      <a:alpha val="90000"/>
                    </a:schemeClr>
                  </a:glow>
                </a:effectLst>
                <a:latin typeface="+mn-ea"/>
                <a:ea typeface="+mn-ea"/>
              </a:rPr>
              <a:t>計算や、変なループを回しまくると時間がかかります）</a:t>
            </a:r>
            <a:endParaRPr lang="ja-JP" altLang="en-US" sz="1400" dirty="0">
              <a:solidFill>
                <a:schemeClr val="accent1"/>
              </a:solidFill>
              <a:effectLst>
                <a:glow rad="127000">
                  <a:schemeClr val="bg1">
                    <a:alpha val="90000"/>
                  </a:schemeClr>
                </a:glow>
              </a:effectLst>
              <a:latin typeface="+mn-ea"/>
              <a:ea typeface="+mn-ea"/>
            </a:endParaRPr>
          </a:p>
        </p:txBody>
      </p:sp>
      <p:cxnSp>
        <p:nvCxnSpPr>
          <p:cNvPr id="5" name="直線矢印コネクタ 4"/>
          <p:cNvCxnSpPr>
            <a:stCxn id="4" idx="1"/>
            <a:endCxn id="6" idx="3"/>
          </p:cNvCxnSpPr>
          <p:nvPr/>
        </p:nvCxnSpPr>
        <p:spPr bwMode="auto">
          <a:xfrm flipH="1" flipV="1">
            <a:off x="910107" y="1161247"/>
            <a:ext cx="4714669" cy="1046063"/>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6" name="正方形/長方形 5"/>
          <p:cNvSpPr/>
          <p:nvPr/>
        </p:nvSpPr>
        <p:spPr bwMode="auto">
          <a:xfrm>
            <a:off x="519448" y="1004554"/>
            <a:ext cx="390659" cy="313386"/>
          </a:xfrm>
          <a:prstGeom prst="rect">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 name="テキスト ボックス 11"/>
          <p:cNvSpPr txBox="1"/>
          <p:nvPr/>
        </p:nvSpPr>
        <p:spPr>
          <a:xfrm>
            <a:off x="5130390" y="4595011"/>
            <a:ext cx="3710261" cy="1600438"/>
          </a:xfrm>
          <a:prstGeom prst="rect">
            <a:avLst/>
          </a:prstGeom>
          <a:noFill/>
        </p:spPr>
        <p:txBody>
          <a:bodyPr wrap="square" rtlCol="0">
            <a:spAutoFit/>
          </a:bodyPr>
          <a:lstStyle/>
          <a:p>
            <a:r>
              <a:rPr lang="ja-JP" altLang="en-US" sz="1400" dirty="0">
                <a:solidFill>
                  <a:schemeClr val="accent1"/>
                </a:solidFill>
                <a:effectLst>
                  <a:glow rad="127000">
                    <a:schemeClr val="bg1">
                      <a:alpha val="90000"/>
                    </a:schemeClr>
                  </a:glow>
                </a:effectLst>
                <a:latin typeface="+mn-ea"/>
                <a:ea typeface="+mn-ea"/>
              </a:rPr>
              <a:t>変</a:t>
            </a:r>
            <a:r>
              <a:rPr lang="ja-JP" altLang="en-US" sz="1400" dirty="0" smtClean="0">
                <a:solidFill>
                  <a:schemeClr val="accent1"/>
                </a:solidFill>
                <a:effectLst>
                  <a:glow rad="127000">
                    <a:schemeClr val="bg1">
                      <a:alpha val="90000"/>
                    </a:schemeClr>
                  </a:glow>
                </a:effectLst>
                <a:latin typeface="+mn-ea"/>
                <a:ea typeface="+mn-ea"/>
              </a:rPr>
              <a:t>な計算しちゃって止まらない！</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とか、実行したら急に動かなくなった！おかしい！</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というときは、停止ボタンを押す</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（私は</a:t>
            </a:r>
            <a:r>
              <a:rPr lang="en-US" altLang="ja-JP" sz="1400" dirty="0" smtClean="0">
                <a:solidFill>
                  <a:schemeClr val="accent1"/>
                </a:solidFill>
                <a:effectLst>
                  <a:glow rad="127000">
                    <a:schemeClr val="bg1">
                      <a:alpha val="90000"/>
                    </a:schemeClr>
                  </a:glow>
                </a:effectLst>
                <a:latin typeface="+mn-ea"/>
                <a:ea typeface="+mn-ea"/>
              </a:rPr>
              <a:t>while</a:t>
            </a:r>
            <a:r>
              <a:rPr lang="ja-JP" altLang="en-US" sz="1400" dirty="0" smtClean="0">
                <a:solidFill>
                  <a:schemeClr val="accent1"/>
                </a:solidFill>
                <a:effectLst>
                  <a:glow rad="127000">
                    <a:schemeClr val="bg1">
                      <a:alpha val="90000"/>
                    </a:schemeClr>
                  </a:glow>
                </a:effectLst>
                <a:latin typeface="+mn-ea"/>
                <a:ea typeface="+mn-ea"/>
              </a:rPr>
              <a:t>などでよくやらかします）</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　↓</a:t>
            </a:r>
            <a:endParaRPr lang="en-US" altLang="ja-JP" sz="1400" dirty="0" smtClean="0">
              <a:solidFill>
                <a:schemeClr val="accent1"/>
              </a:solidFill>
              <a:effectLst>
                <a:glow rad="127000">
                  <a:schemeClr val="bg1">
                    <a:alpha val="90000"/>
                  </a:schemeClr>
                </a:glow>
              </a:effectLst>
              <a:latin typeface="+mn-ea"/>
              <a:ea typeface="+mn-ea"/>
            </a:endParaRPr>
          </a:p>
          <a:p>
            <a:r>
              <a:rPr lang="en-US" altLang="ja-JP" sz="1400" dirty="0" smtClean="0">
                <a:solidFill>
                  <a:schemeClr val="accent1"/>
                </a:solidFill>
                <a:effectLst>
                  <a:glow rad="127000">
                    <a:schemeClr val="bg1">
                      <a:alpha val="90000"/>
                    </a:schemeClr>
                  </a:glow>
                </a:effectLst>
                <a:latin typeface="+mn-ea"/>
                <a:ea typeface="+mn-ea"/>
              </a:rPr>
              <a:t>[ ] </a:t>
            </a:r>
            <a:r>
              <a:rPr lang="ja-JP" altLang="en-US" sz="1400" dirty="0" smtClean="0">
                <a:solidFill>
                  <a:schemeClr val="accent1"/>
                </a:solidFill>
                <a:effectLst>
                  <a:glow rad="127000">
                    <a:schemeClr val="bg1">
                      <a:alpha val="90000"/>
                    </a:schemeClr>
                  </a:glow>
                </a:effectLst>
                <a:latin typeface="+mn-ea"/>
                <a:ea typeface="+mn-ea"/>
              </a:rPr>
              <a:t>（空白）になれば停止できたので、コード直すなりもう一度計算するなり、続きをどうぞ</a:t>
            </a:r>
            <a:endParaRPr lang="en-US" altLang="ja-JP" sz="1400" dirty="0">
              <a:solidFill>
                <a:schemeClr val="accent1"/>
              </a:solidFill>
              <a:effectLst>
                <a:glow rad="127000">
                  <a:schemeClr val="bg1">
                    <a:alpha val="90000"/>
                  </a:schemeClr>
                </a:glow>
              </a:effectLst>
              <a:latin typeface="+mn-ea"/>
              <a:ea typeface="+mn-ea"/>
            </a:endParaRPr>
          </a:p>
        </p:txBody>
      </p:sp>
      <p:cxnSp>
        <p:nvCxnSpPr>
          <p:cNvPr id="13" name="直線矢印コネクタ 12"/>
          <p:cNvCxnSpPr>
            <a:stCxn id="12" idx="1"/>
            <a:endCxn id="14" idx="3"/>
          </p:cNvCxnSpPr>
          <p:nvPr/>
        </p:nvCxnSpPr>
        <p:spPr bwMode="auto">
          <a:xfrm flipH="1" flipV="1">
            <a:off x="2318197" y="4800542"/>
            <a:ext cx="2812193" cy="594688"/>
          </a:xfrm>
          <a:prstGeom prst="straightConnector1">
            <a:avLst/>
          </a:prstGeom>
          <a:ln>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14" name="正方形/長方形 13"/>
          <p:cNvSpPr/>
          <p:nvPr/>
        </p:nvSpPr>
        <p:spPr bwMode="auto">
          <a:xfrm>
            <a:off x="2056327" y="4685647"/>
            <a:ext cx="261870" cy="229790"/>
          </a:xfrm>
          <a:prstGeom prst="rect">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21" name="図 20"/>
          <p:cNvPicPr>
            <a:picLocks noChangeAspect="1"/>
          </p:cNvPicPr>
          <p:nvPr/>
        </p:nvPicPr>
        <p:blipFill>
          <a:blip r:embed="rId4"/>
          <a:stretch>
            <a:fillRect/>
          </a:stretch>
        </p:blipFill>
        <p:spPr>
          <a:xfrm>
            <a:off x="519448" y="5733114"/>
            <a:ext cx="624152" cy="462335"/>
          </a:xfrm>
          <a:prstGeom prst="rect">
            <a:avLst/>
          </a:prstGeom>
        </p:spPr>
      </p:pic>
      <p:cxnSp>
        <p:nvCxnSpPr>
          <p:cNvPr id="24" name="直線矢印コネクタ 23"/>
          <p:cNvCxnSpPr/>
          <p:nvPr/>
        </p:nvCxnSpPr>
        <p:spPr bwMode="auto">
          <a:xfrm flipH="1">
            <a:off x="803619" y="5238915"/>
            <a:ext cx="0" cy="580525"/>
          </a:xfrm>
          <a:prstGeom prst="straightConnector1">
            <a:avLst/>
          </a:prstGeom>
          <a:ln>
            <a:solidFill>
              <a:schemeClr val="tx1"/>
            </a:solidFill>
            <a:headEnd type="none" w="med" len="med"/>
            <a:tailEnd type="triangle"/>
          </a:ln>
          <a:effectLst>
            <a:glow rad="38100">
              <a:schemeClr val="bg1">
                <a:alpha val="89000"/>
              </a:schemeClr>
            </a:glow>
          </a:effectLst>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1044459" y="5819440"/>
            <a:ext cx="1722785" cy="307777"/>
          </a:xfrm>
          <a:prstGeom prst="rect">
            <a:avLst/>
          </a:prstGeom>
          <a:noFill/>
        </p:spPr>
        <p:txBody>
          <a:bodyPr wrap="square" rtlCol="0">
            <a:spAutoFit/>
          </a:bodyPr>
          <a:lstStyle/>
          <a:p>
            <a:r>
              <a:rPr lang="ja-JP" altLang="en-US" sz="1400" dirty="0" smtClean="0">
                <a:effectLst>
                  <a:glow rad="127000">
                    <a:schemeClr val="bg1">
                      <a:alpha val="90000"/>
                    </a:schemeClr>
                  </a:glow>
                </a:effectLst>
                <a:latin typeface="+mn-ea"/>
                <a:ea typeface="+mn-ea"/>
              </a:rPr>
              <a:t>こうなればよい</a:t>
            </a:r>
            <a:endParaRPr lang="en-US" altLang="ja-JP" sz="1400" dirty="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23256657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For</a:t>
            </a:r>
            <a:r>
              <a:rPr kumimoji="1" lang="ja-JP" altLang="en-US" dirty="0" smtClean="0"/>
              <a:t>文で</a:t>
            </a:r>
            <a:r>
              <a:rPr kumimoji="1" lang="en-US" altLang="ja-JP" dirty="0" err="1" smtClean="0"/>
              <a:t>DataFrame</a:t>
            </a:r>
            <a:r>
              <a:rPr kumimoji="1" lang="ja-JP" altLang="en-US" dirty="0" smtClean="0"/>
              <a:t>を回すと遅い件</a:t>
            </a:r>
            <a:endParaRPr kumimoji="1" lang="ja-JP" altLang="en-US" dirty="0"/>
          </a:p>
        </p:txBody>
      </p:sp>
      <p:sp>
        <p:nvSpPr>
          <p:cNvPr id="3" name="正方形/長方形 2"/>
          <p:cNvSpPr/>
          <p:nvPr/>
        </p:nvSpPr>
        <p:spPr>
          <a:xfrm>
            <a:off x="388512" y="829919"/>
            <a:ext cx="8592356" cy="5909310"/>
          </a:xfrm>
          <a:prstGeom prst="rect">
            <a:avLst/>
          </a:prstGeom>
        </p:spPr>
        <p:txBody>
          <a:bodyPr wrap="square">
            <a:spAutoFit/>
          </a:bodyPr>
          <a:lstStyle/>
          <a:p>
            <a:pPr>
              <a:lnSpc>
                <a:spcPct val="150000"/>
              </a:lnSpc>
            </a:pPr>
            <a:r>
              <a:rPr lang="ja-JP" altLang="en-US" dirty="0" smtClean="0">
                <a:solidFill>
                  <a:srgbClr val="000000"/>
                </a:solidFill>
                <a:latin typeface="+mn-ea"/>
                <a:ea typeface="+mn-ea"/>
              </a:rPr>
              <a:t>・</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の処理は時間がかかります。下手したら</a:t>
            </a:r>
            <a:r>
              <a:rPr lang="en-US" altLang="ja-JP" dirty="0" smtClean="0">
                <a:solidFill>
                  <a:srgbClr val="000000"/>
                </a:solidFill>
                <a:latin typeface="+mn-ea"/>
                <a:ea typeface="+mn-ea"/>
              </a:rPr>
              <a:t>10</a:t>
            </a:r>
            <a:r>
              <a:rPr lang="ja-JP" altLang="en-US" dirty="0" smtClean="0">
                <a:solidFill>
                  <a:srgbClr val="000000"/>
                </a:solidFill>
                <a:latin typeface="+mn-ea"/>
                <a:ea typeface="+mn-ea"/>
              </a:rPr>
              <a:t>分くらいかかるようなコードが出来上がることも多々あります。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　だいたいは</a:t>
            </a:r>
            <a:r>
              <a:rPr lang="en-US" altLang="ja-JP" dirty="0" smtClean="0">
                <a:solidFill>
                  <a:srgbClr val="000000"/>
                </a:solidFill>
                <a:latin typeface="+mn-ea"/>
                <a:ea typeface="+mn-ea"/>
              </a:rPr>
              <a:t>For</a:t>
            </a:r>
            <a:r>
              <a:rPr lang="ja-JP" altLang="en-US" dirty="0" smtClean="0">
                <a:solidFill>
                  <a:srgbClr val="000000"/>
                </a:solidFill>
                <a:latin typeface="+mn-ea"/>
                <a:ea typeface="+mn-ea"/>
              </a:rPr>
              <a:t>文で</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の処理を大量に回していることが原因なので、下記のような手を考えます。</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smtClean="0">
                <a:solidFill>
                  <a:srgbClr val="000000"/>
                </a:solidFill>
                <a:latin typeface="+mn-ea"/>
                <a:ea typeface="+mn-ea"/>
              </a:rPr>
              <a:t>①</a:t>
            </a:r>
            <a:r>
              <a:rPr lang="en-US" altLang="ja-JP" dirty="0" smtClean="0">
                <a:solidFill>
                  <a:srgbClr val="000000"/>
                </a:solidFill>
                <a:latin typeface="+mn-ea"/>
                <a:ea typeface="+mn-ea"/>
              </a:rPr>
              <a:t>For</a:t>
            </a:r>
            <a:r>
              <a:rPr lang="ja-JP" altLang="en-US" dirty="0" smtClean="0">
                <a:solidFill>
                  <a:srgbClr val="000000"/>
                </a:solidFill>
                <a:latin typeface="+mn-ea"/>
                <a:ea typeface="+mn-ea"/>
              </a:rPr>
              <a:t>文を回す回数を少なくする</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en-US" altLang="ja-JP" dirty="0" err="1" smtClean="0">
                <a:solidFill>
                  <a:srgbClr val="000000"/>
                </a:solidFill>
                <a:latin typeface="+mn-ea"/>
                <a:ea typeface="+mn-ea"/>
              </a:rPr>
              <a:t>i</a:t>
            </a:r>
            <a:r>
              <a:rPr lang="en-US" altLang="ja-JP" dirty="0" smtClean="0">
                <a:solidFill>
                  <a:srgbClr val="000000"/>
                </a:solidFill>
                <a:latin typeface="+mn-ea"/>
                <a:ea typeface="+mn-ea"/>
              </a:rPr>
              <a:t>= 0~100</a:t>
            </a:r>
            <a:r>
              <a:rPr lang="ja-JP" altLang="en-US" dirty="0" smtClean="0">
                <a:solidFill>
                  <a:srgbClr val="000000"/>
                </a:solidFill>
                <a:latin typeface="+mn-ea"/>
                <a:ea typeface="+mn-ea"/>
              </a:rPr>
              <a:t>と、</a:t>
            </a:r>
            <a:r>
              <a:rPr lang="en-US" altLang="ja-JP" dirty="0" err="1" smtClean="0">
                <a:solidFill>
                  <a:srgbClr val="000000"/>
                </a:solidFill>
                <a:latin typeface="+mn-ea"/>
                <a:ea typeface="+mn-ea"/>
              </a:rPr>
              <a:t>i</a:t>
            </a:r>
            <a:r>
              <a:rPr lang="en-US" altLang="ja-JP" dirty="0" smtClean="0">
                <a:solidFill>
                  <a:srgbClr val="000000"/>
                </a:solidFill>
                <a:latin typeface="+mn-ea"/>
                <a:ea typeface="+mn-ea"/>
              </a:rPr>
              <a:t>= 0~10</a:t>
            </a:r>
            <a:r>
              <a:rPr lang="ja-JP" altLang="en-US" dirty="0" smtClean="0">
                <a:solidFill>
                  <a:srgbClr val="000000"/>
                </a:solidFill>
                <a:latin typeface="+mn-ea"/>
                <a:ea typeface="+mn-ea"/>
              </a:rPr>
              <a:t>　なら、</a:t>
            </a:r>
            <a:r>
              <a:rPr lang="en-US" altLang="ja-JP" dirty="0" err="1" smtClean="0">
                <a:solidFill>
                  <a:srgbClr val="000000"/>
                </a:solidFill>
                <a:latin typeface="+mn-ea"/>
                <a:ea typeface="+mn-ea"/>
              </a:rPr>
              <a:t>i</a:t>
            </a:r>
            <a:r>
              <a:rPr lang="en-US" altLang="ja-JP" dirty="0" smtClean="0">
                <a:solidFill>
                  <a:srgbClr val="000000"/>
                </a:solidFill>
                <a:latin typeface="+mn-ea"/>
                <a:ea typeface="+mn-ea"/>
              </a:rPr>
              <a:t> = 0~10</a:t>
            </a:r>
            <a:r>
              <a:rPr lang="ja-JP" altLang="en-US" dirty="0" smtClean="0">
                <a:solidFill>
                  <a:srgbClr val="000000"/>
                </a:solidFill>
                <a:latin typeface="+mn-ea"/>
                <a:ea typeface="+mn-ea"/>
              </a:rPr>
              <a:t>で済むような処理の方が速いと思われます。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　</a:t>
            </a:r>
            <a:r>
              <a:rPr lang="en-US" altLang="ja-JP" dirty="0" smtClean="0">
                <a:solidFill>
                  <a:srgbClr val="000000"/>
                </a:solidFill>
                <a:latin typeface="+mn-ea"/>
                <a:ea typeface="+mn-ea"/>
              </a:rPr>
              <a:t>※</a:t>
            </a:r>
            <a:r>
              <a:rPr lang="ja-JP" altLang="en-US" dirty="0" smtClean="0">
                <a:solidFill>
                  <a:srgbClr val="000000"/>
                </a:solidFill>
                <a:latin typeface="+mn-ea"/>
                <a:ea typeface="+mn-ea"/>
              </a:rPr>
              <a:t>ただし場合による。　</a:t>
            </a:r>
            <a:r>
              <a:rPr lang="en-US" altLang="ja-JP" dirty="0" smtClean="0">
                <a:solidFill>
                  <a:srgbClr val="000000"/>
                </a:solidFill>
                <a:latin typeface="+mn-ea"/>
                <a:ea typeface="+mn-ea"/>
              </a:rPr>
              <a:t>※</a:t>
            </a:r>
            <a:r>
              <a:rPr lang="ja-JP" altLang="en-US" dirty="0" smtClean="0">
                <a:solidFill>
                  <a:srgbClr val="000000"/>
                </a:solidFill>
                <a:latin typeface="+mn-ea"/>
                <a:ea typeface="+mn-ea"/>
              </a:rPr>
              <a:t>実際は両方やって時間測ったりする</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smtClean="0">
                <a:solidFill>
                  <a:srgbClr val="000000"/>
                </a:solidFill>
                <a:latin typeface="+mn-ea"/>
                <a:ea typeface="+mn-ea"/>
              </a:rPr>
              <a:t>②</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の処理は、「</a:t>
            </a:r>
            <a:r>
              <a:rPr lang="en-US" altLang="ja-JP" dirty="0" smtClean="0">
                <a:solidFill>
                  <a:srgbClr val="000000"/>
                </a:solidFill>
                <a:latin typeface="+mn-ea"/>
                <a:ea typeface="+mn-ea"/>
              </a:rPr>
              <a:t>1</a:t>
            </a:r>
            <a:r>
              <a:rPr lang="ja-JP" altLang="en-US" dirty="0" smtClean="0">
                <a:solidFill>
                  <a:srgbClr val="000000"/>
                </a:solidFill>
                <a:latin typeface="+mn-ea"/>
                <a:ea typeface="+mn-ea"/>
              </a:rPr>
              <a:t>行ずつ」ではなく「</a:t>
            </a:r>
            <a:r>
              <a:rPr lang="en-US" altLang="ja-JP" dirty="0" smtClean="0">
                <a:solidFill>
                  <a:srgbClr val="000000"/>
                </a:solidFill>
                <a:latin typeface="+mn-ea"/>
                <a:ea typeface="+mn-ea"/>
              </a:rPr>
              <a:t>1</a:t>
            </a:r>
            <a:r>
              <a:rPr lang="ja-JP" altLang="en-US" dirty="0" smtClean="0">
                <a:solidFill>
                  <a:srgbClr val="000000"/>
                </a:solidFill>
                <a:latin typeface="+mn-ea"/>
                <a:ea typeface="+mn-ea"/>
              </a:rPr>
              <a:t>列で」行う</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　</a:t>
            </a:r>
            <a:r>
              <a:rPr lang="en-US" altLang="ja-JP" dirty="0" smtClean="0">
                <a:solidFill>
                  <a:srgbClr val="000000"/>
                </a:solidFill>
                <a:latin typeface="+mn-ea"/>
                <a:ea typeface="+mn-ea"/>
              </a:rPr>
              <a:t>1</a:t>
            </a:r>
            <a:r>
              <a:rPr lang="ja-JP" altLang="en-US" dirty="0" smtClean="0">
                <a:solidFill>
                  <a:srgbClr val="000000"/>
                </a:solidFill>
                <a:latin typeface="+mn-ea"/>
                <a:ea typeface="+mn-ea"/>
              </a:rPr>
              <a:t>行ずつ処理するのはアホみたいに時間がかかるので、やめた方が良いでしょう。</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en-US" altLang="ja-JP" dirty="0" smtClean="0">
                <a:solidFill>
                  <a:srgbClr val="000000"/>
                </a:solidFill>
                <a:latin typeface="+mn-ea"/>
                <a:ea typeface="+mn-ea"/>
              </a:rPr>
              <a:t>query</a:t>
            </a:r>
            <a:r>
              <a:rPr lang="ja-JP" altLang="en-US" dirty="0" smtClean="0">
                <a:solidFill>
                  <a:srgbClr val="000000"/>
                </a:solidFill>
                <a:latin typeface="+mn-ea"/>
                <a:ea typeface="+mn-ea"/>
              </a:rPr>
              <a:t>関数など、</a:t>
            </a:r>
            <a:r>
              <a:rPr lang="en-US" altLang="ja-JP" dirty="0" smtClean="0">
                <a:solidFill>
                  <a:srgbClr val="000000"/>
                </a:solidFill>
                <a:latin typeface="+mn-ea"/>
                <a:ea typeface="+mn-ea"/>
              </a:rPr>
              <a:t>1</a:t>
            </a:r>
            <a:r>
              <a:rPr lang="ja-JP" altLang="en-US" dirty="0" smtClean="0">
                <a:solidFill>
                  <a:srgbClr val="000000"/>
                </a:solidFill>
                <a:latin typeface="+mn-ea"/>
                <a:ea typeface="+mn-ea"/>
              </a:rPr>
              <a:t>行ずつ処理すると時間かかることが</a:t>
            </a:r>
            <a:r>
              <a:rPr lang="ja-JP" altLang="en-US" dirty="0">
                <a:solidFill>
                  <a:srgbClr val="000000"/>
                </a:solidFill>
                <a:latin typeface="+mn-ea"/>
                <a:ea typeface="+mn-ea"/>
              </a:rPr>
              <a:t>多</a:t>
            </a:r>
            <a:r>
              <a:rPr lang="ja-JP" altLang="en-US" dirty="0" smtClean="0">
                <a:solidFill>
                  <a:srgbClr val="000000"/>
                </a:solidFill>
                <a:latin typeface="+mn-ea"/>
                <a:ea typeface="+mn-ea"/>
              </a:rPr>
              <a:t>いです。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→列で処理できる関数が見つからないんだけど</a:t>
            </a:r>
            <a:r>
              <a:rPr lang="en-US" altLang="ja-JP" dirty="0" smtClean="0">
                <a:solidFill>
                  <a:srgbClr val="000000"/>
                </a:solidFill>
                <a:latin typeface="+mn-ea"/>
                <a:ea typeface="+mn-ea"/>
              </a:rPr>
              <a:t>…</a:t>
            </a:r>
            <a:r>
              <a:rPr lang="ja-JP" altLang="en-US" dirty="0" smtClean="0">
                <a:solidFill>
                  <a:srgbClr val="000000"/>
                </a:solidFill>
                <a:latin typeface="+mn-ea"/>
                <a:ea typeface="+mn-ea"/>
              </a:rPr>
              <a:t>という場合は、</a:t>
            </a:r>
            <a:r>
              <a:rPr lang="en-US" altLang="ja-JP" dirty="0" smtClean="0">
                <a:solidFill>
                  <a:srgbClr val="000000"/>
                </a:solidFill>
                <a:latin typeface="+mn-ea"/>
                <a:ea typeface="+mn-ea"/>
              </a:rPr>
              <a:t>lambda</a:t>
            </a:r>
            <a:r>
              <a:rPr lang="ja-JP" altLang="en-US" dirty="0" smtClean="0">
                <a:solidFill>
                  <a:srgbClr val="000000"/>
                </a:solidFill>
                <a:latin typeface="+mn-ea"/>
                <a:ea typeface="+mn-ea"/>
              </a:rPr>
              <a:t>と</a:t>
            </a:r>
            <a:r>
              <a:rPr lang="en-US" altLang="ja-JP" dirty="0" smtClean="0">
                <a:solidFill>
                  <a:srgbClr val="000000"/>
                </a:solidFill>
                <a:latin typeface="+mn-ea"/>
                <a:ea typeface="+mn-ea"/>
              </a:rPr>
              <a:t>apply</a:t>
            </a:r>
            <a:r>
              <a:rPr lang="ja-JP" altLang="en-US" dirty="0" smtClean="0">
                <a:solidFill>
                  <a:srgbClr val="000000"/>
                </a:solidFill>
                <a:latin typeface="+mn-ea"/>
                <a:ea typeface="+mn-ea"/>
              </a:rPr>
              <a:t>を組み合わせて</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「なん</a:t>
            </a:r>
            <a:r>
              <a:rPr lang="ja-JP" altLang="en-US" dirty="0" err="1" smtClean="0">
                <a:solidFill>
                  <a:srgbClr val="000000"/>
                </a:solidFill>
                <a:latin typeface="+mn-ea"/>
                <a:ea typeface="+mn-ea"/>
              </a:rPr>
              <a:t>ちゃって</a:t>
            </a:r>
            <a:r>
              <a:rPr lang="ja-JP" altLang="en-US" dirty="0" smtClean="0">
                <a:solidFill>
                  <a:srgbClr val="000000"/>
                </a:solidFill>
                <a:latin typeface="+mn-ea"/>
                <a:ea typeface="+mn-ea"/>
              </a:rPr>
              <a:t>列処理できる関数」を作成した方が良いでしょう（後述）</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smtClean="0">
                <a:solidFill>
                  <a:srgbClr val="000000"/>
                </a:solidFill>
                <a:latin typeface="+mn-ea"/>
                <a:ea typeface="+mn-ea"/>
              </a:rPr>
              <a:t>③</a:t>
            </a:r>
            <a:r>
              <a:rPr lang="en-US" altLang="ja-JP" dirty="0" smtClean="0">
                <a:solidFill>
                  <a:srgbClr val="000000"/>
                </a:solidFill>
                <a:latin typeface="+mn-ea"/>
                <a:ea typeface="+mn-ea"/>
              </a:rPr>
              <a:t>For</a:t>
            </a:r>
            <a:r>
              <a:rPr lang="ja-JP" altLang="en-US" dirty="0" smtClean="0">
                <a:solidFill>
                  <a:srgbClr val="000000"/>
                </a:solidFill>
                <a:latin typeface="+mn-ea"/>
                <a:ea typeface="+mn-ea"/>
              </a:rPr>
              <a:t>文で</a:t>
            </a:r>
            <a:r>
              <a:rPr lang="en-US" altLang="ja-JP" dirty="0" err="1" smtClean="0">
                <a:solidFill>
                  <a:srgbClr val="000000"/>
                </a:solidFill>
                <a:latin typeface="+mn-ea"/>
                <a:ea typeface="+mn-ea"/>
              </a:rPr>
              <a:t>DataFrame</a:t>
            </a:r>
            <a:r>
              <a:rPr lang="ja-JP" altLang="en-US" dirty="0" smtClean="0">
                <a:solidFill>
                  <a:srgbClr val="000000"/>
                </a:solidFill>
                <a:latin typeface="+mn-ea"/>
                <a:ea typeface="+mn-ea"/>
              </a:rPr>
              <a:t>を</a:t>
            </a:r>
            <a:r>
              <a:rPr lang="en-US" altLang="ja-JP" dirty="0" smtClean="0">
                <a:solidFill>
                  <a:srgbClr val="000000"/>
                </a:solidFill>
                <a:latin typeface="+mn-ea"/>
                <a:ea typeface="+mn-ea"/>
              </a:rPr>
              <a:t>append</a:t>
            </a:r>
            <a:r>
              <a:rPr lang="ja-JP" altLang="en-US" dirty="0" smtClean="0">
                <a:solidFill>
                  <a:srgbClr val="000000"/>
                </a:solidFill>
                <a:latin typeface="+mn-ea"/>
                <a:ea typeface="+mn-ea"/>
              </a:rPr>
              <a:t>するのをやめる</a:t>
            </a:r>
            <a:endParaRPr lang="en-US" altLang="ja-JP" dirty="0" smtClean="0">
              <a:solidFill>
                <a:srgbClr val="000000"/>
              </a:solidFill>
              <a:latin typeface="+mn-ea"/>
              <a:ea typeface="+mn-ea"/>
            </a:endParaRPr>
          </a:p>
          <a:p>
            <a:pPr>
              <a:lnSpc>
                <a:spcPct val="150000"/>
              </a:lnSpc>
            </a:pPr>
            <a:r>
              <a:rPr lang="ja-JP" altLang="en-US" dirty="0">
                <a:solidFill>
                  <a:srgbClr val="000000"/>
                </a:solidFill>
                <a:latin typeface="+mn-ea"/>
                <a:ea typeface="+mn-ea"/>
              </a:rPr>
              <a:t>　</a:t>
            </a:r>
            <a:r>
              <a:rPr lang="ja-JP" altLang="en-US" dirty="0" smtClean="0">
                <a:solidFill>
                  <a:srgbClr val="000000"/>
                </a:solidFill>
                <a:latin typeface="+mn-ea"/>
                <a:ea typeface="+mn-ea"/>
              </a:rPr>
              <a:t>内容にもよりますが、</a:t>
            </a:r>
            <a:r>
              <a:rPr lang="en-US" altLang="ja-JP" dirty="0" smtClean="0">
                <a:solidFill>
                  <a:srgbClr val="000000"/>
                </a:solidFill>
                <a:latin typeface="+mn-ea"/>
                <a:ea typeface="+mn-ea"/>
              </a:rPr>
              <a:t>append</a:t>
            </a:r>
            <a:r>
              <a:rPr lang="ja-JP" altLang="en-US" dirty="0" smtClean="0">
                <a:solidFill>
                  <a:srgbClr val="000000"/>
                </a:solidFill>
                <a:latin typeface="+mn-ea"/>
                <a:ea typeface="+mn-ea"/>
              </a:rPr>
              <a:t>は遅いです。大量の</a:t>
            </a:r>
            <a:r>
              <a:rPr lang="en-US" altLang="ja-JP" dirty="0" smtClean="0">
                <a:solidFill>
                  <a:srgbClr val="000000"/>
                </a:solidFill>
                <a:latin typeface="+mn-ea"/>
                <a:ea typeface="+mn-ea"/>
              </a:rPr>
              <a:t>DF</a:t>
            </a:r>
            <a:r>
              <a:rPr lang="ja-JP" altLang="en-US" dirty="0" smtClean="0">
                <a:solidFill>
                  <a:srgbClr val="000000"/>
                </a:solidFill>
                <a:latin typeface="+mn-ea"/>
                <a:ea typeface="+mn-ea"/>
              </a:rPr>
              <a:t>を結合をする場合、</a:t>
            </a:r>
            <a:r>
              <a:rPr lang="en-US" altLang="ja-JP" dirty="0" smtClean="0">
                <a:solidFill>
                  <a:srgbClr val="000000"/>
                </a:solidFill>
                <a:latin typeface="+mn-ea"/>
                <a:ea typeface="+mn-ea"/>
              </a:rPr>
              <a:t>append</a:t>
            </a:r>
            <a:r>
              <a:rPr lang="ja-JP" altLang="en-US" dirty="0" smtClean="0">
                <a:solidFill>
                  <a:srgbClr val="000000"/>
                </a:solidFill>
                <a:latin typeface="+mn-ea"/>
                <a:ea typeface="+mn-ea"/>
              </a:rPr>
              <a:t>はしない方が良いです。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→リストに</a:t>
            </a:r>
            <a:r>
              <a:rPr lang="en-US" altLang="ja-JP" dirty="0" smtClean="0">
                <a:solidFill>
                  <a:srgbClr val="000000"/>
                </a:solidFill>
                <a:latin typeface="+mn-ea"/>
                <a:ea typeface="+mn-ea"/>
              </a:rPr>
              <a:t>append</a:t>
            </a:r>
            <a:r>
              <a:rPr lang="ja-JP" altLang="en-US" dirty="0" smtClean="0">
                <a:solidFill>
                  <a:srgbClr val="000000"/>
                </a:solidFill>
                <a:latin typeface="+mn-ea"/>
                <a:ea typeface="+mn-ea"/>
              </a:rPr>
              <a:t>する</a:t>
            </a:r>
            <a:r>
              <a:rPr lang="en-US" altLang="ja-JP" dirty="0" smtClean="0">
                <a:solidFill>
                  <a:srgbClr val="000000"/>
                </a:solidFill>
                <a:latin typeface="+mn-ea"/>
                <a:ea typeface="+mn-ea"/>
              </a:rPr>
              <a:t>DF</a:t>
            </a:r>
            <a:r>
              <a:rPr lang="ja-JP" altLang="en-US" dirty="0" smtClean="0">
                <a:solidFill>
                  <a:srgbClr val="000000"/>
                </a:solidFill>
                <a:latin typeface="+mn-ea"/>
                <a:ea typeface="+mn-ea"/>
              </a:rPr>
              <a:t>を追加していって、</a:t>
            </a:r>
            <a:r>
              <a:rPr lang="en-US" altLang="ja-JP" dirty="0" smtClean="0">
                <a:solidFill>
                  <a:srgbClr val="000000"/>
                </a:solidFill>
                <a:latin typeface="+mn-ea"/>
                <a:ea typeface="+mn-ea"/>
              </a:rPr>
              <a:t>For</a:t>
            </a:r>
            <a:r>
              <a:rPr lang="ja-JP" altLang="en-US" dirty="0" smtClean="0">
                <a:solidFill>
                  <a:srgbClr val="000000"/>
                </a:solidFill>
                <a:latin typeface="+mn-ea"/>
                <a:ea typeface="+mn-ea"/>
              </a:rPr>
              <a:t>を抜けた後でリストを</a:t>
            </a:r>
            <a:r>
              <a:rPr lang="en-US" altLang="ja-JP" dirty="0" err="1" smtClean="0">
                <a:solidFill>
                  <a:srgbClr val="000000"/>
                </a:solidFill>
                <a:latin typeface="+mn-ea"/>
                <a:ea typeface="+mn-ea"/>
              </a:rPr>
              <a:t>concat</a:t>
            </a:r>
            <a:r>
              <a:rPr lang="ja-JP" altLang="en-US" dirty="0" smtClean="0">
                <a:solidFill>
                  <a:srgbClr val="000000"/>
                </a:solidFill>
                <a:latin typeface="+mn-ea"/>
                <a:ea typeface="+mn-ea"/>
              </a:rPr>
              <a:t>すると、時間が半分くらいになります。</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→なお、</a:t>
            </a:r>
            <a:r>
              <a:rPr lang="en-US" altLang="ja-JP" dirty="0" err="1" smtClean="0">
                <a:solidFill>
                  <a:srgbClr val="000000"/>
                </a:solidFill>
                <a:latin typeface="+mn-ea"/>
                <a:ea typeface="+mn-ea"/>
              </a:rPr>
              <a:t>concat</a:t>
            </a:r>
            <a:r>
              <a:rPr lang="ja-JP" altLang="en-US" dirty="0" smtClean="0">
                <a:solidFill>
                  <a:srgbClr val="000000"/>
                </a:solidFill>
                <a:latin typeface="+mn-ea"/>
                <a:ea typeface="+mn-ea"/>
              </a:rPr>
              <a:t>ではなく</a:t>
            </a:r>
            <a:r>
              <a:rPr lang="en-US" altLang="ja-JP" dirty="0" err="1" smtClean="0">
                <a:solidFill>
                  <a:srgbClr val="000000"/>
                </a:solidFill>
                <a:latin typeface="+mn-ea"/>
                <a:ea typeface="+mn-ea"/>
              </a:rPr>
              <a:t>np.concatenate</a:t>
            </a:r>
            <a:r>
              <a:rPr lang="ja-JP" altLang="en-US" dirty="0" smtClean="0">
                <a:solidFill>
                  <a:srgbClr val="000000"/>
                </a:solidFill>
                <a:latin typeface="+mn-ea"/>
                <a:ea typeface="+mn-ea"/>
              </a:rPr>
              <a:t>を使うともっと早いです。（さらに</a:t>
            </a:r>
            <a:r>
              <a:rPr lang="en-US" altLang="ja-JP" dirty="0" smtClean="0">
                <a:solidFill>
                  <a:srgbClr val="000000"/>
                </a:solidFill>
                <a:latin typeface="+mn-ea"/>
                <a:ea typeface="+mn-ea"/>
              </a:rPr>
              <a:t>2</a:t>
            </a:r>
            <a:r>
              <a:rPr lang="ja-JP" altLang="en-US" dirty="0" smtClean="0">
                <a:solidFill>
                  <a:srgbClr val="000000"/>
                </a:solidFill>
                <a:latin typeface="+mn-ea"/>
                <a:ea typeface="+mn-ea"/>
              </a:rPr>
              <a:t>割くらい縮まる？） </a:t>
            </a:r>
            <a:r>
              <a:rPr lang="ja-JP" altLang="en-US" dirty="0" smtClean="0">
                <a:solidFill>
                  <a:srgbClr val="000000"/>
                </a:solidFill>
                <a:latin typeface="+mn-ea"/>
                <a:ea typeface="+mn-ea"/>
                <a:hlinkClick r:id="rId2"/>
              </a:rPr>
              <a:t>参考</a:t>
            </a:r>
            <a:r>
              <a:rPr lang="en-US" altLang="ja-JP" dirty="0">
                <a:solidFill>
                  <a:srgbClr val="000000"/>
                </a:solidFill>
                <a:latin typeface="+mn-ea"/>
                <a:ea typeface="+mn-ea"/>
                <a:hlinkClick r:id="rId2"/>
              </a:rPr>
              <a:t>:</a:t>
            </a:r>
            <a:r>
              <a:rPr lang="en-US" altLang="ja-JP" dirty="0" err="1">
                <a:solidFill>
                  <a:srgbClr val="000000"/>
                </a:solidFill>
                <a:latin typeface="+mn-ea"/>
                <a:ea typeface="+mn-ea"/>
                <a:hlinkClick r:id="rId2"/>
              </a:rPr>
              <a:t>DataFrame</a:t>
            </a:r>
            <a:r>
              <a:rPr lang="ja-JP" altLang="en-US" dirty="0">
                <a:solidFill>
                  <a:srgbClr val="000000"/>
                </a:solidFill>
                <a:latin typeface="+mn-ea"/>
                <a:ea typeface="+mn-ea"/>
                <a:hlinkClick r:id="rId2"/>
              </a:rPr>
              <a:t>をすばやく一緒に追加する</a:t>
            </a:r>
            <a:endParaRPr lang="en-US" altLang="ja-JP" dirty="0" smtClean="0">
              <a:solidFill>
                <a:srgbClr val="000000"/>
              </a:solidFill>
              <a:latin typeface="+mn-ea"/>
              <a:ea typeface="+mn-ea"/>
            </a:endParaRPr>
          </a:p>
          <a:p>
            <a:pPr>
              <a:lnSpc>
                <a:spcPct val="150000"/>
              </a:lnSpc>
            </a:pPr>
            <a:endParaRPr lang="en-US" altLang="ja-JP" dirty="0">
              <a:solidFill>
                <a:srgbClr val="000000"/>
              </a:solidFill>
              <a:latin typeface="+mn-ea"/>
              <a:ea typeface="+mn-ea"/>
            </a:endParaRPr>
          </a:p>
          <a:p>
            <a:pPr>
              <a:lnSpc>
                <a:spcPct val="150000"/>
              </a:lnSpc>
            </a:pPr>
            <a:r>
              <a:rPr lang="ja-JP" altLang="en-US" dirty="0" smtClean="0">
                <a:solidFill>
                  <a:srgbClr val="000000"/>
                </a:solidFill>
                <a:latin typeface="+mn-ea"/>
                <a:ea typeface="+mn-ea"/>
              </a:rPr>
              <a:t>④</a:t>
            </a:r>
            <a:r>
              <a:rPr lang="en-US" altLang="ja-JP" dirty="0" err="1" smtClean="0">
                <a:solidFill>
                  <a:srgbClr val="000000"/>
                </a:solidFill>
                <a:latin typeface="+mn-ea"/>
                <a:ea typeface="+mn-ea"/>
              </a:rPr>
              <a:t>i</a:t>
            </a:r>
            <a:r>
              <a:rPr lang="ja-JP" altLang="en-US" dirty="0" smtClean="0">
                <a:solidFill>
                  <a:srgbClr val="000000"/>
                </a:solidFill>
                <a:latin typeface="+mn-ea"/>
                <a:ea typeface="+mn-ea"/>
              </a:rPr>
              <a:t>の値によってかかる時間が変わっている（例えば、</a:t>
            </a:r>
            <a:r>
              <a:rPr lang="en-US" altLang="ja-JP" dirty="0" err="1" smtClean="0">
                <a:solidFill>
                  <a:srgbClr val="000000"/>
                </a:solidFill>
                <a:latin typeface="+mn-ea"/>
                <a:ea typeface="+mn-ea"/>
              </a:rPr>
              <a:t>i</a:t>
            </a:r>
            <a:r>
              <a:rPr lang="ja-JP" altLang="en-US" dirty="0" smtClean="0">
                <a:solidFill>
                  <a:srgbClr val="000000"/>
                </a:solidFill>
                <a:latin typeface="+mn-ea"/>
                <a:ea typeface="+mn-ea"/>
              </a:rPr>
              <a:t>が大きくなると指数関数的に時間がかかるなど）</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→なぜそうなるかを考える</a:t>
            </a:r>
            <a:endParaRPr lang="en-US" altLang="ja-JP" dirty="0" smtClean="0">
              <a:solidFill>
                <a:srgbClr val="000000"/>
              </a:solidFill>
              <a:latin typeface="+mn-ea"/>
              <a:ea typeface="+mn-ea"/>
            </a:endParaRPr>
          </a:p>
          <a:p>
            <a:pPr>
              <a:lnSpc>
                <a:spcPct val="150000"/>
              </a:lnSpc>
            </a:pPr>
            <a:r>
              <a:rPr lang="ja-JP" altLang="en-US" dirty="0" smtClean="0">
                <a:solidFill>
                  <a:srgbClr val="000000"/>
                </a:solidFill>
                <a:latin typeface="+mn-ea"/>
                <a:ea typeface="+mn-ea"/>
              </a:rPr>
              <a:t>→理由が分かるなら、要らないところは飛ばす処理を作る（</a:t>
            </a:r>
            <a:r>
              <a:rPr lang="en-US" altLang="ja-JP" dirty="0" smtClean="0">
                <a:solidFill>
                  <a:srgbClr val="000000"/>
                </a:solidFill>
                <a:latin typeface="+mn-ea"/>
                <a:ea typeface="+mn-ea"/>
              </a:rPr>
              <a:t>if</a:t>
            </a:r>
            <a:r>
              <a:rPr lang="ja-JP" altLang="en-US" dirty="0" smtClean="0">
                <a:solidFill>
                  <a:srgbClr val="000000"/>
                </a:solidFill>
                <a:latin typeface="+mn-ea"/>
                <a:ea typeface="+mn-ea"/>
              </a:rPr>
              <a:t>で条件→</a:t>
            </a:r>
            <a:r>
              <a:rPr lang="en-US" altLang="ja-JP" dirty="0" smtClean="0">
                <a:solidFill>
                  <a:srgbClr val="000000"/>
                </a:solidFill>
                <a:latin typeface="+mn-ea"/>
                <a:ea typeface="+mn-ea"/>
              </a:rPr>
              <a:t>else:</a:t>
            </a:r>
            <a:r>
              <a:rPr lang="ja-JP" altLang="en-US" dirty="0" smtClean="0">
                <a:solidFill>
                  <a:srgbClr val="000000"/>
                </a:solidFill>
                <a:latin typeface="+mn-ea"/>
                <a:ea typeface="+mn-ea"/>
              </a:rPr>
              <a:t>に「</a:t>
            </a:r>
            <a:r>
              <a:rPr lang="en-US" altLang="ja-JP" dirty="0" smtClean="0">
                <a:solidFill>
                  <a:srgbClr val="000000"/>
                </a:solidFill>
                <a:latin typeface="+mn-ea"/>
                <a:ea typeface="+mn-ea"/>
              </a:rPr>
              <a:t>continue</a:t>
            </a:r>
            <a:r>
              <a:rPr lang="ja-JP" altLang="en-US" dirty="0" smtClean="0">
                <a:solidFill>
                  <a:srgbClr val="000000"/>
                </a:solidFill>
                <a:latin typeface="+mn-ea"/>
                <a:ea typeface="+mn-ea"/>
              </a:rPr>
              <a:t>」と書くと、次の</a:t>
            </a:r>
            <a:r>
              <a:rPr lang="en-US" altLang="ja-JP" dirty="0" err="1" smtClean="0">
                <a:solidFill>
                  <a:srgbClr val="000000"/>
                </a:solidFill>
                <a:latin typeface="+mn-ea"/>
                <a:ea typeface="+mn-ea"/>
              </a:rPr>
              <a:t>i</a:t>
            </a:r>
            <a:r>
              <a:rPr lang="ja-JP" altLang="en-US" dirty="0" smtClean="0">
                <a:solidFill>
                  <a:srgbClr val="000000"/>
                </a:solidFill>
                <a:latin typeface="+mn-ea"/>
                <a:ea typeface="+mn-ea"/>
              </a:rPr>
              <a:t>に移る）</a:t>
            </a:r>
            <a:endParaRPr lang="en-US" altLang="ja-JP" dirty="0">
              <a:solidFill>
                <a:srgbClr val="000000"/>
              </a:solidFill>
              <a:latin typeface="+mn-ea"/>
              <a:ea typeface="+mn-ea"/>
            </a:endParaRPr>
          </a:p>
        </p:txBody>
      </p:sp>
      <p:sp>
        <p:nvSpPr>
          <p:cNvPr id="4" name="正方形/長方形 3"/>
          <p:cNvSpPr/>
          <p:nvPr/>
        </p:nvSpPr>
        <p:spPr>
          <a:xfrm>
            <a:off x="6141078" y="1690047"/>
            <a:ext cx="2715294" cy="170816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ja-JP" sz="1050" dirty="0" smtClean="0">
                <a:solidFill>
                  <a:srgbClr val="000000"/>
                </a:solidFill>
                <a:latin typeface="Consolas" panose="020B0609020204030204" pitchFamily="49" charset="0"/>
                <a:ea typeface="+mn-ea"/>
              </a:rPr>
              <a:t>【</a:t>
            </a:r>
            <a:r>
              <a:rPr lang="ja-JP" altLang="en-US" sz="1050" dirty="0" smtClean="0">
                <a:solidFill>
                  <a:srgbClr val="000000"/>
                </a:solidFill>
                <a:latin typeface="Consolas" panose="020B0609020204030204" pitchFamily="49" charset="0"/>
                <a:ea typeface="+mn-ea"/>
              </a:rPr>
              <a:t>簡易的なコード実行時間の測り方</a:t>
            </a:r>
            <a:r>
              <a:rPr lang="en-US" altLang="ja-JP" sz="1050" dirty="0" smtClean="0">
                <a:solidFill>
                  <a:srgbClr val="000000"/>
                </a:solidFill>
                <a:latin typeface="Consolas" panose="020B0609020204030204" pitchFamily="49" charset="0"/>
                <a:ea typeface="+mn-ea"/>
              </a:rPr>
              <a:t>】</a:t>
            </a:r>
          </a:p>
          <a:p>
            <a:endParaRPr lang="en-US" altLang="ja-JP" sz="1050" dirty="0" smtClean="0">
              <a:solidFill>
                <a:srgbClr val="000000"/>
              </a:solidFill>
              <a:latin typeface="Consolas" panose="020B0609020204030204" pitchFamily="49" charset="0"/>
              <a:ea typeface="+mn-ea"/>
            </a:endParaRPr>
          </a:p>
          <a:p>
            <a:r>
              <a:rPr lang="en-US" altLang="ja-JP" sz="1050" dirty="0" smtClean="0">
                <a:solidFill>
                  <a:srgbClr val="000000"/>
                </a:solidFill>
                <a:latin typeface="Consolas" panose="020B0609020204030204" pitchFamily="49" charset="0"/>
                <a:ea typeface="+mn-ea"/>
              </a:rPr>
              <a:t>import time</a:t>
            </a:r>
          </a:p>
          <a:p>
            <a:endParaRPr lang="en-US" altLang="ja-JP" sz="1050" dirty="0">
              <a:solidFill>
                <a:srgbClr val="000000"/>
              </a:solidFill>
              <a:latin typeface="Consolas" panose="020B0609020204030204" pitchFamily="49" charset="0"/>
              <a:ea typeface="+mn-ea"/>
            </a:endParaRPr>
          </a:p>
          <a:p>
            <a:r>
              <a:rPr lang="en-US" altLang="ja-JP" sz="1050" dirty="0" smtClean="0">
                <a:solidFill>
                  <a:srgbClr val="000000"/>
                </a:solidFill>
                <a:latin typeface="Consolas" panose="020B0609020204030204" pitchFamily="49" charset="0"/>
                <a:ea typeface="+mn-ea"/>
              </a:rPr>
              <a:t>start = </a:t>
            </a:r>
            <a:r>
              <a:rPr lang="en-US" altLang="ja-JP" sz="1050" dirty="0" err="1" smtClean="0">
                <a:solidFill>
                  <a:srgbClr val="000000"/>
                </a:solidFill>
                <a:latin typeface="Consolas" panose="020B0609020204030204" pitchFamily="49" charset="0"/>
                <a:ea typeface="+mn-ea"/>
              </a:rPr>
              <a:t>time.time</a:t>
            </a:r>
            <a:r>
              <a:rPr lang="en-US" altLang="ja-JP" sz="1050" dirty="0" smtClean="0">
                <a:solidFill>
                  <a:srgbClr val="000000"/>
                </a:solidFill>
                <a:latin typeface="Consolas" panose="020B0609020204030204" pitchFamily="49" charset="0"/>
                <a:ea typeface="+mn-ea"/>
              </a:rPr>
              <a:t>()</a:t>
            </a:r>
          </a:p>
          <a:p>
            <a:endParaRPr lang="en-US" altLang="ja-JP" sz="1050" dirty="0">
              <a:solidFill>
                <a:srgbClr val="000000"/>
              </a:solidFill>
              <a:latin typeface="Consolas" panose="020B0609020204030204" pitchFamily="49" charset="0"/>
              <a:ea typeface="+mn-ea"/>
            </a:endParaRPr>
          </a:p>
          <a:p>
            <a:r>
              <a:rPr lang="ja-JP" altLang="en-US" sz="1050" dirty="0">
                <a:solidFill>
                  <a:srgbClr val="000000"/>
                </a:solidFill>
                <a:latin typeface="Consolas" panose="020B0609020204030204" pitchFamily="49" charset="0"/>
                <a:ea typeface="+mn-ea"/>
              </a:rPr>
              <a:t>～～～時間</a:t>
            </a:r>
            <a:r>
              <a:rPr lang="ja-JP" altLang="en-US" sz="1050" dirty="0" smtClean="0">
                <a:solidFill>
                  <a:srgbClr val="000000"/>
                </a:solidFill>
                <a:latin typeface="Consolas" panose="020B0609020204030204" pitchFamily="49" charset="0"/>
                <a:ea typeface="+mn-ea"/>
              </a:rPr>
              <a:t>測りたいコードを書く～～～</a:t>
            </a:r>
            <a:endParaRPr lang="en-US" altLang="ja-JP" sz="1050" dirty="0" smtClean="0">
              <a:solidFill>
                <a:srgbClr val="000000"/>
              </a:solidFill>
              <a:latin typeface="Consolas" panose="020B0609020204030204" pitchFamily="49" charset="0"/>
              <a:ea typeface="+mn-ea"/>
            </a:endParaRPr>
          </a:p>
          <a:p>
            <a:endParaRPr lang="en-US" altLang="ja-JP" sz="1050" dirty="0">
              <a:solidFill>
                <a:srgbClr val="000000"/>
              </a:solidFill>
              <a:latin typeface="Consolas" panose="020B0609020204030204" pitchFamily="49" charset="0"/>
              <a:ea typeface="+mn-ea"/>
            </a:endParaRPr>
          </a:p>
          <a:p>
            <a:r>
              <a:rPr lang="en-US" altLang="ja-JP" sz="1050" dirty="0" smtClean="0">
                <a:latin typeface="Consolas" panose="020B0609020204030204" pitchFamily="49" charset="0"/>
                <a:ea typeface="+mn-ea"/>
              </a:rPr>
              <a:t>end = </a:t>
            </a:r>
            <a:r>
              <a:rPr lang="en-US" altLang="ja-JP" sz="1050" dirty="0" err="1" smtClean="0">
                <a:latin typeface="Consolas" panose="020B0609020204030204" pitchFamily="49" charset="0"/>
                <a:ea typeface="+mn-ea"/>
              </a:rPr>
              <a:t>time.time</a:t>
            </a:r>
            <a:r>
              <a:rPr lang="en-US" altLang="ja-JP" sz="1050" dirty="0" smtClean="0">
                <a:latin typeface="Consolas" panose="020B0609020204030204" pitchFamily="49" charset="0"/>
                <a:ea typeface="+mn-ea"/>
              </a:rPr>
              <a:t>() – start</a:t>
            </a:r>
          </a:p>
          <a:p>
            <a:r>
              <a:rPr lang="en-US" altLang="ja-JP" sz="1050" dirty="0" smtClean="0">
                <a:latin typeface="Consolas" panose="020B0609020204030204" pitchFamily="49" charset="0"/>
                <a:ea typeface="+mn-ea"/>
              </a:rPr>
              <a:t>print(end)</a:t>
            </a:r>
            <a:endParaRPr lang="ja-JP" altLang="en-US" sz="1050" dirty="0">
              <a:latin typeface="Consolas" panose="020B0609020204030204" pitchFamily="49" charset="0"/>
              <a:ea typeface="+mn-ea"/>
            </a:endParaRPr>
          </a:p>
        </p:txBody>
      </p:sp>
    </p:spTree>
    <p:extLst>
      <p:ext uri="{BB962C8B-B14F-4D97-AF65-F5344CB8AC3E}">
        <p14:creationId xmlns:p14="http://schemas.microsoft.com/office/powerpoint/2010/main" val="28235239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p:cNvPicPr>
            <a:picLocks noChangeAspect="1"/>
          </p:cNvPicPr>
          <p:nvPr/>
        </p:nvPicPr>
        <p:blipFill>
          <a:blip r:embed="rId2"/>
          <a:stretch>
            <a:fillRect/>
          </a:stretch>
        </p:blipFill>
        <p:spPr>
          <a:xfrm>
            <a:off x="6143536" y="4527753"/>
            <a:ext cx="2794456" cy="1983546"/>
          </a:xfrm>
          <a:prstGeom prst="rect">
            <a:avLst/>
          </a:prstGeom>
        </p:spPr>
      </p:pic>
      <p:sp>
        <p:nvSpPr>
          <p:cNvPr id="2" name="タイトル 1"/>
          <p:cNvSpPr>
            <a:spLocks noGrp="1"/>
          </p:cNvSpPr>
          <p:nvPr>
            <p:ph type="title"/>
          </p:nvPr>
        </p:nvSpPr>
        <p:spPr/>
        <p:txBody>
          <a:bodyPr/>
          <a:lstStyle/>
          <a:p>
            <a:r>
              <a:rPr lang="en-US" altLang="ja-JP" dirty="0" smtClean="0"/>
              <a:t>lambda</a:t>
            </a:r>
            <a:r>
              <a:rPr lang="ja-JP" altLang="en-US" dirty="0" smtClean="0"/>
              <a:t>関数</a:t>
            </a:r>
            <a:r>
              <a:rPr lang="ja-JP" altLang="en-US" dirty="0"/>
              <a:t>、</a:t>
            </a:r>
            <a:r>
              <a:rPr kumimoji="1" lang="en-US" altLang="ja-JP" dirty="0" smtClean="0"/>
              <a:t>apply</a:t>
            </a:r>
            <a:r>
              <a:rPr kumimoji="1" lang="ja-JP" altLang="en-US" dirty="0" smtClean="0"/>
              <a:t>関数（</a:t>
            </a:r>
            <a:r>
              <a:rPr kumimoji="1" lang="en-US" altLang="ja-JP" dirty="0" err="1" smtClean="0"/>
              <a:t>DataFrame</a:t>
            </a:r>
            <a:r>
              <a:rPr lang="ja-JP" altLang="en-US" dirty="0" smtClean="0"/>
              <a:t>の列に関数を適用</a:t>
            </a:r>
            <a:r>
              <a:rPr kumimoji="1" lang="ja-JP" altLang="en-US" dirty="0" smtClean="0"/>
              <a:t>）</a:t>
            </a:r>
            <a:endParaRPr kumimoji="1" lang="ja-JP" altLang="en-US" dirty="0"/>
          </a:p>
        </p:txBody>
      </p:sp>
      <p:sp>
        <p:nvSpPr>
          <p:cNvPr id="3" name="正方形/長方形 2"/>
          <p:cNvSpPr/>
          <p:nvPr/>
        </p:nvSpPr>
        <p:spPr>
          <a:xfrm>
            <a:off x="237075" y="859228"/>
            <a:ext cx="8494801" cy="5770811"/>
          </a:xfrm>
          <a:prstGeom prst="rect">
            <a:avLst/>
          </a:prstGeom>
        </p:spPr>
        <p:txBody>
          <a:bodyPr wrap="square">
            <a:spAutoFit/>
          </a:bodyPr>
          <a:lstStyle/>
          <a:p>
            <a:pPr>
              <a:lnSpc>
                <a:spcPct val="150000"/>
              </a:lnSpc>
            </a:pPr>
            <a:r>
              <a:rPr lang="ja-JP" altLang="en-US" sz="1400" dirty="0" smtClean="0">
                <a:solidFill>
                  <a:srgbClr val="000000"/>
                </a:solidFill>
                <a:effectLst>
                  <a:glow rad="50800">
                    <a:schemeClr val="bg1">
                      <a:alpha val="80000"/>
                    </a:schemeClr>
                  </a:glow>
                </a:effectLst>
                <a:latin typeface="+mn-ea"/>
                <a:ea typeface="+mn-ea"/>
              </a:rPr>
              <a:t>・</a:t>
            </a:r>
            <a:r>
              <a:rPr lang="en-US" altLang="ja-JP" sz="1400" dirty="0" err="1" smtClean="0">
                <a:solidFill>
                  <a:srgbClr val="000000"/>
                </a:solidFill>
                <a:effectLst>
                  <a:glow rad="50800">
                    <a:schemeClr val="bg1">
                      <a:alpha val="80000"/>
                    </a:schemeClr>
                  </a:glow>
                </a:effectLst>
                <a:latin typeface="+mn-ea"/>
                <a:ea typeface="+mn-ea"/>
              </a:rPr>
              <a:t>DataFrame</a:t>
            </a:r>
            <a:r>
              <a:rPr lang="ja-JP" altLang="en-US" sz="1400" dirty="0" smtClean="0">
                <a:solidFill>
                  <a:srgbClr val="000000"/>
                </a:solidFill>
                <a:effectLst>
                  <a:glow rad="50800">
                    <a:schemeClr val="bg1">
                      <a:alpha val="80000"/>
                    </a:schemeClr>
                  </a:glow>
                </a:effectLst>
                <a:latin typeface="+mn-ea"/>
                <a:ea typeface="+mn-ea"/>
              </a:rPr>
              <a:t>の列</a:t>
            </a:r>
            <a:r>
              <a:rPr lang="ja-JP" altLang="en-US" sz="1400" dirty="0">
                <a:solidFill>
                  <a:srgbClr val="000000"/>
                </a:solidFill>
                <a:effectLst>
                  <a:glow rad="50800">
                    <a:schemeClr val="bg1">
                      <a:alpha val="80000"/>
                    </a:schemeClr>
                  </a:glow>
                </a:effectLst>
                <a:latin typeface="+mn-ea"/>
                <a:ea typeface="+mn-ea"/>
              </a:rPr>
              <a:t>に</a:t>
            </a:r>
            <a:r>
              <a:rPr lang="ja-JP" altLang="en-US" sz="1400" dirty="0" smtClean="0">
                <a:solidFill>
                  <a:srgbClr val="000000"/>
                </a:solidFill>
                <a:effectLst>
                  <a:glow rad="50800">
                    <a:schemeClr val="bg1">
                      <a:alpha val="80000"/>
                    </a:schemeClr>
                  </a:glow>
                </a:effectLst>
                <a:latin typeface="+mn-ea"/>
                <a:ea typeface="+mn-ea"/>
              </a:rPr>
              <a:t>処理をかけたいとき、</a:t>
            </a:r>
            <a:r>
              <a:rPr lang="en-US" altLang="ja-JP" sz="1400" dirty="0" smtClean="0">
                <a:solidFill>
                  <a:srgbClr val="000000"/>
                </a:solidFill>
                <a:effectLst>
                  <a:glow rad="50800">
                    <a:schemeClr val="bg1">
                      <a:alpha val="80000"/>
                    </a:schemeClr>
                  </a:glow>
                </a:effectLst>
                <a:latin typeface="+mn-ea"/>
                <a:ea typeface="+mn-ea"/>
              </a:rPr>
              <a:t>Series</a:t>
            </a:r>
            <a:r>
              <a:rPr lang="ja-JP" altLang="en-US" sz="1400" dirty="0" smtClean="0">
                <a:solidFill>
                  <a:srgbClr val="000000"/>
                </a:solidFill>
                <a:effectLst>
                  <a:glow rad="50800">
                    <a:schemeClr val="bg1">
                      <a:alpha val="80000"/>
                    </a:schemeClr>
                  </a:glow>
                </a:effectLst>
                <a:latin typeface="+mn-ea"/>
                <a:ea typeface="+mn-ea"/>
              </a:rPr>
              <a:t>に関数が適用できずにうまくいかないことがよくあります。</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例）「経過日時」カラムの</a:t>
            </a:r>
            <a:r>
              <a:rPr lang="en-US" altLang="ja-JP" sz="1400" dirty="0" err="1" smtClean="0">
                <a:solidFill>
                  <a:srgbClr val="000000"/>
                </a:solidFill>
                <a:effectLst>
                  <a:glow rad="50800">
                    <a:schemeClr val="bg1">
                      <a:alpha val="80000"/>
                    </a:schemeClr>
                  </a:glow>
                </a:effectLst>
                <a:latin typeface="+mn-ea"/>
                <a:ea typeface="+mn-ea"/>
              </a:rPr>
              <a:t>int</a:t>
            </a:r>
            <a:r>
              <a:rPr lang="ja-JP" altLang="en-US" sz="1400" dirty="0" smtClean="0">
                <a:solidFill>
                  <a:srgbClr val="000000"/>
                </a:solidFill>
                <a:effectLst>
                  <a:glow rad="50800">
                    <a:schemeClr val="bg1">
                      <a:alpha val="80000"/>
                    </a:schemeClr>
                  </a:glow>
                </a:effectLst>
                <a:latin typeface="+mn-ea"/>
                <a:ea typeface="+mn-ea"/>
              </a:rPr>
              <a:t>型を</a:t>
            </a:r>
            <a:r>
              <a:rPr lang="en-US" altLang="ja-JP" sz="1400" dirty="0" err="1" smtClean="0">
                <a:solidFill>
                  <a:srgbClr val="000000"/>
                </a:solidFill>
                <a:effectLst>
                  <a:glow rad="50800">
                    <a:schemeClr val="bg1">
                      <a:alpha val="80000"/>
                    </a:schemeClr>
                  </a:glow>
                </a:effectLst>
                <a:latin typeface="+mn-ea"/>
                <a:ea typeface="+mn-ea"/>
              </a:rPr>
              <a:t>timedelta</a:t>
            </a:r>
            <a:r>
              <a:rPr lang="ja-JP" altLang="en-US" sz="1400" dirty="0" smtClean="0">
                <a:solidFill>
                  <a:srgbClr val="000000"/>
                </a:solidFill>
                <a:effectLst>
                  <a:glow rad="50800">
                    <a:schemeClr val="bg1">
                      <a:alpha val="80000"/>
                    </a:schemeClr>
                  </a:glow>
                </a:effectLst>
                <a:latin typeface="+mn-ea"/>
                <a:ea typeface="+mn-ea"/>
              </a:rPr>
              <a:t>型に直して、「次の測定日」カラムを作りたい</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ea typeface="+mn-ea"/>
              </a:rPr>
              <a:t>　</a:t>
            </a:r>
            <a:r>
              <a:rPr lang="ja-JP" altLang="en-US" sz="1400" dirty="0" smtClean="0">
                <a:solidFill>
                  <a:srgbClr val="000000"/>
                </a:solidFill>
                <a:effectLst>
                  <a:glow rad="50800">
                    <a:schemeClr val="bg1">
                      <a:alpha val="80000"/>
                    </a:schemeClr>
                  </a:glow>
                </a:effectLst>
                <a:latin typeface="+mn-ea"/>
                <a:ea typeface="+mn-ea"/>
              </a:rPr>
              <a:t>→</a:t>
            </a:r>
            <a:r>
              <a:rPr lang="en-US" altLang="ja-JP" sz="1400" dirty="0" err="1" smtClean="0">
                <a:solidFill>
                  <a:srgbClr val="000000"/>
                </a:solidFill>
                <a:effectLst>
                  <a:glow rad="50800">
                    <a:schemeClr val="bg1">
                      <a:alpha val="80000"/>
                    </a:schemeClr>
                  </a:glow>
                </a:effectLst>
                <a:latin typeface="+mn-ea"/>
                <a:ea typeface="+mn-ea"/>
              </a:rPr>
              <a:t>datetime.timedelta</a:t>
            </a:r>
            <a:r>
              <a:rPr lang="en-US" altLang="ja-JP" sz="1400" dirty="0" smtClean="0">
                <a:solidFill>
                  <a:srgbClr val="000000"/>
                </a:solidFill>
                <a:effectLst>
                  <a:glow rad="50800">
                    <a:schemeClr val="bg1">
                      <a:alpha val="80000"/>
                    </a:schemeClr>
                  </a:glow>
                </a:effectLst>
                <a:latin typeface="+mn-ea"/>
                <a:ea typeface="+mn-ea"/>
              </a:rPr>
              <a:t>(days=</a:t>
            </a:r>
            <a:r>
              <a:rPr lang="ja-JP" altLang="en-US" sz="1400" dirty="0" smtClean="0">
                <a:solidFill>
                  <a:srgbClr val="000000"/>
                </a:solidFill>
                <a:effectLst>
                  <a:glow rad="50800">
                    <a:schemeClr val="bg1">
                      <a:alpha val="80000"/>
                    </a:schemeClr>
                  </a:glow>
                </a:effectLst>
                <a:latin typeface="+mn-ea"/>
                <a:ea typeface="+mn-ea"/>
              </a:rPr>
              <a:t>「</a:t>
            </a:r>
            <a:r>
              <a:rPr lang="en-US" altLang="ja-JP" sz="1400" dirty="0" err="1" smtClean="0">
                <a:solidFill>
                  <a:srgbClr val="000000"/>
                </a:solidFill>
                <a:effectLst>
                  <a:glow rad="50800">
                    <a:schemeClr val="bg1">
                      <a:alpha val="80000"/>
                    </a:schemeClr>
                  </a:glow>
                </a:effectLst>
                <a:latin typeface="+mn-ea"/>
                <a:ea typeface="+mn-ea"/>
              </a:rPr>
              <a:t>keika</a:t>
            </a:r>
            <a:r>
              <a:rPr lang="ja-JP" altLang="en-US" sz="1400" dirty="0" smtClean="0">
                <a:solidFill>
                  <a:srgbClr val="000000"/>
                </a:solidFill>
                <a:effectLst>
                  <a:glow rad="50800">
                    <a:schemeClr val="bg1">
                      <a:alpha val="80000"/>
                    </a:schemeClr>
                  </a:glow>
                </a:effectLst>
                <a:latin typeface="+mn-ea"/>
                <a:ea typeface="+mn-ea"/>
              </a:rPr>
              <a:t>」列</a:t>
            </a:r>
            <a:r>
              <a:rPr lang="en-US" altLang="ja-JP" sz="1400" dirty="0" smtClean="0">
                <a:solidFill>
                  <a:srgbClr val="000000"/>
                </a:solidFill>
                <a:effectLst>
                  <a:glow rad="50800">
                    <a:schemeClr val="bg1">
                      <a:alpha val="80000"/>
                    </a:schemeClr>
                  </a:glow>
                </a:effectLst>
                <a:latin typeface="+mn-ea"/>
                <a:ea typeface="+mn-ea"/>
              </a:rPr>
              <a:t>)</a:t>
            </a:r>
            <a:r>
              <a:rPr lang="ja-JP" altLang="en-US" sz="1400" dirty="0" smtClean="0">
                <a:solidFill>
                  <a:srgbClr val="000000"/>
                </a:solidFill>
                <a:effectLst>
                  <a:glow rad="50800">
                    <a:schemeClr val="bg1">
                      <a:alpha val="80000"/>
                    </a:schemeClr>
                  </a:glow>
                </a:effectLst>
                <a:latin typeface="+mn-ea"/>
                <a:ea typeface="+mn-ea"/>
              </a:rPr>
              <a:t>では変換できない！（エラーによると、</a:t>
            </a:r>
            <a:r>
              <a:rPr lang="en-US" altLang="ja-JP" sz="1400" dirty="0" err="1" smtClean="0">
                <a:solidFill>
                  <a:srgbClr val="000000"/>
                </a:solidFill>
                <a:effectLst>
                  <a:glow rad="50800">
                    <a:schemeClr val="bg1">
                      <a:alpha val="80000"/>
                    </a:schemeClr>
                  </a:glow>
                </a:effectLst>
                <a:latin typeface="+mn-ea"/>
                <a:ea typeface="+mn-ea"/>
              </a:rPr>
              <a:t>timedelta</a:t>
            </a:r>
            <a:r>
              <a:rPr lang="ja-JP" altLang="en-US" sz="1400" dirty="0" smtClean="0">
                <a:solidFill>
                  <a:srgbClr val="000000"/>
                </a:solidFill>
                <a:effectLst>
                  <a:glow rad="50800">
                    <a:schemeClr val="bg1">
                      <a:alpha val="80000"/>
                    </a:schemeClr>
                  </a:glow>
                </a:effectLst>
                <a:latin typeface="+mn-ea"/>
                <a:ea typeface="+mn-ea"/>
              </a:rPr>
              <a:t>は</a:t>
            </a:r>
            <a:r>
              <a:rPr lang="en-US" altLang="ja-JP" sz="1400" dirty="0" smtClean="0">
                <a:solidFill>
                  <a:srgbClr val="000000"/>
                </a:solidFill>
                <a:effectLst>
                  <a:glow rad="50800">
                    <a:schemeClr val="bg1">
                      <a:alpha val="80000"/>
                    </a:schemeClr>
                  </a:glow>
                </a:effectLst>
                <a:latin typeface="+mn-ea"/>
                <a:ea typeface="+mn-ea"/>
              </a:rPr>
              <a:t>Series</a:t>
            </a:r>
            <a:r>
              <a:rPr lang="ja-JP" altLang="en-US" sz="1400" dirty="0" err="1" smtClean="0">
                <a:solidFill>
                  <a:srgbClr val="000000"/>
                </a:solidFill>
                <a:effectLst>
                  <a:glow rad="50800">
                    <a:schemeClr val="bg1">
                      <a:alpha val="80000"/>
                    </a:schemeClr>
                  </a:glow>
                </a:effectLst>
                <a:latin typeface="+mn-ea"/>
                <a:ea typeface="+mn-ea"/>
              </a:rPr>
              <a:t>には</a:t>
            </a:r>
            <a:r>
              <a:rPr lang="ja-JP" altLang="en-US" sz="1400" dirty="0" smtClean="0">
                <a:solidFill>
                  <a:srgbClr val="000000"/>
                </a:solidFill>
                <a:effectLst>
                  <a:glow rad="50800">
                    <a:schemeClr val="bg1">
                      <a:alpha val="80000"/>
                    </a:schemeClr>
                  </a:glow>
                </a:effectLst>
                <a:latin typeface="+mn-ea"/>
                <a:ea typeface="+mn-ea"/>
              </a:rPr>
              <a:t>使えない）</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ea typeface="+mn-ea"/>
              </a:rPr>
              <a:t>①</a:t>
            </a:r>
            <a:r>
              <a:rPr lang="ja-JP" altLang="en-US" sz="1400" dirty="0" smtClean="0">
                <a:solidFill>
                  <a:srgbClr val="000000"/>
                </a:solidFill>
                <a:effectLst>
                  <a:glow rad="50800">
                    <a:schemeClr val="bg1">
                      <a:alpha val="80000"/>
                    </a:schemeClr>
                  </a:glow>
                </a:effectLst>
                <a:latin typeface="+mn-ea"/>
                <a:ea typeface="+mn-ea"/>
              </a:rPr>
              <a:t>使いたい関数を</a:t>
            </a:r>
            <a:r>
              <a:rPr lang="en-US" altLang="ja-JP" sz="1400" dirty="0" smtClean="0">
                <a:solidFill>
                  <a:srgbClr val="000000"/>
                </a:solidFill>
                <a:effectLst>
                  <a:glow rad="50800">
                    <a:schemeClr val="bg1">
                      <a:alpha val="80000"/>
                    </a:schemeClr>
                  </a:glow>
                </a:effectLst>
                <a:latin typeface="+mn-ea"/>
                <a:ea typeface="+mn-ea"/>
              </a:rPr>
              <a:t>lambda</a:t>
            </a:r>
            <a:r>
              <a:rPr lang="ja-JP" altLang="en-US" sz="1400" dirty="0" smtClean="0">
                <a:solidFill>
                  <a:srgbClr val="000000"/>
                </a:solidFill>
                <a:effectLst>
                  <a:glow rad="50800">
                    <a:schemeClr val="bg1">
                      <a:alpha val="80000"/>
                    </a:schemeClr>
                  </a:glow>
                </a:effectLst>
                <a:latin typeface="+mn-ea"/>
                <a:ea typeface="+mn-ea"/>
              </a:rPr>
              <a:t>関数によって定義</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②①の</a:t>
            </a:r>
            <a:r>
              <a:rPr lang="en-US" altLang="ja-JP" sz="1400" dirty="0" smtClean="0">
                <a:solidFill>
                  <a:srgbClr val="000000"/>
                </a:solidFill>
                <a:effectLst>
                  <a:glow rad="50800">
                    <a:schemeClr val="bg1">
                      <a:alpha val="80000"/>
                    </a:schemeClr>
                  </a:glow>
                </a:effectLst>
                <a:latin typeface="+mn-ea"/>
                <a:ea typeface="+mn-ea"/>
              </a:rPr>
              <a:t>lambda</a:t>
            </a:r>
            <a:r>
              <a:rPr lang="ja-JP" altLang="en-US" sz="1400" dirty="0" smtClean="0">
                <a:solidFill>
                  <a:srgbClr val="000000"/>
                </a:solidFill>
                <a:effectLst>
                  <a:glow rad="50800">
                    <a:schemeClr val="bg1">
                      <a:alpha val="80000"/>
                    </a:schemeClr>
                  </a:glow>
                </a:effectLst>
                <a:latin typeface="+mn-ea"/>
                <a:ea typeface="+mn-ea"/>
              </a:rPr>
              <a:t>関数を</a:t>
            </a:r>
            <a:r>
              <a:rPr lang="en-US" altLang="ja-JP" sz="1400" dirty="0" smtClean="0">
                <a:solidFill>
                  <a:srgbClr val="000000"/>
                </a:solidFill>
                <a:effectLst>
                  <a:glow rad="50800">
                    <a:schemeClr val="bg1">
                      <a:alpha val="80000"/>
                    </a:schemeClr>
                  </a:glow>
                </a:effectLst>
                <a:latin typeface="+mn-ea"/>
                <a:ea typeface="+mn-ea"/>
              </a:rPr>
              <a:t>apply</a:t>
            </a:r>
            <a:r>
              <a:rPr lang="ja-JP" altLang="en-US" sz="1400" dirty="0" smtClean="0">
                <a:solidFill>
                  <a:srgbClr val="000000"/>
                </a:solidFill>
                <a:effectLst>
                  <a:glow rad="50800">
                    <a:schemeClr val="bg1">
                      <a:alpha val="80000"/>
                    </a:schemeClr>
                  </a:glow>
                </a:effectLst>
                <a:latin typeface="+mn-ea"/>
                <a:ea typeface="+mn-ea"/>
              </a:rPr>
              <a:t>関数に入れて、</a:t>
            </a:r>
            <a:r>
              <a:rPr lang="en-US" altLang="ja-JP" sz="1400" dirty="0" smtClean="0">
                <a:solidFill>
                  <a:srgbClr val="000000"/>
                </a:solidFill>
                <a:effectLst>
                  <a:glow rad="50800">
                    <a:schemeClr val="bg1">
                      <a:alpha val="80000"/>
                    </a:schemeClr>
                  </a:glow>
                </a:effectLst>
                <a:latin typeface="+mn-ea"/>
                <a:ea typeface="+mn-ea"/>
              </a:rPr>
              <a:t>DF</a:t>
            </a:r>
            <a:r>
              <a:rPr lang="ja-JP" altLang="en-US" sz="1400" dirty="0" smtClean="0">
                <a:solidFill>
                  <a:srgbClr val="000000"/>
                </a:solidFill>
                <a:effectLst>
                  <a:glow rad="50800">
                    <a:schemeClr val="bg1">
                      <a:alpha val="80000"/>
                    </a:schemeClr>
                  </a:glow>
                </a:effectLst>
                <a:latin typeface="+mn-ea"/>
                <a:ea typeface="+mn-ea"/>
              </a:rPr>
              <a:t>の列全体に適用</a:t>
            </a:r>
            <a:endParaRPr lang="en-US" altLang="ja-JP" sz="1400" dirty="0">
              <a:solidFill>
                <a:srgbClr val="000000"/>
              </a:solidFill>
              <a:effectLst>
                <a:glow rad="50800">
                  <a:schemeClr val="bg1">
                    <a:alpha val="80000"/>
                  </a:schemeClr>
                </a:glow>
              </a:effectLst>
              <a:latin typeface="+mn-ea"/>
              <a:ea typeface="+mn-ea"/>
            </a:endParaRPr>
          </a:p>
          <a:p>
            <a:pPr>
              <a:lnSpc>
                <a:spcPct val="150000"/>
              </a:lnSpc>
            </a:pPr>
            <a:endParaRPr lang="en-US" altLang="ja-JP" sz="5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500" dirty="0">
              <a:solidFill>
                <a:srgbClr val="000000"/>
              </a:solidFill>
              <a:effectLst>
                <a:glow rad="50800">
                  <a:schemeClr val="bg1">
                    <a:alpha val="80000"/>
                  </a:schemeClr>
                </a:glow>
              </a:effectLst>
              <a:latin typeface="+mn-ea"/>
              <a:ea typeface="+mn-ea"/>
            </a:endParaRPr>
          </a:p>
          <a:p>
            <a:pPr>
              <a:lnSpc>
                <a:spcPct val="150000"/>
              </a:lnSpc>
            </a:pPr>
            <a:endParaRPr lang="en-US" altLang="ja-JP" sz="5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①</a:t>
            </a:r>
            <a:r>
              <a:rPr lang="en-US" altLang="ja-JP" sz="1400" dirty="0" smtClean="0">
                <a:solidFill>
                  <a:srgbClr val="000000"/>
                </a:solidFill>
                <a:effectLst>
                  <a:glow rad="50800">
                    <a:schemeClr val="bg1">
                      <a:alpha val="80000"/>
                    </a:schemeClr>
                  </a:glow>
                </a:effectLst>
                <a:latin typeface="+mn-ea"/>
                <a:ea typeface="+mn-ea"/>
              </a:rPr>
              <a:t>lambda</a:t>
            </a:r>
            <a:r>
              <a:rPr lang="ja-JP" altLang="en-US" sz="1400" dirty="0" smtClean="0">
                <a:solidFill>
                  <a:srgbClr val="000000"/>
                </a:solidFill>
                <a:effectLst>
                  <a:glow rad="50800">
                    <a:schemeClr val="bg1">
                      <a:alpha val="80000"/>
                    </a:schemeClr>
                  </a:glow>
                </a:effectLst>
                <a:latin typeface="+mn-ea"/>
                <a:ea typeface="+mn-ea"/>
              </a:rPr>
              <a:t>関数（無名関数）を使い、やりたい操作を一つの要素に適用させる関数を書く</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100" dirty="0" smtClean="0">
                <a:solidFill>
                  <a:srgbClr val="000000"/>
                </a:solidFill>
                <a:effectLst>
                  <a:glow rad="50800">
                    <a:schemeClr val="bg1">
                      <a:alpha val="80000"/>
                    </a:schemeClr>
                  </a:glow>
                </a:effectLst>
                <a:latin typeface="+mn-ea"/>
                <a:ea typeface="+mn-ea"/>
              </a:rPr>
              <a:t>　参考：</a:t>
            </a:r>
            <a:r>
              <a:rPr lang="en-US" altLang="ja-JP" sz="1100" dirty="0">
                <a:solidFill>
                  <a:srgbClr val="000000"/>
                </a:solidFill>
                <a:effectLst>
                  <a:glow rad="50800">
                    <a:schemeClr val="bg1">
                      <a:alpha val="80000"/>
                    </a:schemeClr>
                  </a:glow>
                </a:effectLst>
                <a:latin typeface="+mn-ea"/>
                <a:ea typeface="+mn-ea"/>
                <a:hlinkClick r:id="rId3"/>
              </a:rPr>
              <a:t>Python</a:t>
            </a:r>
            <a:r>
              <a:rPr lang="ja-JP" altLang="en-US" sz="1100" dirty="0">
                <a:solidFill>
                  <a:srgbClr val="000000"/>
                </a:solidFill>
                <a:effectLst>
                  <a:glow rad="50800">
                    <a:schemeClr val="bg1">
                      <a:alpha val="80000"/>
                    </a:schemeClr>
                  </a:glow>
                </a:effectLst>
                <a:latin typeface="+mn-ea"/>
                <a:ea typeface="+mn-ea"/>
                <a:hlinkClick r:id="rId3"/>
              </a:rPr>
              <a:t>の</a:t>
            </a:r>
            <a:r>
              <a:rPr lang="en-US" altLang="ja-JP" sz="1100" dirty="0">
                <a:solidFill>
                  <a:srgbClr val="000000"/>
                </a:solidFill>
                <a:effectLst>
                  <a:glow rad="50800">
                    <a:schemeClr val="bg1">
                      <a:alpha val="80000"/>
                    </a:schemeClr>
                  </a:glow>
                </a:effectLst>
                <a:latin typeface="+mn-ea"/>
                <a:ea typeface="+mn-ea"/>
                <a:hlinkClick r:id="rId3"/>
              </a:rPr>
              <a:t>lambda</a:t>
            </a:r>
            <a:r>
              <a:rPr lang="ja-JP" altLang="en-US" sz="1100" dirty="0">
                <a:solidFill>
                  <a:srgbClr val="000000"/>
                </a:solidFill>
                <a:effectLst>
                  <a:glow rad="50800">
                    <a:schemeClr val="bg1">
                      <a:alpha val="80000"/>
                    </a:schemeClr>
                  </a:glow>
                </a:effectLst>
                <a:latin typeface="+mn-ea"/>
                <a:ea typeface="+mn-ea"/>
                <a:hlinkClick r:id="rId3"/>
              </a:rPr>
              <a:t>（ラムダ式、無名関数）の</a:t>
            </a:r>
            <a:r>
              <a:rPr lang="ja-JP" altLang="en-US" sz="1100" dirty="0" smtClean="0">
                <a:solidFill>
                  <a:srgbClr val="000000"/>
                </a:solidFill>
                <a:effectLst>
                  <a:glow rad="50800">
                    <a:schemeClr val="bg1">
                      <a:alpha val="80000"/>
                    </a:schemeClr>
                  </a:glow>
                </a:effectLst>
                <a:latin typeface="+mn-ea"/>
                <a:ea typeface="+mn-ea"/>
                <a:hlinkClick r:id="rId3"/>
              </a:rPr>
              <a:t>使い方</a:t>
            </a:r>
            <a:r>
              <a:rPr lang="ja-JP" altLang="en-US" sz="1100" dirty="0" smtClean="0">
                <a:solidFill>
                  <a:srgbClr val="000000"/>
                </a:solidFill>
                <a:effectLst>
                  <a:glow rad="50800">
                    <a:schemeClr val="bg1">
                      <a:alpha val="80000"/>
                    </a:schemeClr>
                  </a:glow>
                </a:effectLst>
                <a:latin typeface="+mn-ea"/>
                <a:ea typeface="+mn-ea"/>
              </a:rPr>
              <a:t>　←説明端折ったので、ここ見ておいてください</a:t>
            </a:r>
            <a:endParaRPr lang="en-US" altLang="ja-JP" sz="1100" dirty="0" smtClean="0">
              <a:solidFill>
                <a:srgbClr val="000000"/>
              </a:solidFill>
              <a:effectLst>
                <a:glow rad="50800">
                  <a:schemeClr val="bg1">
                    <a:alpha val="80000"/>
                  </a:schemeClr>
                </a:glow>
              </a:effectLst>
              <a:latin typeface="+mn-ea"/>
              <a:ea typeface="+mn-ea"/>
            </a:endParaRPr>
          </a:p>
          <a:p>
            <a:pPr>
              <a:lnSpc>
                <a:spcPct val="150000"/>
              </a:lnSpc>
            </a:pPr>
            <a:endParaRPr lang="en-US" altLang="ja-JP" dirty="0">
              <a:solidFill>
                <a:srgbClr val="000000"/>
              </a:solidFill>
              <a:effectLst>
                <a:glow rad="50800">
                  <a:schemeClr val="bg1">
                    <a:alpha val="80000"/>
                  </a:schemeClr>
                </a:glow>
              </a:effectLst>
              <a:latin typeface="+mn-ea"/>
              <a:ea typeface="+mn-ea"/>
            </a:endParaRPr>
          </a:p>
          <a:p>
            <a:pPr>
              <a:lnSpc>
                <a:spcPct val="150000"/>
              </a:lnSpc>
            </a:pPr>
            <a:endParaRPr lang="en-US" altLang="ja-JP" dirty="0" smtClean="0">
              <a:solidFill>
                <a:srgbClr val="000000"/>
              </a:solidFill>
              <a:effectLst>
                <a:glow rad="50800">
                  <a:schemeClr val="bg1">
                    <a:alpha val="80000"/>
                  </a:schemeClr>
                </a:glow>
              </a:effectLst>
              <a:latin typeface="+mn-ea"/>
              <a:ea typeface="+mn-ea"/>
            </a:endParaRPr>
          </a:p>
          <a:p>
            <a:pPr>
              <a:lnSpc>
                <a:spcPct val="150000"/>
              </a:lnSpc>
            </a:pPr>
            <a:endParaRPr lang="en-US" altLang="ja-JP"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6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②</a:t>
            </a:r>
            <a:r>
              <a:rPr lang="en-US" altLang="ja-JP" sz="1400" dirty="0" smtClean="0">
                <a:solidFill>
                  <a:srgbClr val="000000"/>
                </a:solidFill>
                <a:effectLst>
                  <a:glow rad="50800">
                    <a:schemeClr val="bg1">
                      <a:alpha val="80000"/>
                    </a:schemeClr>
                  </a:glow>
                </a:effectLst>
                <a:latin typeface="+mn-ea"/>
                <a:ea typeface="+mn-ea"/>
              </a:rPr>
              <a:t>apply</a:t>
            </a:r>
            <a:r>
              <a:rPr lang="ja-JP" altLang="en-US" sz="1400" dirty="0" smtClean="0">
                <a:solidFill>
                  <a:srgbClr val="000000"/>
                </a:solidFill>
                <a:effectLst>
                  <a:glow rad="50800">
                    <a:schemeClr val="bg1">
                      <a:alpha val="80000"/>
                    </a:schemeClr>
                  </a:glow>
                </a:effectLst>
                <a:latin typeface="+mn-ea"/>
                <a:ea typeface="+mn-ea"/>
              </a:rPr>
              <a:t>関数の引数にさっき作ったラムダ関数を入れて、適用したい列に付ける</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a:solidFill>
                <a:srgbClr val="000000"/>
              </a:solidFill>
              <a:effectLst>
                <a:glow rad="50800">
                  <a:schemeClr val="bg1">
                    <a:alpha val="80000"/>
                  </a:schemeClr>
                </a:glow>
              </a:effectLst>
              <a:latin typeface="+mn-ea"/>
              <a:ea typeface="+mn-ea"/>
            </a:endParaRPr>
          </a:p>
          <a:p>
            <a:pPr>
              <a:lnSpc>
                <a:spcPct val="150000"/>
              </a:lnSpc>
            </a:pP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rPr>
              <a:t>　</a:t>
            </a:r>
            <a:r>
              <a:rPr lang="ja-JP" altLang="en-US" sz="1100" dirty="0">
                <a:solidFill>
                  <a:srgbClr val="000000"/>
                </a:solidFill>
                <a:effectLst>
                  <a:glow rad="50800">
                    <a:schemeClr val="bg1">
                      <a:alpha val="80000"/>
                    </a:schemeClr>
                  </a:glow>
                </a:effectLst>
                <a:latin typeface="+mn-ea"/>
                <a:ea typeface="+mn-ea"/>
              </a:rPr>
              <a:t>参考</a:t>
            </a:r>
            <a:r>
              <a:rPr lang="ja-JP" altLang="en-US" sz="1100" dirty="0" smtClean="0">
                <a:solidFill>
                  <a:srgbClr val="000000"/>
                </a:solidFill>
                <a:effectLst>
                  <a:glow rad="50800">
                    <a:schemeClr val="bg1">
                      <a:alpha val="80000"/>
                    </a:schemeClr>
                  </a:glow>
                </a:effectLst>
                <a:latin typeface="+mn-ea"/>
                <a:ea typeface="+mn-ea"/>
              </a:rPr>
              <a:t>：</a:t>
            </a:r>
            <a:r>
              <a:rPr lang="en-US" altLang="ja-JP" sz="1100" dirty="0" smtClean="0">
                <a:solidFill>
                  <a:srgbClr val="000000"/>
                </a:solidFill>
                <a:effectLst>
                  <a:glow rad="50800">
                    <a:schemeClr val="bg1">
                      <a:alpha val="80000"/>
                    </a:schemeClr>
                  </a:glow>
                </a:effectLst>
                <a:latin typeface="+mn-ea"/>
                <a:ea typeface="+mn-ea"/>
                <a:hlinkClick r:id="rId4"/>
              </a:rPr>
              <a:t>pandas</a:t>
            </a:r>
            <a:r>
              <a:rPr lang="ja-JP" altLang="en-US" sz="1100" dirty="0" smtClean="0">
                <a:solidFill>
                  <a:srgbClr val="000000"/>
                </a:solidFill>
                <a:effectLst>
                  <a:glow rad="50800">
                    <a:schemeClr val="bg1">
                      <a:alpha val="80000"/>
                    </a:schemeClr>
                  </a:glow>
                </a:effectLst>
                <a:latin typeface="+mn-ea"/>
                <a:ea typeface="+mn-ea"/>
                <a:hlinkClick r:id="rId4"/>
              </a:rPr>
              <a:t>で要素、行、列に関数を適用する</a:t>
            </a:r>
            <a:r>
              <a:rPr lang="en-US" altLang="ja-JP" sz="1100" dirty="0" smtClean="0">
                <a:solidFill>
                  <a:srgbClr val="000000"/>
                </a:solidFill>
                <a:effectLst>
                  <a:glow rad="50800">
                    <a:schemeClr val="bg1">
                      <a:alpha val="80000"/>
                    </a:schemeClr>
                  </a:glow>
                </a:effectLst>
                <a:latin typeface="+mn-ea"/>
                <a:ea typeface="+mn-ea"/>
                <a:hlinkClick r:id="rId4"/>
              </a:rPr>
              <a:t>map, </a:t>
            </a:r>
            <a:r>
              <a:rPr lang="en-US" altLang="ja-JP" sz="1100" dirty="0" err="1" smtClean="0">
                <a:solidFill>
                  <a:srgbClr val="000000"/>
                </a:solidFill>
                <a:effectLst>
                  <a:glow rad="50800">
                    <a:schemeClr val="bg1">
                      <a:alpha val="80000"/>
                    </a:schemeClr>
                  </a:glow>
                </a:effectLst>
                <a:latin typeface="+mn-ea"/>
                <a:ea typeface="+mn-ea"/>
                <a:hlinkClick r:id="rId4"/>
              </a:rPr>
              <a:t>applymap</a:t>
            </a:r>
            <a:r>
              <a:rPr lang="en-US" altLang="ja-JP" sz="1100" dirty="0" smtClean="0">
                <a:solidFill>
                  <a:srgbClr val="000000"/>
                </a:solidFill>
                <a:effectLst>
                  <a:glow rad="50800">
                    <a:schemeClr val="bg1">
                      <a:alpha val="80000"/>
                    </a:schemeClr>
                  </a:glow>
                </a:effectLst>
                <a:latin typeface="+mn-ea"/>
                <a:ea typeface="+mn-ea"/>
                <a:hlinkClick r:id="rId4"/>
              </a:rPr>
              <a:t>, apply</a:t>
            </a:r>
            <a:r>
              <a:rPr lang="ja-JP" altLang="en-US" sz="1100" dirty="0">
                <a:solidFill>
                  <a:srgbClr val="000000"/>
                </a:solidFill>
                <a:effectLst>
                  <a:glow rad="50800">
                    <a:schemeClr val="bg1">
                      <a:alpha val="80000"/>
                    </a:schemeClr>
                  </a:glow>
                </a:effectLst>
                <a:latin typeface="+mn-ea"/>
                <a:ea typeface="+mn-ea"/>
              </a:rPr>
              <a:t>　←説明端折ったので、ここ見ておいて</a:t>
            </a:r>
            <a:r>
              <a:rPr lang="ja-JP" altLang="en-US" sz="1100" dirty="0" smtClean="0">
                <a:solidFill>
                  <a:srgbClr val="000000"/>
                </a:solidFill>
                <a:effectLst>
                  <a:glow rad="50800">
                    <a:schemeClr val="bg1">
                      <a:alpha val="80000"/>
                    </a:schemeClr>
                  </a:glow>
                </a:effectLst>
                <a:latin typeface="+mn-ea"/>
                <a:ea typeface="+mn-ea"/>
              </a:rPr>
              <a:t>ください</a:t>
            </a:r>
            <a:endParaRPr lang="en-US" altLang="ja-JP" sz="1100" dirty="0">
              <a:solidFill>
                <a:srgbClr val="000000"/>
              </a:solidFill>
              <a:effectLst>
                <a:glow rad="50800">
                  <a:schemeClr val="bg1">
                    <a:alpha val="80000"/>
                  </a:schemeClr>
                </a:glow>
              </a:effectLst>
              <a:latin typeface="+mn-ea"/>
              <a:ea typeface="+mn-ea"/>
            </a:endParaRPr>
          </a:p>
        </p:txBody>
      </p:sp>
      <p:sp>
        <p:nvSpPr>
          <p:cNvPr id="6" name="下矢印 5"/>
          <p:cNvSpPr/>
          <p:nvPr/>
        </p:nvSpPr>
        <p:spPr bwMode="auto">
          <a:xfrm>
            <a:off x="1395211" y="1873916"/>
            <a:ext cx="841420" cy="336957"/>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 name="正方形/長方形 6"/>
          <p:cNvSpPr/>
          <p:nvPr/>
        </p:nvSpPr>
        <p:spPr>
          <a:xfrm>
            <a:off x="798638" y="4000466"/>
            <a:ext cx="4756430" cy="307777"/>
          </a:xfrm>
          <a:prstGeom prst="rect">
            <a:avLst/>
          </a:prstGeom>
        </p:spPr>
        <p:txBody>
          <a:bodyPr wrap="none">
            <a:spAutoFit/>
          </a:bodyPr>
          <a:lstStyle/>
          <a:p>
            <a:r>
              <a:rPr lang="ja-JP" altLang="en-US" sz="1400" dirty="0">
                <a:solidFill>
                  <a:schemeClr val="accent6"/>
                </a:solidFill>
                <a:latin typeface="Consolas" panose="020B0609020204030204" pitchFamily="49" charset="0"/>
              </a:rPr>
              <a:t>todelta</a:t>
            </a:r>
            <a:r>
              <a:rPr lang="ja-JP" altLang="en-US" sz="1400" dirty="0">
                <a:latin typeface="Consolas" panose="020B0609020204030204" pitchFamily="49" charset="0"/>
              </a:rPr>
              <a:t> = </a:t>
            </a:r>
            <a:r>
              <a:rPr lang="ja-JP" altLang="en-US" sz="1400" dirty="0">
                <a:solidFill>
                  <a:schemeClr val="accent1"/>
                </a:solidFill>
                <a:latin typeface="Consolas" panose="020B0609020204030204" pitchFamily="49" charset="0"/>
              </a:rPr>
              <a:t>lambda</a:t>
            </a:r>
            <a:r>
              <a:rPr lang="ja-JP" altLang="en-US" sz="1400" dirty="0">
                <a:latin typeface="Consolas" panose="020B0609020204030204" pitchFamily="49" charset="0"/>
              </a:rPr>
              <a:t> </a:t>
            </a:r>
            <a:r>
              <a:rPr lang="ja-JP" altLang="en-US" sz="1400" dirty="0">
                <a:solidFill>
                  <a:schemeClr val="accent3">
                    <a:lumMod val="75000"/>
                  </a:schemeClr>
                </a:solidFill>
                <a:latin typeface="Consolas" panose="020B0609020204030204" pitchFamily="49" charset="0"/>
              </a:rPr>
              <a:t>x</a:t>
            </a:r>
            <a:r>
              <a:rPr lang="ja-JP" altLang="en-US" sz="1400" dirty="0">
                <a:solidFill>
                  <a:schemeClr val="accent1"/>
                </a:solidFill>
                <a:latin typeface="Consolas" panose="020B0609020204030204" pitchFamily="49" charset="0"/>
              </a:rPr>
              <a:t>: </a:t>
            </a:r>
            <a:r>
              <a:rPr lang="ja-JP" altLang="en-US" sz="1400" dirty="0">
                <a:latin typeface="Consolas" panose="020B0609020204030204" pitchFamily="49" charset="0"/>
              </a:rPr>
              <a:t>datetime.timedelta(days=</a:t>
            </a:r>
            <a:r>
              <a:rPr lang="ja-JP" altLang="en-US" sz="1400" dirty="0">
                <a:solidFill>
                  <a:schemeClr val="accent3">
                    <a:lumMod val="75000"/>
                  </a:schemeClr>
                </a:solidFill>
                <a:latin typeface="Consolas" panose="020B0609020204030204" pitchFamily="49" charset="0"/>
              </a:rPr>
              <a:t>x</a:t>
            </a:r>
            <a:r>
              <a:rPr lang="ja-JP" altLang="en-US" sz="1400" dirty="0">
                <a:latin typeface="Consolas" panose="020B0609020204030204" pitchFamily="49" charset="0"/>
              </a:rPr>
              <a:t>)</a:t>
            </a:r>
          </a:p>
        </p:txBody>
      </p:sp>
      <p:cxnSp>
        <p:nvCxnSpPr>
          <p:cNvPr id="9" name="直線矢印コネクタ 8"/>
          <p:cNvCxnSpPr/>
          <p:nvPr/>
        </p:nvCxnSpPr>
        <p:spPr bwMode="auto">
          <a:xfrm flipV="1">
            <a:off x="954636" y="4219977"/>
            <a:ext cx="72980" cy="197477"/>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2400522" y="4608764"/>
            <a:ext cx="2796167" cy="276999"/>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lambda</a:t>
            </a:r>
            <a:r>
              <a:rPr lang="ja-JP" altLang="en-US" dirty="0" smtClean="0">
                <a:solidFill>
                  <a:schemeClr val="accent1"/>
                </a:solidFill>
                <a:effectLst>
                  <a:glow rad="127000">
                    <a:schemeClr val="bg1">
                      <a:alpha val="90000"/>
                    </a:schemeClr>
                  </a:glow>
                </a:effectLst>
                <a:latin typeface="+mn-ea"/>
                <a:ea typeface="+mn-ea"/>
              </a:rPr>
              <a:t>関数（こうやって書く）</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2400522" y="4250011"/>
            <a:ext cx="284176" cy="416242"/>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p:cNvSpPr txBox="1"/>
          <p:nvPr/>
        </p:nvSpPr>
        <p:spPr>
          <a:xfrm>
            <a:off x="380686" y="4389254"/>
            <a:ext cx="2796167"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作った関数を「</a:t>
            </a:r>
            <a:r>
              <a:rPr lang="en-US" altLang="ja-JP" dirty="0" err="1" smtClean="0">
                <a:solidFill>
                  <a:schemeClr val="accent6"/>
                </a:solidFill>
                <a:effectLst>
                  <a:glow rad="127000">
                    <a:schemeClr val="bg1">
                      <a:alpha val="90000"/>
                    </a:schemeClr>
                  </a:glow>
                </a:effectLst>
                <a:latin typeface="+mn-ea"/>
                <a:ea typeface="+mn-ea"/>
              </a:rPr>
              <a:t>todelta</a:t>
            </a:r>
            <a:r>
              <a:rPr lang="ja-JP" altLang="en-US" dirty="0" smtClean="0">
                <a:solidFill>
                  <a:schemeClr val="accent6"/>
                </a:solidFill>
                <a:effectLst>
                  <a:glow rad="127000">
                    <a:schemeClr val="bg1">
                      <a:alpha val="90000"/>
                    </a:schemeClr>
                  </a:glow>
                </a:effectLst>
                <a:latin typeface="+mn-ea"/>
                <a:ea typeface="+mn-ea"/>
              </a:rPr>
              <a:t>」という変数に格納</a:t>
            </a:r>
            <a:endParaRPr lang="en-US" altLang="ja-JP" dirty="0" smtClean="0">
              <a:solidFill>
                <a:schemeClr val="accent6"/>
              </a:solidFill>
              <a:effectLst>
                <a:glow rad="127000">
                  <a:schemeClr val="bg1">
                    <a:alpha val="90000"/>
                  </a:schemeClr>
                </a:glow>
              </a:effectLst>
              <a:latin typeface="+mn-ea"/>
              <a:ea typeface="+mn-ea"/>
            </a:endParaRPr>
          </a:p>
        </p:txBody>
      </p:sp>
      <p:sp>
        <p:nvSpPr>
          <p:cNvPr id="17" name="テキスト ボックス 16"/>
          <p:cNvSpPr txBox="1"/>
          <p:nvPr/>
        </p:nvSpPr>
        <p:spPr>
          <a:xfrm>
            <a:off x="5779308" y="3868832"/>
            <a:ext cx="3126113"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適当な変数（今回は</a:t>
            </a:r>
            <a:r>
              <a:rPr lang="en-US" altLang="ja-JP" dirty="0" smtClean="0">
                <a:solidFill>
                  <a:schemeClr val="accent3">
                    <a:lumMod val="75000"/>
                  </a:schemeClr>
                </a:solidFill>
                <a:effectLst>
                  <a:glow rad="127000">
                    <a:schemeClr val="bg1">
                      <a:alpha val="90000"/>
                    </a:schemeClr>
                  </a:glow>
                </a:effectLst>
                <a:latin typeface="+mn-ea"/>
                <a:ea typeface="+mn-ea"/>
              </a:rPr>
              <a:t>x</a:t>
            </a:r>
            <a:r>
              <a:rPr lang="ja-JP" altLang="en-US" dirty="0" smtClean="0">
                <a:effectLst>
                  <a:glow rad="127000">
                    <a:schemeClr val="bg1">
                      <a:alpha val="90000"/>
                    </a:schemeClr>
                  </a:glow>
                </a:effectLst>
                <a:latin typeface="+mn-ea"/>
                <a:ea typeface="+mn-ea"/>
              </a:rPr>
              <a:t>）を決めて、</a:t>
            </a:r>
            <a:r>
              <a:rPr lang="ja-JP" altLang="en-US" dirty="0" smtClean="0">
                <a:solidFill>
                  <a:schemeClr val="accent1"/>
                </a:solidFill>
                <a:effectLst>
                  <a:glow rad="127000">
                    <a:schemeClr val="bg1">
                      <a:alpha val="90000"/>
                    </a:schemeClr>
                  </a:glow>
                </a:effectLst>
                <a:latin typeface="+mn-ea"/>
                <a:ea typeface="+mn-ea"/>
              </a:rPr>
              <a:t>コロン</a:t>
            </a:r>
            <a:r>
              <a:rPr lang="ja-JP" altLang="en-US" dirty="0" smtClean="0">
                <a:effectLst>
                  <a:glow rad="127000">
                    <a:schemeClr val="bg1">
                      <a:alpha val="90000"/>
                    </a:schemeClr>
                  </a:glow>
                </a:effectLst>
                <a:latin typeface="+mn-ea"/>
                <a:ea typeface="+mn-ea"/>
              </a:rPr>
              <a:t>の後に</a:t>
            </a:r>
            <a:r>
              <a:rPr lang="en-US" altLang="ja-JP" dirty="0" smtClean="0">
                <a:solidFill>
                  <a:schemeClr val="accent3">
                    <a:lumMod val="75000"/>
                  </a:schemeClr>
                </a:solidFill>
                <a:effectLst>
                  <a:glow rad="127000">
                    <a:schemeClr val="bg1">
                      <a:alpha val="90000"/>
                    </a:schemeClr>
                  </a:glow>
                </a:effectLst>
                <a:latin typeface="+mn-ea"/>
                <a:ea typeface="+mn-ea"/>
              </a:rPr>
              <a:t>x</a:t>
            </a:r>
            <a:r>
              <a:rPr lang="ja-JP" altLang="en-US" dirty="0" smtClean="0">
                <a:effectLst>
                  <a:glow rad="127000">
                    <a:schemeClr val="bg1">
                      <a:alpha val="90000"/>
                    </a:schemeClr>
                  </a:glow>
                </a:effectLst>
                <a:latin typeface="+mn-ea"/>
                <a:ea typeface="+mn-ea"/>
              </a:rPr>
              <a:t>を使ってやりたい式を書く</a:t>
            </a:r>
            <a:endParaRPr lang="en-US" altLang="ja-JP" dirty="0" smtClean="0">
              <a:effectLst>
                <a:glow rad="127000">
                  <a:schemeClr val="bg1">
                    <a:alpha val="90000"/>
                  </a:schemeClr>
                </a:glow>
              </a:effectLst>
              <a:latin typeface="+mn-ea"/>
              <a:ea typeface="+mn-ea"/>
            </a:endParaRPr>
          </a:p>
        </p:txBody>
      </p:sp>
      <p:cxnSp>
        <p:nvCxnSpPr>
          <p:cNvPr id="18" name="直線矢印コネクタ 17"/>
          <p:cNvCxnSpPr>
            <a:stCxn id="17" idx="1"/>
          </p:cNvCxnSpPr>
          <p:nvPr/>
        </p:nvCxnSpPr>
        <p:spPr bwMode="auto">
          <a:xfrm flipH="1">
            <a:off x="5437889" y="4099665"/>
            <a:ext cx="341419" cy="54689"/>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0" name="正方形/長方形 19"/>
          <p:cNvSpPr/>
          <p:nvPr/>
        </p:nvSpPr>
        <p:spPr>
          <a:xfrm>
            <a:off x="798638" y="5347502"/>
            <a:ext cx="4657044" cy="307777"/>
          </a:xfrm>
          <a:prstGeom prst="rect">
            <a:avLst/>
          </a:prstGeom>
        </p:spPr>
        <p:txBody>
          <a:bodyPr wrap="none">
            <a:spAutoFit/>
          </a:bodyPr>
          <a:lstStyle/>
          <a:p>
            <a:r>
              <a:rPr lang="ja-JP" altLang="en-US" sz="1400" dirty="0">
                <a:latin typeface="Consolas" panose="020B0609020204030204" pitchFamily="49" charset="0"/>
              </a:rPr>
              <a:t>df["date_delta"] = </a:t>
            </a:r>
            <a:r>
              <a:rPr lang="ja-JP" altLang="en-US" sz="1400" dirty="0">
                <a:solidFill>
                  <a:schemeClr val="accent5"/>
                </a:solidFill>
                <a:latin typeface="Consolas" panose="020B0609020204030204" pitchFamily="49" charset="0"/>
              </a:rPr>
              <a:t>df["keika"]</a:t>
            </a:r>
            <a:r>
              <a:rPr lang="ja-JP" altLang="en-US" sz="1400" dirty="0">
                <a:solidFill>
                  <a:schemeClr val="accent1"/>
                </a:solidFill>
                <a:latin typeface="Consolas" panose="020B0609020204030204" pitchFamily="49" charset="0"/>
              </a:rPr>
              <a:t>.apply</a:t>
            </a:r>
            <a:r>
              <a:rPr lang="ja-JP" altLang="en-US" sz="1400" dirty="0">
                <a:latin typeface="Consolas" panose="020B0609020204030204" pitchFamily="49" charset="0"/>
              </a:rPr>
              <a:t>(</a:t>
            </a:r>
            <a:r>
              <a:rPr lang="ja-JP" altLang="en-US" sz="1400" dirty="0">
                <a:solidFill>
                  <a:schemeClr val="accent6"/>
                </a:solidFill>
                <a:latin typeface="Consolas" panose="020B0609020204030204" pitchFamily="49" charset="0"/>
              </a:rPr>
              <a:t>todelta</a:t>
            </a:r>
            <a:r>
              <a:rPr lang="ja-JP" altLang="en-US" sz="1400" dirty="0">
                <a:latin typeface="Consolas" panose="020B0609020204030204" pitchFamily="49" charset="0"/>
              </a:rPr>
              <a:t>)</a:t>
            </a:r>
          </a:p>
        </p:txBody>
      </p:sp>
      <p:cxnSp>
        <p:nvCxnSpPr>
          <p:cNvPr id="21" name="直線矢印コネクタ 20"/>
          <p:cNvCxnSpPr/>
          <p:nvPr/>
        </p:nvCxnSpPr>
        <p:spPr bwMode="auto">
          <a:xfrm flipH="1" flipV="1">
            <a:off x="4871537" y="5644343"/>
            <a:ext cx="60612" cy="217320"/>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2" name="テキスト ボックス 21"/>
          <p:cNvSpPr txBox="1"/>
          <p:nvPr/>
        </p:nvSpPr>
        <p:spPr>
          <a:xfrm>
            <a:off x="4092451" y="5869237"/>
            <a:ext cx="1936971" cy="461665"/>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さっき作った</a:t>
            </a:r>
            <a:r>
              <a:rPr lang="en-US" altLang="ja-JP" dirty="0" smtClean="0">
                <a:solidFill>
                  <a:schemeClr val="accent6"/>
                </a:solidFill>
                <a:effectLst>
                  <a:glow rad="127000">
                    <a:schemeClr val="bg1">
                      <a:alpha val="90000"/>
                    </a:schemeClr>
                  </a:glow>
                </a:effectLst>
                <a:latin typeface="+mn-ea"/>
                <a:ea typeface="+mn-ea"/>
              </a:rPr>
              <a:t>lambda</a:t>
            </a:r>
            <a:r>
              <a:rPr lang="ja-JP" altLang="en-US" dirty="0" smtClean="0">
                <a:solidFill>
                  <a:schemeClr val="accent6"/>
                </a:solidFill>
                <a:effectLst>
                  <a:glow rad="127000">
                    <a:schemeClr val="bg1">
                      <a:alpha val="90000"/>
                    </a:schemeClr>
                  </a:glow>
                </a:effectLst>
                <a:latin typeface="+mn-ea"/>
                <a:ea typeface="+mn-ea"/>
              </a:rPr>
              <a:t>式が</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入っている変数</a:t>
            </a:r>
            <a:endParaRPr lang="en-US" altLang="ja-JP" dirty="0" smtClean="0">
              <a:solidFill>
                <a:schemeClr val="accent6"/>
              </a:solidFill>
              <a:effectLst>
                <a:glow rad="127000">
                  <a:schemeClr val="bg1">
                    <a:alpha val="90000"/>
                  </a:schemeClr>
                </a:glow>
              </a:effectLst>
              <a:latin typeface="+mn-ea"/>
              <a:ea typeface="+mn-ea"/>
            </a:endParaRPr>
          </a:p>
        </p:txBody>
      </p:sp>
      <p:sp>
        <p:nvSpPr>
          <p:cNvPr id="25" name="テキスト ボックス 24"/>
          <p:cNvSpPr txBox="1"/>
          <p:nvPr/>
        </p:nvSpPr>
        <p:spPr>
          <a:xfrm>
            <a:off x="3176853" y="5928868"/>
            <a:ext cx="1101984" cy="276999"/>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apply</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26" name="直線矢印コネクタ 25"/>
          <p:cNvCxnSpPr/>
          <p:nvPr/>
        </p:nvCxnSpPr>
        <p:spPr bwMode="auto">
          <a:xfrm flipV="1">
            <a:off x="3775562" y="5640207"/>
            <a:ext cx="191419" cy="284815"/>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テキスト ボックス 27"/>
          <p:cNvSpPr txBox="1"/>
          <p:nvPr/>
        </p:nvSpPr>
        <p:spPr>
          <a:xfrm>
            <a:off x="179924" y="5730015"/>
            <a:ext cx="3072105" cy="461665"/>
          </a:xfrm>
          <a:prstGeom prst="rect">
            <a:avLst/>
          </a:prstGeom>
          <a:noFill/>
        </p:spPr>
        <p:txBody>
          <a:bodyPr wrap="square" rtlCol="0">
            <a:spAutoFit/>
          </a:bodyPr>
          <a:lstStyle/>
          <a:p>
            <a:r>
              <a:rPr lang="en-US" altLang="ja-JP" dirty="0" smtClean="0">
                <a:solidFill>
                  <a:schemeClr val="accent5"/>
                </a:solidFill>
                <a:effectLst>
                  <a:glow rad="127000">
                    <a:schemeClr val="bg1">
                      <a:alpha val="90000"/>
                    </a:schemeClr>
                  </a:glow>
                </a:effectLst>
                <a:latin typeface="+mn-ea"/>
                <a:ea typeface="+mn-ea"/>
              </a:rPr>
              <a:t>apply</a:t>
            </a:r>
            <a:r>
              <a:rPr lang="ja-JP" altLang="en-US" dirty="0" smtClean="0">
                <a:solidFill>
                  <a:schemeClr val="accent5"/>
                </a:solidFill>
                <a:effectLst>
                  <a:glow rad="127000">
                    <a:schemeClr val="bg1">
                      <a:alpha val="90000"/>
                    </a:schemeClr>
                  </a:glow>
                </a:effectLst>
                <a:latin typeface="+mn-ea"/>
                <a:ea typeface="+mn-ea"/>
              </a:rPr>
              <a:t>関数の適用先の列</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今回は「</a:t>
            </a:r>
            <a:r>
              <a:rPr lang="en-US" altLang="ja-JP" dirty="0" err="1" smtClean="0">
                <a:solidFill>
                  <a:schemeClr val="accent5"/>
                </a:solidFill>
                <a:effectLst>
                  <a:glow rad="127000">
                    <a:schemeClr val="bg1">
                      <a:alpha val="90000"/>
                    </a:schemeClr>
                  </a:glow>
                </a:effectLst>
                <a:latin typeface="+mn-ea"/>
                <a:ea typeface="+mn-ea"/>
              </a:rPr>
              <a:t>keika</a:t>
            </a:r>
            <a:r>
              <a:rPr lang="ja-JP" altLang="en-US" dirty="0" smtClean="0">
                <a:solidFill>
                  <a:schemeClr val="accent5"/>
                </a:solidFill>
                <a:effectLst>
                  <a:glow rad="127000">
                    <a:schemeClr val="bg1">
                      <a:alpha val="90000"/>
                    </a:schemeClr>
                  </a:glow>
                </a:effectLst>
                <a:latin typeface="+mn-ea"/>
                <a:ea typeface="+mn-ea"/>
              </a:rPr>
              <a:t>」列の</a:t>
            </a:r>
            <a:r>
              <a:rPr lang="en-US" altLang="ja-JP" dirty="0" err="1" smtClean="0">
                <a:solidFill>
                  <a:schemeClr val="accent5"/>
                </a:solidFill>
                <a:effectLst>
                  <a:glow rad="127000">
                    <a:schemeClr val="bg1">
                      <a:alpha val="90000"/>
                    </a:schemeClr>
                  </a:glow>
                </a:effectLst>
                <a:latin typeface="+mn-ea"/>
                <a:ea typeface="+mn-ea"/>
              </a:rPr>
              <a:t>int</a:t>
            </a:r>
            <a:r>
              <a:rPr lang="ja-JP" altLang="en-US" dirty="0" smtClean="0">
                <a:solidFill>
                  <a:schemeClr val="accent5"/>
                </a:solidFill>
                <a:effectLst>
                  <a:glow rad="127000">
                    <a:schemeClr val="bg1">
                      <a:alpha val="90000"/>
                    </a:schemeClr>
                  </a:glow>
                </a:effectLst>
                <a:latin typeface="+mn-ea"/>
                <a:ea typeface="+mn-ea"/>
              </a:rPr>
              <a:t>を</a:t>
            </a:r>
            <a:r>
              <a:rPr lang="en-US" altLang="ja-JP" dirty="0" err="1" smtClean="0">
                <a:solidFill>
                  <a:schemeClr val="accent5"/>
                </a:solidFill>
                <a:effectLst>
                  <a:glow rad="127000">
                    <a:schemeClr val="bg1">
                      <a:alpha val="90000"/>
                    </a:schemeClr>
                  </a:glow>
                </a:effectLst>
                <a:latin typeface="+mn-ea"/>
                <a:ea typeface="+mn-ea"/>
              </a:rPr>
              <a:t>timedelta</a:t>
            </a:r>
            <a:r>
              <a:rPr lang="ja-JP" altLang="en-US" dirty="0" smtClean="0">
                <a:solidFill>
                  <a:schemeClr val="accent5"/>
                </a:solidFill>
                <a:effectLst>
                  <a:glow rad="127000">
                    <a:schemeClr val="bg1">
                      <a:alpha val="90000"/>
                    </a:schemeClr>
                  </a:glow>
                </a:effectLst>
                <a:latin typeface="+mn-ea"/>
                <a:ea typeface="+mn-ea"/>
              </a:rPr>
              <a:t>にしたい</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9" name="直線矢印コネクタ 28"/>
          <p:cNvCxnSpPr/>
          <p:nvPr/>
        </p:nvCxnSpPr>
        <p:spPr bwMode="auto">
          <a:xfrm flipV="1">
            <a:off x="2328383" y="5602915"/>
            <a:ext cx="496837" cy="239800"/>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34" name="図 33"/>
          <p:cNvPicPr>
            <a:picLocks noChangeAspect="1"/>
          </p:cNvPicPr>
          <p:nvPr/>
        </p:nvPicPr>
        <p:blipFill>
          <a:blip r:embed="rId5"/>
          <a:stretch>
            <a:fillRect/>
          </a:stretch>
        </p:blipFill>
        <p:spPr>
          <a:xfrm>
            <a:off x="7540764" y="68648"/>
            <a:ext cx="1307022" cy="1501794"/>
          </a:xfrm>
          <a:prstGeom prst="rect">
            <a:avLst/>
          </a:prstGeom>
          <a:ln>
            <a:solidFill>
              <a:schemeClr val="bg2">
                <a:lumMod val="75000"/>
              </a:schemeClr>
            </a:solidFill>
          </a:ln>
        </p:spPr>
      </p:pic>
      <p:pic>
        <p:nvPicPr>
          <p:cNvPr id="39" name="図 38"/>
          <p:cNvPicPr>
            <a:picLocks noChangeAspect="1"/>
          </p:cNvPicPr>
          <p:nvPr/>
        </p:nvPicPr>
        <p:blipFill>
          <a:blip r:embed="rId6"/>
          <a:stretch>
            <a:fillRect/>
          </a:stretch>
        </p:blipFill>
        <p:spPr>
          <a:xfrm>
            <a:off x="4966952" y="1855649"/>
            <a:ext cx="4065641" cy="1049198"/>
          </a:xfrm>
          <a:prstGeom prst="rect">
            <a:avLst/>
          </a:prstGeom>
        </p:spPr>
      </p:pic>
      <p:cxnSp>
        <p:nvCxnSpPr>
          <p:cNvPr id="5" name="直線矢印コネクタ 4"/>
          <p:cNvCxnSpPr/>
          <p:nvPr/>
        </p:nvCxnSpPr>
        <p:spPr bwMode="auto">
          <a:xfrm>
            <a:off x="5722513" y="1855649"/>
            <a:ext cx="223233" cy="94335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3" name="直線矢印コネクタ 22"/>
          <p:cNvCxnSpPr>
            <a:stCxn id="24" idx="1"/>
          </p:cNvCxnSpPr>
          <p:nvPr/>
        </p:nvCxnSpPr>
        <p:spPr bwMode="auto">
          <a:xfrm flipH="1" flipV="1">
            <a:off x="3798605" y="4261027"/>
            <a:ext cx="66102" cy="237983"/>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3864707" y="4360510"/>
            <a:ext cx="1016726"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やりたい式</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21921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22" grpId="0"/>
      <p:bldP spid="25" grpId="0"/>
      <p:bldP spid="28"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矢印コネクタ 31"/>
          <p:cNvCxnSpPr/>
          <p:nvPr/>
        </p:nvCxnSpPr>
        <p:spPr bwMode="auto">
          <a:xfrm flipH="1" flipV="1">
            <a:off x="1180871" y="3825026"/>
            <a:ext cx="1399197" cy="838335"/>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 name="タイトル 1"/>
          <p:cNvSpPr>
            <a:spLocks noGrp="1"/>
          </p:cNvSpPr>
          <p:nvPr>
            <p:ph type="title"/>
          </p:nvPr>
        </p:nvSpPr>
        <p:spPr/>
        <p:txBody>
          <a:bodyPr/>
          <a:lstStyle/>
          <a:p>
            <a:r>
              <a:rPr kumimoji="1" lang="en-US" altLang="ja-JP" dirty="0" err="1" smtClean="0"/>
              <a:t>def</a:t>
            </a:r>
            <a:r>
              <a:rPr kumimoji="1" lang="ja-JP" altLang="en-US" dirty="0" smtClean="0"/>
              <a:t>（ユーザー定義でオリジナルの関数を作る）</a:t>
            </a:r>
            <a:endParaRPr kumimoji="1" lang="ja-JP" altLang="en-US" dirty="0"/>
          </a:p>
        </p:txBody>
      </p:sp>
      <p:sp>
        <p:nvSpPr>
          <p:cNvPr id="3" name="正方形/長方形 2"/>
          <p:cNvSpPr/>
          <p:nvPr/>
        </p:nvSpPr>
        <p:spPr>
          <a:xfrm>
            <a:off x="237075" y="859228"/>
            <a:ext cx="8125607" cy="1177245"/>
          </a:xfrm>
          <a:prstGeom prst="rect">
            <a:avLst/>
          </a:prstGeom>
        </p:spPr>
        <p:txBody>
          <a:bodyPr wrap="square">
            <a:spAutoFit/>
          </a:bodyPr>
          <a:lstStyle/>
          <a:p>
            <a:pPr>
              <a:lnSpc>
                <a:spcPct val="150000"/>
              </a:lnSpc>
            </a:pPr>
            <a:r>
              <a:rPr lang="ja-JP" altLang="en-US" sz="1400" dirty="0" smtClean="0">
                <a:solidFill>
                  <a:srgbClr val="000000"/>
                </a:solidFill>
                <a:effectLst>
                  <a:glow rad="50800">
                    <a:schemeClr val="bg1">
                      <a:alpha val="80000"/>
                    </a:schemeClr>
                  </a:glow>
                </a:effectLst>
                <a:latin typeface="+mn-ea"/>
                <a:ea typeface="+mn-ea"/>
              </a:rPr>
              <a:t>・</a:t>
            </a:r>
            <a:r>
              <a:rPr lang="en-US" altLang="ja-JP" sz="1400" dirty="0" smtClean="0">
                <a:solidFill>
                  <a:srgbClr val="000000"/>
                </a:solidFill>
                <a:effectLst>
                  <a:glow rad="50800">
                    <a:schemeClr val="bg1">
                      <a:alpha val="80000"/>
                    </a:schemeClr>
                  </a:glow>
                </a:effectLst>
                <a:latin typeface="+mn-ea"/>
                <a:ea typeface="+mn-ea"/>
              </a:rPr>
              <a:t>Python</a:t>
            </a:r>
            <a:r>
              <a:rPr lang="ja-JP" altLang="en-US" sz="1400" dirty="0" smtClean="0">
                <a:solidFill>
                  <a:srgbClr val="000000"/>
                </a:solidFill>
                <a:effectLst>
                  <a:glow rad="50800">
                    <a:schemeClr val="bg1">
                      <a:alpha val="80000"/>
                    </a:schemeClr>
                  </a:glow>
                </a:effectLst>
                <a:latin typeface="+mn-ea"/>
                <a:ea typeface="+mn-ea"/>
              </a:rPr>
              <a:t>では、用意された関数のほかに、自分でオリジナルの関数を作れます</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500" dirty="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例）「コードの実行時間をいちいち「</a:t>
            </a:r>
            <a:r>
              <a:rPr lang="en-US" altLang="ja-JP" sz="1400" dirty="0" err="1">
                <a:solidFill>
                  <a:srgbClr val="000000"/>
                </a:solidFill>
                <a:effectLst>
                  <a:glow rad="50800">
                    <a:schemeClr val="bg1">
                      <a:alpha val="80000"/>
                    </a:schemeClr>
                  </a:glow>
                </a:effectLst>
                <a:latin typeface="+mn-ea"/>
                <a:ea typeface="+mn-ea"/>
              </a:rPr>
              <a:t>time.time</a:t>
            </a:r>
            <a:r>
              <a:rPr lang="en-US" altLang="ja-JP" sz="1400" dirty="0">
                <a:solidFill>
                  <a:srgbClr val="000000"/>
                </a:solidFill>
                <a:effectLst>
                  <a:glow rad="50800">
                    <a:schemeClr val="bg1">
                      <a:alpha val="80000"/>
                    </a:schemeClr>
                  </a:glow>
                </a:effectLst>
                <a:latin typeface="+mn-ea"/>
                <a:ea typeface="+mn-ea"/>
              </a:rPr>
              <a:t>() </a:t>
            </a:r>
            <a:r>
              <a:rPr lang="en-US" altLang="ja-JP" sz="1400" dirty="0" smtClean="0">
                <a:solidFill>
                  <a:srgbClr val="000000"/>
                </a:solidFill>
                <a:effectLst>
                  <a:glow rad="50800">
                    <a:schemeClr val="bg1">
                      <a:alpha val="80000"/>
                    </a:schemeClr>
                  </a:glow>
                </a:effectLst>
                <a:latin typeface="+mn-ea"/>
                <a:ea typeface="+mn-ea"/>
              </a:rPr>
              <a:t>– start</a:t>
            </a:r>
            <a:r>
              <a:rPr lang="ja-JP" altLang="en-US" sz="1400" dirty="0" smtClean="0">
                <a:solidFill>
                  <a:srgbClr val="000000"/>
                </a:solidFill>
                <a:effectLst>
                  <a:glow rad="50800">
                    <a:schemeClr val="bg1">
                      <a:alpha val="80000"/>
                    </a:schemeClr>
                  </a:glow>
                </a:effectLst>
                <a:latin typeface="+mn-ea"/>
                <a:ea typeface="+mn-ea"/>
              </a:rPr>
              <a:t>」って</a:t>
            </a:r>
            <a:r>
              <a:rPr lang="ja-JP" altLang="en-US" sz="1400" dirty="0" err="1" smtClean="0">
                <a:solidFill>
                  <a:srgbClr val="000000"/>
                </a:solidFill>
                <a:effectLst>
                  <a:glow rad="50800">
                    <a:schemeClr val="bg1">
                      <a:alpha val="80000"/>
                    </a:schemeClr>
                  </a:glow>
                </a:effectLst>
                <a:latin typeface="+mn-ea"/>
                <a:ea typeface="+mn-ea"/>
              </a:rPr>
              <a:t>書くのめん</a:t>
            </a:r>
            <a:r>
              <a:rPr lang="ja-JP" altLang="en-US" sz="1400" dirty="0" smtClean="0">
                <a:solidFill>
                  <a:srgbClr val="000000"/>
                </a:solidFill>
                <a:effectLst>
                  <a:glow rad="50800">
                    <a:schemeClr val="bg1">
                      <a:alpha val="80000"/>
                    </a:schemeClr>
                  </a:glow>
                </a:effectLst>
                <a:latin typeface="+mn-ea"/>
                <a:ea typeface="+mn-ea"/>
              </a:rPr>
              <a:t>どくさいな～、引数に</a:t>
            </a:r>
            <a:r>
              <a:rPr lang="en-US" altLang="ja-JP" sz="1400" dirty="0" smtClean="0">
                <a:solidFill>
                  <a:srgbClr val="000000"/>
                </a:solidFill>
                <a:effectLst>
                  <a:glow rad="50800">
                    <a:schemeClr val="bg1">
                      <a:alpha val="80000"/>
                    </a:schemeClr>
                  </a:glow>
                </a:effectLst>
                <a:latin typeface="+mn-ea"/>
                <a:ea typeface="+mn-ea"/>
              </a:rPr>
              <a:t>start</a:t>
            </a:r>
            <a:r>
              <a:rPr lang="ja-JP" altLang="en-US" sz="1400" dirty="0" smtClean="0">
                <a:solidFill>
                  <a:srgbClr val="000000"/>
                </a:solidFill>
                <a:effectLst>
                  <a:glow rad="50800">
                    <a:schemeClr val="bg1">
                      <a:alpha val="80000"/>
                    </a:schemeClr>
                  </a:glow>
                </a:effectLst>
                <a:latin typeface="+mn-ea"/>
                <a:ea typeface="+mn-ea"/>
              </a:rPr>
              <a:t>と内容を入れたら開始日時と実行にかかった時間を表示してくれる関数ないかな～」</a:t>
            </a:r>
            <a:r>
              <a:rPr lang="ja-JP" altLang="en-US" sz="1400" dirty="0">
                <a:solidFill>
                  <a:srgbClr val="000000"/>
                </a:solidFill>
                <a:effectLst>
                  <a:glow rad="50800">
                    <a:schemeClr val="bg1">
                      <a:alpha val="80000"/>
                    </a:schemeClr>
                  </a:glow>
                </a:effectLst>
                <a:latin typeface="+mn-ea"/>
                <a:ea typeface="+mn-ea"/>
              </a:rPr>
              <a:t>　</a:t>
            </a:r>
            <a:r>
              <a:rPr lang="ja-JP" altLang="en-US" sz="1400" dirty="0" smtClean="0">
                <a:solidFill>
                  <a:srgbClr val="000000"/>
                </a:solidFill>
                <a:effectLst>
                  <a:glow rad="50800">
                    <a:schemeClr val="bg1">
                      <a:alpha val="80000"/>
                    </a:schemeClr>
                  </a:glow>
                </a:effectLst>
                <a:latin typeface="+mn-ea"/>
                <a:ea typeface="+mn-ea"/>
              </a:rPr>
              <a:t>→「よし、時間測定の関数を作ろう」</a:t>
            </a:r>
            <a:endParaRPr lang="en-US" altLang="ja-JP" sz="1400" dirty="0" smtClean="0">
              <a:solidFill>
                <a:srgbClr val="000000"/>
              </a:solidFill>
              <a:effectLst>
                <a:glow rad="50800">
                  <a:schemeClr val="bg1">
                    <a:alpha val="80000"/>
                  </a:schemeClr>
                </a:glow>
              </a:effectLst>
              <a:latin typeface="+mn-ea"/>
              <a:ea typeface="+mn-ea"/>
            </a:endParaRPr>
          </a:p>
        </p:txBody>
      </p:sp>
      <p:sp>
        <p:nvSpPr>
          <p:cNvPr id="5" name="正方形/長方形 4"/>
          <p:cNvSpPr/>
          <p:nvPr/>
        </p:nvSpPr>
        <p:spPr>
          <a:xfrm>
            <a:off x="275712" y="2846726"/>
            <a:ext cx="8335962" cy="1708160"/>
          </a:xfrm>
          <a:prstGeom prst="rect">
            <a:avLst/>
          </a:prstGeom>
        </p:spPr>
        <p:txBody>
          <a:bodyPr wrap="square">
            <a:spAutoFit/>
          </a:bodyPr>
          <a:lstStyle/>
          <a:p>
            <a:pPr>
              <a:lnSpc>
                <a:spcPct val="150000"/>
              </a:lnSpc>
            </a:pPr>
            <a:r>
              <a:rPr lang="en-US" altLang="ja-JP" sz="1400" dirty="0" err="1" smtClean="0">
                <a:solidFill>
                  <a:schemeClr val="accent6"/>
                </a:solidFill>
                <a:effectLst>
                  <a:glow rad="50800">
                    <a:schemeClr val="bg1">
                      <a:alpha val="80000"/>
                    </a:schemeClr>
                  </a:glow>
                </a:effectLst>
                <a:latin typeface="Consolas" panose="020B0609020204030204" pitchFamily="49" charset="0"/>
                <a:ea typeface="+mn-ea"/>
              </a:rPr>
              <a:t>def</a:t>
            </a:r>
            <a:r>
              <a:rPr lang="en-US" altLang="ja-JP" sz="1400" dirty="0" smtClean="0">
                <a:solidFill>
                  <a:srgbClr val="000000"/>
                </a:solidFill>
                <a:effectLst>
                  <a:glow rad="50800">
                    <a:schemeClr val="bg1">
                      <a:alpha val="80000"/>
                    </a:schemeClr>
                  </a:glow>
                </a:effectLst>
                <a:latin typeface="Consolas" panose="020B0609020204030204" pitchFamily="49" charset="0"/>
                <a:ea typeface="+mn-ea"/>
              </a:rPr>
              <a:t> </a:t>
            </a:r>
            <a:r>
              <a:rPr lang="en-US" altLang="ja-JP" sz="1400" dirty="0" err="1">
                <a:solidFill>
                  <a:schemeClr val="accent1"/>
                </a:solidFill>
                <a:effectLst>
                  <a:glow rad="50800">
                    <a:schemeClr val="bg1">
                      <a:alpha val="80000"/>
                    </a:schemeClr>
                  </a:glow>
                </a:effectLst>
                <a:latin typeface="Consolas" panose="020B0609020204030204" pitchFamily="49" charset="0"/>
                <a:ea typeface="+mn-ea"/>
              </a:rPr>
              <a:t>zikan</a:t>
            </a:r>
            <a:r>
              <a:rPr lang="en-US" altLang="ja-JP" sz="1400" dirty="0">
                <a:solidFill>
                  <a:srgbClr val="000000"/>
                </a:solidFill>
                <a:effectLst>
                  <a:glow rad="50800">
                    <a:schemeClr val="bg1">
                      <a:alpha val="80000"/>
                    </a:schemeClr>
                  </a:glow>
                </a:effectLst>
                <a:latin typeface="Consolas" panose="020B0609020204030204" pitchFamily="49" charset="0"/>
                <a:ea typeface="+mn-ea"/>
              </a:rPr>
              <a:t>(</a:t>
            </a:r>
            <a:r>
              <a:rPr lang="en-US" altLang="ja-JP" sz="1400" dirty="0" err="1">
                <a:solidFill>
                  <a:schemeClr val="accent3"/>
                </a:solidFill>
                <a:effectLst>
                  <a:glow rad="50800">
                    <a:schemeClr val="bg1">
                      <a:alpha val="80000"/>
                    </a:schemeClr>
                  </a:glow>
                </a:effectLst>
                <a:latin typeface="Consolas" panose="020B0609020204030204" pitchFamily="49" charset="0"/>
                <a:ea typeface="+mn-ea"/>
              </a:rPr>
              <a:t>naiyou</a:t>
            </a:r>
            <a:r>
              <a:rPr lang="en-US" altLang="ja-JP" sz="1400" dirty="0">
                <a:effectLst>
                  <a:glow rad="50800">
                    <a:schemeClr val="bg1">
                      <a:alpha val="80000"/>
                    </a:schemeClr>
                  </a:glow>
                </a:effectLst>
                <a:latin typeface="Consolas" panose="020B0609020204030204" pitchFamily="49" charset="0"/>
                <a:ea typeface="+mn-ea"/>
              </a:rPr>
              <a:t>,</a:t>
            </a:r>
            <a:r>
              <a:rPr lang="en-US" altLang="ja-JP" sz="1400" dirty="0">
                <a:solidFill>
                  <a:schemeClr val="accent3">
                    <a:lumMod val="75000"/>
                  </a:schemeClr>
                </a:solidFill>
                <a:effectLst>
                  <a:glow rad="50800">
                    <a:schemeClr val="bg1">
                      <a:alpha val="80000"/>
                    </a:schemeClr>
                  </a:glow>
                </a:effectLst>
                <a:latin typeface="Consolas" panose="020B0609020204030204" pitchFamily="49" charset="0"/>
                <a:ea typeface="+mn-ea"/>
              </a:rPr>
              <a:t> start</a:t>
            </a:r>
            <a:r>
              <a:rPr lang="en-US" altLang="ja-JP" sz="1400" dirty="0">
                <a:solidFill>
                  <a:srgbClr val="000000"/>
                </a:solidFill>
                <a:effectLst>
                  <a:glow rad="50800">
                    <a:schemeClr val="bg1">
                      <a:alpha val="80000"/>
                    </a:schemeClr>
                  </a:glow>
                </a:effectLst>
                <a:latin typeface="Consolas" panose="020B0609020204030204" pitchFamily="49" charset="0"/>
                <a:ea typeface="+mn-ea"/>
              </a:rPr>
              <a:t>):</a:t>
            </a:r>
          </a:p>
          <a:p>
            <a:pPr>
              <a:lnSpc>
                <a:spcPct val="150000"/>
              </a:lnSpc>
            </a:pPr>
            <a:r>
              <a:rPr lang="en-US" altLang="ja-JP" sz="1400" dirty="0">
                <a:solidFill>
                  <a:srgbClr val="000000"/>
                </a:solidFill>
                <a:effectLst>
                  <a:glow rad="50800">
                    <a:schemeClr val="bg1">
                      <a:alpha val="80000"/>
                    </a:schemeClr>
                  </a:glow>
                </a:effectLst>
                <a:latin typeface="Consolas" panose="020B0609020204030204" pitchFamily="49" charset="0"/>
                <a:ea typeface="+mn-ea"/>
              </a:rPr>
              <a:t>    </a:t>
            </a:r>
            <a:r>
              <a:rPr lang="en-US" altLang="ja-JP" sz="1400" dirty="0" err="1">
                <a:solidFill>
                  <a:schemeClr val="accent3">
                    <a:lumMod val="50000"/>
                  </a:schemeClr>
                </a:solidFill>
                <a:effectLst>
                  <a:glow rad="50800">
                    <a:schemeClr val="bg1">
                      <a:alpha val="80000"/>
                    </a:schemeClr>
                  </a:glow>
                </a:effectLst>
                <a:latin typeface="Consolas" panose="020B0609020204030204" pitchFamily="49" charset="0"/>
                <a:ea typeface="+mn-ea"/>
              </a:rPr>
              <a:t>sokuteizikan</a:t>
            </a:r>
            <a:r>
              <a:rPr lang="en-US" altLang="ja-JP" sz="1400" dirty="0">
                <a:solidFill>
                  <a:srgbClr val="000000"/>
                </a:solidFill>
                <a:effectLst>
                  <a:glow rad="50800">
                    <a:schemeClr val="bg1">
                      <a:alpha val="80000"/>
                    </a:schemeClr>
                  </a:glow>
                </a:effectLst>
                <a:latin typeface="Consolas" panose="020B0609020204030204" pitchFamily="49" charset="0"/>
                <a:ea typeface="+mn-ea"/>
              </a:rPr>
              <a:t> = </a:t>
            </a:r>
            <a:r>
              <a:rPr lang="en-US" altLang="ja-JP" sz="1400" dirty="0" err="1">
                <a:solidFill>
                  <a:srgbClr val="000000"/>
                </a:solidFill>
                <a:effectLst>
                  <a:glow rad="50800">
                    <a:schemeClr val="bg1">
                      <a:alpha val="80000"/>
                    </a:schemeClr>
                  </a:glow>
                </a:effectLst>
                <a:latin typeface="Consolas" panose="020B0609020204030204" pitchFamily="49" charset="0"/>
                <a:ea typeface="+mn-ea"/>
              </a:rPr>
              <a:t>time.time</a:t>
            </a:r>
            <a:r>
              <a:rPr lang="en-US" altLang="ja-JP" sz="1400" dirty="0">
                <a:solidFill>
                  <a:srgbClr val="000000"/>
                </a:solidFill>
                <a:effectLst>
                  <a:glow rad="50800">
                    <a:schemeClr val="bg1">
                      <a:alpha val="80000"/>
                    </a:schemeClr>
                  </a:glow>
                </a:effectLst>
                <a:latin typeface="Consolas" panose="020B0609020204030204" pitchFamily="49" charset="0"/>
                <a:ea typeface="+mn-ea"/>
              </a:rPr>
              <a:t>() - </a:t>
            </a:r>
            <a:r>
              <a:rPr lang="en-US" altLang="ja-JP" sz="1400" dirty="0">
                <a:solidFill>
                  <a:schemeClr val="accent3">
                    <a:lumMod val="75000"/>
                  </a:schemeClr>
                </a:solidFill>
                <a:effectLst>
                  <a:glow rad="50800">
                    <a:schemeClr val="bg1">
                      <a:alpha val="80000"/>
                    </a:schemeClr>
                  </a:glow>
                </a:effectLst>
                <a:latin typeface="Consolas" panose="020B0609020204030204" pitchFamily="49" charset="0"/>
                <a:ea typeface="+mn-ea"/>
              </a:rPr>
              <a:t>start</a:t>
            </a:r>
          </a:p>
          <a:p>
            <a:pPr>
              <a:lnSpc>
                <a:spcPct val="150000"/>
              </a:lnSpc>
            </a:pPr>
            <a:r>
              <a:rPr lang="en-US" altLang="ja-JP" sz="1400" dirty="0">
                <a:solidFill>
                  <a:srgbClr val="000000"/>
                </a:solidFill>
                <a:effectLst>
                  <a:glow rad="50800">
                    <a:schemeClr val="bg1">
                      <a:alpha val="80000"/>
                    </a:schemeClr>
                  </a:glow>
                </a:effectLst>
                <a:latin typeface="Consolas" panose="020B0609020204030204" pitchFamily="49" charset="0"/>
                <a:ea typeface="+mn-ea"/>
              </a:rPr>
              <a:t>    </a:t>
            </a:r>
            <a:r>
              <a:rPr lang="en-US" altLang="ja-JP" sz="1400" dirty="0">
                <a:solidFill>
                  <a:schemeClr val="accent1"/>
                </a:solidFill>
                <a:effectLst>
                  <a:glow rad="50800">
                    <a:schemeClr val="bg1">
                      <a:alpha val="80000"/>
                    </a:schemeClr>
                  </a:glow>
                </a:effectLst>
                <a:latin typeface="Consolas" panose="020B0609020204030204" pitchFamily="49" charset="0"/>
                <a:ea typeface="+mn-ea"/>
              </a:rPr>
              <a:t>return</a:t>
            </a:r>
            <a:r>
              <a:rPr lang="en-US" altLang="ja-JP" sz="1400" dirty="0">
                <a:solidFill>
                  <a:srgbClr val="000000"/>
                </a:solidFill>
                <a:effectLst>
                  <a:glow rad="50800">
                    <a:schemeClr val="bg1">
                      <a:alpha val="80000"/>
                    </a:schemeClr>
                  </a:glow>
                </a:effectLst>
                <a:latin typeface="Consolas" panose="020B0609020204030204" pitchFamily="49" charset="0"/>
                <a:ea typeface="+mn-ea"/>
              </a:rPr>
              <a:t> print</a:t>
            </a:r>
            <a:r>
              <a:rPr lang="en-US" altLang="ja-JP" sz="1400" dirty="0" smtClean="0">
                <a:solidFill>
                  <a:srgbClr val="000000"/>
                </a:solidFill>
                <a:effectLst>
                  <a:glow rad="50800">
                    <a:schemeClr val="bg1">
                      <a:alpha val="80000"/>
                    </a:schemeClr>
                  </a:glow>
                </a:effectLst>
                <a:latin typeface="Consolas" panose="020B0609020204030204" pitchFamily="49" charset="0"/>
                <a:ea typeface="+mn-ea"/>
              </a:rPr>
              <a:t>(“start:”,</a:t>
            </a:r>
            <a:r>
              <a:rPr lang="ja-JP" altLang="en-US" sz="1400" dirty="0">
                <a:solidFill>
                  <a:srgbClr val="000000"/>
                </a:solidFill>
                <a:effectLst>
                  <a:glow rad="50800">
                    <a:schemeClr val="bg1">
                      <a:alpha val="80000"/>
                    </a:schemeClr>
                  </a:glow>
                </a:effectLst>
                <a:latin typeface="Consolas" panose="020B0609020204030204" pitchFamily="49" charset="0"/>
                <a:ea typeface="+mn-ea"/>
              </a:rPr>
              <a:t> </a:t>
            </a:r>
            <a:endParaRPr lang="en-US" altLang="ja-JP" sz="1400" dirty="0" smtClean="0">
              <a:solidFill>
                <a:srgbClr val="000000"/>
              </a:solidFill>
              <a:effectLst>
                <a:glow rad="50800">
                  <a:schemeClr val="bg1">
                    <a:alpha val="80000"/>
                  </a:schemeClr>
                </a:glow>
              </a:effectLst>
              <a:latin typeface="Consolas" panose="020B0609020204030204" pitchFamily="49" charset="0"/>
              <a:ea typeface="+mn-ea"/>
            </a:endParaRPr>
          </a:p>
          <a:p>
            <a:pPr>
              <a:lnSpc>
                <a:spcPct val="150000"/>
              </a:lnSpc>
            </a:pPr>
            <a:r>
              <a:rPr lang="en-US" altLang="ja-JP" sz="1400" dirty="0" smtClean="0">
                <a:solidFill>
                  <a:srgbClr val="000000"/>
                </a:solidFill>
                <a:effectLst>
                  <a:glow rad="50800">
                    <a:schemeClr val="bg1">
                      <a:alpha val="80000"/>
                    </a:schemeClr>
                  </a:glow>
                </a:effectLst>
                <a:latin typeface="Consolas" panose="020B0609020204030204" pitchFamily="49" charset="0"/>
                <a:ea typeface="+mn-ea"/>
              </a:rPr>
              <a:t>	</a:t>
            </a:r>
            <a:r>
              <a:rPr lang="en-US" altLang="ja-JP" sz="1400" dirty="0" err="1" smtClean="0">
                <a:solidFill>
                  <a:srgbClr val="000000"/>
                </a:solidFill>
                <a:effectLst>
                  <a:glow rad="50800">
                    <a:schemeClr val="bg1">
                      <a:alpha val="80000"/>
                    </a:schemeClr>
                  </a:glow>
                </a:effectLst>
                <a:latin typeface="Consolas" panose="020B0609020204030204" pitchFamily="49" charset="0"/>
                <a:ea typeface="+mn-ea"/>
              </a:rPr>
              <a:t>datetime.datetime.fromtimestamp</a:t>
            </a:r>
            <a:r>
              <a:rPr lang="en-US" altLang="ja-JP" sz="1400" dirty="0" smtClean="0">
                <a:solidFill>
                  <a:srgbClr val="000000"/>
                </a:solidFill>
                <a:effectLst>
                  <a:glow rad="50800">
                    <a:schemeClr val="bg1">
                      <a:alpha val="80000"/>
                    </a:schemeClr>
                  </a:glow>
                </a:effectLst>
                <a:latin typeface="Consolas" panose="020B0609020204030204" pitchFamily="49" charset="0"/>
                <a:ea typeface="+mn-ea"/>
              </a:rPr>
              <a:t>(</a:t>
            </a:r>
            <a:r>
              <a:rPr lang="en-US" altLang="ja-JP" sz="1400" dirty="0" smtClean="0">
                <a:solidFill>
                  <a:schemeClr val="accent3">
                    <a:lumMod val="75000"/>
                  </a:schemeClr>
                </a:solidFill>
                <a:effectLst>
                  <a:glow rad="50800">
                    <a:schemeClr val="bg1">
                      <a:alpha val="80000"/>
                    </a:schemeClr>
                  </a:glow>
                </a:effectLst>
                <a:latin typeface="Consolas" panose="020B0609020204030204" pitchFamily="49" charset="0"/>
                <a:ea typeface="+mn-ea"/>
              </a:rPr>
              <a:t>start</a:t>
            </a:r>
            <a:r>
              <a:rPr lang="en-US" altLang="ja-JP" sz="1400" dirty="0">
                <a:solidFill>
                  <a:srgbClr val="000000"/>
                </a:solidFill>
                <a:effectLst>
                  <a:glow rad="50800">
                    <a:schemeClr val="bg1">
                      <a:alpha val="80000"/>
                    </a:schemeClr>
                  </a:glow>
                </a:effectLst>
                <a:latin typeface="Consolas" panose="020B0609020204030204" pitchFamily="49" charset="0"/>
                <a:ea typeface="+mn-ea"/>
              </a:rPr>
              <a:t>).</a:t>
            </a:r>
            <a:r>
              <a:rPr lang="en-US" altLang="ja-JP" sz="1400" dirty="0" err="1">
                <a:solidFill>
                  <a:srgbClr val="000000"/>
                </a:solidFill>
                <a:effectLst>
                  <a:glow rad="50800">
                    <a:schemeClr val="bg1">
                      <a:alpha val="80000"/>
                    </a:schemeClr>
                  </a:glow>
                </a:effectLst>
                <a:latin typeface="Consolas" panose="020B0609020204030204" pitchFamily="49" charset="0"/>
                <a:ea typeface="+mn-ea"/>
              </a:rPr>
              <a:t>strftime</a:t>
            </a:r>
            <a:r>
              <a:rPr lang="en-US" altLang="ja-JP" sz="1400" dirty="0">
                <a:solidFill>
                  <a:srgbClr val="000000"/>
                </a:solidFill>
                <a:effectLst>
                  <a:glow rad="50800">
                    <a:schemeClr val="bg1">
                      <a:alpha val="80000"/>
                    </a:schemeClr>
                  </a:glow>
                </a:effectLst>
                <a:latin typeface="Consolas" panose="020B0609020204030204" pitchFamily="49" charset="0"/>
                <a:ea typeface="+mn-ea"/>
              </a:rPr>
              <a:t>('%Y/%m/%d %H:%M:%S'), </a:t>
            </a:r>
            <a:endParaRPr lang="en-US" altLang="ja-JP" sz="1400" dirty="0" smtClean="0">
              <a:solidFill>
                <a:srgbClr val="000000"/>
              </a:solidFill>
              <a:effectLst>
                <a:glow rad="50800">
                  <a:schemeClr val="bg1">
                    <a:alpha val="80000"/>
                  </a:schemeClr>
                </a:glow>
              </a:effectLst>
              <a:latin typeface="Consolas" panose="020B0609020204030204" pitchFamily="49" charset="0"/>
              <a:ea typeface="+mn-ea"/>
            </a:endParaRPr>
          </a:p>
          <a:p>
            <a:pPr>
              <a:lnSpc>
                <a:spcPct val="150000"/>
              </a:lnSpc>
            </a:pPr>
            <a:r>
              <a:rPr lang="en-US" altLang="ja-JP" sz="1400" dirty="0" smtClean="0">
                <a:solidFill>
                  <a:srgbClr val="000000"/>
                </a:solidFill>
                <a:effectLst>
                  <a:glow rad="50800">
                    <a:schemeClr val="bg1">
                      <a:alpha val="80000"/>
                    </a:schemeClr>
                  </a:glow>
                </a:effectLst>
                <a:latin typeface="Consolas" panose="020B0609020204030204" pitchFamily="49" charset="0"/>
                <a:ea typeface="+mn-ea"/>
              </a:rPr>
              <a:t>	"\</a:t>
            </a:r>
            <a:r>
              <a:rPr lang="en-US" altLang="ja-JP" sz="1400" dirty="0">
                <a:solidFill>
                  <a:srgbClr val="000000"/>
                </a:solidFill>
                <a:effectLst>
                  <a:glow rad="50800">
                    <a:schemeClr val="bg1">
                      <a:alpha val="80000"/>
                    </a:schemeClr>
                  </a:glow>
                </a:effectLst>
                <a:latin typeface="Consolas" panose="020B0609020204030204" pitchFamily="49" charset="0"/>
                <a:ea typeface="+mn-ea"/>
              </a:rPr>
              <a:t>n", </a:t>
            </a:r>
            <a:r>
              <a:rPr lang="en-US" altLang="ja-JP" sz="1400" dirty="0" err="1">
                <a:solidFill>
                  <a:srgbClr val="000000"/>
                </a:solidFill>
                <a:effectLst>
                  <a:glow rad="50800">
                    <a:schemeClr val="bg1">
                      <a:alpha val="80000"/>
                    </a:schemeClr>
                  </a:glow>
                </a:effectLst>
                <a:latin typeface="Consolas" panose="020B0609020204030204" pitchFamily="49" charset="0"/>
                <a:ea typeface="+mn-ea"/>
              </a:rPr>
              <a:t>str</a:t>
            </a:r>
            <a:r>
              <a:rPr lang="en-US" altLang="ja-JP" sz="1400" dirty="0">
                <a:solidFill>
                  <a:srgbClr val="000000"/>
                </a:solidFill>
                <a:effectLst>
                  <a:glow rad="50800">
                    <a:schemeClr val="bg1">
                      <a:alpha val="80000"/>
                    </a:schemeClr>
                  </a:glow>
                </a:effectLst>
                <a:latin typeface="Consolas" panose="020B0609020204030204" pitchFamily="49" charset="0"/>
                <a:ea typeface="+mn-ea"/>
              </a:rPr>
              <a:t>(</a:t>
            </a:r>
            <a:r>
              <a:rPr lang="en-US" altLang="ja-JP" sz="1400" dirty="0" err="1">
                <a:solidFill>
                  <a:schemeClr val="accent3"/>
                </a:solidFill>
                <a:effectLst>
                  <a:glow rad="50800">
                    <a:schemeClr val="bg1">
                      <a:alpha val="80000"/>
                    </a:schemeClr>
                  </a:glow>
                </a:effectLst>
                <a:latin typeface="Consolas" panose="020B0609020204030204" pitchFamily="49" charset="0"/>
                <a:ea typeface="+mn-ea"/>
              </a:rPr>
              <a:t>naiyou</a:t>
            </a:r>
            <a:r>
              <a:rPr lang="en-US" altLang="ja-JP" sz="1400" dirty="0">
                <a:solidFill>
                  <a:srgbClr val="000000"/>
                </a:solidFill>
                <a:effectLst>
                  <a:glow rad="50800">
                    <a:schemeClr val="bg1">
                      <a:alpha val="80000"/>
                    </a:schemeClr>
                  </a:glow>
                </a:effectLst>
                <a:latin typeface="Consolas" panose="020B0609020204030204" pitchFamily="49" charset="0"/>
                <a:ea typeface="+mn-ea"/>
              </a:rPr>
              <a:t>) + ':', </a:t>
            </a:r>
            <a:r>
              <a:rPr lang="en-US" altLang="ja-JP" sz="1400" dirty="0" err="1">
                <a:solidFill>
                  <a:schemeClr val="accent3">
                    <a:lumMod val="50000"/>
                  </a:schemeClr>
                </a:solidFill>
                <a:effectLst>
                  <a:glow rad="50800">
                    <a:schemeClr val="bg1">
                      <a:alpha val="80000"/>
                    </a:schemeClr>
                  </a:glow>
                </a:effectLst>
                <a:latin typeface="Consolas" panose="020B0609020204030204" pitchFamily="49" charset="0"/>
                <a:ea typeface="+mn-ea"/>
              </a:rPr>
              <a:t>sokuteizikan</a:t>
            </a:r>
            <a:r>
              <a:rPr lang="en-US" altLang="ja-JP" sz="1400" dirty="0">
                <a:solidFill>
                  <a:srgbClr val="000000"/>
                </a:solidFill>
                <a:effectLst>
                  <a:glow rad="50800">
                    <a:schemeClr val="bg1">
                      <a:alpha val="80000"/>
                    </a:schemeClr>
                  </a:glow>
                </a:effectLst>
                <a:latin typeface="Consolas" panose="020B0609020204030204" pitchFamily="49" charset="0"/>
                <a:ea typeface="+mn-ea"/>
              </a:rPr>
              <a:t>)</a:t>
            </a:r>
            <a:endParaRPr lang="en-US" altLang="ja-JP" sz="1400" dirty="0" smtClean="0">
              <a:solidFill>
                <a:srgbClr val="000000"/>
              </a:solidFill>
              <a:effectLst>
                <a:glow rad="50800">
                  <a:schemeClr val="bg1">
                    <a:alpha val="80000"/>
                  </a:schemeClr>
                </a:glow>
              </a:effectLst>
              <a:latin typeface="Consolas" panose="020B0609020204030204" pitchFamily="49" charset="0"/>
              <a:ea typeface="+mn-ea"/>
            </a:endParaRPr>
          </a:p>
        </p:txBody>
      </p:sp>
      <p:cxnSp>
        <p:nvCxnSpPr>
          <p:cNvPr id="6" name="直線矢印コネクタ 5"/>
          <p:cNvCxnSpPr/>
          <p:nvPr/>
        </p:nvCxnSpPr>
        <p:spPr bwMode="auto">
          <a:xfrm flipH="1">
            <a:off x="545206" y="2479274"/>
            <a:ext cx="128692" cy="439937"/>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166926" y="2260634"/>
            <a:ext cx="3095722"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これから関数を定義しますよという</a:t>
            </a:r>
            <a:r>
              <a:rPr lang="ja-JP" altLang="en-US" dirty="0">
                <a:solidFill>
                  <a:schemeClr val="accent6"/>
                </a:solidFill>
                <a:effectLst>
                  <a:glow rad="127000">
                    <a:schemeClr val="bg1">
                      <a:alpha val="90000"/>
                    </a:schemeClr>
                  </a:glow>
                </a:effectLst>
                <a:latin typeface="+mn-ea"/>
                <a:ea typeface="+mn-ea"/>
              </a:rPr>
              <a:t>意味</a:t>
            </a:r>
            <a:r>
              <a:rPr lang="ja-JP" altLang="en-US" dirty="0" smtClean="0">
                <a:solidFill>
                  <a:schemeClr val="accent6"/>
                </a:solidFill>
                <a:effectLst>
                  <a:glow rad="127000">
                    <a:schemeClr val="bg1">
                      <a:alpha val="90000"/>
                    </a:schemeClr>
                  </a:glow>
                </a:effectLst>
                <a:latin typeface="+mn-ea"/>
                <a:ea typeface="+mn-ea"/>
              </a:rPr>
              <a:t>の「</a:t>
            </a:r>
            <a:r>
              <a:rPr lang="en-US" altLang="ja-JP" dirty="0" err="1" smtClean="0">
                <a:solidFill>
                  <a:schemeClr val="accent6"/>
                </a:solidFill>
                <a:effectLst>
                  <a:glow rad="127000">
                    <a:schemeClr val="bg1">
                      <a:alpha val="90000"/>
                    </a:schemeClr>
                  </a:glow>
                </a:effectLst>
                <a:latin typeface="+mn-ea"/>
                <a:ea typeface="+mn-ea"/>
              </a:rPr>
              <a:t>def</a:t>
            </a:r>
            <a:r>
              <a:rPr lang="ja-JP" altLang="en-US" dirty="0" smtClean="0">
                <a:solidFill>
                  <a:schemeClr val="accent6"/>
                </a:solidFill>
                <a:effectLst>
                  <a:glow rad="127000">
                    <a:schemeClr val="bg1">
                      <a:alpha val="90000"/>
                    </a:schemeClr>
                  </a:glow>
                </a:effectLst>
                <a:latin typeface="+mn-ea"/>
                <a:ea typeface="+mn-ea"/>
              </a:rPr>
              <a:t>」</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a:off x="1141927" y="2837741"/>
            <a:ext cx="38943" cy="15445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 name="テキスト ボックス 12"/>
          <p:cNvSpPr txBox="1"/>
          <p:nvPr/>
        </p:nvSpPr>
        <p:spPr>
          <a:xfrm>
            <a:off x="774379" y="2560742"/>
            <a:ext cx="2149125"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自分が付ける関数の名前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5" name="直線矢印コネクタ 14"/>
          <p:cNvCxnSpPr>
            <a:stCxn id="16" idx="1"/>
          </p:cNvCxnSpPr>
          <p:nvPr/>
        </p:nvCxnSpPr>
        <p:spPr bwMode="auto">
          <a:xfrm flipH="1">
            <a:off x="2580068" y="2739128"/>
            <a:ext cx="236504" cy="180083"/>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p:cNvSpPr txBox="1"/>
          <p:nvPr/>
        </p:nvSpPr>
        <p:spPr>
          <a:xfrm>
            <a:off x="2816572" y="2508295"/>
            <a:ext cx="5353888"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自分が作る関数で使う引数（変数として名前を定義しておく）</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この関数の場合は、第一引数＝何かの文字列、第二引数＝スタート時間とする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20" name="直線矢印コネクタ 19"/>
          <p:cNvCxnSpPr/>
          <p:nvPr/>
        </p:nvCxnSpPr>
        <p:spPr bwMode="auto">
          <a:xfrm flipH="1" flipV="1">
            <a:off x="510862" y="4273095"/>
            <a:ext cx="2094" cy="360052"/>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1" name="テキスト ボックス 20"/>
          <p:cNvSpPr txBox="1"/>
          <p:nvPr/>
        </p:nvSpPr>
        <p:spPr>
          <a:xfrm>
            <a:off x="160793" y="4633146"/>
            <a:ext cx="2229918" cy="461665"/>
          </a:xfrm>
          <a:prstGeom prst="rect">
            <a:avLst/>
          </a:prstGeom>
          <a:noFill/>
        </p:spPr>
        <p:txBody>
          <a:bodyPr wrap="square" rtlCol="0">
            <a:spAutoFit/>
          </a:bodyPr>
          <a:lstStyle/>
          <a:p>
            <a:r>
              <a:rPr lang="en-US" altLang="ja-JP" dirty="0" err="1" smtClean="0">
                <a:effectLst>
                  <a:glow rad="127000">
                    <a:schemeClr val="bg1">
                      <a:alpha val="90000"/>
                    </a:schemeClr>
                  </a:glow>
                </a:effectLst>
                <a:latin typeface="+mn-ea"/>
                <a:ea typeface="+mn-ea"/>
              </a:rPr>
              <a:t>def</a:t>
            </a:r>
            <a:r>
              <a:rPr lang="ja-JP" altLang="en-US" dirty="0" smtClean="0">
                <a:effectLst>
                  <a:glow rad="127000">
                    <a:schemeClr val="bg1">
                      <a:alpha val="90000"/>
                    </a:schemeClr>
                  </a:glow>
                </a:effectLst>
                <a:latin typeface="+mn-ea"/>
                <a:ea typeface="+mn-ea"/>
              </a:rPr>
              <a:t>の行で改行したらインデントして、その関数の処理を書く</a:t>
            </a:r>
            <a:endParaRPr lang="en-US" altLang="ja-JP" dirty="0" smtClean="0">
              <a:effectLst>
                <a:glow rad="127000">
                  <a:schemeClr val="bg1">
                    <a:alpha val="90000"/>
                  </a:schemeClr>
                </a:glow>
              </a:effectLst>
              <a:latin typeface="+mn-ea"/>
              <a:ea typeface="+mn-ea"/>
            </a:endParaRPr>
          </a:p>
        </p:txBody>
      </p:sp>
      <p:cxnSp>
        <p:nvCxnSpPr>
          <p:cNvPr id="23" name="直線矢印コネクタ 22"/>
          <p:cNvCxnSpPr>
            <a:stCxn id="24" idx="1"/>
          </p:cNvCxnSpPr>
          <p:nvPr/>
        </p:nvCxnSpPr>
        <p:spPr bwMode="auto">
          <a:xfrm flipH="1" flipV="1">
            <a:off x="2912623" y="3082344"/>
            <a:ext cx="2207273" cy="149666"/>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5119896" y="3001177"/>
            <a:ext cx="3491778"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自作関数に使う引数</a:t>
            </a:r>
            <a:r>
              <a:rPr lang="ja-JP" altLang="en-US" dirty="0">
                <a:effectLst>
                  <a:glow rad="127000">
                    <a:schemeClr val="bg1">
                      <a:alpha val="90000"/>
                    </a:schemeClr>
                  </a:glow>
                </a:effectLst>
                <a:latin typeface="+mn-ea"/>
                <a:ea typeface="+mn-ea"/>
              </a:rPr>
              <a:t>を</a:t>
            </a:r>
            <a:r>
              <a:rPr lang="ja-JP" altLang="en-US" dirty="0" smtClean="0">
                <a:effectLst>
                  <a:glow rad="127000">
                    <a:schemeClr val="bg1">
                      <a:alpha val="90000"/>
                    </a:schemeClr>
                  </a:glow>
                </a:effectLst>
                <a:latin typeface="+mn-ea"/>
                <a:ea typeface="+mn-ea"/>
              </a:rPr>
              <a:t>カッコ内に入れてカンマで区切り、カッコの外でコロン（</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）を入れる</a:t>
            </a:r>
            <a:endParaRPr lang="en-US" altLang="ja-JP" dirty="0" smtClean="0">
              <a:effectLst>
                <a:glow rad="127000">
                  <a:schemeClr val="bg1">
                    <a:alpha val="90000"/>
                  </a:schemeClr>
                </a:glow>
              </a:effectLst>
              <a:latin typeface="+mn-ea"/>
              <a:ea typeface="+mn-ea"/>
            </a:endParaRPr>
          </a:p>
        </p:txBody>
      </p:sp>
      <p:cxnSp>
        <p:nvCxnSpPr>
          <p:cNvPr id="27" name="直線矢印コネクタ 26"/>
          <p:cNvCxnSpPr/>
          <p:nvPr/>
        </p:nvCxnSpPr>
        <p:spPr bwMode="auto">
          <a:xfrm flipH="1" flipV="1">
            <a:off x="8261537" y="4051044"/>
            <a:ext cx="102970" cy="444102"/>
          </a:xfrm>
          <a:prstGeom prst="straightConnector1">
            <a:avLst/>
          </a:prstGeom>
          <a:ln>
            <a:solidFill>
              <a:schemeClr val="bg2">
                <a:lumMod val="5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テキスト ボックス 27"/>
          <p:cNvSpPr txBox="1"/>
          <p:nvPr/>
        </p:nvSpPr>
        <p:spPr>
          <a:xfrm>
            <a:off x="6769756" y="4455517"/>
            <a:ext cx="2374244" cy="461665"/>
          </a:xfrm>
          <a:prstGeom prst="rect">
            <a:avLst/>
          </a:prstGeom>
          <a:noFill/>
        </p:spPr>
        <p:txBody>
          <a:bodyPr wrap="square" rtlCol="0">
            <a:spAutoFit/>
          </a:bodyPr>
          <a:lstStyle/>
          <a:p>
            <a:r>
              <a:rPr lang="ja-JP" altLang="en-US" dirty="0" smtClean="0">
                <a:solidFill>
                  <a:schemeClr val="bg2">
                    <a:lumMod val="50000"/>
                  </a:schemeClr>
                </a:solidFill>
                <a:effectLst>
                  <a:glow rad="127000">
                    <a:schemeClr val="bg1">
                      <a:alpha val="90000"/>
                    </a:schemeClr>
                  </a:glow>
                </a:effectLst>
                <a:latin typeface="+mn-ea"/>
                <a:ea typeface="+mn-ea"/>
              </a:rPr>
              <a:t>この</a:t>
            </a:r>
            <a:r>
              <a:rPr lang="en-US" altLang="ja-JP" dirty="0" smtClean="0">
                <a:solidFill>
                  <a:schemeClr val="bg2">
                    <a:lumMod val="50000"/>
                  </a:schemeClr>
                </a:solidFill>
                <a:effectLst>
                  <a:glow rad="127000">
                    <a:schemeClr val="bg1">
                      <a:alpha val="90000"/>
                    </a:schemeClr>
                  </a:glow>
                </a:effectLst>
                <a:latin typeface="+mn-ea"/>
                <a:ea typeface="+mn-ea"/>
              </a:rPr>
              <a:t>3</a:t>
            </a:r>
            <a:r>
              <a:rPr lang="ja-JP" altLang="en-US" dirty="0" smtClean="0">
                <a:solidFill>
                  <a:schemeClr val="bg2">
                    <a:lumMod val="50000"/>
                  </a:schemeClr>
                </a:solidFill>
                <a:effectLst>
                  <a:glow rad="127000">
                    <a:schemeClr val="bg1">
                      <a:alpha val="90000"/>
                    </a:schemeClr>
                  </a:glow>
                </a:effectLst>
                <a:latin typeface="+mn-ea"/>
                <a:ea typeface="+mn-ea"/>
              </a:rPr>
              <a:t>行、実際は改行していません</a:t>
            </a:r>
            <a:endParaRPr lang="en-US" altLang="ja-JP" dirty="0" smtClean="0">
              <a:solidFill>
                <a:schemeClr val="bg2">
                  <a:lumMod val="50000"/>
                </a:schemeClr>
              </a:solidFill>
              <a:effectLst>
                <a:glow rad="127000">
                  <a:schemeClr val="bg1">
                    <a:alpha val="90000"/>
                  </a:schemeClr>
                </a:glow>
              </a:effectLst>
              <a:latin typeface="+mn-ea"/>
              <a:ea typeface="+mn-ea"/>
            </a:endParaRPr>
          </a:p>
          <a:p>
            <a:r>
              <a:rPr lang="ja-JP" altLang="en-US" dirty="0" smtClean="0">
                <a:solidFill>
                  <a:schemeClr val="bg2">
                    <a:lumMod val="50000"/>
                  </a:schemeClr>
                </a:solidFill>
                <a:effectLst>
                  <a:glow rad="127000">
                    <a:schemeClr val="bg1">
                      <a:alpha val="90000"/>
                    </a:schemeClr>
                  </a:glow>
                </a:effectLst>
                <a:latin typeface="+mn-ea"/>
                <a:ea typeface="+mn-ea"/>
              </a:rPr>
              <a:t>（下図参照）</a:t>
            </a:r>
            <a:endParaRPr lang="en-US" altLang="ja-JP" dirty="0" smtClean="0">
              <a:solidFill>
                <a:schemeClr val="bg2">
                  <a:lumMod val="50000"/>
                </a:schemeClr>
              </a:solidFill>
              <a:effectLst>
                <a:glow rad="127000">
                  <a:schemeClr val="bg1">
                    <a:alpha val="90000"/>
                  </a:schemeClr>
                </a:glow>
              </a:effectLst>
              <a:latin typeface="+mn-ea"/>
              <a:ea typeface="+mn-ea"/>
            </a:endParaRPr>
          </a:p>
        </p:txBody>
      </p:sp>
      <p:sp>
        <p:nvSpPr>
          <p:cNvPr id="29" name="右中かっこ 28"/>
          <p:cNvSpPr/>
          <p:nvPr/>
        </p:nvSpPr>
        <p:spPr bwMode="auto">
          <a:xfrm>
            <a:off x="8066468" y="3617293"/>
            <a:ext cx="145766" cy="770110"/>
          </a:xfrm>
          <a:prstGeom prst="rightBrace">
            <a:avLst/>
          </a:prstGeom>
          <a:noFill/>
          <a:ln w="19050" cap="flat" cmpd="sng" algn="ctr">
            <a:solidFill>
              <a:schemeClr val="bg2">
                <a:lumMod val="50000"/>
              </a:schemeClr>
            </a:solidFill>
            <a:prstDash val="solid"/>
            <a:round/>
            <a:headEnd type="none" w="med" len="med"/>
            <a:tailEnd type="none" w="med" len="med"/>
          </a:ln>
          <a:effectLst/>
        </p:spPr>
        <p:txBody>
          <a:bodyPr rtlCol="0" anchor="ctr"/>
          <a:lstStyle/>
          <a:p>
            <a:pPr algn="ctr"/>
            <a:endParaRPr kumimoji="1" lang="ja-JP" altLang="en-US"/>
          </a:p>
        </p:txBody>
      </p:sp>
      <p:sp>
        <p:nvSpPr>
          <p:cNvPr id="33" name="テキスト ボックス 32"/>
          <p:cNvSpPr txBox="1"/>
          <p:nvPr/>
        </p:nvSpPr>
        <p:spPr>
          <a:xfrm>
            <a:off x="2537699" y="4603811"/>
            <a:ext cx="2618143" cy="276999"/>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return</a:t>
            </a:r>
            <a:r>
              <a:rPr lang="ja-JP" altLang="en-US" dirty="0" smtClean="0">
                <a:solidFill>
                  <a:schemeClr val="accent1"/>
                </a:solidFill>
                <a:effectLst>
                  <a:glow rad="127000">
                    <a:schemeClr val="bg1">
                      <a:alpha val="90000"/>
                    </a:schemeClr>
                  </a:glow>
                </a:effectLst>
                <a:latin typeface="+mn-ea"/>
                <a:ea typeface="+mn-ea"/>
              </a:rPr>
              <a:t>の後にこの関数の戻り値を書く</a:t>
            </a:r>
            <a:endParaRPr lang="en-US" altLang="ja-JP" dirty="0" smtClean="0">
              <a:solidFill>
                <a:schemeClr val="accent1"/>
              </a:solidFill>
              <a:effectLst>
                <a:glow rad="127000">
                  <a:schemeClr val="bg1">
                    <a:alpha val="90000"/>
                  </a:schemeClr>
                </a:glow>
              </a:effectLst>
              <a:latin typeface="+mn-ea"/>
              <a:ea typeface="+mn-ea"/>
            </a:endParaRPr>
          </a:p>
        </p:txBody>
      </p:sp>
      <p:sp>
        <p:nvSpPr>
          <p:cNvPr id="36" name="右中かっこ 35"/>
          <p:cNvSpPr/>
          <p:nvPr/>
        </p:nvSpPr>
        <p:spPr bwMode="auto">
          <a:xfrm rot="5400000">
            <a:off x="401707" y="3897943"/>
            <a:ext cx="211957" cy="441212"/>
          </a:xfrm>
          <a:prstGeom prst="rightBrace">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38" name="正方形/長方形 37"/>
          <p:cNvSpPr/>
          <p:nvPr/>
        </p:nvSpPr>
        <p:spPr>
          <a:xfrm>
            <a:off x="2853632" y="5829204"/>
            <a:ext cx="6225974" cy="738664"/>
          </a:xfrm>
          <a:prstGeom prst="rect">
            <a:avLst/>
          </a:prstGeom>
        </p:spPr>
        <p:txBody>
          <a:bodyPr wrap="square">
            <a:spAutoFit/>
          </a:bodyPr>
          <a:lstStyle/>
          <a:p>
            <a:pPr>
              <a:lnSpc>
                <a:spcPct val="150000"/>
              </a:lnSpc>
            </a:pPr>
            <a:r>
              <a:rPr lang="ja-JP" altLang="en-US" sz="1400" dirty="0" smtClean="0">
                <a:solidFill>
                  <a:srgbClr val="000000"/>
                </a:solidFill>
                <a:effectLst>
                  <a:glow rad="50800">
                    <a:schemeClr val="bg1">
                      <a:alpha val="80000"/>
                    </a:schemeClr>
                  </a:glow>
                </a:effectLst>
                <a:latin typeface="+mn-ea"/>
                <a:ea typeface="+mn-ea"/>
              </a:rPr>
              <a:t>「よっしゃあ、スタート時間を定義しておいて、時間測定したいところでこの関数を入れたらすぐに時間測定できるぞ」　　</a:t>
            </a:r>
            <a:r>
              <a:rPr lang="en-US" altLang="ja-JP" sz="1400" dirty="0" smtClean="0">
                <a:solidFill>
                  <a:srgbClr val="000000"/>
                </a:solidFill>
                <a:effectLst>
                  <a:glow rad="50800">
                    <a:schemeClr val="bg1">
                      <a:alpha val="80000"/>
                    </a:schemeClr>
                  </a:glow>
                </a:effectLst>
                <a:latin typeface="+mn-ea"/>
                <a:ea typeface="+mn-ea"/>
              </a:rPr>
              <a:t>※</a:t>
            </a:r>
            <a:r>
              <a:rPr lang="ja-JP" altLang="en-US" sz="1400" dirty="0" smtClean="0">
                <a:solidFill>
                  <a:srgbClr val="000000"/>
                </a:solidFill>
                <a:effectLst>
                  <a:glow rad="50800">
                    <a:schemeClr val="bg1">
                      <a:alpha val="80000"/>
                    </a:schemeClr>
                  </a:glow>
                </a:effectLst>
                <a:latin typeface="+mn-ea"/>
                <a:ea typeface="+mn-ea"/>
              </a:rPr>
              <a:t>説明端折ったのでググってください</a:t>
            </a:r>
            <a:endParaRPr lang="en-US" altLang="ja-JP" sz="1400" dirty="0" smtClean="0">
              <a:solidFill>
                <a:srgbClr val="000000"/>
              </a:solidFill>
              <a:effectLst>
                <a:glow rad="50800">
                  <a:schemeClr val="bg1">
                    <a:alpha val="80000"/>
                  </a:schemeClr>
                </a:glow>
              </a:effectLst>
              <a:latin typeface="+mn-ea"/>
              <a:ea typeface="+mn-ea"/>
            </a:endParaRPr>
          </a:p>
        </p:txBody>
      </p:sp>
      <p:pic>
        <p:nvPicPr>
          <p:cNvPr id="39" name="図 38"/>
          <p:cNvPicPr>
            <a:picLocks noChangeAspect="1"/>
          </p:cNvPicPr>
          <p:nvPr/>
        </p:nvPicPr>
        <p:blipFill>
          <a:blip r:embed="rId2"/>
          <a:stretch>
            <a:fillRect/>
          </a:stretch>
        </p:blipFill>
        <p:spPr>
          <a:xfrm>
            <a:off x="3060879" y="4982034"/>
            <a:ext cx="5413463" cy="707526"/>
          </a:xfrm>
          <a:prstGeom prst="rect">
            <a:avLst/>
          </a:prstGeom>
        </p:spPr>
      </p:pic>
      <p:sp>
        <p:nvSpPr>
          <p:cNvPr id="41" name="正方形/長方形 40"/>
          <p:cNvSpPr/>
          <p:nvPr/>
        </p:nvSpPr>
        <p:spPr>
          <a:xfrm>
            <a:off x="4809118" y="4986700"/>
            <a:ext cx="3665224" cy="415498"/>
          </a:xfrm>
          <a:prstGeom prst="rect">
            <a:avLst/>
          </a:prstGeom>
        </p:spPr>
        <p:txBody>
          <a:bodyPr wrap="square">
            <a:spAutoFit/>
          </a:bodyPr>
          <a:lstStyle/>
          <a:p>
            <a:pPr>
              <a:lnSpc>
                <a:spcPct val="150000"/>
              </a:lnSpc>
            </a:pPr>
            <a:r>
              <a:rPr lang="en-US" altLang="ja-JP" sz="1400" dirty="0" smtClean="0">
                <a:solidFill>
                  <a:srgbClr val="000000"/>
                </a:solidFill>
                <a:effectLst>
                  <a:glow rad="50800">
                    <a:schemeClr val="bg1">
                      <a:alpha val="80000"/>
                    </a:schemeClr>
                  </a:glow>
                </a:effectLst>
                <a:latin typeface="+mn-ea"/>
                <a:ea typeface="+mn-ea"/>
              </a:rPr>
              <a:t>※</a:t>
            </a:r>
            <a:r>
              <a:rPr lang="ja-JP" altLang="en-US" sz="1400" dirty="0" smtClean="0">
                <a:solidFill>
                  <a:srgbClr val="000000"/>
                </a:solidFill>
                <a:effectLst>
                  <a:glow rad="50800">
                    <a:schemeClr val="bg1">
                      <a:alpha val="80000"/>
                    </a:schemeClr>
                  </a:glow>
                </a:effectLst>
                <a:latin typeface="+mn-ea"/>
                <a:ea typeface="+mn-ea"/>
              </a:rPr>
              <a:t>あらかじめ別のセルで</a:t>
            </a:r>
            <a:r>
              <a:rPr lang="en-US" altLang="ja-JP" sz="1400" dirty="0" err="1" smtClean="0">
                <a:solidFill>
                  <a:srgbClr val="000000"/>
                </a:solidFill>
                <a:effectLst>
                  <a:glow rad="50800">
                    <a:schemeClr val="bg1">
                      <a:alpha val="80000"/>
                    </a:schemeClr>
                  </a:glow>
                </a:effectLst>
                <a:latin typeface="+mn-ea"/>
                <a:ea typeface="+mn-ea"/>
              </a:rPr>
              <a:t>zikan</a:t>
            </a:r>
            <a:r>
              <a:rPr lang="ja-JP" altLang="en-US" sz="1400" dirty="0" smtClean="0">
                <a:solidFill>
                  <a:srgbClr val="000000"/>
                </a:solidFill>
                <a:effectLst>
                  <a:glow rad="50800">
                    <a:schemeClr val="bg1">
                      <a:alpha val="80000"/>
                    </a:schemeClr>
                  </a:glow>
                </a:effectLst>
                <a:latin typeface="+mn-ea"/>
                <a:ea typeface="+mn-ea"/>
              </a:rPr>
              <a:t>関数を定義しておく</a:t>
            </a:r>
            <a:endParaRPr lang="en-US" altLang="ja-JP" sz="1400" dirty="0" smtClean="0">
              <a:solidFill>
                <a:srgbClr val="000000"/>
              </a:solidFill>
              <a:effectLst>
                <a:glow rad="50800">
                  <a:schemeClr val="bg1">
                    <a:alpha val="80000"/>
                  </a:schemeClr>
                </a:glow>
              </a:effectLst>
              <a:latin typeface="+mn-ea"/>
              <a:ea typeface="+mn-ea"/>
            </a:endParaRPr>
          </a:p>
        </p:txBody>
      </p:sp>
      <p:pic>
        <p:nvPicPr>
          <p:cNvPr id="44" name="図 43"/>
          <p:cNvPicPr>
            <a:picLocks noChangeAspect="1"/>
          </p:cNvPicPr>
          <p:nvPr/>
        </p:nvPicPr>
        <p:blipFill>
          <a:blip r:embed="rId3"/>
          <a:stretch>
            <a:fillRect/>
          </a:stretch>
        </p:blipFill>
        <p:spPr>
          <a:xfrm>
            <a:off x="358393" y="5203993"/>
            <a:ext cx="2324925" cy="1105454"/>
          </a:xfrm>
          <a:prstGeom prst="rect">
            <a:avLst/>
          </a:prstGeom>
        </p:spPr>
      </p:pic>
      <p:sp>
        <p:nvSpPr>
          <p:cNvPr id="45" name="下カーブ矢印 44"/>
          <p:cNvSpPr/>
          <p:nvPr/>
        </p:nvSpPr>
        <p:spPr bwMode="auto">
          <a:xfrm rot="20680917" flipH="1">
            <a:off x="2343777" y="4955848"/>
            <a:ext cx="785611" cy="237469"/>
          </a:xfrm>
          <a:prstGeom prst="curved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27596597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668" y="2127453"/>
            <a:ext cx="8860664" cy="2603094"/>
          </a:xfrm>
        </p:spPr>
        <p:txBody>
          <a:bodyPr>
            <a:noAutofit/>
          </a:bodyPr>
          <a:lstStyle/>
          <a:p>
            <a:pPr algn="ctr"/>
            <a:r>
              <a:rPr lang="en-US" altLang="ja-JP" sz="6000" dirty="0" smtClean="0"/>
              <a:t>Pathlib</a:t>
            </a:r>
            <a:endParaRPr kumimoji="1" lang="ja-JP" altLang="en-US" sz="6000" dirty="0"/>
          </a:p>
        </p:txBody>
      </p:sp>
    </p:spTree>
    <p:extLst>
      <p:ext uri="{BB962C8B-B14F-4D97-AF65-F5344CB8AC3E}">
        <p14:creationId xmlns:p14="http://schemas.microsoft.com/office/powerpoint/2010/main" val="1651767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絶対パス、相対パス</a:t>
            </a:r>
            <a:endParaRPr kumimoji="1" lang="ja-JP" altLang="en-US" dirty="0"/>
          </a:p>
        </p:txBody>
      </p:sp>
      <p:sp>
        <p:nvSpPr>
          <p:cNvPr id="3" name="正方形/長方形 2"/>
          <p:cNvSpPr/>
          <p:nvPr/>
        </p:nvSpPr>
        <p:spPr>
          <a:xfrm>
            <a:off x="439006" y="871175"/>
            <a:ext cx="8297164" cy="5678478"/>
          </a:xfrm>
          <a:prstGeom prst="rect">
            <a:avLst/>
          </a:prstGeom>
        </p:spPr>
        <p:txBody>
          <a:bodyPr wrap="square">
            <a:spAutoFit/>
          </a:bodyPr>
          <a:lstStyle/>
          <a:p>
            <a:pPr>
              <a:lnSpc>
                <a:spcPct val="150000"/>
              </a:lnSpc>
            </a:pPr>
            <a:r>
              <a:rPr lang="ja-JP" altLang="en-US" sz="1100" dirty="0" smtClean="0">
                <a:solidFill>
                  <a:srgbClr val="000000"/>
                </a:solidFill>
                <a:latin typeface="+mn-ea"/>
                <a:ea typeface="+mn-ea"/>
              </a:rPr>
              <a:t>■パスとは？（</a:t>
            </a:r>
            <a:r>
              <a:rPr lang="en-US" altLang="ja-JP" sz="1100" dirty="0" smtClean="0">
                <a:solidFill>
                  <a:srgbClr val="000000"/>
                </a:solidFill>
                <a:latin typeface="+mn-ea"/>
                <a:ea typeface="+mn-ea"/>
              </a:rPr>
              <a:t>※IT</a:t>
            </a:r>
            <a:r>
              <a:rPr lang="ja-JP" altLang="en-US" sz="1100" dirty="0" smtClean="0">
                <a:solidFill>
                  <a:srgbClr val="000000"/>
                </a:solidFill>
                <a:latin typeface="+mn-ea"/>
                <a:ea typeface="+mn-ea"/>
              </a:rPr>
              <a:t>用語）（</a:t>
            </a:r>
            <a:r>
              <a:rPr lang="en-US" altLang="ja-JP" sz="1100" dirty="0" smtClean="0">
                <a:solidFill>
                  <a:srgbClr val="000000"/>
                </a:solidFill>
                <a:latin typeface="+mn-ea"/>
                <a:ea typeface="+mn-ea"/>
              </a:rPr>
              <a:t>Python</a:t>
            </a:r>
            <a:r>
              <a:rPr lang="ja-JP" altLang="en-US" sz="1100" dirty="0" smtClean="0">
                <a:solidFill>
                  <a:srgbClr val="000000"/>
                </a:solidFill>
                <a:latin typeface="+mn-ea"/>
                <a:ea typeface="+mn-ea"/>
              </a:rPr>
              <a:t>関係ない）（常識扱い）</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パソコンの中に保存されているファイルやフォルダーなどのデータの保存場所を示す経路のこと</a:t>
            </a: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■相対パスと絶対パスの違い　参考：</a:t>
            </a:r>
            <a:r>
              <a:rPr lang="ja-JP" altLang="en-US" sz="1100" dirty="0" smtClean="0">
                <a:solidFill>
                  <a:srgbClr val="000000"/>
                </a:solidFill>
                <a:latin typeface="+mn-ea"/>
                <a:ea typeface="+mn-ea"/>
                <a:hlinkClick r:id="rId2"/>
              </a:rPr>
              <a:t>パスとは</a:t>
            </a: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r>
              <a:rPr lang="en-US" altLang="ja-JP" sz="1100" dirty="0" smtClean="0">
                <a:solidFill>
                  <a:srgbClr val="000000"/>
                </a:solidFill>
                <a:latin typeface="+mn-ea"/>
                <a:ea typeface="+mn-ea"/>
              </a:rPr>
              <a:t>※</a:t>
            </a:r>
            <a:r>
              <a:rPr lang="en-US" altLang="ja-JP" sz="1100" dirty="0" err="1" smtClean="0">
                <a:solidFill>
                  <a:srgbClr val="000000"/>
                </a:solidFill>
                <a:latin typeface="+mn-ea"/>
                <a:ea typeface="+mn-ea"/>
              </a:rPr>
              <a:t>Jupyter</a:t>
            </a:r>
            <a:r>
              <a:rPr lang="ja-JP" altLang="en-US" sz="1100" dirty="0" smtClean="0">
                <a:solidFill>
                  <a:srgbClr val="000000"/>
                </a:solidFill>
                <a:latin typeface="+mn-ea"/>
                <a:ea typeface="+mn-ea"/>
              </a:rPr>
              <a:t>でカレントフォルダの場所を出すには、「</a:t>
            </a:r>
            <a:r>
              <a:rPr lang="en-US" altLang="ja-JP" sz="1100" dirty="0" smtClean="0">
                <a:solidFill>
                  <a:srgbClr val="000000"/>
                </a:solidFill>
                <a:latin typeface="+mn-ea"/>
                <a:ea typeface="+mn-ea"/>
              </a:rPr>
              <a:t>%</a:t>
            </a:r>
            <a:r>
              <a:rPr lang="en-US" altLang="ja-JP" sz="1100" dirty="0" err="1" smtClean="0">
                <a:solidFill>
                  <a:srgbClr val="000000"/>
                </a:solidFill>
                <a:latin typeface="+mn-ea"/>
                <a:ea typeface="+mn-ea"/>
              </a:rPr>
              <a:t>pwd</a:t>
            </a:r>
            <a:r>
              <a:rPr lang="ja-JP" altLang="en-US" sz="1100" dirty="0" smtClean="0">
                <a:solidFill>
                  <a:srgbClr val="000000"/>
                </a:solidFill>
                <a:latin typeface="+mn-ea"/>
                <a:ea typeface="+mn-ea"/>
              </a:rPr>
              <a:t>」を実行</a:t>
            </a:r>
            <a:endParaRPr lang="en-US" altLang="ja-JP" sz="1100" dirty="0" smtClean="0">
              <a:solidFill>
                <a:srgbClr val="000000"/>
              </a:solidFill>
              <a:latin typeface="+mn-ea"/>
              <a:ea typeface="+mn-ea"/>
            </a:endParaRPr>
          </a:p>
        </p:txBody>
      </p:sp>
      <p:graphicFrame>
        <p:nvGraphicFramePr>
          <p:cNvPr id="4" name="表 3"/>
          <p:cNvGraphicFramePr>
            <a:graphicFrameLocks noGrp="1"/>
          </p:cNvGraphicFramePr>
          <p:nvPr>
            <p:extLst>
              <p:ext uri="{D42A27DB-BD31-4B8C-83A1-F6EECF244321}">
                <p14:modId xmlns:p14="http://schemas.microsoft.com/office/powerpoint/2010/main" val="2378108246"/>
              </p:ext>
            </p:extLst>
          </p:nvPr>
        </p:nvGraphicFramePr>
        <p:xfrm>
          <a:off x="439006" y="3453327"/>
          <a:ext cx="8286993" cy="2667000"/>
        </p:xfrm>
        <a:graphic>
          <a:graphicData uri="http://schemas.openxmlformats.org/drawingml/2006/table">
            <a:tbl>
              <a:tblPr firstRow="1" bandRow="1">
                <a:tableStyleId>{7DF18680-E054-41AD-8BC1-D1AEF772440D}</a:tableStyleId>
              </a:tblPr>
              <a:tblGrid>
                <a:gridCol w="937450">
                  <a:extLst>
                    <a:ext uri="{9D8B030D-6E8A-4147-A177-3AD203B41FA5}">
                      <a16:colId xmlns:a16="http://schemas.microsoft.com/office/drawing/2014/main" val="145279947"/>
                    </a:ext>
                  </a:extLst>
                </a:gridCol>
                <a:gridCol w="3408608">
                  <a:extLst>
                    <a:ext uri="{9D8B030D-6E8A-4147-A177-3AD203B41FA5}">
                      <a16:colId xmlns:a16="http://schemas.microsoft.com/office/drawing/2014/main" val="2768174372"/>
                    </a:ext>
                  </a:extLst>
                </a:gridCol>
                <a:gridCol w="3940935">
                  <a:extLst>
                    <a:ext uri="{9D8B030D-6E8A-4147-A177-3AD203B41FA5}">
                      <a16:colId xmlns:a16="http://schemas.microsoft.com/office/drawing/2014/main" val="3884275509"/>
                    </a:ext>
                  </a:extLst>
                </a:gridCol>
              </a:tblGrid>
              <a:tr h="370840">
                <a:tc>
                  <a:txBody>
                    <a:bodyPr/>
                    <a:lstStyle/>
                    <a:p>
                      <a:endParaRPr kumimoji="1" lang="ja-JP" altLang="en-US" dirty="0"/>
                    </a:p>
                  </a:txBody>
                  <a:tcPr/>
                </a:tc>
                <a:tc>
                  <a:txBody>
                    <a:bodyPr/>
                    <a:lstStyle/>
                    <a:p>
                      <a:pPr algn="ctr"/>
                      <a:r>
                        <a:rPr kumimoji="1" lang="ja-JP" altLang="en-US" dirty="0" smtClean="0"/>
                        <a:t>絶対パス</a:t>
                      </a:r>
                      <a:endParaRPr kumimoji="1" lang="ja-JP" altLang="en-US" dirty="0"/>
                    </a:p>
                  </a:txBody>
                  <a:tcPr/>
                </a:tc>
                <a:tc>
                  <a:txBody>
                    <a:bodyPr/>
                    <a:lstStyle/>
                    <a:p>
                      <a:pPr algn="ctr"/>
                      <a:r>
                        <a:rPr kumimoji="1" lang="ja-JP" altLang="en-US" dirty="0" smtClean="0"/>
                        <a:t>相対パス</a:t>
                      </a:r>
                      <a:endParaRPr kumimoji="1" lang="ja-JP" altLang="en-US" dirty="0"/>
                    </a:p>
                  </a:txBody>
                  <a:tcPr/>
                </a:tc>
                <a:extLst>
                  <a:ext uri="{0D108BD9-81ED-4DB2-BD59-A6C34878D82A}">
                    <a16:rowId xmlns:a16="http://schemas.microsoft.com/office/drawing/2014/main" val="4203810981"/>
                  </a:ext>
                </a:extLst>
              </a:tr>
              <a:tr h="370840">
                <a:tc>
                  <a:txBody>
                    <a:bodyPr/>
                    <a:lstStyle/>
                    <a:p>
                      <a:r>
                        <a:rPr kumimoji="1" lang="ja-JP" altLang="en-US" sz="1200" dirty="0" smtClean="0"/>
                        <a:t>定義</a:t>
                      </a:r>
                      <a:endParaRPr kumimoji="1" lang="ja-JP" altLang="en-US" sz="1200" dirty="0"/>
                    </a:p>
                  </a:txBody>
                  <a:tcPr/>
                </a:tc>
                <a:tc>
                  <a:txBody>
                    <a:bodyPr/>
                    <a:lstStyle/>
                    <a:p>
                      <a:r>
                        <a:rPr kumimoji="1" lang="ja-JP" altLang="en-US" sz="1200" dirty="0" smtClean="0"/>
                        <a:t>最上位の階層を起点として目的のファイルがどこにあるかを記述する方法</a:t>
                      </a:r>
                      <a:endParaRPr kumimoji="1" lang="ja-JP" altLang="en-US" sz="1200" dirty="0"/>
                    </a:p>
                  </a:txBody>
                  <a:tcPr/>
                </a:tc>
                <a:tc>
                  <a:txBody>
                    <a:bodyPr/>
                    <a:lstStyle/>
                    <a:p>
                      <a:r>
                        <a:rPr kumimoji="1" lang="ja-JP" altLang="en-US" sz="1200" dirty="0" smtClean="0"/>
                        <a:t>カレントフォルダ（自分が今開いているフォルダ）を起点として目的のファイルがどこにあるかを記述する方法</a:t>
                      </a:r>
                      <a:endParaRPr kumimoji="1" lang="ja-JP" altLang="en-US" sz="1200" dirty="0"/>
                    </a:p>
                  </a:txBody>
                  <a:tcPr/>
                </a:tc>
                <a:extLst>
                  <a:ext uri="{0D108BD9-81ED-4DB2-BD59-A6C34878D82A}">
                    <a16:rowId xmlns:a16="http://schemas.microsoft.com/office/drawing/2014/main" val="3017432973"/>
                  </a:ext>
                </a:extLst>
              </a:tr>
              <a:tr h="370840">
                <a:tc>
                  <a:txBody>
                    <a:bodyPr/>
                    <a:lstStyle/>
                    <a:p>
                      <a:r>
                        <a:rPr kumimoji="1" lang="ja-JP" altLang="en-US" sz="1200" dirty="0" smtClean="0"/>
                        <a:t>記載例</a:t>
                      </a:r>
                      <a:endParaRPr kumimoji="1" lang="ja-JP" altLang="en-US" sz="1200" dirty="0"/>
                    </a:p>
                  </a:txBody>
                  <a:tcPr/>
                </a:tc>
                <a:tc>
                  <a:txBody>
                    <a:bodyPr/>
                    <a:lstStyle/>
                    <a:p>
                      <a:r>
                        <a:rPr kumimoji="1" lang="en-US" altLang="ja-JP" sz="1200" dirty="0" smtClean="0"/>
                        <a:t>C:\Users\user\Documents\02</a:t>
                      </a:r>
                      <a:r>
                        <a:rPr kumimoji="1" lang="ja-JP" altLang="en-US" sz="1200" dirty="0" err="1" smtClean="0"/>
                        <a:t>．</a:t>
                      </a:r>
                      <a:r>
                        <a:rPr kumimoji="1" lang="en-US" altLang="ja-JP" sz="1200" dirty="0" smtClean="0"/>
                        <a:t>DE</a:t>
                      </a:r>
                      <a:r>
                        <a:rPr kumimoji="1" lang="ja-JP" altLang="en-US" sz="1200" dirty="0" smtClean="0"/>
                        <a:t>教育</a:t>
                      </a:r>
                      <a:r>
                        <a:rPr kumimoji="1" lang="en-US" altLang="ja-JP" sz="1200" dirty="0" smtClean="0"/>
                        <a:t>\03_Python\01_</a:t>
                      </a:r>
                      <a:r>
                        <a:rPr kumimoji="1" lang="ja-JP" altLang="en-US" sz="1200" dirty="0" smtClean="0"/>
                        <a:t>教材</a:t>
                      </a:r>
                      <a:r>
                        <a:rPr kumimoji="1" lang="en-US" altLang="ja-JP" sz="1200" dirty="0" smtClean="0"/>
                        <a:t>\(1)Python</a:t>
                      </a:r>
                      <a:r>
                        <a:rPr kumimoji="1" lang="ja-JP" altLang="en-US" sz="1200" dirty="0" smtClean="0"/>
                        <a:t>マニュアル</a:t>
                      </a:r>
                      <a:r>
                        <a:rPr kumimoji="1" lang="en-US" altLang="ja-JP" sz="1200" dirty="0" smtClean="0"/>
                        <a:t>\ (1)Python</a:t>
                      </a:r>
                      <a:r>
                        <a:rPr kumimoji="1" lang="ja-JP" altLang="en-US" sz="1200" dirty="0" smtClean="0"/>
                        <a:t>マニュアル</a:t>
                      </a:r>
                      <a:r>
                        <a:rPr kumimoji="1" lang="en-US" altLang="ja-JP" sz="1200" dirty="0" smtClean="0"/>
                        <a:t>_v9\file</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./(1)Python</a:t>
                      </a:r>
                      <a:r>
                        <a:rPr kumimoji="1" lang="ja-JP" altLang="en-US" sz="1200" dirty="0" smtClean="0"/>
                        <a:t>マニュアル</a:t>
                      </a:r>
                      <a:r>
                        <a:rPr kumimoji="1" lang="en-US" altLang="ja-JP" sz="1200" dirty="0" smtClean="0"/>
                        <a:t>_v9\file</a:t>
                      </a:r>
                      <a:endParaRPr kumimoji="1" lang="ja-JP" altLang="en-US" sz="1200" dirty="0" smtClean="0"/>
                    </a:p>
                  </a:txBody>
                  <a:tcPr/>
                </a:tc>
                <a:extLst>
                  <a:ext uri="{0D108BD9-81ED-4DB2-BD59-A6C34878D82A}">
                    <a16:rowId xmlns:a16="http://schemas.microsoft.com/office/drawing/2014/main" val="733503586"/>
                  </a:ext>
                </a:extLst>
              </a:tr>
              <a:tr h="370840">
                <a:tc>
                  <a:txBody>
                    <a:bodyPr/>
                    <a:lstStyle/>
                    <a:p>
                      <a:r>
                        <a:rPr kumimoji="1" lang="ja-JP" altLang="en-US" sz="1200" dirty="0" smtClean="0"/>
                        <a:t>例</a:t>
                      </a:r>
                      <a:endParaRPr kumimoji="1" lang="ja-JP" altLang="en-US" sz="1200" dirty="0"/>
                    </a:p>
                  </a:txBody>
                  <a:tcPr/>
                </a:tc>
                <a:tc>
                  <a:txBody>
                    <a:bodyPr/>
                    <a:lstStyle/>
                    <a:p>
                      <a:r>
                        <a:rPr kumimoji="1" lang="zh-TW" altLang="en-US" sz="1200" dirty="0" smtClean="0"/>
                        <a:t>北緯</a:t>
                      </a:r>
                      <a:r>
                        <a:rPr kumimoji="1" lang="en-US" altLang="zh-TW" sz="1200" dirty="0" smtClean="0"/>
                        <a:t>34</a:t>
                      </a:r>
                      <a:r>
                        <a:rPr kumimoji="1" lang="zh-TW" altLang="en-US" sz="1200" dirty="0" smtClean="0"/>
                        <a:t>度</a:t>
                      </a:r>
                      <a:r>
                        <a:rPr kumimoji="1" lang="en-US" altLang="zh-TW" sz="1200" dirty="0" smtClean="0"/>
                        <a:t>38</a:t>
                      </a:r>
                      <a:r>
                        <a:rPr kumimoji="1" lang="zh-TW" altLang="en-US" sz="1200" dirty="0" smtClean="0"/>
                        <a:t>分 東経</a:t>
                      </a:r>
                      <a:r>
                        <a:rPr kumimoji="1" lang="en-US" altLang="zh-TW" sz="1200" dirty="0" smtClean="0"/>
                        <a:t>135</a:t>
                      </a:r>
                      <a:r>
                        <a:rPr kumimoji="1" lang="zh-TW" altLang="en-US" sz="1200" dirty="0" smtClean="0"/>
                        <a:t>度</a:t>
                      </a:r>
                      <a:r>
                        <a:rPr kumimoji="1" lang="en-US" altLang="zh-TW" sz="1200" dirty="0" smtClean="0"/>
                        <a:t>0</a:t>
                      </a:r>
                      <a:r>
                        <a:rPr kumimoji="1" lang="zh-TW" altLang="en-US" sz="1200" dirty="0" smtClean="0"/>
                        <a:t>分</a:t>
                      </a:r>
                      <a:r>
                        <a:rPr kumimoji="1" lang="ja-JP" altLang="en-US" sz="1200" dirty="0" smtClean="0"/>
                        <a:t>（絶対的な位置）</a:t>
                      </a:r>
                      <a:endParaRPr kumimoji="1" lang="en-US" altLang="zh-TW" sz="1200" dirty="0" smtClean="0"/>
                    </a:p>
                  </a:txBody>
                  <a:tcPr/>
                </a:tc>
                <a:tc>
                  <a:txBody>
                    <a:bodyPr/>
                    <a:lstStyle/>
                    <a:p>
                      <a:r>
                        <a:rPr kumimoji="1" lang="ja-JP" altLang="en-US" sz="1200" dirty="0" smtClean="0"/>
                        <a:t>ここから南西に</a:t>
                      </a:r>
                      <a:r>
                        <a:rPr kumimoji="1" lang="en-US" altLang="ja-JP" sz="1200" dirty="0" smtClean="0"/>
                        <a:t>104.2km</a:t>
                      </a:r>
                      <a:r>
                        <a:rPr kumimoji="1" lang="ja-JP" altLang="en-US" sz="1200" dirty="0" smtClean="0"/>
                        <a:t>（相対的な位置）</a:t>
                      </a:r>
                      <a:endParaRPr kumimoji="1" lang="ja-JP" altLang="en-US" sz="1200" dirty="0"/>
                    </a:p>
                  </a:txBody>
                  <a:tcPr/>
                </a:tc>
                <a:extLst>
                  <a:ext uri="{0D108BD9-81ED-4DB2-BD59-A6C34878D82A}">
                    <a16:rowId xmlns:a16="http://schemas.microsoft.com/office/drawing/2014/main" val="2325451640"/>
                  </a:ext>
                </a:extLst>
              </a:tr>
              <a:tr h="370840">
                <a:tc>
                  <a:txBody>
                    <a:bodyPr/>
                    <a:lstStyle/>
                    <a:p>
                      <a:r>
                        <a:rPr kumimoji="1" lang="ja-JP" altLang="en-US" sz="1200" dirty="0" smtClean="0"/>
                        <a:t>メリット</a:t>
                      </a:r>
                      <a:endParaRPr kumimoji="1" lang="ja-JP" altLang="en-US" sz="1200" dirty="0"/>
                    </a:p>
                  </a:txBody>
                  <a:tcPr/>
                </a:tc>
                <a:tc>
                  <a:txBody>
                    <a:bodyPr/>
                    <a:lstStyle/>
                    <a:p>
                      <a:r>
                        <a:rPr kumimoji="1" lang="en-US" altLang="ja-JP" sz="1200" dirty="0" err="1" smtClean="0"/>
                        <a:t>Py</a:t>
                      </a:r>
                      <a:r>
                        <a:rPr kumimoji="1" lang="ja-JP" altLang="en-US" sz="1200" dirty="0" smtClean="0"/>
                        <a:t>ファイルの場所を変更しても動く</a:t>
                      </a:r>
                      <a:endParaRPr kumimoji="1" lang="ja-JP" altLang="en-US" sz="1200" dirty="0"/>
                    </a:p>
                  </a:txBody>
                  <a:tcPr/>
                </a:tc>
                <a:tc>
                  <a:txBody>
                    <a:bodyPr/>
                    <a:lstStyle/>
                    <a:p>
                      <a:r>
                        <a:rPr kumimoji="1" lang="ja-JP" altLang="en-US" sz="1200" dirty="0" smtClean="0"/>
                        <a:t>絶対パスが違っていても、下位のパスが合っていれば動かせる</a:t>
                      </a:r>
                      <a:endParaRPr kumimoji="1" lang="en-US" altLang="ja-JP" sz="1200" dirty="0" smtClean="0"/>
                    </a:p>
                    <a:p>
                      <a:r>
                        <a:rPr kumimoji="1" lang="ja-JP" altLang="en-US" sz="1200" dirty="0" smtClean="0"/>
                        <a:t>（他の</a:t>
                      </a:r>
                      <a:r>
                        <a:rPr kumimoji="1" lang="en-US" altLang="ja-JP" sz="1200" dirty="0" smtClean="0"/>
                        <a:t>PC</a:t>
                      </a:r>
                      <a:r>
                        <a:rPr kumimoji="1" lang="ja-JP" altLang="en-US" sz="1200" dirty="0" smtClean="0"/>
                        <a:t>で自作プログラムを動かす時に便利）</a:t>
                      </a:r>
                      <a:endParaRPr kumimoji="1" lang="ja-JP" altLang="en-US" sz="1200" dirty="0"/>
                    </a:p>
                  </a:txBody>
                  <a:tcPr/>
                </a:tc>
                <a:extLst>
                  <a:ext uri="{0D108BD9-81ED-4DB2-BD59-A6C34878D82A}">
                    <a16:rowId xmlns:a16="http://schemas.microsoft.com/office/drawing/2014/main" val="451158593"/>
                  </a:ext>
                </a:extLst>
              </a:tr>
              <a:tr h="370840">
                <a:tc>
                  <a:txBody>
                    <a:bodyPr/>
                    <a:lstStyle/>
                    <a:p>
                      <a:r>
                        <a:rPr kumimoji="1" lang="ja-JP" altLang="en-US" sz="1200" dirty="0" smtClean="0"/>
                        <a:t>デメリット</a:t>
                      </a:r>
                      <a:endParaRPr kumimoji="1" lang="ja-JP" altLang="en-US" sz="1200" dirty="0"/>
                    </a:p>
                  </a:txBody>
                  <a:tcPr/>
                </a:tc>
                <a:tc>
                  <a:txBody>
                    <a:bodyPr/>
                    <a:lstStyle/>
                    <a:p>
                      <a:r>
                        <a:rPr kumimoji="1" lang="ja-JP" altLang="en-US" sz="1200" dirty="0" smtClean="0"/>
                        <a:t>ローカル</a:t>
                      </a:r>
                      <a:r>
                        <a:rPr kumimoji="1" lang="en-US" altLang="ja-JP" sz="1200" dirty="0" smtClean="0"/>
                        <a:t>PC</a:t>
                      </a:r>
                      <a:r>
                        <a:rPr kumimoji="1" lang="ja-JP" altLang="en-US" sz="1200" dirty="0" smtClean="0"/>
                        <a:t>を参照している場合、</a:t>
                      </a:r>
                      <a:r>
                        <a:rPr kumimoji="1" lang="en-US" altLang="ja-JP" sz="1200" dirty="0" smtClean="0"/>
                        <a:t>PC</a:t>
                      </a:r>
                      <a:r>
                        <a:rPr kumimoji="1" lang="ja-JP" altLang="en-US" sz="1200" dirty="0" smtClean="0"/>
                        <a:t>が替わるとエラー</a:t>
                      </a:r>
                      <a:endParaRPr kumimoji="1" lang="ja-JP" altLang="en-US" sz="1200" dirty="0"/>
                    </a:p>
                  </a:txBody>
                  <a:tcPr/>
                </a:tc>
                <a:tc>
                  <a:txBody>
                    <a:bodyPr/>
                    <a:lstStyle/>
                    <a:p>
                      <a:r>
                        <a:rPr kumimoji="1" lang="en-US" altLang="ja-JP" sz="1200" dirty="0" err="1" smtClean="0"/>
                        <a:t>Py</a:t>
                      </a:r>
                      <a:r>
                        <a:rPr kumimoji="1" lang="ja-JP" altLang="en-US" sz="1200" dirty="0" smtClean="0"/>
                        <a:t>ファイルが「今いるフォルダ」から動くとエラー</a:t>
                      </a:r>
                      <a:endParaRPr kumimoji="1" lang="en-US" altLang="ja-JP" sz="1200" dirty="0" smtClean="0"/>
                    </a:p>
                  </a:txBody>
                  <a:tcPr/>
                </a:tc>
                <a:extLst>
                  <a:ext uri="{0D108BD9-81ED-4DB2-BD59-A6C34878D82A}">
                    <a16:rowId xmlns:a16="http://schemas.microsoft.com/office/drawing/2014/main" val="3473431600"/>
                  </a:ext>
                </a:extLst>
              </a:tr>
            </a:tbl>
          </a:graphicData>
        </a:graphic>
      </p:graphicFrame>
      <p:pic>
        <p:nvPicPr>
          <p:cNvPr id="5" name="図 4"/>
          <p:cNvPicPr>
            <a:picLocks noChangeAspect="1"/>
          </p:cNvPicPr>
          <p:nvPr/>
        </p:nvPicPr>
        <p:blipFill>
          <a:blip r:embed="rId3"/>
          <a:stretch>
            <a:fillRect/>
          </a:stretch>
        </p:blipFill>
        <p:spPr>
          <a:xfrm>
            <a:off x="864764" y="1756104"/>
            <a:ext cx="2895870" cy="1094703"/>
          </a:xfrm>
          <a:prstGeom prst="rect">
            <a:avLst/>
          </a:prstGeom>
        </p:spPr>
      </p:pic>
      <p:sp>
        <p:nvSpPr>
          <p:cNvPr id="6" name="正方形/長方形 5"/>
          <p:cNvSpPr/>
          <p:nvPr/>
        </p:nvSpPr>
        <p:spPr>
          <a:xfrm>
            <a:off x="864764" y="1429317"/>
            <a:ext cx="893957" cy="346249"/>
          </a:xfrm>
          <a:prstGeom prst="rect">
            <a:avLst/>
          </a:prstGeom>
        </p:spPr>
        <p:txBody>
          <a:bodyPr wrap="square">
            <a:spAutoFit/>
          </a:bodyPr>
          <a:lstStyle/>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直訳</a:t>
            </a:r>
            <a:r>
              <a:rPr lang="en-US" altLang="ja-JP" sz="1100" dirty="0" smtClean="0">
                <a:solidFill>
                  <a:srgbClr val="000000"/>
                </a:solidFill>
                <a:latin typeface="+mn-ea"/>
                <a:ea typeface="+mn-ea"/>
              </a:rPr>
              <a:t>】</a:t>
            </a:r>
          </a:p>
        </p:txBody>
      </p:sp>
      <p:pic>
        <p:nvPicPr>
          <p:cNvPr id="7" name="図 6"/>
          <p:cNvPicPr>
            <a:picLocks noChangeAspect="1"/>
          </p:cNvPicPr>
          <p:nvPr/>
        </p:nvPicPr>
        <p:blipFill>
          <a:blip r:embed="rId4"/>
          <a:stretch>
            <a:fillRect/>
          </a:stretch>
        </p:blipFill>
        <p:spPr>
          <a:xfrm>
            <a:off x="5713927" y="1126545"/>
            <a:ext cx="3273114" cy="1847362"/>
          </a:xfrm>
          <a:prstGeom prst="rect">
            <a:avLst/>
          </a:prstGeom>
        </p:spPr>
      </p:pic>
      <p:sp>
        <p:nvSpPr>
          <p:cNvPr id="8" name="楕円 7"/>
          <p:cNvSpPr/>
          <p:nvPr/>
        </p:nvSpPr>
        <p:spPr bwMode="auto">
          <a:xfrm>
            <a:off x="6019531" y="1297440"/>
            <a:ext cx="1867437" cy="163132"/>
          </a:xfrm>
          <a:prstGeom prst="ellipse">
            <a:avLst/>
          </a:pr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テキスト ボックス 8"/>
          <p:cNvSpPr txBox="1"/>
          <p:nvPr/>
        </p:nvSpPr>
        <p:spPr>
          <a:xfrm>
            <a:off x="7078362" y="862985"/>
            <a:ext cx="544243"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これ</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10" name="直線矢印コネクタ 9"/>
          <p:cNvCxnSpPr>
            <a:endCxn id="8" idx="0"/>
          </p:cNvCxnSpPr>
          <p:nvPr/>
        </p:nvCxnSpPr>
        <p:spPr bwMode="auto">
          <a:xfrm flipH="1">
            <a:off x="6953250" y="1118753"/>
            <a:ext cx="168479" cy="178687"/>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3" name="図 12"/>
          <p:cNvPicPr>
            <a:picLocks noChangeAspect="1"/>
          </p:cNvPicPr>
          <p:nvPr/>
        </p:nvPicPr>
        <p:blipFill>
          <a:blip r:embed="rId5"/>
          <a:stretch>
            <a:fillRect/>
          </a:stretch>
        </p:blipFill>
        <p:spPr>
          <a:xfrm>
            <a:off x="4138372" y="6231873"/>
            <a:ext cx="4597798" cy="371660"/>
          </a:xfrm>
          <a:prstGeom prst="rect">
            <a:avLst/>
          </a:prstGeom>
        </p:spPr>
      </p:pic>
    </p:spTree>
    <p:extLst>
      <p:ext uri="{BB962C8B-B14F-4D97-AF65-F5344CB8AC3E}">
        <p14:creationId xmlns:p14="http://schemas.microsoft.com/office/powerpoint/2010/main" val="15126103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Pathlib</a:t>
            </a:r>
            <a:r>
              <a:rPr lang="ja-JP" altLang="en-US" dirty="0" smtClean="0"/>
              <a:t>の使いどころ</a:t>
            </a:r>
            <a:endParaRPr kumimoji="1" lang="ja-JP" altLang="en-US" dirty="0"/>
          </a:p>
        </p:txBody>
      </p:sp>
      <p:sp>
        <p:nvSpPr>
          <p:cNvPr id="3" name="正方形/長方形 2"/>
          <p:cNvSpPr/>
          <p:nvPr/>
        </p:nvSpPr>
        <p:spPr>
          <a:xfrm>
            <a:off x="439006" y="871175"/>
            <a:ext cx="8297164" cy="5932393"/>
          </a:xfrm>
          <a:prstGeom prst="rect">
            <a:avLst/>
          </a:prstGeom>
        </p:spPr>
        <p:txBody>
          <a:bodyPr wrap="square">
            <a:spAutoFit/>
          </a:bodyPr>
          <a:lstStyle/>
          <a:p>
            <a:pPr>
              <a:lnSpc>
                <a:spcPct val="150000"/>
              </a:lnSpc>
            </a:pPr>
            <a:r>
              <a:rPr lang="ja-JP" altLang="en-US" sz="1100" dirty="0" smtClean="0">
                <a:solidFill>
                  <a:srgbClr val="000000"/>
                </a:solidFill>
                <a:latin typeface="+mn-ea"/>
                <a:ea typeface="+mn-ea"/>
              </a:rPr>
              <a:t>・</a:t>
            </a:r>
            <a:r>
              <a:rPr lang="ja-JP" altLang="en-US" sz="1100" dirty="0">
                <a:solidFill>
                  <a:srgbClr val="000000"/>
                </a:solidFill>
                <a:latin typeface="+mn-ea"/>
                <a:ea typeface="+mn-ea"/>
              </a:rPr>
              <a:t>推し</a:t>
            </a:r>
            <a:r>
              <a:rPr lang="ja-JP" altLang="en-US" sz="1100" dirty="0" smtClean="0">
                <a:solidFill>
                  <a:srgbClr val="000000"/>
                </a:solidFill>
                <a:latin typeface="+mn-ea"/>
                <a:ea typeface="+mn-ea"/>
              </a:rPr>
              <a:t>ポイントの説明↓</a:t>
            </a:r>
            <a:endParaRPr lang="en-US" altLang="ja-JP" sz="1100" dirty="0" smtClean="0">
              <a:solidFill>
                <a:srgbClr val="000000"/>
              </a:solidFill>
              <a:latin typeface="+mn-ea"/>
              <a:ea typeface="+mn-ea"/>
            </a:endParaRPr>
          </a:p>
          <a:p>
            <a:pPr>
              <a:lnSpc>
                <a:spcPct val="150000"/>
              </a:lnSpc>
            </a:pPr>
            <a:r>
              <a:rPr lang="en-US" altLang="ja-JP" sz="1100" u="sng" dirty="0" err="1">
                <a:latin typeface="+mn-ea"/>
                <a:ea typeface="+mn-ea"/>
                <a:hlinkClick r:id="rId2"/>
              </a:rPr>
              <a:t>pathlib</a:t>
            </a:r>
            <a:r>
              <a:rPr lang="ja-JP" altLang="en-US" sz="1100" u="sng" dirty="0">
                <a:latin typeface="+mn-ea"/>
                <a:ea typeface="+mn-ea"/>
                <a:hlinkClick r:id="rId2"/>
              </a:rPr>
              <a:t>とかいう優秀すぎる標準ライブラリ</a:t>
            </a:r>
            <a:r>
              <a:rPr lang="en-US" altLang="ja-JP" sz="1100" u="sng" dirty="0">
                <a:latin typeface="+mn-ea"/>
                <a:ea typeface="+mn-ea"/>
                <a:hlinkClick r:id="rId2"/>
              </a:rPr>
              <a:t>(python)</a:t>
            </a: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割と最近（</a:t>
            </a:r>
            <a:r>
              <a:rPr lang="en-US" altLang="ja-JP" sz="1100" dirty="0" smtClean="0">
                <a:solidFill>
                  <a:srgbClr val="000000"/>
                </a:solidFill>
                <a:latin typeface="+mn-ea"/>
                <a:ea typeface="+mn-ea"/>
              </a:rPr>
              <a:t>Python3.4</a:t>
            </a:r>
            <a:r>
              <a:rPr lang="ja-JP" altLang="en-US" sz="1100" dirty="0" smtClean="0">
                <a:solidFill>
                  <a:srgbClr val="000000"/>
                </a:solidFill>
                <a:latin typeface="+mn-ea"/>
                <a:ea typeface="+mn-ea"/>
              </a:rPr>
              <a:t>以降）出てきたライブラリです。普通に「</a:t>
            </a:r>
            <a:r>
              <a:rPr lang="en-US" altLang="ja-JP" sz="1100" dirty="0" smtClean="0">
                <a:solidFill>
                  <a:srgbClr val="000000"/>
                </a:solidFill>
                <a:latin typeface="+mn-ea"/>
                <a:ea typeface="+mn-ea"/>
              </a:rPr>
              <a:t>Python</a:t>
            </a:r>
            <a:r>
              <a:rPr lang="ja-JP" altLang="en-US" sz="1100" dirty="0" smtClean="0">
                <a:solidFill>
                  <a:srgbClr val="000000"/>
                </a:solidFill>
                <a:latin typeface="+mn-ea"/>
                <a:ea typeface="+mn-ea"/>
              </a:rPr>
              <a:t>　フォルダ　パス」とかで探すと、「</a:t>
            </a:r>
            <a:r>
              <a:rPr lang="en-US" altLang="ja-JP" sz="1100" dirty="0">
                <a:solidFill>
                  <a:srgbClr val="000000"/>
                </a:solidFill>
                <a:latin typeface="+mn-ea"/>
                <a:ea typeface="+mn-ea"/>
              </a:rPr>
              <a:t>file = </a:t>
            </a:r>
            <a:r>
              <a:rPr lang="en-US" altLang="ja-JP" sz="1100" dirty="0" err="1">
                <a:solidFill>
                  <a:srgbClr val="000000"/>
                </a:solidFill>
                <a:latin typeface="+mn-ea"/>
                <a:ea typeface="+mn-ea"/>
              </a:rPr>
              <a:t>glob.glob</a:t>
            </a:r>
            <a:r>
              <a:rPr lang="en-US" altLang="ja-JP" sz="1100" dirty="0">
                <a:solidFill>
                  <a:srgbClr val="000000"/>
                </a:solidFill>
                <a:latin typeface="+mn-ea"/>
                <a:ea typeface="+mn-ea"/>
              </a:rPr>
              <a:t>(‘test/*.txt</a:t>
            </a: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」みたいな</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en-US" altLang="ja-JP" sz="1100" dirty="0" err="1" smtClean="0">
                <a:solidFill>
                  <a:srgbClr val="000000"/>
                </a:solidFill>
                <a:latin typeface="+mn-ea"/>
                <a:ea typeface="+mn-ea"/>
              </a:rPr>
              <a:t>pathlib</a:t>
            </a:r>
            <a:r>
              <a:rPr lang="ja-JP" altLang="en-US" sz="1100" dirty="0" smtClean="0">
                <a:solidFill>
                  <a:srgbClr val="000000"/>
                </a:solidFill>
                <a:latin typeface="+mn-ea"/>
                <a:ea typeface="+mn-ea"/>
              </a:rPr>
              <a:t>を使わない方法が出てくるのですが、</a:t>
            </a:r>
            <a:r>
              <a:rPr lang="en-US" altLang="ja-JP" sz="1100" dirty="0" err="1" smtClean="0">
                <a:solidFill>
                  <a:schemeClr val="accent1"/>
                </a:solidFill>
                <a:latin typeface="+mn-ea"/>
                <a:ea typeface="+mn-ea"/>
              </a:rPr>
              <a:t>pathlib</a:t>
            </a:r>
            <a:r>
              <a:rPr lang="ja-JP" altLang="en-US" sz="1100" dirty="0" smtClean="0">
                <a:solidFill>
                  <a:schemeClr val="accent1"/>
                </a:solidFill>
                <a:latin typeface="+mn-ea"/>
                <a:ea typeface="+mn-ea"/>
              </a:rPr>
              <a:t>を使う方がおすすめ。</a:t>
            </a:r>
            <a:r>
              <a:rPr lang="en-US" altLang="ja-JP" sz="1100" dirty="0" smtClean="0">
                <a:solidFill>
                  <a:schemeClr val="accent1"/>
                </a:solidFill>
                <a:latin typeface="+mn-ea"/>
                <a:ea typeface="+mn-ea"/>
              </a:rPr>
              <a:t>Google</a:t>
            </a:r>
            <a:r>
              <a:rPr lang="ja-JP" altLang="en-US" sz="1100" dirty="0" smtClean="0">
                <a:solidFill>
                  <a:schemeClr val="accent1"/>
                </a:solidFill>
                <a:latin typeface="+mn-ea"/>
                <a:ea typeface="+mn-ea"/>
              </a:rPr>
              <a:t>検索時に「</a:t>
            </a:r>
            <a:r>
              <a:rPr lang="en-US" altLang="ja-JP" sz="1100" dirty="0" err="1" smtClean="0">
                <a:solidFill>
                  <a:schemeClr val="accent1"/>
                </a:solidFill>
                <a:latin typeface="+mn-ea"/>
                <a:ea typeface="+mn-ea"/>
              </a:rPr>
              <a:t>pathlib</a:t>
            </a:r>
            <a:r>
              <a:rPr lang="ja-JP" altLang="en-US" sz="1100" dirty="0" smtClean="0">
                <a:solidFill>
                  <a:schemeClr val="accent1"/>
                </a:solidFill>
                <a:latin typeface="+mn-ea"/>
                <a:ea typeface="+mn-ea"/>
              </a:rPr>
              <a:t>」を入れること</a:t>
            </a:r>
            <a:r>
              <a:rPr lang="ja-JP" altLang="en-US" sz="1100" dirty="0" smtClean="0">
                <a:solidFill>
                  <a:srgbClr val="000000"/>
                </a:solidFill>
                <a:latin typeface="+mn-ea"/>
                <a:ea typeface="+mn-ea"/>
              </a:rPr>
              <a:t>。</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r>
              <a:rPr lang="ja-JP" altLang="en-US" sz="1100" dirty="0" smtClean="0">
                <a:solidFill>
                  <a:srgbClr val="000000"/>
                </a:solidFill>
                <a:latin typeface="+mn-ea"/>
                <a:ea typeface="+mn-ea"/>
              </a:rPr>
              <a:t>■主な使いどころ</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・あるフォルダに入っている</a:t>
            </a:r>
            <a:r>
              <a:rPr lang="en-US" altLang="ja-JP" sz="1100" dirty="0" smtClean="0">
                <a:solidFill>
                  <a:srgbClr val="000000"/>
                </a:solidFill>
                <a:latin typeface="+mn-ea"/>
                <a:ea typeface="+mn-ea"/>
              </a:rPr>
              <a:t>csv</a:t>
            </a:r>
            <a:r>
              <a:rPr lang="ja-JP" altLang="en-US" sz="1100" dirty="0" smtClean="0">
                <a:solidFill>
                  <a:srgbClr val="000000"/>
                </a:solidFill>
                <a:latin typeface="+mn-ea"/>
                <a:ea typeface="+mn-ea"/>
              </a:rPr>
              <a:t>をかたっぱしから読み込んで、</a:t>
            </a:r>
            <a:r>
              <a:rPr lang="en-US" altLang="ja-JP" sz="1100" dirty="0" smtClean="0">
                <a:solidFill>
                  <a:srgbClr val="000000"/>
                </a:solidFill>
                <a:latin typeface="+mn-ea"/>
                <a:ea typeface="+mn-ea"/>
              </a:rPr>
              <a:t>DF</a:t>
            </a:r>
            <a:r>
              <a:rPr lang="ja-JP" altLang="en-US" sz="1100" dirty="0" smtClean="0">
                <a:solidFill>
                  <a:srgbClr val="000000"/>
                </a:solidFill>
                <a:latin typeface="+mn-ea"/>
                <a:ea typeface="+mn-ea"/>
              </a:rPr>
              <a:t>にして加工したい</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（が、</a:t>
            </a:r>
            <a:r>
              <a:rPr lang="en-US" altLang="ja-JP" sz="1100" dirty="0" smtClean="0">
                <a:solidFill>
                  <a:srgbClr val="000000"/>
                </a:solidFill>
                <a:latin typeface="+mn-ea"/>
                <a:ea typeface="+mn-ea"/>
              </a:rPr>
              <a:t>csv</a:t>
            </a:r>
            <a:r>
              <a:rPr lang="ja-JP" altLang="en-US" sz="1100" dirty="0" smtClean="0">
                <a:solidFill>
                  <a:srgbClr val="000000"/>
                </a:solidFill>
                <a:latin typeface="+mn-ea"/>
                <a:ea typeface="+mn-ea"/>
              </a:rPr>
              <a:t>はいくつ入っているかわからない）</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　　↓</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a:t>
            </a:r>
            <a:r>
              <a:rPr lang="en-US" altLang="ja-JP" sz="1100" dirty="0" err="1" smtClean="0">
                <a:solidFill>
                  <a:srgbClr val="000000"/>
                </a:solidFill>
                <a:latin typeface="+mn-ea"/>
                <a:ea typeface="+mn-ea"/>
              </a:rPr>
              <a:t>pathlib</a:t>
            </a:r>
            <a:r>
              <a:rPr lang="ja-JP" altLang="en-US" sz="1100" dirty="0" smtClean="0">
                <a:solidFill>
                  <a:srgbClr val="000000"/>
                </a:solidFill>
                <a:latin typeface="+mn-ea"/>
                <a:ea typeface="+mn-ea"/>
              </a:rPr>
              <a:t>を使って、このフォルダに入っている</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名前</a:t>
            </a:r>
            <a:r>
              <a:rPr lang="ja-JP" altLang="en-US" sz="1100" dirty="0">
                <a:solidFill>
                  <a:srgbClr val="000000"/>
                </a:solidFill>
                <a:latin typeface="+mn-ea"/>
                <a:ea typeface="+mn-ea"/>
              </a:rPr>
              <a:t>が「</a:t>
            </a:r>
            <a:r>
              <a:rPr lang="en-US" altLang="ja-JP" sz="1100" dirty="0" smtClean="0">
                <a:solidFill>
                  <a:srgbClr val="000000"/>
                </a:solidFill>
                <a:latin typeface="+mn-ea"/>
                <a:ea typeface="+mn-ea"/>
              </a:rPr>
              <a:t>.csv</a:t>
            </a:r>
            <a:r>
              <a:rPr lang="ja-JP" altLang="en-US" sz="1100" dirty="0" smtClean="0">
                <a:solidFill>
                  <a:srgbClr val="000000"/>
                </a:solidFill>
                <a:latin typeface="+mn-ea"/>
                <a:ea typeface="+mn-ea"/>
              </a:rPr>
              <a:t>」で終わるすべてのファイルのパスを抽出</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リストに格納</a:t>
            </a:r>
            <a:endParaRPr lang="en-US" altLang="ja-JP" sz="1100" dirty="0">
              <a:solidFill>
                <a:srgbClr val="000000"/>
              </a:solidFill>
              <a:latin typeface="+mn-ea"/>
              <a:ea typeface="+mn-ea"/>
            </a:endParaRPr>
          </a:p>
          <a:p>
            <a:pPr>
              <a:lnSpc>
                <a:spcPct val="150000"/>
              </a:lnSpc>
            </a:pPr>
            <a:r>
              <a:rPr lang="ja-JP" altLang="en-US" sz="1100" dirty="0" smtClean="0">
                <a:solidFill>
                  <a:srgbClr val="000000"/>
                </a:solidFill>
                <a:latin typeface="+mn-ea"/>
                <a:ea typeface="+mn-ea"/>
              </a:rPr>
              <a:t>　　↓</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　・リストを</a:t>
            </a:r>
            <a:r>
              <a:rPr lang="en-US" altLang="ja-JP" sz="1100" dirty="0" smtClean="0">
                <a:solidFill>
                  <a:srgbClr val="000000"/>
                </a:solidFill>
                <a:latin typeface="+mn-ea"/>
                <a:ea typeface="+mn-ea"/>
              </a:rPr>
              <a:t>for</a:t>
            </a:r>
            <a:r>
              <a:rPr lang="ja-JP" altLang="en-US" sz="1100" dirty="0" smtClean="0">
                <a:solidFill>
                  <a:srgbClr val="000000"/>
                </a:solidFill>
                <a:latin typeface="+mn-ea"/>
                <a:ea typeface="+mn-ea"/>
              </a:rPr>
              <a:t>文に入れ込んで、</a:t>
            </a:r>
            <a:r>
              <a:rPr lang="en-US" altLang="ja-JP" sz="1100" dirty="0" err="1" smtClean="0">
                <a:solidFill>
                  <a:srgbClr val="000000"/>
                </a:solidFill>
                <a:latin typeface="+mn-ea"/>
                <a:ea typeface="+mn-ea"/>
              </a:rPr>
              <a:t>pd.read_csv</a:t>
            </a:r>
            <a:r>
              <a:rPr lang="ja-JP" altLang="en-US" sz="1100" dirty="0" smtClean="0">
                <a:solidFill>
                  <a:srgbClr val="000000"/>
                </a:solidFill>
                <a:latin typeface="+mn-ea"/>
                <a:ea typeface="+mn-ea"/>
              </a:rPr>
              <a:t>で回す</a:t>
            </a:r>
            <a:endParaRPr lang="en-US" altLang="ja-JP" sz="1100" dirty="0" smtClean="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と、自動ですべての</a:t>
            </a:r>
            <a:r>
              <a:rPr lang="en-US" altLang="ja-JP" sz="1100" dirty="0" smtClean="0">
                <a:solidFill>
                  <a:srgbClr val="000000"/>
                </a:solidFill>
                <a:latin typeface="+mn-ea"/>
                <a:ea typeface="+mn-ea"/>
              </a:rPr>
              <a:t>csv</a:t>
            </a:r>
            <a:r>
              <a:rPr lang="ja-JP" altLang="en-US" sz="1100" dirty="0" smtClean="0">
                <a:solidFill>
                  <a:srgbClr val="000000"/>
                </a:solidFill>
                <a:latin typeface="+mn-ea"/>
                <a:ea typeface="+mn-ea"/>
              </a:rPr>
              <a:t>を</a:t>
            </a:r>
            <a:r>
              <a:rPr lang="en-US" altLang="ja-JP" sz="1100" dirty="0" smtClean="0">
                <a:solidFill>
                  <a:srgbClr val="000000"/>
                </a:solidFill>
                <a:latin typeface="+mn-ea"/>
                <a:ea typeface="+mn-ea"/>
              </a:rPr>
              <a:t>Python</a:t>
            </a:r>
            <a:r>
              <a:rPr lang="ja-JP" altLang="en-US" sz="1100" dirty="0" smtClean="0">
                <a:solidFill>
                  <a:srgbClr val="000000"/>
                </a:solidFill>
                <a:latin typeface="+mn-ea"/>
                <a:ea typeface="+mn-ea"/>
              </a:rPr>
              <a:t>に取り込んで</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加工することができる</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ファイルの個数が変わっても、ファイルの名前が変わっても、</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en-US" altLang="ja-JP" sz="1100" dirty="0" smtClean="0">
                <a:solidFill>
                  <a:srgbClr val="000000"/>
                </a:solidFill>
                <a:latin typeface="+mn-ea"/>
                <a:ea typeface="+mn-ea"/>
              </a:rPr>
              <a:t>Pathlib</a:t>
            </a:r>
            <a:r>
              <a:rPr lang="ja-JP" altLang="en-US" sz="1100" dirty="0" smtClean="0">
                <a:solidFill>
                  <a:srgbClr val="000000"/>
                </a:solidFill>
                <a:latin typeface="+mn-ea"/>
                <a:ea typeface="+mn-ea"/>
              </a:rPr>
              <a:t>＋</a:t>
            </a:r>
            <a:r>
              <a:rPr lang="en-US" altLang="ja-JP" sz="1100" dirty="0" smtClean="0">
                <a:solidFill>
                  <a:srgbClr val="000000"/>
                </a:solidFill>
                <a:latin typeface="+mn-ea"/>
                <a:ea typeface="+mn-ea"/>
              </a:rPr>
              <a:t>For</a:t>
            </a:r>
            <a:r>
              <a:rPr lang="ja-JP" altLang="en-US" sz="1100" dirty="0" smtClean="0">
                <a:solidFill>
                  <a:srgbClr val="000000"/>
                </a:solidFill>
                <a:latin typeface="+mn-ea"/>
                <a:ea typeface="+mn-ea"/>
              </a:rPr>
              <a:t>文で、条件に合うファイルを</a:t>
            </a:r>
            <a:endParaRPr lang="en-US" altLang="ja-JP" sz="1100" dirty="0" smtClean="0">
              <a:solidFill>
                <a:srgbClr val="000000"/>
              </a:solidFill>
              <a:latin typeface="+mn-ea"/>
              <a:ea typeface="+mn-ea"/>
            </a:endParaRPr>
          </a:p>
          <a:p>
            <a:pPr>
              <a:lnSpc>
                <a:spcPct val="150000"/>
              </a:lnSpc>
            </a:pPr>
            <a:r>
              <a:rPr lang="ja-JP" altLang="en-US" sz="1100" dirty="0">
                <a:solidFill>
                  <a:srgbClr val="000000"/>
                </a:solidFill>
                <a:latin typeface="+mn-ea"/>
                <a:ea typeface="+mn-ea"/>
              </a:rPr>
              <a:t>　</a:t>
            </a:r>
            <a:r>
              <a:rPr lang="ja-JP" altLang="en-US" sz="1100" dirty="0" smtClean="0">
                <a:solidFill>
                  <a:srgbClr val="000000"/>
                </a:solidFill>
                <a:latin typeface="+mn-ea"/>
                <a:ea typeface="+mn-ea"/>
              </a:rPr>
              <a:t>全部リストに読み込める</a:t>
            </a: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p:txBody>
      </p:sp>
      <p:pic>
        <p:nvPicPr>
          <p:cNvPr id="38" name="図 37"/>
          <p:cNvPicPr>
            <a:picLocks noChangeAspect="1"/>
          </p:cNvPicPr>
          <p:nvPr/>
        </p:nvPicPr>
        <p:blipFill>
          <a:blip r:embed="rId3"/>
          <a:stretch>
            <a:fillRect/>
          </a:stretch>
        </p:blipFill>
        <p:spPr>
          <a:xfrm>
            <a:off x="3862238" y="3239883"/>
            <a:ext cx="4976290" cy="2853073"/>
          </a:xfrm>
          <a:prstGeom prst="rect">
            <a:avLst/>
          </a:prstGeom>
          <a:ln>
            <a:solidFill>
              <a:schemeClr val="bg1">
                <a:lumMod val="65000"/>
              </a:schemeClr>
            </a:solidFill>
          </a:ln>
        </p:spPr>
      </p:pic>
    </p:spTree>
    <p:extLst>
      <p:ext uri="{BB962C8B-B14F-4D97-AF65-F5344CB8AC3E}">
        <p14:creationId xmlns:p14="http://schemas.microsoft.com/office/powerpoint/2010/main" val="41957934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205696" y="790541"/>
            <a:ext cx="7518671" cy="5886227"/>
          </a:xfrm>
          <a:prstGeom prst="rect">
            <a:avLst/>
          </a:prstGeom>
        </p:spPr>
        <p:txBody>
          <a:bodyPr wrap="square">
            <a:spAutoFit/>
          </a:bodyPr>
          <a:lstStyle/>
          <a:p>
            <a:pPr>
              <a:lnSpc>
                <a:spcPct val="150000"/>
              </a:lnSpc>
            </a:pPr>
            <a:r>
              <a:rPr lang="ja-JP" altLang="en-US" sz="1100" dirty="0" smtClean="0">
                <a:solidFill>
                  <a:srgbClr val="000000"/>
                </a:solidFill>
                <a:latin typeface="+mn-ea"/>
                <a:ea typeface="+mn-ea"/>
              </a:rPr>
              <a:t>（１</a:t>
            </a:r>
            <a:r>
              <a:rPr lang="ja-JP" altLang="en-US" sz="1100" dirty="0">
                <a:solidFill>
                  <a:srgbClr val="000000"/>
                </a:solidFill>
                <a:latin typeface="+mn-ea"/>
                <a:ea typeface="+mn-ea"/>
              </a:rPr>
              <a:t>）</a:t>
            </a:r>
            <a:r>
              <a:rPr lang="ja-JP" altLang="en-US" sz="1100" dirty="0" smtClean="0">
                <a:solidFill>
                  <a:srgbClr val="000000"/>
                </a:solidFill>
                <a:latin typeface="+mn-ea"/>
                <a:ea typeface="+mn-ea"/>
              </a:rPr>
              <a:t>まず、フォルダを指定して</a:t>
            </a:r>
            <a:r>
              <a:rPr lang="en-US" altLang="ja-JP" sz="1100" dirty="0" smtClean="0">
                <a:solidFill>
                  <a:srgbClr val="000000"/>
                </a:solidFill>
                <a:latin typeface="+mn-ea"/>
                <a:ea typeface="+mn-ea"/>
              </a:rPr>
              <a:t>folder</a:t>
            </a:r>
            <a:r>
              <a:rPr lang="ja-JP" altLang="en-US" sz="1100" dirty="0" smtClean="0">
                <a:solidFill>
                  <a:srgbClr val="000000"/>
                </a:solidFill>
                <a:latin typeface="+mn-ea"/>
                <a:ea typeface="+mn-ea"/>
              </a:rPr>
              <a:t>という変数に入れる</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endParaRPr lang="en-US" altLang="ja-JP" sz="1100" dirty="0" smtClean="0">
              <a:solidFill>
                <a:srgbClr val="000000"/>
              </a:solidFill>
              <a:latin typeface="+mn-ea"/>
              <a:ea typeface="+mn-ea"/>
            </a:endParaRPr>
          </a:p>
          <a:p>
            <a:pPr>
              <a:lnSpc>
                <a:spcPct val="150000"/>
              </a:lnSpc>
            </a:pPr>
            <a:endParaRPr lang="en-US" altLang="ja-JP" sz="800" dirty="0" smtClean="0">
              <a:solidFill>
                <a:srgbClr val="000000"/>
              </a:solidFill>
              <a:latin typeface="+mn-ea"/>
              <a:ea typeface="+mn-ea"/>
            </a:endParaRPr>
          </a:p>
          <a:p>
            <a:pPr>
              <a:lnSpc>
                <a:spcPct val="150000"/>
              </a:lnSpc>
            </a:pPr>
            <a:r>
              <a:rPr lang="ja-JP" altLang="en-US" dirty="0" smtClean="0">
                <a:effectLst>
                  <a:glow rad="127000">
                    <a:srgbClr val="FFFFFF"/>
                  </a:glow>
                </a:effectLst>
                <a:latin typeface="+mn-ea"/>
                <a:ea typeface="+mn-ea"/>
              </a:rPr>
              <a:t>　</a:t>
            </a:r>
            <a:r>
              <a:rPr lang="en-US" altLang="ja-JP" dirty="0" smtClean="0">
                <a:effectLst>
                  <a:glow rad="127000">
                    <a:srgbClr val="FFFFFF"/>
                  </a:glow>
                </a:effectLst>
                <a:latin typeface="+mn-ea"/>
                <a:ea typeface="+mn-ea"/>
              </a:rPr>
              <a:t>※</a:t>
            </a:r>
            <a:r>
              <a:rPr lang="ja-JP" altLang="en-US" dirty="0" smtClean="0">
                <a:effectLst>
                  <a:glow rad="127000">
                    <a:srgbClr val="FFFFFF"/>
                  </a:glow>
                </a:effectLst>
                <a:latin typeface="+mn-ea"/>
                <a:ea typeface="+mn-ea"/>
              </a:rPr>
              <a:t>この時点で、変数「</a:t>
            </a:r>
            <a:r>
              <a:rPr lang="en-US" altLang="ja-JP" dirty="0" smtClean="0">
                <a:effectLst>
                  <a:glow rad="127000">
                    <a:srgbClr val="FFFFFF"/>
                  </a:glow>
                </a:effectLst>
                <a:latin typeface="+mn-ea"/>
                <a:ea typeface="+mn-ea"/>
              </a:rPr>
              <a:t>folder</a:t>
            </a:r>
            <a:r>
              <a:rPr lang="ja-JP" altLang="en-US" dirty="0" smtClean="0">
                <a:effectLst>
                  <a:glow rad="127000">
                    <a:srgbClr val="FFFFFF"/>
                  </a:glow>
                </a:effectLst>
                <a:latin typeface="+mn-ea"/>
                <a:ea typeface="+mn-ea"/>
              </a:rPr>
              <a:t>」の型は「</a:t>
            </a:r>
            <a:r>
              <a:rPr lang="en-US" altLang="ja-JP" dirty="0" err="1" smtClean="0">
                <a:effectLst>
                  <a:glow rad="127000">
                    <a:srgbClr val="FFFFFF"/>
                  </a:glow>
                </a:effectLst>
                <a:latin typeface="+mn-ea"/>
                <a:ea typeface="+mn-ea"/>
              </a:rPr>
              <a:t>WindowsPath</a:t>
            </a:r>
            <a:r>
              <a:rPr lang="ja-JP" altLang="en-US" dirty="0" smtClean="0">
                <a:effectLst>
                  <a:glow rad="127000">
                    <a:srgbClr val="FFFFFF"/>
                  </a:glow>
                </a:effectLst>
                <a:latin typeface="+mn-ea"/>
                <a:ea typeface="+mn-ea"/>
              </a:rPr>
              <a:t>」になっている（文字列ではない）</a:t>
            </a:r>
            <a:endParaRPr lang="en-US" altLang="ja-JP" dirty="0">
              <a:effectLst>
                <a:glow rad="127000">
                  <a:srgbClr val="FFFFFF"/>
                </a:glow>
              </a:effectLst>
              <a:latin typeface="+mn-ea"/>
              <a:ea typeface="+mn-ea"/>
            </a:endParaRPr>
          </a:p>
          <a:p>
            <a:pPr>
              <a:lnSpc>
                <a:spcPct val="150000"/>
              </a:lnSpc>
            </a:pPr>
            <a:endParaRPr lang="en-US" altLang="ja-JP" sz="1100" dirty="0" smtClean="0">
              <a:latin typeface="+mn-ea"/>
              <a:ea typeface="+mn-ea"/>
            </a:endParaRPr>
          </a:p>
          <a:p>
            <a:pPr>
              <a:lnSpc>
                <a:spcPct val="150000"/>
              </a:lnSpc>
            </a:pPr>
            <a:r>
              <a:rPr lang="ja-JP" altLang="en-US" sz="1100" dirty="0" smtClean="0">
                <a:latin typeface="+mn-ea"/>
                <a:ea typeface="+mn-ea"/>
              </a:rPr>
              <a:t>（２）こういう風↓に書くと、「</a:t>
            </a:r>
            <a:r>
              <a:rPr lang="en-US" altLang="ja-JP" sz="1100" dirty="0" smtClean="0">
                <a:latin typeface="+mn-ea"/>
                <a:ea typeface="+mn-ea"/>
              </a:rPr>
              <a:t>folder</a:t>
            </a:r>
            <a:r>
              <a:rPr lang="ja-JP" altLang="en-US" sz="1100" dirty="0" smtClean="0">
                <a:latin typeface="+mn-ea"/>
                <a:ea typeface="+mn-ea"/>
              </a:rPr>
              <a:t>」の下に入っている「</a:t>
            </a:r>
            <a:r>
              <a:rPr lang="en-US" altLang="ja-JP" sz="1100" dirty="0" smtClean="0">
                <a:latin typeface="+mn-ea"/>
                <a:ea typeface="+mn-ea"/>
              </a:rPr>
              <a:t>.csv</a:t>
            </a:r>
            <a:r>
              <a:rPr lang="ja-JP" altLang="en-US" sz="1100" dirty="0" smtClean="0">
                <a:latin typeface="+mn-ea"/>
                <a:ea typeface="+mn-ea"/>
              </a:rPr>
              <a:t>」で終わるファイルを取ってきて、リストにして変数「</a:t>
            </a:r>
            <a:r>
              <a:rPr lang="en-US" altLang="ja-JP" sz="1100" dirty="0" smtClean="0">
                <a:latin typeface="+mn-ea"/>
                <a:ea typeface="+mn-ea"/>
              </a:rPr>
              <a:t>files</a:t>
            </a:r>
            <a:r>
              <a:rPr lang="ja-JP" altLang="en-US" sz="1100" dirty="0" smtClean="0">
                <a:latin typeface="+mn-ea"/>
                <a:ea typeface="+mn-ea"/>
              </a:rPr>
              <a:t>」に格納できる</a:t>
            </a:r>
            <a:endParaRPr lang="en-US" altLang="ja-JP" sz="1100" dirty="0" smtClean="0">
              <a:latin typeface="+mn-ea"/>
              <a:ea typeface="+mn-ea"/>
            </a:endParaRPr>
          </a:p>
          <a:p>
            <a:pPr>
              <a:lnSpc>
                <a:spcPct val="150000"/>
              </a:lnSpc>
            </a:pPr>
            <a:endParaRPr lang="en-US" altLang="ja-JP" sz="1100" dirty="0" smtClean="0">
              <a:latin typeface="+mn-ea"/>
              <a:ea typeface="+mn-ea"/>
            </a:endParaRPr>
          </a:p>
          <a:p>
            <a:pPr>
              <a:lnSpc>
                <a:spcPct val="150000"/>
              </a:lnSpc>
            </a:pPr>
            <a:endParaRPr lang="en-US" altLang="ja-JP" sz="1100" dirty="0" smtClean="0">
              <a:latin typeface="+mn-ea"/>
              <a:ea typeface="+mn-ea"/>
            </a:endParaRPr>
          </a:p>
          <a:p>
            <a:pPr>
              <a:lnSpc>
                <a:spcPct val="150000"/>
              </a:lnSpc>
            </a:pPr>
            <a:endParaRPr lang="en-US" altLang="ja-JP" sz="1100" dirty="0">
              <a:latin typeface="+mn-ea"/>
              <a:ea typeface="+mn-ea"/>
            </a:endParaRPr>
          </a:p>
          <a:p>
            <a:pPr>
              <a:lnSpc>
                <a:spcPct val="150000"/>
              </a:lnSpc>
            </a:pPr>
            <a:endParaRPr lang="en-US" altLang="ja-JP" sz="1100" dirty="0" smtClean="0">
              <a:latin typeface="+mn-ea"/>
              <a:ea typeface="+mn-ea"/>
            </a:endParaRPr>
          </a:p>
          <a:p>
            <a:pPr>
              <a:lnSpc>
                <a:spcPct val="150000"/>
              </a:lnSpc>
            </a:pPr>
            <a:endParaRPr lang="en-US" altLang="ja-JP" sz="1100" dirty="0" smtClean="0">
              <a:latin typeface="+mn-ea"/>
              <a:ea typeface="+mn-ea"/>
            </a:endParaRPr>
          </a:p>
          <a:p>
            <a:pPr>
              <a:lnSpc>
                <a:spcPct val="150000"/>
              </a:lnSpc>
            </a:pPr>
            <a:endParaRPr lang="en-US" altLang="ja-JP" sz="1100" dirty="0">
              <a:latin typeface="+mn-ea"/>
              <a:ea typeface="+mn-ea"/>
            </a:endParaRPr>
          </a:p>
          <a:p>
            <a:pPr>
              <a:lnSpc>
                <a:spcPct val="150000"/>
              </a:lnSpc>
            </a:pPr>
            <a:endParaRPr lang="en-US" altLang="ja-JP" sz="1100" dirty="0">
              <a:latin typeface="+mn-ea"/>
              <a:ea typeface="+mn-ea"/>
            </a:endParaRPr>
          </a:p>
          <a:p>
            <a:pPr>
              <a:lnSpc>
                <a:spcPct val="150000"/>
              </a:lnSpc>
            </a:pPr>
            <a:r>
              <a:rPr lang="ja-JP" altLang="en-US" sz="1100" dirty="0" smtClean="0">
                <a:latin typeface="+mn-ea"/>
                <a:ea typeface="+mn-ea"/>
              </a:rPr>
              <a:t>　</a:t>
            </a:r>
            <a:r>
              <a:rPr lang="en-US" altLang="ja-JP" sz="1100" dirty="0" smtClean="0">
                <a:latin typeface="+mn-ea"/>
                <a:ea typeface="+mn-ea"/>
              </a:rPr>
              <a:t>※Python</a:t>
            </a:r>
            <a:r>
              <a:rPr lang="ja-JP" altLang="en-US" sz="1100" dirty="0" smtClean="0">
                <a:latin typeface="+mn-ea"/>
                <a:ea typeface="+mn-ea"/>
              </a:rPr>
              <a:t>の</a:t>
            </a:r>
            <a:r>
              <a:rPr lang="en-US" altLang="ja-JP" sz="1100" dirty="0" smtClean="0">
                <a:latin typeface="+mn-ea"/>
                <a:ea typeface="+mn-ea"/>
              </a:rPr>
              <a:t>glob</a:t>
            </a:r>
            <a:r>
              <a:rPr lang="ja-JP" altLang="en-US" sz="1100" dirty="0">
                <a:latin typeface="+mn-ea"/>
                <a:ea typeface="+mn-ea"/>
              </a:rPr>
              <a:t>に</a:t>
            </a:r>
            <a:r>
              <a:rPr lang="ja-JP" altLang="en-US" sz="1100" dirty="0" smtClean="0">
                <a:latin typeface="+mn-ea"/>
                <a:ea typeface="+mn-ea"/>
              </a:rPr>
              <a:t>は、①モジュールの</a:t>
            </a:r>
            <a:r>
              <a:rPr lang="en-US" altLang="ja-JP" sz="1100" dirty="0" smtClean="0">
                <a:latin typeface="+mn-ea"/>
                <a:ea typeface="+mn-ea"/>
              </a:rPr>
              <a:t>glob</a:t>
            </a:r>
            <a:r>
              <a:rPr lang="ja-JP" altLang="en-US" sz="1100" dirty="0" smtClean="0">
                <a:latin typeface="+mn-ea"/>
                <a:ea typeface="+mn-ea"/>
              </a:rPr>
              <a:t>　②関数の</a:t>
            </a:r>
            <a:r>
              <a:rPr lang="en-US" altLang="ja-JP" sz="1100" dirty="0" smtClean="0">
                <a:latin typeface="+mn-ea"/>
                <a:ea typeface="+mn-ea"/>
              </a:rPr>
              <a:t>glob</a:t>
            </a:r>
            <a:r>
              <a:rPr lang="ja-JP" altLang="en-US" sz="1100" dirty="0" smtClean="0">
                <a:latin typeface="+mn-ea"/>
                <a:ea typeface="+mn-ea"/>
              </a:rPr>
              <a:t>　があるが、この場合は②関数の</a:t>
            </a:r>
            <a:r>
              <a:rPr lang="en-US" altLang="ja-JP" sz="1100" dirty="0" smtClean="0">
                <a:latin typeface="+mn-ea"/>
                <a:ea typeface="+mn-ea"/>
              </a:rPr>
              <a:t>glob</a:t>
            </a:r>
            <a:r>
              <a:rPr lang="ja-JP" altLang="en-US" sz="1100" dirty="0" smtClean="0">
                <a:latin typeface="+mn-ea"/>
                <a:ea typeface="+mn-ea"/>
              </a:rPr>
              <a:t>を使っている</a:t>
            </a:r>
            <a:endParaRPr lang="en-US" altLang="ja-JP" sz="1100" dirty="0">
              <a:latin typeface="+mn-ea"/>
              <a:ea typeface="+mn-ea"/>
            </a:endParaRPr>
          </a:p>
          <a:p>
            <a:pPr>
              <a:lnSpc>
                <a:spcPct val="150000"/>
              </a:lnSpc>
            </a:pPr>
            <a:r>
              <a:rPr lang="ja-JP" altLang="en-US" sz="1100" dirty="0" smtClean="0">
                <a:latin typeface="+mn-ea"/>
                <a:ea typeface="+mn-ea"/>
              </a:rPr>
              <a:t>　　参考：　</a:t>
            </a:r>
            <a:r>
              <a:rPr lang="en-US" altLang="ja-JP" sz="1100" dirty="0" smtClean="0">
                <a:latin typeface="+mn-ea"/>
                <a:ea typeface="+mn-ea"/>
                <a:hlinkClick r:id="rId2"/>
              </a:rPr>
              <a:t>Python</a:t>
            </a:r>
            <a:r>
              <a:rPr lang="ja-JP" altLang="en-US" sz="1100" dirty="0" smtClean="0">
                <a:latin typeface="+mn-ea"/>
                <a:ea typeface="+mn-ea"/>
                <a:hlinkClick r:id="rId2"/>
              </a:rPr>
              <a:t>における</a:t>
            </a:r>
            <a:r>
              <a:rPr lang="en-US" altLang="ja-JP" sz="1100" dirty="0" smtClean="0">
                <a:latin typeface="+mn-ea"/>
                <a:ea typeface="+mn-ea"/>
                <a:hlinkClick r:id="rId2"/>
              </a:rPr>
              <a:t>glob</a:t>
            </a:r>
            <a:r>
              <a:rPr lang="ja-JP" altLang="en-US" sz="1100" dirty="0" smtClean="0">
                <a:latin typeface="+mn-ea"/>
                <a:ea typeface="+mn-ea"/>
                <a:hlinkClick r:id="rId2"/>
              </a:rPr>
              <a:t>とは</a:t>
            </a:r>
            <a:endParaRPr lang="en-US" altLang="ja-JP" sz="1100" dirty="0" smtClean="0">
              <a:latin typeface="+mn-ea"/>
              <a:ea typeface="+mn-ea"/>
            </a:endParaRPr>
          </a:p>
          <a:p>
            <a:pPr>
              <a:lnSpc>
                <a:spcPct val="150000"/>
              </a:lnSpc>
            </a:pPr>
            <a:r>
              <a:rPr lang="ja-JP" altLang="en-US" sz="1100" dirty="0">
                <a:latin typeface="+mn-ea"/>
                <a:ea typeface="+mn-ea"/>
              </a:rPr>
              <a:t>　</a:t>
            </a:r>
            <a:r>
              <a:rPr lang="en-US" altLang="ja-JP" sz="1100" dirty="0" smtClean="0">
                <a:latin typeface="+mn-ea"/>
                <a:ea typeface="+mn-ea"/>
              </a:rPr>
              <a:t>※files</a:t>
            </a:r>
            <a:r>
              <a:rPr lang="ja-JP" altLang="en-US" sz="1100" dirty="0" smtClean="0">
                <a:latin typeface="+mn-ea"/>
                <a:ea typeface="+mn-ea"/>
              </a:rPr>
              <a:t>はリスト型</a:t>
            </a:r>
            <a:endParaRPr lang="ja-JP" altLang="en-US" sz="1100" dirty="0">
              <a:latin typeface="+mn-ea"/>
              <a:ea typeface="+mn-ea"/>
            </a:endParaRPr>
          </a:p>
        </p:txBody>
      </p:sp>
      <p:sp>
        <p:nvSpPr>
          <p:cNvPr id="2" name="タイトル 1"/>
          <p:cNvSpPr>
            <a:spLocks noGrp="1"/>
          </p:cNvSpPr>
          <p:nvPr>
            <p:ph type="title"/>
          </p:nvPr>
        </p:nvSpPr>
        <p:spPr/>
        <p:txBody>
          <a:bodyPr/>
          <a:lstStyle/>
          <a:p>
            <a:r>
              <a:rPr kumimoji="1" lang="en-US" altLang="ja-JP" dirty="0" smtClean="0"/>
              <a:t>Pathlib</a:t>
            </a:r>
            <a:r>
              <a:rPr kumimoji="1" lang="ja-JP" altLang="en-US" dirty="0" smtClean="0"/>
              <a:t>の使い方</a:t>
            </a:r>
            <a:endParaRPr kumimoji="1" lang="ja-JP" altLang="en-US" dirty="0"/>
          </a:p>
        </p:txBody>
      </p:sp>
      <p:sp>
        <p:nvSpPr>
          <p:cNvPr id="3" name="Rectangle 2"/>
          <p:cNvSpPr>
            <a:spLocks noChangeArrowheads="1"/>
          </p:cNvSpPr>
          <p:nvPr/>
        </p:nvSpPr>
        <p:spPr bwMode="auto">
          <a:xfrm>
            <a:off x="877403" y="1394321"/>
            <a:ext cx="5280531" cy="461665"/>
          </a:xfrm>
          <a:prstGeom prst="rect">
            <a:avLst/>
          </a:prstGeom>
          <a:noFill/>
          <a:ln>
            <a:noFill/>
          </a:ln>
          <a:effectLst/>
        </p:spPr>
        <p:txBody>
          <a:bodyPr vert="horz" wrap="square" lIns="0" tIns="0" rIns="0" bIns="0" numCol="1" anchor="t" anchorCtr="0" compatLnSpc="1">
            <a:prstTxWarp prst="textNoShape">
              <a:avLst/>
            </a:prstTxWarp>
            <a:spAutoFit/>
          </a:bodyPr>
          <a:lstStyle/>
          <a:p>
            <a:pPr lvl="0" eaLnBrk="0" hangingPunct="0">
              <a:lnSpc>
                <a:spcPct val="150000"/>
              </a:lnSpc>
            </a:pPr>
            <a:r>
              <a:rPr kumimoji="0" lang="en-US" altLang="ja-JP" sz="2000" dirty="0">
                <a:solidFill>
                  <a:schemeClr val="accent5"/>
                </a:solidFill>
                <a:effectLst>
                  <a:glow rad="139700">
                    <a:schemeClr val="bg1">
                      <a:alpha val="80000"/>
                    </a:schemeClr>
                  </a:glow>
                </a:effectLst>
                <a:latin typeface="Consolas" panose="020B0609020204030204" pitchFamily="49" charset="0"/>
                <a:ea typeface="var(--jp-code-font-family)"/>
              </a:rPr>
              <a:t>folder</a:t>
            </a:r>
            <a:r>
              <a:rPr kumimoji="0" lang="en-US" altLang="ja-JP" sz="2000" dirty="0">
                <a:effectLst>
                  <a:glow rad="139700">
                    <a:schemeClr val="bg1">
                      <a:alpha val="80000"/>
                    </a:schemeClr>
                  </a:glow>
                </a:effectLst>
                <a:latin typeface="Consolas" panose="020B0609020204030204" pitchFamily="49" charset="0"/>
                <a:ea typeface="var(--jp-code-font-family)"/>
              </a:rPr>
              <a:t> = </a:t>
            </a:r>
            <a:r>
              <a:rPr kumimoji="0" lang="en-US" altLang="ja-JP" sz="2000" dirty="0" smtClean="0">
                <a:solidFill>
                  <a:schemeClr val="accent1"/>
                </a:solidFill>
                <a:effectLst>
                  <a:glow rad="139700">
                    <a:schemeClr val="bg1">
                      <a:alpha val="80000"/>
                    </a:schemeClr>
                  </a:glow>
                </a:effectLst>
                <a:latin typeface="Consolas" panose="020B0609020204030204" pitchFamily="49" charset="0"/>
                <a:ea typeface="var(--jp-code-font-family)"/>
              </a:rPr>
              <a:t>Path</a:t>
            </a:r>
            <a:r>
              <a:rPr kumimoji="0" lang="en-US" altLang="ja-JP" sz="2000" dirty="0" smtClean="0">
                <a:effectLst>
                  <a:glow rad="139700">
                    <a:schemeClr val="bg1">
                      <a:alpha val="80000"/>
                    </a:schemeClr>
                  </a:glow>
                </a:effectLst>
                <a:latin typeface="Consolas" panose="020B0609020204030204" pitchFamily="49" charset="0"/>
                <a:ea typeface="var(--jp-code-font-family)"/>
              </a:rPr>
              <a:t>(</a:t>
            </a:r>
            <a:r>
              <a:rPr kumimoji="0" lang="en-US" altLang="ja-JP" sz="2000" dirty="0" smtClean="0">
                <a:solidFill>
                  <a:schemeClr val="accent6"/>
                </a:solidFill>
                <a:effectLst>
                  <a:glow rad="139700">
                    <a:schemeClr val="bg1">
                      <a:alpha val="80000"/>
                    </a:schemeClr>
                  </a:glow>
                </a:effectLst>
                <a:latin typeface="Consolas" panose="020B0609020204030204" pitchFamily="49" charset="0"/>
                <a:ea typeface="var(--jp-code-font-family)"/>
              </a:rPr>
              <a:t>r</a:t>
            </a:r>
            <a:r>
              <a:rPr kumimoji="0" lang="en-US" altLang="ja-JP" sz="20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r>
              <a:rPr kumimoji="0" lang="ja-JP" altLang="en-US" sz="2000" dirty="0">
                <a:solidFill>
                  <a:schemeClr val="accent3">
                    <a:lumMod val="75000"/>
                  </a:schemeClr>
                </a:solidFill>
                <a:effectLst>
                  <a:glow rad="139700">
                    <a:schemeClr val="bg1">
                      <a:alpha val="80000"/>
                    </a:schemeClr>
                  </a:glow>
                </a:effectLst>
                <a:latin typeface="Consolas" panose="020B0609020204030204" pitchFamily="49" charset="0"/>
                <a:ea typeface="var(--jp-code-font-family)"/>
              </a:rPr>
              <a:t>フォルダパス</a:t>
            </a:r>
            <a:r>
              <a:rPr kumimoji="0" lang="en-US" altLang="ja-JP" sz="2000" dirty="0" smtClean="0">
                <a:solidFill>
                  <a:schemeClr val="accent3">
                    <a:lumMod val="75000"/>
                  </a:schemeClr>
                </a:solidFill>
                <a:effectLst>
                  <a:glow rad="139700">
                    <a:schemeClr val="bg1">
                      <a:alpha val="80000"/>
                    </a:schemeClr>
                  </a:glow>
                </a:effectLst>
                <a:latin typeface="Consolas" panose="020B0609020204030204" pitchFamily="49" charset="0"/>
                <a:ea typeface="var(--jp-code-font-family)"/>
              </a:rPr>
              <a:t>"</a:t>
            </a:r>
            <a:r>
              <a:rPr kumimoji="0" lang="en-US" altLang="ja-JP" sz="2000" dirty="0" smtClean="0">
                <a:effectLst>
                  <a:glow rad="139700">
                    <a:schemeClr val="bg1">
                      <a:alpha val="80000"/>
                    </a:schemeClr>
                  </a:glow>
                </a:effectLst>
                <a:latin typeface="Consolas" panose="020B0609020204030204" pitchFamily="49" charset="0"/>
                <a:ea typeface="var(--jp-code-font-family)"/>
              </a:rPr>
              <a:t>)</a:t>
            </a:r>
            <a:endParaRPr kumimoji="0" lang="ja-JP" altLang="ja-JP" sz="2000" b="0" i="0" u="none" strike="noStrike" cap="none" normalizeH="0" baseline="0" dirty="0" smtClean="0">
              <a:ln>
                <a:noFill/>
              </a:ln>
              <a:solidFill>
                <a:schemeClr val="tx1"/>
              </a:solidFill>
              <a:effectLst>
                <a:glow rad="139700">
                  <a:schemeClr val="bg1">
                    <a:alpha val="80000"/>
                  </a:schemeClr>
                </a:glow>
              </a:effectLst>
              <a:latin typeface="Consolas" panose="020B0609020204030204" pitchFamily="49" charset="0"/>
              <a:ea typeface="-apple-system"/>
            </a:endParaRPr>
          </a:p>
        </p:txBody>
      </p:sp>
      <p:sp>
        <p:nvSpPr>
          <p:cNvPr id="4" name="テキスト ボックス 3"/>
          <p:cNvSpPr txBox="1"/>
          <p:nvPr/>
        </p:nvSpPr>
        <p:spPr>
          <a:xfrm>
            <a:off x="555102" y="2049330"/>
            <a:ext cx="2343612"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フォルダパスを代入する変数</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5" name="直線矢印コネクタ 4"/>
          <p:cNvCxnSpPr/>
          <p:nvPr/>
        </p:nvCxnSpPr>
        <p:spPr bwMode="auto">
          <a:xfrm flipV="1">
            <a:off x="1254147" y="1772226"/>
            <a:ext cx="57272" cy="280144"/>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 name="テキスト ボックス 5"/>
          <p:cNvSpPr txBox="1"/>
          <p:nvPr/>
        </p:nvSpPr>
        <p:spPr>
          <a:xfrm>
            <a:off x="1596715" y="2323640"/>
            <a:ext cx="4111573" cy="892552"/>
          </a:xfrm>
          <a:prstGeom prst="rect">
            <a:avLst/>
          </a:prstGeom>
          <a:noFill/>
        </p:spPr>
        <p:txBody>
          <a:bodyPr wrap="square" rtlCol="0">
            <a:spAutoFit/>
          </a:bodyPr>
          <a:lstStyle/>
          <a:p>
            <a:r>
              <a:rPr lang="en-US" altLang="ja-JP" dirty="0" smtClean="0">
                <a:solidFill>
                  <a:schemeClr val="accent1"/>
                </a:solidFill>
                <a:effectLst>
                  <a:glow rad="127000">
                    <a:schemeClr val="bg1">
                      <a:alpha val="90000"/>
                    </a:schemeClr>
                  </a:glow>
                </a:effectLst>
                <a:latin typeface="+mn-ea"/>
                <a:ea typeface="+mn-ea"/>
              </a:rPr>
              <a:t>Path</a:t>
            </a:r>
            <a:r>
              <a:rPr lang="ja-JP" altLang="en-US" dirty="0" smtClean="0">
                <a:solidFill>
                  <a:schemeClr val="accent1"/>
                </a:solidFill>
                <a:effectLst>
                  <a:glow rad="127000">
                    <a:schemeClr val="bg1">
                      <a:alpha val="90000"/>
                    </a:schemeClr>
                  </a:glow>
                </a:effectLst>
                <a:latin typeface="+mn-ea"/>
                <a:ea typeface="+mn-ea"/>
              </a:rPr>
              <a:t>コンストラクタ</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Pathlib</a:t>
            </a:r>
            <a:r>
              <a:rPr lang="ja-JP" altLang="en-US" dirty="0" smtClean="0">
                <a:solidFill>
                  <a:schemeClr val="accent1"/>
                </a:solidFill>
                <a:effectLst>
                  <a:glow rad="127000">
                    <a:schemeClr val="bg1">
                      <a:alpha val="90000"/>
                    </a:schemeClr>
                  </a:glow>
                </a:effectLst>
                <a:latin typeface="+mn-ea"/>
                <a:ea typeface="+mn-ea"/>
              </a:rPr>
              <a:t>の関数みたいなもんだと思ったら</a:t>
            </a:r>
            <a:r>
              <a:rPr lang="en-US" altLang="ja-JP" dirty="0" smtClean="0">
                <a:solidFill>
                  <a:schemeClr val="accent1"/>
                </a:solidFill>
                <a:effectLst>
                  <a:glow rad="127000">
                    <a:schemeClr val="bg1">
                      <a:alpha val="90000"/>
                    </a:schemeClr>
                  </a:glow>
                </a:effectLst>
                <a:latin typeface="+mn-ea"/>
                <a:ea typeface="+mn-ea"/>
              </a:rPr>
              <a:t>OK</a:t>
            </a:r>
            <a:r>
              <a:rPr lang="ja-JP" altLang="en-US" dirty="0" smtClean="0">
                <a:solidFill>
                  <a:schemeClr val="accent1"/>
                </a:solidFill>
                <a:effectLst>
                  <a:glow rad="127000">
                    <a:schemeClr val="bg1">
                      <a:alpha val="90000"/>
                    </a:schemeClr>
                  </a:glow>
                </a:effectLst>
                <a:latin typeface="+mn-ea"/>
                <a:ea typeface="+mn-ea"/>
              </a:rPr>
              <a:t>）</a:t>
            </a:r>
            <a:endParaRPr lang="en-US" altLang="ja-JP" dirty="0" smtClean="0">
              <a:solidFill>
                <a:schemeClr val="accent1"/>
              </a:solidFill>
              <a:effectLst>
                <a:glow rad="127000">
                  <a:schemeClr val="bg1">
                    <a:alpha val="90000"/>
                  </a:schemeClr>
                </a:glow>
              </a:effectLst>
              <a:latin typeface="+mn-ea"/>
              <a:ea typeface="+mn-ea"/>
            </a:endParaRPr>
          </a:p>
          <a:p>
            <a:r>
              <a:rPr lang="ja-JP" altLang="en-US" dirty="0" smtClean="0">
                <a:solidFill>
                  <a:schemeClr val="accent1"/>
                </a:solidFill>
                <a:effectLst>
                  <a:glow rad="127000">
                    <a:schemeClr val="bg1">
                      <a:alpha val="90000"/>
                    </a:schemeClr>
                  </a:glow>
                </a:effectLst>
                <a:latin typeface="+mn-ea"/>
                <a:ea typeface="+mn-ea"/>
              </a:rPr>
              <a:t>カッコ内に入れた文字列を</a:t>
            </a:r>
            <a:r>
              <a:rPr lang="en-US" altLang="ja-JP" dirty="0" err="1" smtClean="0">
                <a:solidFill>
                  <a:schemeClr val="accent1"/>
                </a:solidFill>
                <a:effectLst>
                  <a:glow rad="127000">
                    <a:schemeClr val="bg1">
                      <a:alpha val="90000"/>
                    </a:schemeClr>
                  </a:glow>
                </a:effectLst>
                <a:latin typeface="+mn-ea"/>
                <a:ea typeface="+mn-ea"/>
              </a:rPr>
              <a:t>WindowsPath</a:t>
            </a:r>
            <a:r>
              <a:rPr lang="ja-JP" altLang="en-US" dirty="0" smtClean="0">
                <a:solidFill>
                  <a:schemeClr val="accent1"/>
                </a:solidFill>
                <a:effectLst>
                  <a:glow rad="127000">
                    <a:schemeClr val="bg1">
                      <a:alpha val="90000"/>
                    </a:schemeClr>
                  </a:glow>
                </a:effectLst>
                <a:latin typeface="+mn-ea"/>
                <a:ea typeface="+mn-ea"/>
              </a:rPr>
              <a:t>に変換する</a:t>
            </a:r>
            <a:endParaRPr lang="en-US" altLang="ja-JP" dirty="0" smtClean="0">
              <a:solidFill>
                <a:schemeClr val="accent1"/>
              </a:solidFill>
              <a:effectLst>
                <a:glow rad="127000">
                  <a:schemeClr val="bg1">
                    <a:alpha val="90000"/>
                  </a:schemeClr>
                </a:glow>
              </a:effectLst>
              <a:latin typeface="+mn-ea"/>
              <a:ea typeface="+mn-ea"/>
            </a:endParaRPr>
          </a:p>
          <a:p>
            <a:r>
              <a:rPr lang="en-US" altLang="ja-JP" sz="800" dirty="0" smtClean="0">
                <a:solidFill>
                  <a:schemeClr val="accent1"/>
                </a:solidFill>
                <a:effectLst>
                  <a:glow rad="127000">
                    <a:schemeClr val="bg1">
                      <a:alpha val="90000"/>
                    </a:schemeClr>
                  </a:glow>
                </a:effectLst>
                <a:latin typeface="+mn-ea"/>
                <a:ea typeface="+mn-ea"/>
              </a:rPr>
              <a:t>※</a:t>
            </a:r>
            <a:r>
              <a:rPr lang="ja-JP" altLang="en-US" sz="800" dirty="0">
                <a:solidFill>
                  <a:schemeClr val="accent1"/>
                </a:solidFill>
                <a:effectLst>
                  <a:glow rad="127000">
                    <a:schemeClr val="bg1">
                      <a:alpha val="90000"/>
                    </a:schemeClr>
                  </a:glow>
                </a:effectLst>
                <a:latin typeface="+mn-ea"/>
                <a:ea typeface="+mn-ea"/>
              </a:rPr>
              <a:t>コンストラクタとは、オブジェクトが生成される時に実行されるメソッド（関数）のこと</a:t>
            </a:r>
            <a:r>
              <a:rPr lang="ja-JP" altLang="en-US" sz="800" dirty="0" smtClean="0">
                <a:solidFill>
                  <a:schemeClr val="accent1"/>
                </a:solidFill>
                <a:effectLst>
                  <a:glow rad="127000">
                    <a:schemeClr val="bg1">
                      <a:alpha val="90000"/>
                    </a:schemeClr>
                  </a:glow>
                </a:effectLst>
                <a:latin typeface="+mn-ea"/>
                <a:ea typeface="+mn-ea"/>
              </a:rPr>
              <a:t>です（</a:t>
            </a:r>
            <a:r>
              <a:rPr lang="en-US" altLang="ja-JP" sz="800" dirty="0">
                <a:solidFill>
                  <a:schemeClr val="accent1"/>
                </a:solidFill>
                <a:effectLst>
                  <a:glow rad="127000">
                    <a:schemeClr val="bg1">
                      <a:alpha val="90000"/>
                    </a:schemeClr>
                  </a:glow>
                </a:effectLst>
                <a:latin typeface="+mn-ea"/>
                <a:ea typeface="+mn-ea"/>
                <a:hlinkClick r:id="rId3"/>
              </a:rPr>
              <a:t>https://</a:t>
            </a:r>
            <a:r>
              <a:rPr lang="en-US" altLang="ja-JP" sz="800" dirty="0" smtClean="0">
                <a:solidFill>
                  <a:schemeClr val="accent1"/>
                </a:solidFill>
                <a:effectLst>
                  <a:glow rad="127000">
                    <a:schemeClr val="bg1">
                      <a:alpha val="90000"/>
                    </a:schemeClr>
                  </a:glow>
                </a:effectLst>
                <a:latin typeface="+mn-ea"/>
                <a:ea typeface="+mn-ea"/>
                <a:hlinkClick r:id="rId3"/>
              </a:rPr>
              <a:t>techacademy.jp/magazine/18842</a:t>
            </a:r>
            <a:r>
              <a:rPr lang="ja-JP" altLang="en-US" sz="800" dirty="0" smtClean="0">
                <a:solidFill>
                  <a:schemeClr val="accent1"/>
                </a:solidFill>
                <a:effectLst>
                  <a:glow rad="127000">
                    <a:schemeClr val="bg1">
                      <a:alpha val="90000"/>
                    </a:schemeClr>
                  </a:glow>
                </a:effectLst>
                <a:latin typeface="+mn-ea"/>
                <a:ea typeface="+mn-ea"/>
              </a:rPr>
              <a:t>）</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7" name="直線矢印コネクタ 6"/>
          <p:cNvCxnSpPr/>
          <p:nvPr/>
        </p:nvCxnSpPr>
        <p:spPr bwMode="auto">
          <a:xfrm flipH="1" flipV="1">
            <a:off x="2378300" y="1811629"/>
            <a:ext cx="167424" cy="51201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8" name="テキスト ボックス 7"/>
          <p:cNvSpPr txBox="1"/>
          <p:nvPr/>
        </p:nvSpPr>
        <p:spPr>
          <a:xfrm>
            <a:off x="3421953" y="2049330"/>
            <a:ext cx="2343612"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フォルダパス（フォルダのアドレスからコピペして、“”に入れたら</a:t>
            </a:r>
            <a:r>
              <a:rPr lang="en-US" altLang="ja-JP" dirty="0" smtClean="0">
                <a:solidFill>
                  <a:schemeClr val="accent3">
                    <a:lumMod val="75000"/>
                  </a:schemeClr>
                </a:solidFill>
                <a:effectLst>
                  <a:glow rad="127000">
                    <a:schemeClr val="bg1">
                      <a:alpha val="90000"/>
                    </a:schemeClr>
                  </a:glow>
                </a:effectLst>
                <a:latin typeface="+mn-ea"/>
                <a:ea typeface="+mn-ea"/>
              </a:rPr>
              <a:t>OK</a:t>
            </a:r>
            <a:r>
              <a:rPr lang="ja-JP" altLang="en-US" dirty="0" smtClean="0">
                <a:solidFill>
                  <a:schemeClr val="accent3">
                    <a:lumMod val="75000"/>
                  </a:schemeClr>
                </a:solidFill>
                <a:effectLst>
                  <a:glow rad="127000">
                    <a:schemeClr val="bg1">
                      <a:alpha val="90000"/>
                    </a:schemeClr>
                  </a:glow>
                </a:effectLst>
                <a:latin typeface="+mn-ea"/>
                <a:ea typeface="+mn-ea"/>
              </a:rPr>
              <a:t>）</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9" name="直線矢印コネクタ 8"/>
          <p:cNvCxnSpPr/>
          <p:nvPr/>
        </p:nvCxnSpPr>
        <p:spPr bwMode="auto">
          <a:xfrm flipH="1" flipV="1">
            <a:off x="3421954" y="1769955"/>
            <a:ext cx="298977" cy="279375"/>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0" name="テキスト ボックス 9"/>
          <p:cNvSpPr txBox="1"/>
          <p:nvPr/>
        </p:nvSpPr>
        <p:spPr>
          <a:xfrm>
            <a:off x="3421953" y="1092151"/>
            <a:ext cx="4435163" cy="276999"/>
          </a:xfrm>
          <a:prstGeom prst="rect">
            <a:avLst/>
          </a:prstGeom>
          <a:noFill/>
        </p:spPr>
        <p:txBody>
          <a:bodyPr wrap="square" rtlCol="0">
            <a:spAutoFit/>
          </a:bodyPr>
          <a:lstStyle/>
          <a:p>
            <a:r>
              <a:rPr lang="en-US" altLang="ja-JP" dirty="0" smtClean="0">
                <a:solidFill>
                  <a:schemeClr val="accent6"/>
                </a:solidFill>
                <a:effectLst>
                  <a:glow rad="127000">
                    <a:schemeClr val="bg1">
                      <a:alpha val="90000"/>
                    </a:schemeClr>
                  </a:glow>
                </a:effectLst>
                <a:latin typeface="+mn-ea"/>
                <a:ea typeface="+mn-ea"/>
              </a:rPr>
              <a:t>Windows</a:t>
            </a:r>
            <a:r>
              <a:rPr lang="ja-JP" altLang="en-US" dirty="0" smtClean="0">
                <a:solidFill>
                  <a:schemeClr val="accent6"/>
                </a:solidFill>
                <a:effectLst>
                  <a:glow rad="127000">
                    <a:schemeClr val="bg1">
                      <a:alpha val="90000"/>
                    </a:schemeClr>
                  </a:glow>
                </a:effectLst>
                <a:latin typeface="+mn-ea"/>
                <a:ea typeface="+mn-ea"/>
              </a:rPr>
              <a:t>からパスを張り付けるときは、“の前に小文字の</a:t>
            </a:r>
            <a:r>
              <a:rPr lang="en-US" altLang="ja-JP" dirty="0" smtClean="0">
                <a:solidFill>
                  <a:schemeClr val="accent6"/>
                </a:solidFill>
                <a:effectLst>
                  <a:glow rad="127000">
                    <a:schemeClr val="bg1">
                      <a:alpha val="90000"/>
                    </a:schemeClr>
                  </a:glow>
                </a:effectLst>
                <a:latin typeface="+mn-ea"/>
                <a:ea typeface="+mn-ea"/>
              </a:rPr>
              <a:t>r</a:t>
            </a:r>
            <a:r>
              <a:rPr lang="ja-JP" altLang="en-US" dirty="0" smtClean="0">
                <a:solidFill>
                  <a:schemeClr val="accent6"/>
                </a:solidFill>
                <a:effectLst>
                  <a:glow rad="127000">
                    <a:schemeClr val="bg1">
                      <a:alpha val="90000"/>
                    </a:schemeClr>
                  </a:glow>
                </a:effectLst>
                <a:latin typeface="+mn-ea"/>
                <a:ea typeface="+mn-ea"/>
              </a:rPr>
              <a:t>を付ける</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H="1">
            <a:off x="2910063" y="1217374"/>
            <a:ext cx="469576" cy="303551"/>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4" name="図 13"/>
          <p:cNvPicPr>
            <a:picLocks noChangeAspect="1"/>
          </p:cNvPicPr>
          <p:nvPr/>
        </p:nvPicPr>
        <p:blipFill>
          <a:blip r:embed="rId4"/>
          <a:stretch>
            <a:fillRect/>
          </a:stretch>
        </p:blipFill>
        <p:spPr>
          <a:xfrm>
            <a:off x="6239489" y="3143989"/>
            <a:ext cx="1617627" cy="667924"/>
          </a:xfrm>
          <a:prstGeom prst="rect">
            <a:avLst/>
          </a:prstGeom>
        </p:spPr>
      </p:pic>
      <p:cxnSp>
        <p:nvCxnSpPr>
          <p:cNvPr id="15" name="直線矢印コネクタ 14"/>
          <p:cNvCxnSpPr/>
          <p:nvPr/>
        </p:nvCxnSpPr>
        <p:spPr bwMode="auto">
          <a:xfrm>
            <a:off x="5637737" y="3425224"/>
            <a:ext cx="54000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正方形/長方形 16"/>
          <p:cNvSpPr/>
          <p:nvPr/>
        </p:nvSpPr>
        <p:spPr>
          <a:xfrm>
            <a:off x="803007" y="4245597"/>
            <a:ext cx="5835848" cy="400110"/>
          </a:xfrm>
          <a:prstGeom prst="rect">
            <a:avLst/>
          </a:prstGeom>
        </p:spPr>
        <p:txBody>
          <a:bodyPr wrap="square">
            <a:spAutoFit/>
          </a:bodyPr>
          <a:lstStyle/>
          <a:p>
            <a:r>
              <a:rPr lang="ja-JP" altLang="en-US" sz="2000" dirty="0">
                <a:solidFill>
                  <a:schemeClr val="accent4">
                    <a:lumMod val="75000"/>
                  </a:schemeClr>
                </a:solidFill>
                <a:latin typeface="Consolas" panose="020B0609020204030204" pitchFamily="49" charset="0"/>
              </a:rPr>
              <a:t>files</a:t>
            </a:r>
            <a:r>
              <a:rPr lang="ja-JP" altLang="en-US" sz="2000" dirty="0">
                <a:latin typeface="Consolas" panose="020B0609020204030204" pitchFamily="49" charset="0"/>
              </a:rPr>
              <a:t> = </a:t>
            </a:r>
            <a:r>
              <a:rPr lang="ja-JP" altLang="en-US" sz="2000" dirty="0">
                <a:solidFill>
                  <a:schemeClr val="accent6"/>
                </a:solidFill>
                <a:latin typeface="Consolas" panose="020B0609020204030204" pitchFamily="49" charset="0"/>
              </a:rPr>
              <a:t>list(</a:t>
            </a:r>
            <a:r>
              <a:rPr lang="ja-JP" altLang="en-US" sz="2000" dirty="0">
                <a:solidFill>
                  <a:schemeClr val="accent5"/>
                </a:solidFill>
                <a:latin typeface="Consolas" panose="020B0609020204030204" pitchFamily="49" charset="0"/>
              </a:rPr>
              <a:t>folder</a:t>
            </a:r>
            <a:r>
              <a:rPr lang="ja-JP" altLang="en-US" sz="2000" dirty="0">
                <a:solidFill>
                  <a:schemeClr val="accent1"/>
                </a:solidFill>
                <a:latin typeface="Consolas" panose="020B0609020204030204" pitchFamily="49" charset="0"/>
              </a:rPr>
              <a:t>.glob</a:t>
            </a:r>
            <a:r>
              <a:rPr lang="ja-JP" altLang="en-US" sz="2000" dirty="0">
                <a:latin typeface="Consolas" panose="020B0609020204030204" pitchFamily="49" charset="0"/>
              </a:rPr>
              <a:t>(</a:t>
            </a:r>
            <a:r>
              <a:rPr lang="ja-JP" altLang="en-US" sz="2000" dirty="0">
                <a:solidFill>
                  <a:schemeClr val="accent3">
                    <a:lumMod val="75000"/>
                  </a:schemeClr>
                </a:solidFill>
                <a:latin typeface="Consolas" panose="020B0609020204030204" pitchFamily="49" charset="0"/>
              </a:rPr>
              <a:t>"*.csv"</a:t>
            </a:r>
            <a:r>
              <a:rPr lang="ja-JP" altLang="en-US" sz="2000" dirty="0">
                <a:latin typeface="Consolas" panose="020B0609020204030204" pitchFamily="49" charset="0"/>
              </a:rPr>
              <a:t>)</a:t>
            </a:r>
            <a:r>
              <a:rPr lang="ja-JP" altLang="en-US" sz="2000" dirty="0" smtClean="0">
                <a:solidFill>
                  <a:schemeClr val="accent6"/>
                </a:solidFill>
                <a:latin typeface="Consolas" panose="020B0609020204030204" pitchFamily="49" charset="0"/>
              </a:rPr>
              <a:t>)</a:t>
            </a:r>
            <a:endParaRPr lang="ja-JP" altLang="en-US" sz="2000" dirty="0">
              <a:solidFill>
                <a:schemeClr val="accent6"/>
              </a:solidFill>
              <a:latin typeface="Consolas" panose="020B0609020204030204" pitchFamily="49" charset="0"/>
            </a:endParaRPr>
          </a:p>
        </p:txBody>
      </p:sp>
      <p:sp>
        <p:nvSpPr>
          <p:cNvPr id="18" name="テキスト ボックス 17"/>
          <p:cNvSpPr txBox="1"/>
          <p:nvPr/>
        </p:nvSpPr>
        <p:spPr>
          <a:xfrm>
            <a:off x="139613" y="4879395"/>
            <a:ext cx="2343612" cy="646331"/>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条件に一致するファイルパスを</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ja-JP" altLang="en-US" dirty="0" smtClean="0">
                <a:solidFill>
                  <a:schemeClr val="accent4">
                    <a:lumMod val="75000"/>
                  </a:schemeClr>
                </a:solidFill>
                <a:effectLst>
                  <a:glow rad="127000">
                    <a:schemeClr val="bg1">
                      <a:alpha val="90000"/>
                    </a:schemeClr>
                  </a:glow>
                </a:effectLst>
                <a:latin typeface="+mn-ea"/>
                <a:ea typeface="+mn-ea"/>
              </a:rPr>
              <a:t>リストにしたものを</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ja-JP" altLang="en-US" dirty="0" smtClean="0">
                <a:solidFill>
                  <a:schemeClr val="accent4">
                    <a:lumMod val="75000"/>
                  </a:schemeClr>
                </a:solidFill>
                <a:effectLst>
                  <a:glow rad="127000">
                    <a:schemeClr val="bg1">
                      <a:alpha val="90000"/>
                    </a:schemeClr>
                  </a:glow>
                </a:effectLst>
                <a:latin typeface="+mn-ea"/>
                <a:ea typeface="+mn-ea"/>
              </a:rPr>
              <a:t>格納するための変数</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19" name="直線矢印コネクタ 18"/>
          <p:cNvCxnSpPr/>
          <p:nvPr/>
        </p:nvCxnSpPr>
        <p:spPr bwMode="auto">
          <a:xfrm flipV="1">
            <a:off x="838658" y="4602291"/>
            <a:ext cx="57272" cy="280144"/>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0" name="テキスト ボックス 19"/>
          <p:cNvSpPr txBox="1"/>
          <p:nvPr/>
        </p:nvSpPr>
        <p:spPr>
          <a:xfrm>
            <a:off x="5258613" y="4572858"/>
            <a:ext cx="3594655" cy="646331"/>
          </a:xfrm>
          <a:prstGeom prst="rect">
            <a:avLst/>
          </a:prstGeom>
          <a:noFill/>
        </p:spPr>
        <p:txBody>
          <a:bodyPr wrap="square" rtlCol="0">
            <a:spAutoFit/>
          </a:bodyPr>
          <a:lstStyle/>
          <a:p>
            <a:r>
              <a:rPr lang="en-US" altLang="ja-JP" dirty="0" smtClean="0">
                <a:solidFill>
                  <a:schemeClr val="accent3">
                    <a:lumMod val="75000"/>
                  </a:schemeClr>
                </a:solidFill>
                <a:effectLst>
                  <a:glow rad="127000">
                    <a:schemeClr val="bg1">
                      <a:alpha val="90000"/>
                    </a:schemeClr>
                  </a:glow>
                </a:effectLst>
                <a:latin typeface="+mn-ea"/>
                <a:ea typeface="+mn-ea"/>
              </a:rPr>
              <a:t>glob</a:t>
            </a:r>
            <a:r>
              <a:rPr lang="ja-JP" altLang="en-US" dirty="0" smtClean="0">
                <a:solidFill>
                  <a:schemeClr val="accent3">
                    <a:lumMod val="75000"/>
                  </a:schemeClr>
                </a:solidFill>
                <a:effectLst>
                  <a:glow rad="127000">
                    <a:schemeClr val="bg1">
                      <a:alpha val="90000"/>
                    </a:schemeClr>
                  </a:glow>
                </a:effectLst>
                <a:latin typeface="+mn-ea"/>
                <a:ea typeface="+mn-ea"/>
              </a:rPr>
              <a:t>の引数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この場合は、「</a:t>
            </a:r>
            <a:r>
              <a:rPr lang="en-US" altLang="ja-JP" dirty="0" smtClean="0">
                <a:solidFill>
                  <a:schemeClr val="accent3">
                    <a:lumMod val="75000"/>
                  </a:schemeClr>
                </a:solidFill>
                <a:effectLst>
                  <a:glow rad="127000">
                    <a:schemeClr val="bg1">
                      <a:alpha val="90000"/>
                    </a:schemeClr>
                  </a:glow>
                </a:effectLst>
                <a:latin typeface="+mn-ea"/>
                <a:ea typeface="+mn-ea"/>
              </a:rPr>
              <a:t>.csv</a:t>
            </a:r>
            <a:r>
              <a:rPr lang="ja-JP" altLang="en-US" dirty="0" smtClean="0">
                <a:solidFill>
                  <a:schemeClr val="accent3">
                    <a:lumMod val="75000"/>
                  </a:schemeClr>
                </a:solidFill>
                <a:effectLst>
                  <a:glow rad="127000">
                    <a:schemeClr val="bg1">
                      <a:alpha val="90000"/>
                    </a:schemeClr>
                  </a:glow>
                </a:effectLst>
                <a:latin typeface="+mn-ea"/>
                <a:ea typeface="+mn-ea"/>
              </a:rPr>
              <a:t>」という文字列で終わるファイルパス</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a:t>
            </a:r>
            <a:r>
              <a:rPr lang="ja-JP" altLang="en-US" dirty="0" smtClean="0">
                <a:solidFill>
                  <a:schemeClr val="accent3">
                    <a:lumMod val="75000"/>
                  </a:schemeClr>
                </a:solidFill>
                <a:effectLst>
                  <a:glow rad="127000">
                    <a:schemeClr val="bg1">
                      <a:alpha val="90000"/>
                    </a:schemeClr>
                  </a:glow>
                </a:effectLst>
                <a:latin typeface="+mn-ea"/>
                <a:ea typeface="+mn-ea"/>
              </a:rPr>
              <a:t>「＊」は当てはまるもの全部という意味（</a:t>
            </a:r>
            <a:r>
              <a:rPr lang="en-US" altLang="ja-JP" dirty="0" smtClean="0">
                <a:solidFill>
                  <a:schemeClr val="accent3">
                    <a:lumMod val="75000"/>
                  </a:schemeClr>
                </a:solidFill>
                <a:effectLst>
                  <a:glow rad="127000">
                    <a:schemeClr val="bg1">
                      <a:alpha val="90000"/>
                    </a:schemeClr>
                  </a:glow>
                </a:effectLst>
                <a:latin typeface="+mn-ea"/>
                <a:ea typeface="+mn-ea"/>
              </a:rPr>
              <a:t>SQL</a:t>
            </a:r>
            <a:r>
              <a:rPr lang="ja-JP" altLang="en-US" dirty="0" smtClean="0">
                <a:solidFill>
                  <a:schemeClr val="accent3">
                    <a:lumMod val="75000"/>
                  </a:schemeClr>
                </a:solidFill>
                <a:effectLst>
                  <a:glow rad="127000">
                    <a:schemeClr val="bg1">
                      <a:alpha val="90000"/>
                    </a:schemeClr>
                  </a:glow>
                </a:effectLst>
                <a:latin typeface="+mn-ea"/>
                <a:ea typeface="+mn-ea"/>
              </a:rPr>
              <a:t>と同じ）</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21" name="直線矢印コネクタ 20"/>
          <p:cNvCxnSpPr/>
          <p:nvPr/>
        </p:nvCxnSpPr>
        <p:spPr bwMode="auto">
          <a:xfrm flipH="1" flipV="1">
            <a:off x="4959637" y="4622864"/>
            <a:ext cx="298977" cy="279375"/>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2" name="テキスト ボックス 21"/>
          <p:cNvSpPr txBox="1"/>
          <p:nvPr/>
        </p:nvSpPr>
        <p:spPr>
          <a:xfrm>
            <a:off x="3517668" y="5196923"/>
            <a:ext cx="5422335" cy="646331"/>
          </a:xfrm>
          <a:prstGeom prst="rect">
            <a:avLst/>
          </a:prstGeom>
          <a:noFill/>
        </p:spPr>
        <p:txBody>
          <a:bodyPr wrap="square" rtlCol="0">
            <a:spAutoFit/>
          </a:bodyPr>
          <a:lstStyle/>
          <a:p>
            <a:r>
              <a:rPr lang="en-US" altLang="ja-JP" dirty="0" err="1" smtClean="0">
                <a:solidFill>
                  <a:schemeClr val="accent1"/>
                </a:solidFill>
                <a:effectLst>
                  <a:glow rad="127000">
                    <a:schemeClr val="bg1">
                      <a:alpha val="90000"/>
                    </a:schemeClr>
                  </a:glow>
                </a:effectLst>
                <a:latin typeface="+mn-ea"/>
                <a:ea typeface="+mn-ea"/>
              </a:rPr>
              <a:t>pathlib</a:t>
            </a:r>
            <a:r>
              <a:rPr lang="en-US" altLang="ja-JP" dirty="0" smtClean="0">
                <a:solidFill>
                  <a:schemeClr val="accent1"/>
                </a:solidFill>
                <a:effectLst>
                  <a:glow rad="127000">
                    <a:schemeClr val="bg1">
                      <a:alpha val="90000"/>
                    </a:schemeClr>
                  </a:glow>
                </a:effectLst>
                <a:latin typeface="+mn-ea"/>
                <a:ea typeface="+mn-ea"/>
              </a:rPr>
              <a:t> </a:t>
            </a:r>
            <a:r>
              <a:rPr lang="ja-JP" altLang="en-US" dirty="0">
                <a:solidFill>
                  <a:schemeClr val="accent1"/>
                </a:solidFill>
                <a:effectLst>
                  <a:glow rad="127000">
                    <a:schemeClr val="bg1">
                      <a:alpha val="90000"/>
                    </a:schemeClr>
                  </a:glow>
                </a:effectLst>
                <a:latin typeface="+mn-ea"/>
                <a:ea typeface="+mn-ea"/>
              </a:rPr>
              <a:t>モジュールで用意されている </a:t>
            </a:r>
            <a:r>
              <a:rPr lang="en-US" altLang="ja-JP" dirty="0" err="1">
                <a:solidFill>
                  <a:schemeClr val="accent1"/>
                </a:solidFill>
                <a:effectLst>
                  <a:glow rad="127000">
                    <a:schemeClr val="bg1">
                      <a:alpha val="90000"/>
                    </a:schemeClr>
                  </a:glow>
                </a:effectLst>
                <a:latin typeface="+mn-ea"/>
                <a:ea typeface="+mn-ea"/>
              </a:rPr>
              <a:t>Path.glob</a:t>
            </a:r>
            <a:r>
              <a:rPr lang="en-US" altLang="ja-JP" dirty="0">
                <a:solidFill>
                  <a:schemeClr val="accent1"/>
                </a:solidFill>
                <a:effectLst>
                  <a:glow rad="127000">
                    <a:schemeClr val="bg1">
                      <a:alpha val="90000"/>
                    </a:schemeClr>
                  </a:glow>
                </a:effectLst>
                <a:latin typeface="+mn-ea"/>
                <a:ea typeface="+mn-ea"/>
              </a:rPr>
              <a:t> </a:t>
            </a:r>
            <a:r>
              <a:rPr lang="ja-JP" altLang="en-US" dirty="0" smtClean="0">
                <a:solidFill>
                  <a:schemeClr val="accent1"/>
                </a:solidFill>
                <a:effectLst>
                  <a:glow rad="127000">
                    <a:schemeClr val="bg1">
                      <a:alpha val="90000"/>
                    </a:schemeClr>
                  </a:glow>
                </a:effectLst>
                <a:latin typeface="+mn-ea"/>
                <a:ea typeface="+mn-ea"/>
              </a:rPr>
              <a:t>メソッド</a:t>
            </a:r>
            <a:endParaRPr lang="en-US" altLang="ja-JP" dirty="0" smtClean="0">
              <a:solidFill>
                <a:schemeClr val="accent1"/>
              </a:solidFill>
              <a:effectLst>
                <a:glow rad="127000">
                  <a:schemeClr val="bg1">
                    <a:alpha val="90000"/>
                  </a:schemeClr>
                </a:glow>
              </a:effectLst>
              <a:latin typeface="+mn-ea"/>
              <a:ea typeface="+mn-ea"/>
            </a:endParaRPr>
          </a:p>
          <a:p>
            <a:r>
              <a:rPr lang="en-US" altLang="ja-JP" dirty="0">
                <a:solidFill>
                  <a:schemeClr val="accent1"/>
                </a:solidFill>
                <a:effectLst>
                  <a:glow rad="127000">
                    <a:schemeClr val="bg1">
                      <a:alpha val="90000"/>
                    </a:schemeClr>
                  </a:glow>
                </a:effectLst>
                <a:latin typeface="+mn-ea"/>
                <a:ea typeface="+mn-ea"/>
              </a:rPr>
              <a:t>1 </a:t>
            </a:r>
            <a:r>
              <a:rPr lang="ja-JP" altLang="en-US" dirty="0">
                <a:solidFill>
                  <a:schemeClr val="accent1"/>
                </a:solidFill>
                <a:effectLst>
                  <a:glow rad="127000">
                    <a:schemeClr val="bg1">
                      <a:alpha val="90000"/>
                    </a:schemeClr>
                  </a:glow>
                </a:effectLst>
                <a:latin typeface="+mn-ea"/>
                <a:ea typeface="+mn-ea"/>
              </a:rPr>
              <a:t>番目の引数に指定したパターンとマッチするファイル</a:t>
            </a:r>
            <a:r>
              <a:rPr lang="ja-JP" altLang="en-US" dirty="0" smtClean="0">
                <a:solidFill>
                  <a:schemeClr val="accent1"/>
                </a:solidFill>
                <a:effectLst>
                  <a:glow rad="127000">
                    <a:schemeClr val="bg1">
                      <a:alpha val="90000"/>
                    </a:schemeClr>
                  </a:glow>
                </a:effectLst>
                <a:latin typeface="+mn-ea"/>
                <a:ea typeface="+mn-ea"/>
              </a:rPr>
              <a:t>や、ディレクトリ</a:t>
            </a:r>
            <a:r>
              <a:rPr lang="ja-JP" altLang="en-US" dirty="0">
                <a:solidFill>
                  <a:schemeClr val="accent1"/>
                </a:solidFill>
                <a:effectLst>
                  <a:glow rad="127000">
                    <a:schemeClr val="bg1">
                      <a:alpha val="90000"/>
                    </a:schemeClr>
                  </a:glow>
                </a:effectLst>
                <a:latin typeface="+mn-ea"/>
                <a:ea typeface="+mn-ea"/>
              </a:rPr>
              <a:t>へ順番にアクセスできる</a:t>
            </a:r>
            <a:r>
              <a:rPr lang="ja-JP" altLang="en-US" dirty="0" smtClean="0">
                <a:solidFill>
                  <a:schemeClr val="accent1"/>
                </a:solidFill>
                <a:effectLst>
                  <a:glow rad="127000">
                    <a:schemeClr val="bg1">
                      <a:alpha val="90000"/>
                    </a:schemeClr>
                  </a:glow>
                </a:effectLst>
                <a:latin typeface="+mn-ea"/>
                <a:ea typeface="+mn-ea"/>
              </a:rPr>
              <a:t>イテレータ</a:t>
            </a:r>
            <a:r>
              <a:rPr lang="ja-JP" altLang="en-US" sz="900" dirty="0" smtClean="0">
                <a:solidFill>
                  <a:schemeClr val="accent1"/>
                </a:solidFill>
                <a:effectLst>
                  <a:glow rad="127000">
                    <a:schemeClr val="bg1">
                      <a:alpha val="90000"/>
                    </a:schemeClr>
                  </a:glow>
                </a:effectLst>
                <a:latin typeface="+mn-ea"/>
                <a:ea typeface="+mn-ea"/>
              </a:rPr>
              <a:t>（今は「データの塊」と思ってください）</a:t>
            </a:r>
            <a:r>
              <a:rPr lang="ja-JP" altLang="en-US" dirty="0" smtClean="0">
                <a:solidFill>
                  <a:schemeClr val="accent1"/>
                </a:solidFill>
                <a:effectLst>
                  <a:glow rad="127000">
                    <a:schemeClr val="bg1">
                      <a:alpha val="90000"/>
                    </a:schemeClr>
                  </a:glow>
                </a:effectLst>
                <a:latin typeface="+mn-ea"/>
                <a:ea typeface="+mn-ea"/>
              </a:rPr>
              <a:t>を取得</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23" name="直線矢印コネクタ 22"/>
          <p:cNvCxnSpPr/>
          <p:nvPr/>
        </p:nvCxnSpPr>
        <p:spPr bwMode="auto">
          <a:xfrm flipH="1" flipV="1">
            <a:off x="3911207" y="4606228"/>
            <a:ext cx="607852" cy="672054"/>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2" name="テキスト ボックス 31"/>
          <p:cNvSpPr txBox="1"/>
          <p:nvPr/>
        </p:nvSpPr>
        <p:spPr>
          <a:xfrm>
            <a:off x="2024832" y="4825852"/>
            <a:ext cx="3295760" cy="646331"/>
          </a:xfrm>
          <a:prstGeom prst="rect">
            <a:avLst/>
          </a:prstGeom>
          <a:noFill/>
        </p:spPr>
        <p:txBody>
          <a:bodyPr wrap="square" rtlCol="0">
            <a:spAutoFit/>
          </a:bodyPr>
          <a:lstStyle/>
          <a:p>
            <a:r>
              <a:rPr lang="en-US" altLang="ja-JP" dirty="0" smtClean="0">
                <a:solidFill>
                  <a:schemeClr val="accent5"/>
                </a:solidFill>
                <a:effectLst>
                  <a:glow rad="127000">
                    <a:schemeClr val="bg1">
                      <a:alpha val="90000"/>
                    </a:schemeClr>
                  </a:glow>
                </a:effectLst>
                <a:latin typeface="+mn-ea"/>
                <a:ea typeface="+mn-ea"/>
              </a:rPr>
              <a:t>glob</a:t>
            </a:r>
            <a:r>
              <a:rPr lang="ja-JP" altLang="en-US" dirty="0" smtClean="0">
                <a:solidFill>
                  <a:schemeClr val="accent5"/>
                </a:solidFill>
                <a:effectLst>
                  <a:glow rad="127000">
                    <a:schemeClr val="bg1">
                      <a:alpha val="90000"/>
                    </a:schemeClr>
                  </a:glow>
                </a:effectLst>
                <a:latin typeface="+mn-ea"/>
                <a:ea typeface="+mn-ea"/>
              </a:rPr>
              <a:t>関数を適用するデータのかたまり</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この場合は変数「</a:t>
            </a:r>
            <a:r>
              <a:rPr lang="en-US" altLang="ja-JP" dirty="0" smtClean="0">
                <a:solidFill>
                  <a:schemeClr val="accent5"/>
                </a:solidFill>
                <a:effectLst>
                  <a:glow rad="127000">
                    <a:schemeClr val="bg1">
                      <a:alpha val="90000"/>
                    </a:schemeClr>
                  </a:glow>
                </a:effectLst>
                <a:latin typeface="+mn-ea"/>
                <a:ea typeface="+mn-ea"/>
              </a:rPr>
              <a:t>folder</a:t>
            </a:r>
            <a:r>
              <a:rPr lang="ja-JP" altLang="en-US" dirty="0" smtClean="0">
                <a:solidFill>
                  <a:schemeClr val="accent5"/>
                </a:solidFill>
                <a:effectLst>
                  <a:glow rad="127000">
                    <a:schemeClr val="bg1">
                      <a:alpha val="90000"/>
                    </a:schemeClr>
                  </a:glow>
                </a:effectLst>
                <a:latin typeface="+mn-ea"/>
                <a:ea typeface="+mn-ea"/>
              </a:rPr>
              <a:t>」のパスに</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含まれるファイル</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33" name="直線矢印コネクタ 32"/>
          <p:cNvCxnSpPr/>
          <p:nvPr/>
        </p:nvCxnSpPr>
        <p:spPr bwMode="auto">
          <a:xfrm flipV="1">
            <a:off x="2782202" y="4602292"/>
            <a:ext cx="45948" cy="230937"/>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7" name="テキスト ボックス 36"/>
          <p:cNvSpPr txBox="1"/>
          <p:nvPr/>
        </p:nvSpPr>
        <p:spPr>
          <a:xfrm>
            <a:off x="5802378" y="4106597"/>
            <a:ext cx="3164100" cy="461665"/>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このままだと中身が見えない（ジェネレータ型）</a:t>
            </a:r>
            <a:endParaRPr lang="en-US" altLang="ja-JP" dirty="0" smtClean="0">
              <a:solidFill>
                <a:schemeClr val="accent6"/>
              </a:solidFill>
              <a:effectLst>
                <a:glow rad="127000">
                  <a:schemeClr val="bg1">
                    <a:alpha val="90000"/>
                  </a:schemeClr>
                </a:glow>
              </a:effectLst>
              <a:latin typeface="+mn-ea"/>
              <a:ea typeface="+mn-ea"/>
            </a:endParaRPr>
          </a:p>
          <a:p>
            <a:r>
              <a:rPr lang="ja-JP" altLang="en-US" dirty="0" smtClean="0">
                <a:solidFill>
                  <a:schemeClr val="accent6"/>
                </a:solidFill>
                <a:effectLst>
                  <a:glow rad="127000">
                    <a:schemeClr val="bg1">
                      <a:alpha val="90000"/>
                    </a:schemeClr>
                  </a:glow>
                </a:effectLst>
                <a:latin typeface="+mn-ea"/>
                <a:ea typeface="+mn-ea"/>
              </a:rPr>
              <a:t>ので、</a:t>
            </a:r>
            <a:r>
              <a:rPr lang="en-US" altLang="ja-JP" dirty="0" smtClean="0">
                <a:solidFill>
                  <a:schemeClr val="accent6"/>
                </a:solidFill>
                <a:effectLst>
                  <a:glow rad="127000">
                    <a:schemeClr val="bg1">
                      <a:alpha val="90000"/>
                    </a:schemeClr>
                  </a:glow>
                </a:effectLst>
                <a:latin typeface="+mn-ea"/>
                <a:ea typeface="+mn-ea"/>
              </a:rPr>
              <a:t>list</a:t>
            </a:r>
            <a:r>
              <a:rPr lang="ja-JP" altLang="en-US" dirty="0" smtClean="0">
                <a:solidFill>
                  <a:schemeClr val="accent6"/>
                </a:solidFill>
                <a:effectLst>
                  <a:glow rad="127000">
                    <a:schemeClr val="bg1">
                      <a:alpha val="90000"/>
                    </a:schemeClr>
                  </a:glow>
                </a:effectLst>
                <a:latin typeface="+mn-ea"/>
                <a:ea typeface="+mn-ea"/>
              </a:rPr>
              <a:t>関数に入れて中身を見えるようにする</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38" name="直線矢印コネクタ 37"/>
          <p:cNvCxnSpPr>
            <a:stCxn id="37" idx="1"/>
          </p:cNvCxnSpPr>
          <p:nvPr/>
        </p:nvCxnSpPr>
        <p:spPr bwMode="auto">
          <a:xfrm flipH="1">
            <a:off x="5602809" y="4337430"/>
            <a:ext cx="199569" cy="79524"/>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43" name="図 42"/>
          <p:cNvPicPr>
            <a:picLocks noChangeAspect="1"/>
          </p:cNvPicPr>
          <p:nvPr/>
        </p:nvPicPr>
        <p:blipFill>
          <a:blip r:embed="rId5"/>
          <a:stretch>
            <a:fillRect/>
          </a:stretch>
        </p:blipFill>
        <p:spPr>
          <a:xfrm>
            <a:off x="6118545" y="1575643"/>
            <a:ext cx="2515782" cy="765470"/>
          </a:xfrm>
          <a:prstGeom prst="rect">
            <a:avLst/>
          </a:prstGeom>
        </p:spPr>
      </p:pic>
      <p:pic>
        <p:nvPicPr>
          <p:cNvPr id="45" name="図 44"/>
          <p:cNvPicPr>
            <a:picLocks noChangeAspect="1"/>
          </p:cNvPicPr>
          <p:nvPr/>
        </p:nvPicPr>
        <p:blipFill>
          <a:blip r:embed="rId6"/>
          <a:stretch>
            <a:fillRect/>
          </a:stretch>
        </p:blipFill>
        <p:spPr>
          <a:xfrm>
            <a:off x="6662474" y="5619678"/>
            <a:ext cx="2304004" cy="1132978"/>
          </a:xfrm>
          <a:prstGeom prst="rect">
            <a:avLst/>
          </a:prstGeom>
        </p:spPr>
      </p:pic>
    </p:spTree>
    <p:extLst>
      <p:ext uri="{BB962C8B-B14F-4D97-AF65-F5344CB8AC3E}">
        <p14:creationId xmlns:p14="http://schemas.microsoft.com/office/powerpoint/2010/main" val="251786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8" grpId="0"/>
      <p:bldP spid="20" grpId="0"/>
      <p:bldP spid="22" grpId="0"/>
      <p:bldP spid="32" grpId="0"/>
      <p:bldP spid="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Pathlib</a:t>
            </a:r>
            <a:r>
              <a:rPr lang="ja-JP" altLang="en-US" dirty="0"/>
              <a:t>の使い方</a:t>
            </a:r>
            <a:endParaRPr kumimoji="1" lang="ja-JP" altLang="en-US" dirty="0"/>
          </a:p>
        </p:txBody>
      </p:sp>
      <p:sp>
        <p:nvSpPr>
          <p:cNvPr id="3" name="正方形/長方形 2"/>
          <p:cNvSpPr/>
          <p:nvPr/>
        </p:nvSpPr>
        <p:spPr>
          <a:xfrm>
            <a:off x="205696" y="790541"/>
            <a:ext cx="6574345" cy="600164"/>
          </a:xfrm>
          <a:prstGeom prst="rect">
            <a:avLst/>
          </a:prstGeom>
        </p:spPr>
        <p:txBody>
          <a:bodyPr wrap="square">
            <a:spAutoFit/>
          </a:bodyPr>
          <a:lstStyle/>
          <a:p>
            <a:pPr>
              <a:lnSpc>
                <a:spcPct val="150000"/>
              </a:lnSpc>
            </a:pPr>
            <a:r>
              <a:rPr lang="ja-JP" altLang="en-US" sz="1100" dirty="0" smtClean="0">
                <a:solidFill>
                  <a:srgbClr val="000000"/>
                </a:solidFill>
                <a:latin typeface="+mn-ea"/>
                <a:ea typeface="+mn-ea"/>
              </a:rPr>
              <a:t>（１）</a:t>
            </a:r>
            <a:r>
              <a:rPr lang="en-US" altLang="ja-JP" sz="1100" dirty="0" smtClean="0">
                <a:solidFill>
                  <a:srgbClr val="000000"/>
                </a:solidFill>
                <a:latin typeface="+mn-ea"/>
                <a:ea typeface="+mn-ea"/>
              </a:rPr>
              <a:t>for</a:t>
            </a:r>
            <a:r>
              <a:rPr lang="ja-JP" altLang="en-US" sz="1100" dirty="0" smtClean="0">
                <a:solidFill>
                  <a:srgbClr val="000000"/>
                </a:solidFill>
                <a:latin typeface="+mn-ea"/>
                <a:ea typeface="+mn-ea"/>
              </a:rPr>
              <a:t>文に</a:t>
            </a:r>
            <a:r>
              <a:rPr lang="en-US" altLang="ja-JP" sz="1100" dirty="0" smtClean="0">
                <a:solidFill>
                  <a:srgbClr val="000000"/>
                </a:solidFill>
                <a:latin typeface="+mn-ea"/>
                <a:ea typeface="+mn-ea"/>
              </a:rPr>
              <a:t>files</a:t>
            </a:r>
            <a:r>
              <a:rPr lang="ja-JP" altLang="en-US" sz="1100" dirty="0" smtClean="0">
                <a:solidFill>
                  <a:srgbClr val="000000"/>
                </a:solidFill>
                <a:latin typeface="+mn-ea"/>
                <a:ea typeface="+mn-ea"/>
              </a:rPr>
              <a:t>を入れて順番に回し、</a:t>
            </a:r>
            <a:r>
              <a:rPr lang="en-US" altLang="ja-JP" sz="1100" dirty="0" err="1" smtClean="0">
                <a:solidFill>
                  <a:srgbClr val="000000"/>
                </a:solidFill>
                <a:latin typeface="+mn-ea"/>
                <a:ea typeface="+mn-ea"/>
              </a:rPr>
              <a:t>df</a:t>
            </a:r>
            <a:r>
              <a:rPr lang="ja-JP" altLang="en-US" sz="1100" dirty="0" smtClean="0">
                <a:solidFill>
                  <a:srgbClr val="000000"/>
                </a:solidFill>
                <a:latin typeface="+mn-ea"/>
                <a:ea typeface="+mn-ea"/>
              </a:rPr>
              <a:t>を取り出す</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p:txBody>
      </p:sp>
      <p:pic>
        <p:nvPicPr>
          <p:cNvPr id="4" name="図 3"/>
          <p:cNvPicPr>
            <a:picLocks noChangeAspect="1"/>
          </p:cNvPicPr>
          <p:nvPr/>
        </p:nvPicPr>
        <p:blipFill>
          <a:blip r:embed="rId2"/>
          <a:stretch>
            <a:fillRect/>
          </a:stretch>
        </p:blipFill>
        <p:spPr>
          <a:xfrm>
            <a:off x="5618654" y="1807181"/>
            <a:ext cx="3329517" cy="4601839"/>
          </a:xfrm>
          <a:prstGeom prst="rect">
            <a:avLst/>
          </a:prstGeom>
        </p:spPr>
      </p:pic>
      <p:sp>
        <p:nvSpPr>
          <p:cNvPr id="5" name="正方形/長方形 4"/>
          <p:cNvSpPr/>
          <p:nvPr/>
        </p:nvSpPr>
        <p:spPr>
          <a:xfrm>
            <a:off x="426894" y="1321943"/>
            <a:ext cx="4572000" cy="1938992"/>
          </a:xfrm>
          <a:prstGeom prst="rect">
            <a:avLst/>
          </a:prstGeom>
        </p:spPr>
        <p:txBody>
          <a:bodyPr>
            <a:spAutoFit/>
          </a:bodyPr>
          <a:lstStyle/>
          <a:p>
            <a:pPr>
              <a:lnSpc>
                <a:spcPct val="150000"/>
              </a:lnSpc>
            </a:pPr>
            <a:r>
              <a:rPr lang="ja-JP" altLang="en-US" sz="2000" dirty="0">
                <a:solidFill>
                  <a:schemeClr val="accent1"/>
                </a:solidFill>
                <a:latin typeface="Consolas" panose="020B0609020204030204" pitchFamily="49" charset="0"/>
              </a:rPr>
              <a:t>for</a:t>
            </a:r>
            <a:r>
              <a:rPr lang="ja-JP" altLang="en-US" sz="2000" dirty="0">
                <a:latin typeface="Consolas" panose="020B0609020204030204" pitchFamily="49" charset="0"/>
              </a:rPr>
              <a:t> </a:t>
            </a:r>
            <a:r>
              <a:rPr lang="ja-JP" altLang="en-US" sz="2000" dirty="0">
                <a:solidFill>
                  <a:schemeClr val="accent2">
                    <a:lumMod val="75000"/>
                  </a:schemeClr>
                </a:solidFill>
                <a:latin typeface="Consolas" panose="020B0609020204030204" pitchFamily="49" charset="0"/>
              </a:rPr>
              <a:t>file</a:t>
            </a:r>
            <a:r>
              <a:rPr lang="ja-JP" altLang="en-US" sz="2000" dirty="0">
                <a:latin typeface="Consolas" panose="020B0609020204030204" pitchFamily="49" charset="0"/>
              </a:rPr>
              <a:t> </a:t>
            </a:r>
            <a:r>
              <a:rPr lang="ja-JP" altLang="en-US" sz="2000" dirty="0">
                <a:solidFill>
                  <a:schemeClr val="accent1"/>
                </a:solidFill>
                <a:latin typeface="Consolas" panose="020B0609020204030204" pitchFamily="49" charset="0"/>
              </a:rPr>
              <a:t>in</a:t>
            </a:r>
            <a:r>
              <a:rPr lang="ja-JP" altLang="en-US" sz="2000" dirty="0">
                <a:latin typeface="Consolas" panose="020B0609020204030204" pitchFamily="49" charset="0"/>
              </a:rPr>
              <a:t> </a:t>
            </a:r>
            <a:r>
              <a:rPr lang="ja-JP" altLang="en-US" sz="2000" dirty="0">
                <a:solidFill>
                  <a:schemeClr val="accent4">
                    <a:lumMod val="75000"/>
                  </a:schemeClr>
                </a:solidFill>
                <a:latin typeface="Consolas" panose="020B0609020204030204" pitchFamily="49" charset="0"/>
              </a:rPr>
              <a:t>files</a:t>
            </a:r>
            <a:r>
              <a:rPr lang="ja-JP" altLang="en-US" sz="2000" dirty="0" smtClean="0">
                <a:solidFill>
                  <a:schemeClr val="accent1"/>
                </a:solidFill>
                <a:latin typeface="Consolas" panose="020B0609020204030204" pitchFamily="49" charset="0"/>
              </a:rPr>
              <a:t>:</a:t>
            </a:r>
            <a:endParaRPr lang="ja-JP" altLang="en-US" sz="2000" dirty="0">
              <a:solidFill>
                <a:schemeClr val="accent1"/>
              </a:solidFill>
              <a:latin typeface="Consolas" panose="020B0609020204030204" pitchFamily="49" charset="0"/>
            </a:endParaRPr>
          </a:p>
          <a:p>
            <a:pPr>
              <a:lnSpc>
                <a:spcPct val="150000"/>
              </a:lnSpc>
            </a:pPr>
            <a:r>
              <a:rPr lang="ja-JP" altLang="en-US" sz="2000" dirty="0">
                <a:latin typeface="Consolas" panose="020B0609020204030204" pitchFamily="49" charset="0"/>
              </a:rPr>
              <a:t>    print(</a:t>
            </a:r>
            <a:r>
              <a:rPr lang="ja-JP" altLang="en-US" sz="2000" dirty="0">
                <a:solidFill>
                  <a:schemeClr val="accent2">
                    <a:lumMod val="75000"/>
                  </a:schemeClr>
                </a:solidFill>
                <a:latin typeface="Consolas" panose="020B0609020204030204" pitchFamily="49" charset="0"/>
              </a:rPr>
              <a:t>file</a:t>
            </a:r>
            <a:r>
              <a:rPr lang="ja-JP" altLang="en-US" sz="2000" dirty="0">
                <a:latin typeface="Consolas" panose="020B0609020204030204" pitchFamily="49" charset="0"/>
              </a:rPr>
              <a:t>)</a:t>
            </a:r>
          </a:p>
          <a:p>
            <a:pPr>
              <a:lnSpc>
                <a:spcPct val="150000"/>
              </a:lnSpc>
            </a:pPr>
            <a:r>
              <a:rPr lang="ja-JP" altLang="en-US" sz="2000" dirty="0">
                <a:latin typeface="Consolas" panose="020B0609020204030204" pitchFamily="49" charset="0"/>
              </a:rPr>
              <a:t>    </a:t>
            </a:r>
            <a:r>
              <a:rPr lang="ja-JP" altLang="en-US" sz="2000" dirty="0">
                <a:solidFill>
                  <a:schemeClr val="accent5">
                    <a:lumMod val="75000"/>
                  </a:schemeClr>
                </a:solidFill>
                <a:latin typeface="Consolas" panose="020B0609020204030204" pitchFamily="49" charset="0"/>
              </a:rPr>
              <a:t>df</a:t>
            </a:r>
            <a:r>
              <a:rPr lang="ja-JP" altLang="en-US" sz="2000" dirty="0">
                <a:latin typeface="Consolas" panose="020B0609020204030204" pitchFamily="49" charset="0"/>
              </a:rPr>
              <a:t> = pd.read_csv(</a:t>
            </a:r>
            <a:r>
              <a:rPr lang="ja-JP" altLang="en-US" sz="2000" dirty="0">
                <a:solidFill>
                  <a:schemeClr val="accent2">
                    <a:lumMod val="75000"/>
                  </a:schemeClr>
                </a:solidFill>
                <a:latin typeface="Consolas" panose="020B0609020204030204" pitchFamily="49" charset="0"/>
              </a:rPr>
              <a:t>file</a:t>
            </a:r>
            <a:r>
              <a:rPr lang="ja-JP" altLang="en-US" sz="2000" dirty="0">
                <a:latin typeface="Consolas" panose="020B0609020204030204" pitchFamily="49" charset="0"/>
              </a:rPr>
              <a:t>)</a:t>
            </a:r>
          </a:p>
          <a:p>
            <a:pPr>
              <a:lnSpc>
                <a:spcPct val="150000"/>
              </a:lnSpc>
            </a:pPr>
            <a:r>
              <a:rPr lang="ja-JP" altLang="en-US" sz="2000" dirty="0">
                <a:latin typeface="Consolas" panose="020B0609020204030204" pitchFamily="49" charset="0"/>
              </a:rPr>
              <a:t>    display(</a:t>
            </a:r>
            <a:r>
              <a:rPr lang="ja-JP" altLang="en-US" sz="2000" dirty="0">
                <a:solidFill>
                  <a:schemeClr val="accent5">
                    <a:lumMod val="75000"/>
                  </a:schemeClr>
                </a:solidFill>
                <a:latin typeface="Consolas" panose="020B0609020204030204" pitchFamily="49" charset="0"/>
              </a:rPr>
              <a:t>df</a:t>
            </a:r>
            <a:r>
              <a:rPr lang="ja-JP" altLang="en-US" sz="2000" dirty="0">
                <a:latin typeface="Consolas" panose="020B0609020204030204" pitchFamily="49" charset="0"/>
              </a:rPr>
              <a:t>)</a:t>
            </a:r>
          </a:p>
        </p:txBody>
      </p:sp>
      <p:pic>
        <p:nvPicPr>
          <p:cNvPr id="6" name="図 5"/>
          <p:cNvPicPr>
            <a:picLocks noChangeAspect="1"/>
          </p:cNvPicPr>
          <p:nvPr/>
        </p:nvPicPr>
        <p:blipFill>
          <a:blip r:embed="rId3"/>
          <a:stretch>
            <a:fillRect/>
          </a:stretch>
        </p:blipFill>
        <p:spPr>
          <a:xfrm>
            <a:off x="4329735" y="257727"/>
            <a:ext cx="2304004" cy="1132978"/>
          </a:xfrm>
          <a:prstGeom prst="rect">
            <a:avLst/>
          </a:prstGeom>
        </p:spPr>
      </p:pic>
      <p:cxnSp>
        <p:nvCxnSpPr>
          <p:cNvPr id="8" name="直線矢印コネクタ 7"/>
          <p:cNvCxnSpPr>
            <a:stCxn id="6" idx="1"/>
          </p:cNvCxnSpPr>
          <p:nvPr/>
        </p:nvCxnSpPr>
        <p:spPr bwMode="auto">
          <a:xfrm flipH="1">
            <a:off x="2829059" y="824216"/>
            <a:ext cx="1500676" cy="677299"/>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3090215" y="1183444"/>
            <a:ext cx="1491317" cy="276999"/>
          </a:xfrm>
          <a:prstGeom prst="rect">
            <a:avLst/>
          </a:prstGeom>
          <a:noFill/>
        </p:spPr>
        <p:txBody>
          <a:bodyPr wrap="square" rtlCol="0">
            <a:spAutoFit/>
          </a:bodyPr>
          <a:lstStyle/>
          <a:p>
            <a:r>
              <a:rPr lang="en-US" altLang="ja-JP" dirty="0" smtClean="0">
                <a:solidFill>
                  <a:schemeClr val="accent4">
                    <a:lumMod val="75000"/>
                  </a:schemeClr>
                </a:solidFill>
                <a:effectLst>
                  <a:glow rad="127000">
                    <a:schemeClr val="bg1">
                      <a:alpha val="90000"/>
                    </a:schemeClr>
                  </a:glow>
                </a:effectLst>
                <a:latin typeface="+mn-ea"/>
                <a:ea typeface="+mn-ea"/>
              </a:rPr>
              <a:t>files</a:t>
            </a:r>
            <a:r>
              <a:rPr lang="ja-JP" altLang="en-US" dirty="0" smtClean="0">
                <a:solidFill>
                  <a:schemeClr val="accent4">
                    <a:lumMod val="75000"/>
                  </a:schemeClr>
                </a:solidFill>
                <a:effectLst>
                  <a:glow rad="127000">
                    <a:schemeClr val="bg1">
                      <a:alpha val="90000"/>
                    </a:schemeClr>
                  </a:glow>
                </a:effectLst>
                <a:latin typeface="+mn-ea"/>
                <a:ea typeface="+mn-ea"/>
              </a:rPr>
              <a:t>の中身はこれ</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sp>
        <p:nvSpPr>
          <p:cNvPr id="12" name="テキスト ボックス 11"/>
          <p:cNvSpPr txBox="1"/>
          <p:nvPr/>
        </p:nvSpPr>
        <p:spPr>
          <a:xfrm>
            <a:off x="426894" y="3399434"/>
            <a:ext cx="4289030"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a:t>
            </a:r>
            <a:r>
              <a:rPr lang="en-US" altLang="ja-JP" dirty="0" smtClean="0">
                <a:solidFill>
                  <a:schemeClr val="accent4">
                    <a:lumMod val="75000"/>
                  </a:schemeClr>
                </a:solidFill>
                <a:effectLst>
                  <a:glow rad="127000">
                    <a:schemeClr val="bg1">
                      <a:alpha val="90000"/>
                    </a:schemeClr>
                  </a:glow>
                </a:effectLst>
                <a:latin typeface="+mn-ea"/>
                <a:ea typeface="+mn-ea"/>
              </a:rPr>
              <a:t>files</a:t>
            </a:r>
            <a:r>
              <a:rPr lang="ja-JP" altLang="en-US" dirty="0" smtClean="0">
                <a:solidFill>
                  <a:schemeClr val="accent4">
                    <a:lumMod val="75000"/>
                  </a:schemeClr>
                </a:solidFill>
                <a:effectLst>
                  <a:glow rad="127000">
                    <a:schemeClr val="bg1">
                      <a:alpha val="90000"/>
                    </a:schemeClr>
                  </a:glow>
                </a:effectLst>
                <a:latin typeface="+mn-ea"/>
                <a:ea typeface="+mn-ea"/>
              </a:rPr>
              <a:t>という配列（リスト）</a:t>
            </a:r>
            <a:r>
              <a:rPr lang="ja-JP" altLang="en-US" dirty="0" smtClean="0">
                <a:effectLst>
                  <a:glow rad="127000">
                    <a:schemeClr val="bg1">
                      <a:alpha val="90000"/>
                    </a:schemeClr>
                  </a:glow>
                </a:effectLst>
                <a:latin typeface="+mn-ea"/>
                <a:ea typeface="+mn-ea"/>
              </a:rPr>
              <a:t>に、</a:t>
            </a:r>
            <a:r>
              <a:rPr lang="en-US" altLang="ja-JP" dirty="0" smtClean="0">
                <a:solidFill>
                  <a:schemeClr val="accent2">
                    <a:lumMod val="75000"/>
                  </a:schemeClr>
                </a:solidFill>
                <a:effectLst>
                  <a:glow rad="127000">
                    <a:schemeClr val="bg1">
                      <a:alpha val="90000"/>
                    </a:schemeClr>
                  </a:glow>
                </a:effectLst>
                <a:latin typeface="+mn-ea"/>
                <a:ea typeface="+mn-ea"/>
              </a:rPr>
              <a:t>file</a:t>
            </a:r>
            <a:r>
              <a:rPr lang="ja-JP" altLang="en-US" dirty="0" smtClean="0">
                <a:solidFill>
                  <a:schemeClr val="accent2">
                    <a:lumMod val="75000"/>
                  </a:schemeClr>
                </a:solidFill>
                <a:effectLst>
                  <a:glow rad="127000">
                    <a:schemeClr val="bg1">
                      <a:alpha val="90000"/>
                    </a:schemeClr>
                  </a:glow>
                </a:effectLst>
                <a:latin typeface="+mn-ea"/>
                <a:ea typeface="+mn-ea"/>
              </a:rPr>
              <a:t>という変数</a:t>
            </a:r>
            <a:r>
              <a:rPr lang="ja-JP" altLang="en-US" dirty="0" smtClean="0">
                <a:effectLst>
                  <a:glow rad="127000">
                    <a:schemeClr val="bg1">
                      <a:alpha val="90000"/>
                    </a:schemeClr>
                  </a:glow>
                </a:effectLst>
                <a:latin typeface="+mn-ea"/>
                <a:ea typeface="+mn-ea"/>
              </a:rPr>
              <a:t>を設定して</a:t>
            </a:r>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文で回す</a:t>
            </a:r>
            <a:endParaRPr lang="en-US" altLang="ja-JP" dirty="0" smtClean="0">
              <a:solidFill>
                <a:schemeClr val="accent1"/>
              </a:solidFill>
              <a:effectLst>
                <a:glow rad="127000">
                  <a:schemeClr val="bg1">
                    <a:alpha val="90000"/>
                  </a:schemeClr>
                </a:glow>
              </a:effectLst>
              <a:latin typeface="+mn-ea"/>
              <a:ea typeface="+mn-ea"/>
            </a:endParaRPr>
          </a:p>
        </p:txBody>
      </p:sp>
      <p:sp>
        <p:nvSpPr>
          <p:cNvPr id="13" name="テキスト ボックス 12"/>
          <p:cNvSpPr txBox="1"/>
          <p:nvPr/>
        </p:nvSpPr>
        <p:spPr>
          <a:xfrm>
            <a:off x="430472" y="3753761"/>
            <a:ext cx="4445500" cy="1446550"/>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a:t>
            </a:r>
            <a:r>
              <a:rPr lang="en-US" altLang="ja-JP" dirty="0" smtClean="0">
                <a:solidFill>
                  <a:schemeClr val="accent4">
                    <a:lumMod val="75000"/>
                  </a:schemeClr>
                </a:solidFill>
                <a:effectLst>
                  <a:glow rad="127000">
                    <a:schemeClr val="bg1">
                      <a:alpha val="90000"/>
                    </a:schemeClr>
                  </a:glow>
                </a:effectLst>
                <a:latin typeface="+mn-ea"/>
                <a:ea typeface="+mn-ea"/>
              </a:rPr>
              <a:t>files</a:t>
            </a:r>
            <a:r>
              <a:rPr lang="ja-JP" altLang="en-US" dirty="0" smtClean="0">
                <a:effectLst>
                  <a:glow rad="127000">
                    <a:schemeClr val="bg1">
                      <a:alpha val="90000"/>
                    </a:schemeClr>
                  </a:glow>
                </a:effectLst>
                <a:latin typeface="+mn-ea"/>
                <a:ea typeface="+mn-ea"/>
              </a:rPr>
              <a:t>の</a:t>
            </a:r>
            <a:r>
              <a:rPr lang="en-US" altLang="ja-JP" dirty="0" smtClean="0">
                <a:effectLst>
                  <a:glow rad="127000">
                    <a:schemeClr val="bg1">
                      <a:alpha val="90000"/>
                    </a:schemeClr>
                  </a:glow>
                </a:effectLst>
                <a:latin typeface="+mn-ea"/>
                <a:ea typeface="+mn-ea"/>
              </a:rPr>
              <a:t>0</a:t>
            </a:r>
            <a:r>
              <a:rPr lang="ja-JP" altLang="en-US" dirty="0" smtClean="0">
                <a:effectLst>
                  <a:glow rad="127000">
                    <a:schemeClr val="bg1">
                      <a:alpha val="90000"/>
                    </a:schemeClr>
                  </a:glow>
                </a:effectLst>
                <a:latin typeface="+mn-ea"/>
                <a:ea typeface="+mn-ea"/>
              </a:rPr>
              <a:t>個目の要素には「</a:t>
            </a:r>
            <a:r>
              <a:rPr lang="en-US" altLang="ja-JP" dirty="0" err="1">
                <a:solidFill>
                  <a:schemeClr val="accent2">
                    <a:lumMod val="75000"/>
                  </a:schemeClr>
                </a:solidFill>
                <a:effectLst>
                  <a:glow rad="127000">
                    <a:schemeClr val="bg1">
                      <a:alpha val="90000"/>
                    </a:schemeClr>
                  </a:glow>
                </a:effectLst>
                <a:latin typeface="+mn-ea"/>
                <a:ea typeface="+mn-ea"/>
              </a:rPr>
              <a:t>WindowsPath</a:t>
            </a:r>
            <a:r>
              <a:rPr lang="en-US" altLang="ja-JP" dirty="0" smtClean="0">
                <a:solidFill>
                  <a:schemeClr val="accent2">
                    <a:lumMod val="75000"/>
                  </a:schemeClr>
                </a:solidFill>
                <a:effectLst>
                  <a:glow rad="127000">
                    <a:schemeClr val="bg1">
                      <a:alpha val="90000"/>
                    </a:schemeClr>
                  </a:glow>
                </a:effectLst>
                <a:latin typeface="+mn-ea"/>
                <a:ea typeface="+mn-ea"/>
              </a:rPr>
              <a:t>(‘file/initial/1.csv’)</a:t>
            </a:r>
            <a:r>
              <a:rPr lang="ja-JP" altLang="en-US" dirty="0" smtClean="0">
                <a:effectLst>
                  <a:glow rad="127000">
                    <a:schemeClr val="bg1">
                      <a:alpha val="90000"/>
                    </a:schemeClr>
                  </a:glow>
                </a:effectLst>
                <a:latin typeface="+mn-ea"/>
                <a:ea typeface="+mn-ea"/>
              </a:rPr>
              <a:t>」というファイルパスが入っている</a:t>
            </a:r>
            <a:endParaRPr lang="en-US" altLang="ja-JP" dirty="0" smtClean="0">
              <a:effectLst>
                <a:glow rad="127000">
                  <a:schemeClr val="bg1">
                    <a:alpha val="90000"/>
                  </a:schemeClr>
                </a:glow>
              </a:effectLst>
              <a:latin typeface="+mn-ea"/>
              <a:ea typeface="+mn-ea"/>
            </a:endParaRPr>
          </a:p>
          <a:p>
            <a:r>
              <a:rPr lang="ja-JP" altLang="en-US" dirty="0">
                <a:effectLst>
                  <a:glow rad="127000">
                    <a:schemeClr val="bg1">
                      <a:alpha val="90000"/>
                    </a:schemeClr>
                  </a:glow>
                </a:effectLst>
                <a:latin typeface="+mn-ea"/>
                <a:ea typeface="+mn-ea"/>
              </a:rPr>
              <a:t>・</a:t>
            </a:r>
            <a:r>
              <a:rPr lang="en-US" altLang="ja-JP" dirty="0">
                <a:solidFill>
                  <a:schemeClr val="accent4">
                    <a:lumMod val="75000"/>
                  </a:schemeClr>
                </a:solidFill>
                <a:effectLst>
                  <a:glow rad="127000">
                    <a:schemeClr val="bg1">
                      <a:alpha val="90000"/>
                    </a:schemeClr>
                  </a:glow>
                </a:effectLst>
                <a:latin typeface="+mn-ea"/>
                <a:ea typeface="+mn-ea"/>
              </a:rPr>
              <a:t>files</a:t>
            </a:r>
            <a:r>
              <a:rPr lang="ja-JP" altLang="en-US" dirty="0" smtClean="0">
                <a:effectLst>
                  <a:glow rad="127000">
                    <a:schemeClr val="bg1">
                      <a:alpha val="90000"/>
                    </a:schemeClr>
                  </a:glow>
                </a:effectLst>
                <a:latin typeface="+mn-ea"/>
                <a:ea typeface="+mn-ea"/>
              </a:rPr>
              <a:t>の</a:t>
            </a:r>
            <a:r>
              <a:rPr lang="en-US" altLang="ja-JP" dirty="0" smtClean="0">
                <a:effectLst>
                  <a:glow rad="127000">
                    <a:schemeClr val="bg1">
                      <a:alpha val="90000"/>
                    </a:schemeClr>
                  </a:glow>
                </a:effectLst>
                <a:latin typeface="+mn-ea"/>
                <a:ea typeface="+mn-ea"/>
              </a:rPr>
              <a:t>1</a:t>
            </a:r>
            <a:r>
              <a:rPr lang="ja-JP" altLang="en-US" dirty="0" smtClean="0">
                <a:effectLst>
                  <a:glow rad="127000">
                    <a:schemeClr val="bg1">
                      <a:alpha val="90000"/>
                    </a:schemeClr>
                  </a:glow>
                </a:effectLst>
                <a:latin typeface="+mn-ea"/>
                <a:ea typeface="+mn-ea"/>
              </a:rPr>
              <a:t>個目</a:t>
            </a:r>
            <a:r>
              <a:rPr lang="ja-JP" altLang="en-US" dirty="0">
                <a:effectLst>
                  <a:glow rad="127000">
                    <a:schemeClr val="bg1">
                      <a:alpha val="90000"/>
                    </a:schemeClr>
                  </a:glow>
                </a:effectLst>
                <a:latin typeface="+mn-ea"/>
                <a:ea typeface="+mn-ea"/>
              </a:rPr>
              <a:t>の要素には「</a:t>
            </a:r>
            <a:r>
              <a:rPr lang="en-US" altLang="ja-JP" dirty="0" err="1">
                <a:solidFill>
                  <a:schemeClr val="accent2">
                    <a:lumMod val="75000"/>
                  </a:schemeClr>
                </a:solidFill>
                <a:effectLst>
                  <a:glow rad="127000">
                    <a:schemeClr val="bg1">
                      <a:alpha val="90000"/>
                    </a:schemeClr>
                  </a:glow>
                </a:effectLst>
                <a:latin typeface="+mn-ea"/>
                <a:ea typeface="+mn-ea"/>
              </a:rPr>
              <a:t>WindowsPath</a:t>
            </a:r>
            <a:r>
              <a:rPr lang="en-US" altLang="ja-JP" dirty="0">
                <a:solidFill>
                  <a:schemeClr val="accent2">
                    <a:lumMod val="75000"/>
                  </a:schemeClr>
                </a:solidFill>
                <a:effectLst>
                  <a:glow rad="127000">
                    <a:schemeClr val="bg1">
                      <a:alpha val="90000"/>
                    </a:schemeClr>
                  </a:glow>
                </a:effectLst>
                <a:latin typeface="+mn-ea"/>
                <a:ea typeface="+mn-ea"/>
              </a:rPr>
              <a:t>(‘</a:t>
            </a:r>
            <a:r>
              <a:rPr lang="en-US" altLang="ja-JP" dirty="0" smtClean="0">
                <a:solidFill>
                  <a:schemeClr val="accent2">
                    <a:lumMod val="75000"/>
                  </a:schemeClr>
                </a:solidFill>
                <a:effectLst>
                  <a:glow rad="127000">
                    <a:schemeClr val="bg1">
                      <a:alpha val="90000"/>
                    </a:schemeClr>
                  </a:glow>
                </a:effectLst>
                <a:latin typeface="+mn-ea"/>
                <a:ea typeface="+mn-ea"/>
              </a:rPr>
              <a:t>file/initial/2.csv</a:t>
            </a:r>
            <a:r>
              <a:rPr lang="en-US" altLang="ja-JP" dirty="0">
                <a:solidFill>
                  <a:schemeClr val="accent2">
                    <a:lumMod val="75000"/>
                  </a:schemeClr>
                </a:solidFill>
                <a:effectLst>
                  <a:glow rad="127000">
                    <a:schemeClr val="bg1">
                      <a:alpha val="90000"/>
                    </a:schemeClr>
                  </a:glow>
                </a:effectLst>
                <a:latin typeface="+mn-ea"/>
                <a:ea typeface="+mn-ea"/>
              </a:rPr>
              <a:t>’)</a:t>
            </a:r>
            <a:r>
              <a:rPr lang="ja-JP" altLang="en-US" dirty="0">
                <a:effectLst>
                  <a:glow rad="127000">
                    <a:schemeClr val="bg1">
                      <a:alpha val="90000"/>
                    </a:schemeClr>
                  </a:glow>
                </a:effectLst>
                <a:latin typeface="+mn-ea"/>
                <a:ea typeface="+mn-ea"/>
              </a:rPr>
              <a:t>」というファイルパスが入っている</a:t>
            </a:r>
            <a:endParaRPr lang="en-US" altLang="ja-JP" dirty="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・（以下同文）</a:t>
            </a:r>
            <a:endParaRPr lang="en-US" altLang="ja-JP" dirty="0" smtClean="0">
              <a:effectLst>
                <a:glow rad="127000">
                  <a:schemeClr val="bg1">
                    <a:alpha val="90000"/>
                  </a:schemeClr>
                </a:glow>
              </a:effectLst>
              <a:latin typeface="+mn-ea"/>
              <a:ea typeface="+mn-ea"/>
            </a:endParaRPr>
          </a:p>
          <a:p>
            <a:endParaRPr lang="en-US" altLang="ja-JP" sz="400"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solidFill>
                  <a:schemeClr val="accent2">
                    <a:lumMod val="75000"/>
                  </a:schemeClr>
                </a:solidFill>
                <a:effectLst>
                  <a:glow rad="127000">
                    <a:schemeClr val="bg1">
                      <a:alpha val="90000"/>
                    </a:schemeClr>
                  </a:glow>
                </a:effectLst>
                <a:latin typeface="+mn-ea"/>
                <a:ea typeface="+mn-ea"/>
              </a:rPr>
              <a:t>file</a:t>
            </a:r>
            <a:r>
              <a:rPr lang="ja-JP" altLang="en-US" dirty="0" smtClean="0">
                <a:effectLst>
                  <a:glow rad="127000">
                    <a:schemeClr val="bg1">
                      <a:alpha val="90000"/>
                    </a:schemeClr>
                  </a:glow>
                </a:effectLst>
                <a:latin typeface="+mn-ea"/>
                <a:ea typeface="+mn-ea"/>
              </a:rPr>
              <a:t>を</a:t>
            </a:r>
            <a:r>
              <a:rPr lang="en-US" altLang="ja-JP" dirty="0" err="1" smtClean="0">
                <a:effectLst>
                  <a:glow rad="127000">
                    <a:schemeClr val="bg1">
                      <a:alpha val="90000"/>
                    </a:schemeClr>
                  </a:glow>
                </a:effectLst>
                <a:latin typeface="+mn-ea"/>
                <a:ea typeface="+mn-ea"/>
              </a:rPr>
              <a:t>pd.read_csv</a:t>
            </a:r>
            <a:r>
              <a:rPr lang="ja-JP" altLang="en-US" dirty="0" smtClean="0">
                <a:effectLst>
                  <a:glow rad="127000">
                    <a:schemeClr val="bg1">
                      <a:alpha val="90000"/>
                    </a:schemeClr>
                  </a:glow>
                </a:effectLst>
                <a:latin typeface="+mn-ea"/>
                <a:ea typeface="+mn-ea"/>
              </a:rPr>
              <a:t>関数の引数に設定すれば、</a:t>
            </a:r>
            <a:r>
              <a:rPr lang="en-US" altLang="ja-JP" dirty="0"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として取り込める</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for</a:t>
            </a:r>
            <a:r>
              <a:rPr lang="ja-JP" altLang="en-US" dirty="0" smtClean="0">
                <a:solidFill>
                  <a:schemeClr val="accent1"/>
                </a:solidFill>
                <a:effectLst>
                  <a:glow rad="127000">
                    <a:schemeClr val="bg1">
                      <a:alpha val="90000"/>
                    </a:schemeClr>
                  </a:glow>
                </a:effectLst>
                <a:latin typeface="+mn-ea"/>
                <a:ea typeface="+mn-ea"/>
              </a:rPr>
              <a:t>文</a:t>
            </a:r>
            <a:r>
              <a:rPr lang="ja-JP" altLang="en-US" dirty="0" smtClean="0">
                <a:effectLst>
                  <a:glow rad="127000">
                    <a:schemeClr val="bg1">
                      <a:alpha val="90000"/>
                    </a:schemeClr>
                  </a:glow>
                </a:effectLst>
                <a:latin typeface="+mn-ea"/>
                <a:ea typeface="+mn-ea"/>
              </a:rPr>
              <a:t>で</a:t>
            </a:r>
            <a:r>
              <a:rPr lang="en-US" altLang="ja-JP" dirty="0" smtClean="0">
                <a:solidFill>
                  <a:schemeClr val="accent5"/>
                </a:solidFill>
                <a:effectLst>
                  <a:glow rad="127000">
                    <a:schemeClr val="bg1">
                      <a:alpha val="90000"/>
                    </a:schemeClr>
                  </a:glow>
                </a:effectLst>
                <a:latin typeface="+mn-ea"/>
                <a:ea typeface="+mn-ea"/>
              </a:rPr>
              <a:t>folder</a:t>
            </a:r>
            <a:r>
              <a:rPr lang="ja-JP" altLang="en-US" dirty="0" smtClean="0">
                <a:effectLst>
                  <a:glow rad="127000">
                    <a:schemeClr val="bg1">
                      <a:alpha val="90000"/>
                    </a:schemeClr>
                  </a:glow>
                </a:effectLst>
                <a:latin typeface="+mn-ea"/>
                <a:ea typeface="+mn-ea"/>
              </a:rPr>
              <a:t>に入っている</a:t>
            </a:r>
            <a:r>
              <a:rPr lang="en-US" altLang="ja-JP" dirty="0" smtClean="0">
                <a:solidFill>
                  <a:schemeClr val="accent4">
                    <a:lumMod val="75000"/>
                  </a:schemeClr>
                </a:solidFill>
                <a:effectLst>
                  <a:glow rad="127000">
                    <a:schemeClr val="bg1">
                      <a:alpha val="90000"/>
                    </a:schemeClr>
                  </a:glow>
                </a:effectLst>
                <a:latin typeface="+mn-ea"/>
                <a:ea typeface="+mn-ea"/>
              </a:rPr>
              <a:t>files</a:t>
            </a:r>
            <a:r>
              <a:rPr lang="ja-JP" altLang="en-US" dirty="0" smtClean="0">
                <a:effectLst>
                  <a:glow rad="127000">
                    <a:schemeClr val="bg1">
                      <a:alpha val="90000"/>
                    </a:schemeClr>
                  </a:glow>
                </a:effectLst>
                <a:latin typeface="+mn-ea"/>
                <a:ea typeface="+mn-ea"/>
              </a:rPr>
              <a:t>ファイルを次々と読み取り、加工できる</a:t>
            </a:r>
            <a:endParaRPr lang="en-US" altLang="ja-JP" dirty="0" smtClean="0">
              <a:effectLst>
                <a:glow rad="127000">
                  <a:schemeClr val="bg1">
                    <a:alpha val="90000"/>
                  </a:schemeClr>
                </a:glow>
              </a:effectLst>
              <a:latin typeface="+mn-ea"/>
              <a:ea typeface="+mn-ea"/>
            </a:endParaRPr>
          </a:p>
        </p:txBody>
      </p:sp>
      <p:sp>
        <p:nvSpPr>
          <p:cNvPr id="15" name="テキスト ボックス 14"/>
          <p:cNvSpPr txBox="1"/>
          <p:nvPr/>
        </p:nvSpPr>
        <p:spPr>
          <a:xfrm>
            <a:off x="426894" y="6079503"/>
            <a:ext cx="2754299" cy="430887"/>
          </a:xfrm>
          <a:prstGeom prst="rect">
            <a:avLst/>
          </a:prstGeom>
          <a:noFill/>
        </p:spPr>
        <p:txBody>
          <a:bodyPr wrap="square" rtlCol="0">
            <a:spAutoFit/>
          </a:bodyPr>
          <a:lstStyle/>
          <a:p>
            <a:r>
              <a:rPr lang="en-US" altLang="ja-JP" sz="1050" dirty="0" smtClean="0">
                <a:effectLst>
                  <a:glow rad="127000">
                    <a:schemeClr val="bg1">
                      <a:alpha val="90000"/>
                    </a:schemeClr>
                  </a:glow>
                </a:effectLst>
                <a:latin typeface="+mn-ea"/>
                <a:ea typeface="+mn-ea"/>
              </a:rPr>
              <a:t>※</a:t>
            </a:r>
            <a:r>
              <a:rPr lang="en-US" altLang="ja-JP" sz="1050" dirty="0" err="1" smtClean="0">
                <a:effectLst>
                  <a:glow rad="127000">
                    <a:schemeClr val="bg1">
                      <a:alpha val="90000"/>
                    </a:schemeClr>
                  </a:glow>
                </a:effectLst>
                <a:latin typeface="+mn-ea"/>
                <a:ea typeface="+mn-ea"/>
              </a:rPr>
              <a:t>pd.read_csv</a:t>
            </a:r>
            <a:r>
              <a:rPr lang="ja-JP" altLang="en-US" sz="1050" dirty="0" smtClean="0">
                <a:effectLst>
                  <a:glow rad="127000">
                    <a:schemeClr val="bg1">
                      <a:alpha val="90000"/>
                    </a:schemeClr>
                  </a:glow>
                </a:effectLst>
                <a:latin typeface="+mn-ea"/>
                <a:ea typeface="+mn-ea"/>
              </a:rPr>
              <a:t>の第一引数は、</a:t>
            </a:r>
            <a:endParaRPr lang="en-US" altLang="ja-JP" sz="1050" dirty="0" smtClean="0">
              <a:effectLst>
                <a:glow rad="127000">
                  <a:schemeClr val="bg1">
                    <a:alpha val="90000"/>
                  </a:schemeClr>
                </a:glow>
              </a:effectLst>
              <a:latin typeface="+mn-ea"/>
              <a:ea typeface="+mn-ea"/>
            </a:endParaRPr>
          </a:p>
          <a:p>
            <a:r>
              <a:rPr lang="ja-JP" altLang="en-US" sz="1050" dirty="0" smtClean="0">
                <a:effectLst>
                  <a:glow rad="127000">
                    <a:schemeClr val="bg1">
                      <a:alpha val="90000"/>
                    </a:schemeClr>
                  </a:glow>
                </a:effectLst>
                <a:latin typeface="+mn-ea"/>
                <a:ea typeface="+mn-ea"/>
              </a:rPr>
              <a:t>文字列型以外に</a:t>
            </a:r>
            <a:r>
              <a:rPr lang="en-US" altLang="ja-JP" sz="1050" dirty="0" smtClean="0">
                <a:effectLst>
                  <a:glow rad="127000">
                    <a:schemeClr val="bg1">
                      <a:alpha val="90000"/>
                    </a:schemeClr>
                  </a:glow>
                </a:effectLst>
                <a:latin typeface="+mn-ea"/>
                <a:ea typeface="+mn-ea"/>
              </a:rPr>
              <a:t>Path</a:t>
            </a:r>
            <a:r>
              <a:rPr lang="ja-JP" altLang="en-US" sz="1050" dirty="0" smtClean="0">
                <a:effectLst>
                  <a:glow rad="127000">
                    <a:schemeClr val="bg1">
                      <a:alpha val="90000"/>
                    </a:schemeClr>
                  </a:glow>
                </a:effectLst>
                <a:latin typeface="+mn-ea"/>
                <a:ea typeface="+mn-ea"/>
              </a:rPr>
              <a:t>型も読み取れる</a:t>
            </a:r>
            <a:endParaRPr lang="en-US" altLang="ja-JP" sz="1050" dirty="0" smtClean="0">
              <a:effectLst>
                <a:glow rad="127000">
                  <a:schemeClr val="bg1">
                    <a:alpha val="90000"/>
                  </a:schemeClr>
                </a:glow>
              </a:effectLst>
              <a:latin typeface="+mn-ea"/>
              <a:ea typeface="+mn-ea"/>
            </a:endParaRPr>
          </a:p>
        </p:txBody>
      </p:sp>
      <p:sp>
        <p:nvSpPr>
          <p:cNvPr id="7" name="右矢印 6"/>
          <p:cNvSpPr/>
          <p:nvPr/>
        </p:nvSpPr>
        <p:spPr bwMode="auto">
          <a:xfrm>
            <a:off x="4875972" y="4902557"/>
            <a:ext cx="742682" cy="233414"/>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pic>
        <p:nvPicPr>
          <p:cNvPr id="9" name="図 8"/>
          <p:cNvPicPr>
            <a:picLocks noChangeAspect="1"/>
          </p:cNvPicPr>
          <p:nvPr/>
        </p:nvPicPr>
        <p:blipFill>
          <a:blip r:embed="rId4"/>
          <a:stretch>
            <a:fillRect/>
          </a:stretch>
        </p:blipFill>
        <p:spPr>
          <a:xfrm>
            <a:off x="2808540" y="5379076"/>
            <a:ext cx="1883461" cy="1253948"/>
          </a:xfrm>
          <a:prstGeom prst="rect">
            <a:avLst/>
          </a:prstGeom>
        </p:spPr>
      </p:pic>
      <p:sp>
        <p:nvSpPr>
          <p:cNvPr id="14" name="テキスト ボックス 13"/>
          <p:cNvSpPr txBox="1"/>
          <p:nvPr/>
        </p:nvSpPr>
        <p:spPr>
          <a:xfrm>
            <a:off x="4530648" y="5379076"/>
            <a:ext cx="690647" cy="253916"/>
          </a:xfrm>
          <a:prstGeom prst="rect">
            <a:avLst/>
          </a:prstGeom>
          <a:noFill/>
        </p:spPr>
        <p:txBody>
          <a:bodyPr wrap="square" rtlCol="0">
            <a:spAutoFit/>
          </a:bodyPr>
          <a:lstStyle/>
          <a:p>
            <a:r>
              <a:rPr lang="en-US" altLang="ja-JP" sz="1050" dirty="0" smtClean="0">
                <a:effectLst>
                  <a:glow rad="127000">
                    <a:schemeClr val="bg1">
                      <a:alpha val="90000"/>
                    </a:schemeClr>
                  </a:glow>
                </a:effectLst>
                <a:latin typeface="+mn-ea"/>
                <a:ea typeface="+mn-ea"/>
              </a:rPr>
              <a:t>Path</a:t>
            </a:r>
            <a:r>
              <a:rPr lang="ja-JP" altLang="en-US" sz="1050" dirty="0" smtClean="0">
                <a:effectLst>
                  <a:glow rad="127000">
                    <a:schemeClr val="bg1">
                      <a:alpha val="90000"/>
                    </a:schemeClr>
                  </a:glow>
                </a:effectLst>
                <a:latin typeface="+mn-ea"/>
                <a:ea typeface="+mn-ea"/>
              </a:rPr>
              <a:t>型</a:t>
            </a:r>
            <a:endParaRPr lang="en-US" altLang="ja-JP" sz="1050" dirty="0" smtClean="0">
              <a:effectLst>
                <a:glow rad="127000">
                  <a:schemeClr val="bg1">
                    <a:alpha val="90000"/>
                  </a:schemeClr>
                </a:glow>
              </a:effectLst>
              <a:latin typeface="+mn-ea"/>
              <a:ea typeface="+mn-ea"/>
            </a:endParaRPr>
          </a:p>
        </p:txBody>
      </p:sp>
      <p:sp>
        <p:nvSpPr>
          <p:cNvPr id="16" name="テキスト ボックス 15"/>
          <p:cNvSpPr txBox="1"/>
          <p:nvPr/>
        </p:nvSpPr>
        <p:spPr>
          <a:xfrm>
            <a:off x="4426040" y="6006050"/>
            <a:ext cx="729288" cy="253916"/>
          </a:xfrm>
          <a:prstGeom prst="rect">
            <a:avLst/>
          </a:prstGeom>
          <a:noFill/>
        </p:spPr>
        <p:txBody>
          <a:bodyPr wrap="square" rtlCol="0">
            <a:spAutoFit/>
          </a:bodyPr>
          <a:lstStyle/>
          <a:p>
            <a:r>
              <a:rPr lang="ja-JP" altLang="en-US" sz="1050" dirty="0" smtClean="0">
                <a:effectLst>
                  <a:glow rad="127000">
                    <a:schemeClr val="bg1">
                      <a:alpha val="90000"/>
                    </a:schemeClr>
                  </a:glow>
                </a:effectLst>
                <a:latin typeface="+mn-ea"/>
                <a:ea typeface="+mn-ea"/>
              </a:rPr>
              <a:t>文字列型</a:t>
            </a:r>
            <a:endParaRPr lang="en-US" altLang="ja-JP" sz="1050"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8306653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2127453"/>
            <a:ext cx="8839200" cy="2603094"/>
          </a:xfrm>
        </p:spPr>
        <p:txBody>
          <a:bodyPr>
            <a:noAutofit/>
          </a:bodyPr>
          <a:lstStyle/>
          <a:p>
            <a:pPr algn="ctr"/>
            <a:r>
              <a:rPr lang="ja-JP" altLang="en-US" sz="7200" dirty="0" smtClean="0"/>
              <a:t>データの結合・連結</a:t>
            </a:r>
            <a:r>
              <a:rPr lang="en-US" altLang="ja-JP" sz="7200" dirty="0" smtClean="0"/>
              <a:t/>
            </a:r>
            <a:br>
              <a:rPr lang="en-US" altLang="ja-JP" sz="7200" dirty="0" smtClean="0"/>
            </a:br>
            <a:r>
              <a:rPr lang="en-US" altLang="ja-JP" sz="4800" dirty="0" smtClean="0"/>
              <a:t>Data Coupling/Concatenation</a:t>
            </a:r>
            <a:endParaRPr kumimoji="1" lang="ja-JP" altLang="en-US" sz="4800" dirty="0"/>
          </a:p>
        </p:txBody>
      </p:sp>
    </p:spTree>
    <p:extLst>
      <p:ext uri="{BB962C8B-B14F-4D97-AF65-F5344CB8AC3E}">
        <p14:creationId xmlns:p14="http://schemas.microsoft.com/office/powerpoint/2010/main" val="68768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327562" y="1407331"/>
            <a:ext cx="3547896" cy="1644554"/>
          </a:xfrm>
          <a:prstGeom prst="rect">
            <a:avLst/>
          </a:prstGeom>
          <a:ln>
            <a:solidFill>
              <a:schemeClr val="bg1">
                <a:lumMod val="65000"/>
              </a:schemeClr>
            </a:solidFill>
          </a:ln>
        </p:spPr>
      </p:pic>
      <p:sp>
        <p:nvSpPr>
          <p:cNvPr id="2" name="タイトル 1"/>
          <p:cNvSpPr>
            <a:spLocks noGrp="1"/>
          </p:cNvSpPr>
          <p:nvPr>
            <p:ph type="title"/>
          </p:nvPr>
        </p:nvSpPr>
        <p:spPr/>
        <p:txBody>
          <a:bodyPr/>
          <a:lstStyle/>
          <a:p>
            <a:r>
              <a:rPr kumimoji="1" lang="en-US" altLang="ja-JP" dirty="0" err="1" smtClean="0"/>
              <a:t>DataFrame</a:t>
            </a:r>
            <a:r>
              <a:rPr kumimoji="1" lang="ja-JP" altLang="en-US" dirty="0" smtClean="0"/>
              <a:t>の結合</a:t>
            </a:r>
            <a:endParaRPr kumimoji="1" lang="ja-JP" altLang="en-US" dirty="0"/>
          </a:p>
        </p:txBody>
      </p:sp>
      <p:sp>
        <p:nvSpPr>
          <p:cNvPr id="3" name="正方形/長方形 2"/>
          <p:cNvSpPr/>
          <p:nvPr/>
        </p:nvSpPr>
        <p:spPr>
          <a:xfrm>
            <a:off x="237075" y="859228"/>
            <a:ext cx="6574345" cy="5505353"/>
          </a:xfrm>
          <a:prstGeom prst="rect">
            <a:avLst/>
          </a:prstGeom>
        </p:spPr>
        <p:txBody>
          <a:bodyPr wrap="square">
            <a:spAutoFit/>
          </a:bodyPr>
          <a:lstStyle/>
          <a:p>
            <a:pPr>
              <a:lnSpc>
                <a:spcPct val="150000"/>
              </a:lnSpc>
            </a:pPr>
            <a:r>
              <a:rPr lang="ja-JP" altLang="en-US" sz="1400" dirty="0" smtClean="0">
                <a:solidFill>
                  <a:srgbClr val="000000"/>
                </a:solidFill>
                <a:effectLst>
                  <a:glow rad="50800">
                    <a:schemeClr val="bg1">
                      <a:alpha val="80000"/>
                    </a:schemeClr>
                  </a:glow>
                </a:effectLst>
                <a:latin typeface="+mn-ea"/>
                <a:ea typeface="+mn-ea"/>
              </a:rPr>
              <a:t>・</a:t>
            </a:r>
            <a:r>
              <a:rPr lang="en-US" altLang="ja-JP" sz="1400" dirty="0" err="1" smtClean="0">
                <a:solidFill>
                  <a:srgbClr val="000000"/>
                </a:solidFill>
                <a:effectLst>
                  <a:glow rad="50800">
                    <a:schemeClr val="bg1">
                      <a:alpha val="80000"/>
                    </a:schemeClr>
                  </a:glow>
                </a:effectLst>
                <a:latin typeface="+mn-ea"/>
                <a:ea typeface="+mn-ea"/>
              </a:rPr>
              <a:t>DataFrame</a:t>
            </a:r>
            <a:r>
              <a:rPr lang="ja-JP" altLang="en-US" sz="1400" dirty="0">
                <a:solidFill>
                  <a:srgbClr val="000000"/>
                </a:solidFill>
                <a:effectLst>
                  <a:glow rad="50800">
                    <a:schemeClr val="bg1">
                      <a:alpha val="80000"/>
                    </a:schemeClr>
                  </a:glow>
                </a:effectLst>
                <a:latin typeface="+mn-ea"/>
                <a:ea typeface="+mn-ea"/>
              </a:rPr>
              <a:t>の連結には、縦方向（行が増える）と横方向（列が増える）の場合</a:t>
            </a:r>
            <a:r>
              <a:rPr lang="ja-JP" altLang="en-US" sz="1400" dirty="0" smtClean="0">
                <a:solidFill>
                  <a:srgbClr val="000000"/>
                </a:solidFill>
                <a:effectLst>
                  <a:glow rad="50800">
                    <a:schemeClr val="bg1">
                      <a:alpha val="80000"/>
                    </a:schemeClr>
                  </a:glow>
                </a:effectLst>
                <a:latin typeface="+mn-ea"/>
                <a:ea typeface="+mn-ea"/>
              </a:rPr>
              <a:t>がある</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a:t>
            </a:r>
            <a:r>
              <a:rPr lang="en-US" altLang="ja-JP" sz="1400" dirty="0" smtClean="0">
                <a:solidFill>
                  <a:srgbClr val="000000"/>
                </a:solidFill>
                <a:effectLst>
                  <a:glow rad="50800">
                    <a:schemeClr val="bg1">
                      <a:alpha val="80000"/>
                    </a:schemeClr>
                  </a:glow>
                </a:effectLst>
                <a:latin typeface="+mn-ea"/>
                <a:ea typeface="+mn-ea"/>
              </a:rPr>
              <a:t>Excel</a:t>
            </a:r>
            <a:r>
              <a:rPr lang="ja-JP" altLang="en-US" sz="1400" dirty="0" smtClean="0">
                <a:solidFill>
                  <a:srgbClr val="000000"/>
                </a:solidFill>
                <a:effectLst>
                  <a:glow rad="50800">
                    <a:schemeClr val="bg1">
                      <a:alpha val="80000"/>
                    </a:schemeClr>
                  </a:glow>
                </a:effectLst>
                <a:latin typeface="+mn-ea"/>
                <a:ea typeface="+mn-ea"/>
              </a:rPr>
              <a:t>の</a:t>
            </a:r>
            <a:r>
              <a:rPr lang="en-US" altLang="ja-JP" sz="1400" dirty="0" err="1" smtClean="0">
                <a:solidFill>
                  <a:srgbClr val="000000"/>
                </a:solidFill>
                <a:effectLst>
                  <a:glow rad="50800">
                    <a:schemeClr val="bg1">
                      <a:alpha val="80000"/>
                    </a:schemeClr>
                  </a:glow>
                </a:effectLst>
                <a:latin typeface="+mn-ea"/>
                <a:ea typeface="+mn-ea"/>
              </a:rPr>
              <a:t>VlookUp</a:t>
            </a:r>
            <a:r>
              <a:rPr lang="ja-JP" altLang="en-US" sz="1400" dirty="0" smtClean="0">
                <a:solidFill>
                  <a:srgbClr val="000000"/>
                </a:solidFill>
                <a:effectLst>
                  <a:glow rad="50800">
                    <a:schemeClr val="bg1">
                      <a:alpha val="80000"/>
                    </a:schemeClr>
                  </a:glow>
                </a:effectLst>
                <a:latin typeface="+mn-ea"/>
                <a:ea typeface="+mn-ea"/>
              </a:rPr>
              <a:t>関数は、横方向に増える連結</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ea typeface="+mn-ea"/>
              </a:rPr>
              <a:t>　</a:t>
            </a:r>
            <a:r>
              <a:rPr lang="ja-JP" altLang="en-US" sz="1400" dirty="0" smtClean="0">
                <a:solidFill>
                  <a:srgbClr val="000000"/>
                </a:solidFill>
                <a:effectLst>
                  <a:glow rad="50800">
                    <a:schemeClr val="bg1">
                      <a:alpha val="80000"/>
                    </a:schemeClr>
                  </a:glow>
                </a:effectLst>
                <a:latin typeface="+mn-ea"/>
                <a:ea typeface="+mn-ea"/>
              </a:rPr>
              <a:t>→「結合」という　</a:t>
            </a:r>
            <a:r>
              <a:rPr lang="ja-JP" altLang="en-US" sz="1100" dirty="0" smtClean="0">
                <a:solidFill>
                  <a:srgbClr val="000000"/>
                </a:solidFill>
                <a:effectLst>
                  <a:glow rad="50800">
                    <a:schemeClr val="bg1">
                      <a:alpha val="80000"/>
                    </a:schemeClr>
                  </a:glow>
                </a:effectLst>
                <a:latin typeface="+mn-ea"/>
                <a:ea typeface="+mn-ea"/>
              </a:rPr>
              <a:t>（縦方向は集合と言うらしいが、あまり使ったことはないですね）</a:t>
            </a:r>
            <a:endParaRPr lang="en-US" altLang="ja-JP" sz="1100" dirty="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a:t>
            </a:r>
            <a:r>
              <a:rPr lang="en-US" altLang="ja-JP" sz="1400" dirty="0" smtClean="0">
                <a:solidFill>
                  <a:srgbClr val="000000"/>
                </a:solidFill>
                <a:effectLst>
                  <a:glow rad="50800">
                    <a:schemeClr val="bg1">
                      <a:alpha val="80000"/>
                    </a:schemeClr>
                  </a:glow>
                </a:effectLst>
                <a:latin typeface="+mn-ea"/>
                <a:ea typeface="+mn-ea"/>
              </a:rPr>
              <a:t>Python</a:t>
            </a:r>
            <a:r>
              <a:rPr lang="ja-JP" altLang="en-US" sz="1400" dirty="0" smtClean="0">
                <a:solidFill>
                  <a:srgbClr val="000000"/>
                </a:solidFill>
                <a:effectLst>
                  <a:glow rad="50800">
                    <a:schemeClr val="bg1">
                      <a:alpha val="80000"/>
                    </a:schemeClr>
                  </a:glow>
                </a:effectLst>
                <a:latin typeface="+mn-ea"/>
                <a:ea typeface="+mn-ea"/>
              </a:rPr>
              <a:t>の場合は、</a:t>
            </a:r>
            <a:r>
              <a:rPr lang="en-US" altLang="ja-JP" sz="1400" dirty="0" smtClean="0">
                <a:solidFill>
                  <a:srgbClr val="000000"/>
                </a:solidFill>
                <a:effectLst>
                  <a:glow rad="50800">
                    <a:schemeClr val="bg1">
                      <a:alpha val="80000"/>
                    </a:schemeClr>
                  </a:glow>
                </a:effectLst>
                <a:latin typeface="+mn-ea"/>
                <a:ea typeface="+mn-ea"/>
              </a:rPr>
              <a:t>merge</a:t>
            </a:r>
            <a:r>
              <a:rPr lang="ja-JP" altLang="en-US" sz="1400" dirty="0" smtClean="0">
                <a:solidFill>
                  <a:srgbClr val="000000"/>
                </a:solidFill>
                <a:effectLst>
                  <a:glow rad="50800">
                    <a:schemeClr val="bg1">
                      <a:alpha val="80000"/>
                    </a:schemeClr>
                  </a:glow>
                </a:effectLst>
                <a:latin typeface="+mn-ea"/>
                <a:ea typeface="+mn-ea"/>
              </a:rPr>
              <a:t>という関数を使って横に結合する</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■（横方向の）結合の種類</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　・完全</a:t>
            </a:r>
            <a:r>
              <a:rPr lang="ja-JP" altLang="en-US" sz="1400" dirty="0">
                <a:solidFill>
                  <a:srgbClr val="000000"/>
                </a:solidFill>
                <a:effectLst>
                  <a:glow rad="50800">
                    <a:schemeClr val="bg1">
                      <a:alpha val="80000"/>
                    </a:schemeClr>
                  </a:glow>
                </a:effectLst>
                <a:latin typeface="+mn-ea"/>
                <a:ea typeface="+mn-ea"/>
              </a:rPr>
              <a:t>外部結合</a:t>
            </a:r>
            <a:r>
              <a:rPr lang="ja-JP" altLang="en-US" sz="1400" dirty="0" smtClean="0">
                <a:solidFill>
                  <a:srgbClr val="000000"/>
                </a:solidFill>
                <a:effectLst>
                  <a:glow rad="50800">
                    <a:schemeClr val="bg1">
                      <a:alpha val="80000"/>
                    </a:schemeClr>
                  </a:glow>
                </a:effectLst>
                <a:latin typeface="+mn-ea"/>
                <a:ea typeface="+mn-ea"/>
              </a:rPr>
              <a:t>：</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ea typeface="+mn-ea"/>
              </a:rPr>
              <a:t>　</a:t>
            </a:r>
            <a:r>
              <a:rPr lang="ja-JP" altLang="en-US" sz="1400" dirty="0" smtClean="0">
                <a:solidFill>
                  <a:srgbClr val="000000"/>
                </a:solidFill>
                <a:effectLst>
                  <a:glow rad="50800">
                    <a:schemeClr val="bg1">
                      <a:alpha val="80000"/>
                    </a:schemeClr>
                  </a:glow>
                </a:effectLst>
                <a:latin typeface="+mn-ea"/>
                <a:ea typeface="+mn-ea"/>
              </a:rPr>
              <a:t>　共通</a:t>
            </a:r>
            <a:r>
              <a:rPr lang="ja-JP" altLang="en-US" sz="1400" dirty="0">
                <a:solidFill>
                  <a:srgbClr val="000000"/>
                </a:solidFill>
                <a:effectLst>
                  <a:glow rad="50800">
                    <a:schemeClr val="bg1">
                      <a:alpha val="80000"/>
                    </a:schemeClr>
                  </a:glow>
                </a:effectLst>
                <a:latin typeface="+mn-ea"/>
                <a:ea typeface="+mn-ea"/>
              </a:rPr>
              <a:t>しないレコードをすべて</a:t>
            </a:r>
            <a:r>
              <a:rPr lang="ja-JP" altLang="en-US" sz="1400" dirty="0" smtClean="0">
                <a:solidFill>
                  <a:srgbClr val="000000"/>
                </a:solidFill>
                <a:effectLst>
                  <a:glow rad="50800">
                    <a:schemeClr val="bg1">
                      <a:alpha val="80000"/>
                    </a:schemeClr>
                  </a:glow>
                </a:effectLst>
                <a:latin typeface="+mn-ea"/>
                <a:ea typeface="+mn-ea"/>
              </a:rPr>
              <a:t>含めて</a:t>
            </a:r>
            <a:r>
              <a:rPr lang="ja-JP" altLang="en-US" sz="1400" dirty="0">
                <a:solidFill>
                  <a:srgbClr val="000000"/>
                </a:solidFill>
                <a:effectLst>
                  <a:glow rad="50800">
                    <a:schemeClr val="bg1">
                      <a:alpha val="80000"/>
                    </a:schemeClr>
                  </a:glow>
                </a:effectLst>
                <a:latin typeface="+mn-ea"/>
                <a:ea typeface="+mn-ea"/>
              </a:rPr>
              <a:t>結合</a:t>
            </a:r>
          </a:p>
          <a:p>
            <a:pPr>
              <a:lnSpc>
                <a:spcPct val="150000"/>
              </a:lnSpc>
            </a:pPr>
            <a:r>
              <a:rPr lang="ja-JP" altLang="en-US" sz="1400" dirty="0" smtClean="0">
                <a:solidFill>
                  <a:srgbClr val="000000"/>
                </a:solidFill>
                <a:effectLst>
                  <a:glow rad="50800">
                    <a:schemeClr val="bg1">
                      <a:alpha val="80000"/>
                    </a:schemeClr>
                  </a:glow>
                </a:effectLst>
                <a:latin typeface="+mn-ea"/>
                <a:ea typeface="+mn-ea"/>
              </a:rPr>
              <a:t>　・右</a:t>
            </a:r>
            <a:r>
              <a:rPr lang="en-US" altLang="ja-JP" sz="1400" dirty="0">
                <a:solidFill>
                  <a:srgbClr val="000000"/>
                </a:solidFill>
                <a:effectLst>
                  <a:glow rad="50800">
                    <a:schemeClr val="bg1">
                      <a:alpha val="80000"/>
                    </a:schemeClr>
                  </a:glow>
                </a:effectLst>
                <a:latin typeface="+mn-ea"/>
                <a:ea typeface="+mn-ea"/>
              </a:rPr>
              <a:t>(</a:t>
            </a:r>
            <a:r>
              <a:rPr lang="ja-JP" altLang="en-US" sz="1400" dirty="0">
                <a:solidFill>
                  <a:srgbClr val="000000"/>
                </a:solidFill>
                <a:effectLst>
                  <a:glow rad="50800">
                    <a:schemeClr val="bg1">
                      <a:alpha val="80000"/>
                    </a:schemeClr>
                  </a:glow>
                </a:effectLst>
                <a:latin typeface="+mn-ea"/>
                <a:ea typeface="+mn-ea"/>
              </a:rPr>
              <a:t>左</a:t>
            </a:r>
            <a:r>
              <a:rPr lang="en-US" altLang="ja-JP" sz="1400" dirty="0">
                <a:solidFill>
                  <a:srgbClr val="000000"/>
                </a:solidFill>
                <a:effectLst>
                  <a:glow rad="50800">
                    <a:schemeClr val="bg1">
                      <a:alpha val="80000"/>
                    </a:schemeClr>
                  </a:glow>
                </a:effectLst>
                <a:latin typeface="+mn-ea"/>
                <a:ea typeface="+mn-ea"/>
              </a:rPr>
              <a:t>)</a:t>
            </a:r>
            <a:r>
              <a:rPr lang="ja-JP" altLang="en-US" sz="1400" dirty="0">
                <a:solidFill>
                  <a:srgbClr val="000000"/>
                </a:solidFill>
                <a:effectLst>
                  <a:glow rad="50800">
                    <a:schemeClr val="bg1">
                      <a:alpha val="80000"/>
                    </a:schemeClr>
                  </a:glow>
                </a:effectLst>
                <a:latin typeface="+mn-ea"/>
                <a:ea typeface="+mn-ea"/>
              </a:rPr>
              <a:t>外部結合</a:t>
            </a:r>
            <a:r>
              <a:rPr lang="ja-JP" altLang="en-US" sz="1400" dirty="0" smtClean="0">
                <a:solidFill>
                  <a:srgbClr val="000000"/>
                </a:solidFill>
                <a:effectLst>
                  <a:glow rad="50800">
                    <a:schemeClr val="bg1">
                      <a:alpha val="80000"/>
                    </a:schemeClr>
                  </a:glow>
                </a:effectLst>
                <a:latin typeface="+mn-ea"/>
                <a:ea typeface="+mn-ea"/>
              </a:rPr>
              <a:t>：</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a:solidFill>
                  <a:srgbClr val="000000"/>
                </a:solidFill>
                <a:effectLst>
                  <a:glow rad="50800">
                    <a:schemeClr val="bg1">
                      <a:alpha val="80000"/>
                    </a:schemeClr>
                  </a:glow>
                </a:effectLst>
                <a:latin typeface="+mn-ea"/>
                <a:ea typeface="+mn-ea"/>
              </a:rPr>
              <a:t>　</a:t>
            </a:r>
            <a:r>
              <a:rPr lang="ja-JP" altLang="en-US" sz="1400" dirty="0" smtClean="0">
                <a:solidFill>
                  <a:srgbClr val="000000"/>
                </a:solidFill>
                <a:effectLst>
                  <a:glow rad="50800">
                    <a:schemeClr val="bg1">
                      <a:alpha val="80000"/>
                    </a:schemeClr>
                  </a:glow>
                </a:effectLst>
                <a:latin typeface="+mn-ea"/>
                <a:ea typeface="+mn-ea"/>
              </a:rPr>
              <a:t>　右</a:t>
            </a:r>
            <a:r>
              <a:rPr lang="en-US" altLang="ja-JP" sz="1400" dirty="0">
                <a:solidFill>
                  <a:srgbClr val="000000"/>
                </a:solidFill>
                <a:effectLst>
                  <a:glow rad="50800">
                    <a:schemeClr val="bg1">
                      <a:alpha val="80000"/>
                    </a:schemeClr>
                  </a:glow>
                </a:effectLst>
                <a:latin typeface="+mn-ea"/>
                <a:ea typeface="+mn-ea"/>
              </a:rPr>
              <a:t>(</a:t>
            </a:r>
            <a:r>
              <a:rPr lang="ja-JP" altLang="en-US" sz="1400" dirty="0">
                <a:solidFill>
                  <a:srgbClr val="000000"/>
                </a:solidFill>
                <a:effectLst>
                  <a:glow rad="50800">
                    <a:schemeClr val="bg1">
                      <a:alpha val="80000"/>
                    </a:schemeClr>
                  </a:glow>
                </a:effectLst>
                <a:latin typeface="+mn-ea"/>
                <a:ea typeface="+mn-ea"/>
              </a:rPr>
              <a:t>左</a:t>
            </a:r>
            <a:r>
              <a:rPr lang="en-US" altLang="ja-JP" sz="1400" dirty="0">
                <a:solidFill>
                  <a:srgbClr val="000000"/>
                </a:solidFill>
                <a:effectLst>
                  <a:glow rad="50800">
                    <a:schemeClr val="bg1">
                      <a:alpha val="80000"/>
                    </a:schemeClr>
                  </a:glow>
                </a:effectLst>
                <a:latin typeface="+mn-ea"/>
                <a:ea typeface="+mn-ea"/>
              </a:rPr>
              <a:t>)</a:t>
            </a:r>
            <a:r>
              <a:rPr lang="ja-JP" altLang="en-US" sz="1400" dirty="0">
                <a:solidFill>
                  <a:srgbClr val="000000"/>
                </a:solidFill>
                <a:effectLst>
                  <a:glow rad="50800">
                    <a:schemeClr val="bg1">
                      <a:alpha val="80000"/>
                    </a:schemeClr>
                  </a:glow>
                </a:effectLst>
                <a:latin typeface="+mn-ea"/>
                <a:ea typeface="+mn-ea"/>
              </a:rPr>
              <a:t>側のテーブルの共通しないレコードを含めて列</a:t>
            </a:r>
            <a:r>
              <a:rPr lang="ja-JP" altLang="en-US" sz="1400" dirty="0" smtClean="0">
                <a:solidFill>
                  <a:srgbClr val="000000"/>
                </a:solidFill>
                <a:effectLst>
                  <a:glow rad="50800">
                    <a:schemeClr val="bg1">
                      <a:alpha val="80000"/>
                    </a:schemeClr>
                  </a:glow>
                </a:effectLst>
                <a:latin typeface="+mn-ea"/>
                <a:ea typeface="+mn-ea"/>
              </a:rPr>
              <a:t>を</a:t>
            </a:r>
            <a:r>
              <a:rPr lang="ja-JP" altLang="en-US" sz="1400" dirty="0">
                <a:solidFill>
                  <a:srgbClr val="000000"/>
                </a:solidFill>
                <a:effectLst>
                  <a:glow rad="50800">
                    <a:schemeClr val="bg1">
                      <a:alpha val="80000"/>
                    </a:schemeClr>
                  </a:glow>
                </a:effectLst>
                <a:latin typeface="+mn-ea"/>
                <a:ea typeface="+mn-ea"/>
              </a:rPr>
              <a:t>結合</a:t>
            </a:r>
          </a:p>
          <a:p>
            <a:pPr>
              <a:lnSpc>
                <a:spcPct val="150000"/>
              </a:lnSpc>
            </a:pPr>
            <a:r>
              <a:rPr lang="ja-JP" altLang="en-US" sz="1400" dirty="0" smtClean="0">
                <a:solidFill>
                  <a:srgbClr val="000000"/>
                </a:solidFill>
                <a:effectLst>
                  <a:glow rad="50800">
                    <a:schemeClr val="bg1">
                      <a:alpha val="80000"/>
                    </a:schemeClr>
                  </a:glow>
                </a:effectLst>
                <a:latin typeface="+mn-ea"/>
                <a:ea typeface="+mn-ea"/>
              </a:rPr>
              <a:t>　・内部</a:t>
            </a:r>
            <a:r>
              <a:rPr lang="ja-JP" altLang="en-US" sz="1400" dirty="0">
                <a:solidFill>
                  <a:srgbClr val="000000"/>
                </a:solidFill>
                <a:effectLst>
                  <a:glow rad="50800">
                    <a:schemeClr val="bg1">
                      <a:alpha val="80000"/>
                    </a:schemeClr>
                  </a:glow>
                </a:effectLst>
                <a:latin typeface="+mn-ea"/>
                <a:ea typeface="+mn-ea"/>
              </a:rPr>
              <a:t>結合</a:t>
            </a:r>
            <a:r>
              <a:rPr lang="ja-JP" altLang="en-US" sz="1400" dirty="0" smtClean="0">
                <a:solidFill>
                  <a:srgbClr val="000000"/>
                </a:solidFill>
                <a:effectLst>
                  <a:glow rad="50800">
                    <a:schemeClr val="bg1">
                      <a:alpha val="80000"/>
                    </a:schemeClr>
                  </a:glow>
                </a:effectLst>
                <a:latin typeface="+mn-ea"/>
                <a:ea typeface="+mn-ea"/>
              </a:rPr>
              <a:t>：</a:t>
            </a:r>
            <a:endParaRPr lang="en-US" altLang="ja-JP" sz="1400" dirty="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　　両方に共通</a:t>
            </a:r>
            <a:r>
              <a:rPr lang="ja-JP" altLang="en-US" sz="1400" dirty="0">
                <a:solidFill>
                  <a:srgbClr val="000000"/>
                </a:solidFill>
                <a:effectLst>
                  <a:glow rad="50800">
                    <a:schemeClr val="bg1">
                      <a:alpha val="80000"/>
                    </a:schemeClr>
                  </a:glow>
                </a:effectLst>
                <a:latin typeface="+mn-ea"/>
                <a:ea typeface="+mn-ea"/>
              </a:rPr>
              <a:t>するレコードを対象として列</a:t>
            </a:r>
            <a:r>
              <a:rPr lang="ja-JP" altLang="en-US" sz="1400" dirty="0" smtClean="0">
                <a:solidFill>
                  <a:srgbClr val="000000"/>
                </a:solidFill>
                <a:effectLst>
                  <a:glow rad="50800">
                    <a:schemeClr val="bg1">
                      <a:alpha val="80000"/>
                    </a:schemeClr>
                  </a:glow>
                </a:effectLst>
                <a:latin typeface="+mn-ea"/>
                <a:ea typeface="+mn-ea"/>
              </a:rPr>
              <a:t>を</a:t>
            </a:r>
            <a:r>
              <a:rPr lang="ja-JP" altLang="en-US" sz="1400" dirty="0">
                <a:solidFill>
                  <a:srgbClr val="000000"/>
                </a:solidFill>
                <a:effectLst>
                  <a:glow rad="50800">
                    <a:schemeClr val="bg1">
                      <a:alpha val="80000"/>
                    </a:schemeClr>
                  </a:glow>
                </a:effectLst>
                <a:latin typeface="+mn-ea"/>
                <a:ea typeface="+mn-ea"/>
              </a:rPr>
              <a:t>結合</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r>
              <a:rPr lang="ja-JP" altLang="en-US" sz="1400" dirty="0" smtClean="0">
                <a:solidFill>
                  <a:srgbClr val="000000"/>
                </a:solidFill>
                <a:effectLst>
                  <a:glow rad="50800">
                    <a:schemeClr val="bg1">
                      <a:alpha val="80000"/>
                    </a:schemeClr>
                  </a:glow>
                </a:effectLst>
                <a:latin typeface="+mn-ea"/>
                <a:ea typeface="+mn-ea"/>
              </a:rPr>
              <a:t>・テーブルは左側に置くものを基準とする</a:t>
            </a:r>
            <a:endParaRPr lang="en-US" altLang="ja-JP" sz="1400" dirty="0" smtClean="0">
              <a:solidFill>
                <a:srgbClr val="000000"/>
              </a:solidFill>
              <a:effectLst>
                <a:glow rad="50800">
                  <a:schemeClr val="bg1">
                    <a:alpha val="80000"/>
                  </a:schemeClr>
                </a:glow>
              </a:effectLst>
              <a:latin typeface="+mn-ea"/>
              <a:ea typeface="+mn-ea"/>
            </a:endParaRPr>
          </a:p>
          <a:p>
            <a:pPr>
              <a:lnSpc>
                <a:spcPct val="150000"/>
              </a:lnSpc>
            </a:pPr>
            <a:endParaRPr lang="en-US" altLang="ja-JP" sz="1400" dirty="0">
              <a:solidFill>
                <a:srgbClr val="000000"/>
              </a:solidFill>
              <a:effectLst>
                <a:glow rad="50800">
                  <a:schemeClr val="bg1">
                    <a:alpha val="80000"/>
                  </a:schemeClr>
                </a:glow>
              </a:effectLst>
              <a:latin typeface="+mn-ea"/>
              <a:ea typeface="+mn-ea"/>
            </a:endParaRPr>
          </a:p>
          <a:p>
            <a:pPr>
              <a:lnSpc>
                <a:spcPct val="150000"/>
              </a:lnSpc>
            </a:pPr>
            <a:endParaRPr lang="en-US" altLang="ja-JP" sz="1400" dirty="0">
              <a:solidFill>
                <a:srgbClr val="000000"/>
              </a:solidFill>
              <a:effectLst>
                <a:glow rad="50800">
                  <a:schemeClr val="bg1">
                    <a:alpha val="80000"/>
                  </a:schemeClr>
                </a:glow>
              </a:effectLst>
              <a:latin typeface="+mn-ea"/>
              <a:ea typeface="+mn-ea"/>
            </a:endParaRPr>
          </a:p>
          <a:p>
            <a:pPr>
              <a:lnSpc>
                <a:spcPct val="150000"/>
              </a:lnSpc>
            </a:pPr>
            <a:r>
              <a:rPr lang="ja-JP" altLang="en-US" sz="1050" dirty="0" smtClean="0">
                <a:solidFill>
                  <a:srgbClr val="000000"/>
                </a:solidFill>
                <a:effectLst>
                  <a:glow rad="50800">
                    <a:schemeClr val="bg1">
                      <a:alpha val="80000"/>
                    </a:schemeClr>
                  </a:glow>
                </a:effectLst>
                <a:latin typeface="+mn-ea"/>
                <a:ea typeface="+mn-ea"/>
              </a:rPr>
              <a:t>右図の出典：</a:t>
            </a:r>
            <a:r>
              <a:rPr lang="en-US" altLang="ja-JP" sz="1050" dirty="0">
                <a:solidFill>
                  <a:srgbClr val="000000"/>
                </a:solidFill>
                <a:effectLst>
                  <a:glow rad="50800">
                    <a:schemeClr val="bg1">
                      <a:alpha val="80000"/>
                    </a:schemeClr>
                  </a:glow>
                </a:effectLst>
                <a:latin typeface="+mn-ea"/>
                <a:ea typeface="+mn-ea"/>
                <a:hlinkClick r:id="rId3"/>
              </a:rPr>
              <a:t>https://</a:t>
            </a:r>
            <a:r>
              <a:rPr lang="en-US" altLang="ja-JP" sz="1050" dirty="0" smtClean="0">
                <a:solidFill>
                  <a:srgbClr val="000000"/>
                </a:solidFill>
                <a:effectLst>
                  <a:glow rad="50800">
                    <a:schemeClr val="bg1">
                      <a:alpha val="80000"/>
                    </a:schemeClr>
                  </a:glow>
                </a:effectLst>
                <a:latin typeface="+mn-ea"/>
                <a:ea typeface="+mn-ea"/>
                <a:hlinkClick r:id="rId3"/>
              </a:rPr>
              <a:t>atmarkit.itmedia.co.jp/ait/articles/1703/01/news186.html</a:t>
            </a:r>
            <a:endParaRPr lang="en-US" altLang="ja-JP" sz="1050" dirty="0" smtClean="0">
              <a:solidFill>
                <a:srgbClr val="000000"/>
              </a:solidFill>
              <a:effectLst>
                <a:glow rad="50800">
                  <a:schemeClr val="bg1">
                    <a:alpha val="80000"/>
                  </a:schemeClr>
                </a:glow>
              </a:effectLst>
              <a:latin typeface="+mn-ea"/>
              <a:ea typeface="+mn-ea"/>
            </a:endParaRPr>
          </a:p>
        </p:txBody>
      </p:sp>
      <p:pic>
        <p:nvPicPr>
          <p:cNvPr id="5" name="図 4"/>
          <p:cNvPicPr>
            <a:picLocks noChangeAspect="1"/>
          </p:cNvPicPr>
          <p:nvPr/>
        </p:nvPicPr>
        <p:blipFill rotWithShape="1">
          <a:blip r:embed="rId4"/>
          <a:srcRect l="894" t="1033" r="1"/>
          <a:stretch/>
        </p:blipFill>
        <p:spPr>
          <a:xfrm>
            <a:off x="4978165" y="3249770"/>
            <a:ext cx="3950169" cy="3063605"/>
          </a:xfrm>
          <a:prstGeom prst="rect">
            <a:avLst/>
          </a:prstGeom>
        </p:spPr>
      </p:pic>
      <p:cxnSp>
        <p:nvCxnSpPr>
          <p:cNvPr id="7" name="直線コネクタ 6"/>
          <p:cNvCxnSpPr/>
          <p:nvPr/>
        </p:nvCxnSpPr>
        <p:spPr bwMode="auto">
          <a:xfrm>
            <a:off x="5756856" y="4529070"/>
            <a:ext cx="347730"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9" name="正方形/長方形 8"/>
          <p:cNvSpPr/>
          <p:nvPr/>
        </p:nvSpPr>
        <p:spPr bwMode="auto">
          <a:xfrm>
            <a:off x="5769735" y="3644721"/>
            <a:ext cx="384220" cy="425003"/>
          </a:xfrm>
          <a:prstGeom prst="rect">
            <a:avLst/>
          </a:prstGeom>
          <a:noFill/>
          <a:ln w="28575" cap="flat" cmpd="sng" algn="ctr">
            <a:solidFill>
              <a:schemeClr val="accent6"/>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0" name="正方形/長方形 9"/>
          <p:cNvSpPr/>
          <p:nvPr/>
        </p:nvSpPr>
        <p:spPr bwMode="auto">
          <a:xfrm>
            <a:off x="7811037" y="3631283"/>
            <a:ext cx="384220" cy="310210"/>
          </a:xfrm>
          <a:prstGeom prst="rect">
            <a:avLst/>
          </a:prstGeom>
          <a:noFill/>
          <a:ln w="28575"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 name="正方形/長方形 10"/>
          <p:cNvSpPr/>
          <p:nvPr/>
        </p:nvSpPr>
        <p:spPr bwMode="auto">
          <a:xfrm>
            <a:off x="5769735" y="3772951"/>
            <a:ext cx="384220" cy="310210"/>
          </a:xfrm>
          <a:prstGeom prst="rect">
            <a:avLst/>
          </a:prstGeom>
          <a:noFill/>
          <a:ln w="28575"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2" name="正方形/長方形 11"/>
          <p:cNvSpPr/>
          <p:nvPr/>
        </p:nvSpPr>
        <p:spPr bwMode="auto">
          <a:xfrm>
            <a:off x="7822405" y="4981978"/>
            <a:ext cx="384220" cy="425003"/>
          </a:xfrm>
          <a:prstGeom prst="rect">
            <a:avLst/>
          </a:prstGeom>
          <a:noFill/>
          <a:ln w="28575" cap="flat" cmpd="sng" algn="ctr">
            <a:solidFill>
              <a:schemeClr val="accent6"/>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 name="正方形/長方形 12"/>
          <p:cNvSpPr/>
          <p:nvPr/>
        </p:nvSpPr>
        <p:spPr bwMode="auto">
          <a:xfrm>
            <a:off x="4987979" y="3631283"/>
            <a:ext cx="384220" cy="425003"/>
          </a:xfrm>
          <a:prstGeom prst="rect">
            <a:avLst/>
          </a:prstGeom>
          <a:noFill/>
          <a:ln w="28575" cap="flat" cmpd="sng" algn="ctr">
            <a:solidFill>
              <a:schemeClr val="accent3"/>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4" name="正方形/長方形 13"/>
          <p:cNvSpPr/>
          <p:nvPr/>
        </p:nvSpPr>
        <p:spPr bwMode="auto">
          <a:xfrm>
            <a:off x="5009882" y="3644721"/>
            <a:ext cx="352022" cy="283335"/>
          </a:xfrm>
          <a:prstGeom prst="rect">
            <a:avLst/>
          </a:prstGeom>
          <a:noFill/>
          <a:ln w="28575"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5" name="正方形/長方形 14"/>
          <p:cNvSpPr/>
          <p:nvPr/>
        </p:nvSpPr>
        <p:spPr bwMode="auto">
          <a:xfrm>
            <a:off x="7813655" y="4245531"/>
            <a:ext cx="384220" cy="425003"/>
          </a:xfrm>
          <a:prstGeom prst="rect">
            <a:avLst/>
          </a:prstGeom>
          <a:noFill/>
          <a:ln w="28575" cap="flat" cmpd="sng" algn="ctr">
            <a:solidFill>
              <a:schemeClr val="accent3"/>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6" name="正方形/長方形 15"/>
          <p:cNvSpPr/>
          <p:nvPr/>
        </p:nvSpPr>
        <p:spPr bwMode="auto">
          <a:xfrm>
            <a:off x="7811037" y="5845064"/>
            <a:ext cx="384220" cy="425003"/>
          </a:xfrm>
          <a:prstGeom prst="rect">
            <a:avLst/>
          </a:prstGeom>
          <a:noFill/>
          <a:ln w="28575" cap="flat" cmpd="sng" algn="ctr">
            <a:solidFill>
              <a:schemeClr val="accent3"/>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正方形/長方形 16"/>
          <p:cNvSpPr/>
          <p:nvPr/>
        </p:nvSpPr>
        <p:spPr bwMode="auto">
          <a:xfrm>
            <a:off x="7822405" y="5718425"/>
            <a:ext cx="384220" cy="425003"/>
          </a:xfrm>
          <a:prstGeom prst="rect">
            <a:avLst/>
          </a:prstGeom>
          <a:noFill/>
          <a:ln w="28575" cap="flat" cmpd="sng" algn="ctr">
            <a:solidFill>
              <a:schemeClr val="accent6"/>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8" name="正方形/長方形 17"/>
          <p:cNvSpPr/>
          <p:nvPr/>
        </p:nvSpPr>
        <p:spPr bwMode="auto">
          <a:xfrm>
            <a:off x="5009434" y="6114311"/>
            <a:ext cx="384220" cy="425003"/>
          </a:xfrm>
          <a:prstGeom prst="rect">
            <a:avLst/>
          </a:prstGeom>
          <a:noFill/>
          <a:ln w="28575" cap="flat" cmpd="sng" algn="ctr">
            <a:solidFill>
              <a:schemeClr val="accent6"/>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9" name="正方形/長方形 18"/>
          <p:cNvSpPr/>
          <p:nvPr/>
        </p:nvSpPr>
        <p:spPr bwMode="auto">
          <a:xfrm>
            <a:off x="5009882" y="5106145"/>
            <a:ext cx="384220" cy="310210"/>
          </a:xfrm>
          <a:prstGeom prst="rect">
            <a:avLst/>
          </a:prstGeom>
          <a:noFill/>
          <a:ln w="28575"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0" name="正方形/長方形 19"/>
          <p:cNvSpPr/>
          <p:nvPr/>
        </p:nvSpPr>
        <p:spPr bwMode="auto">
          <a:xfrm>
            <a:off x="5018396" y="5556548"/>
            <a:ext cx="384220" cy="425003"/>
          </a:xfrm>
          <a:prstGeom prst="rect">
            <a:avLst/>
          </a:prstGeom>
          <a:noFill/>
          <a:ln w="28575" cap="flat" cmpd="sng" algn="ctr">
            <a:solidFill>
              <a:schemeClr val="accent3"/>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正方形/長方形 20"/>
          <p:cNvSpPr/>
          <p:nvPr/>
        </p:nvSpPr>
        <p:spPr>
          <a:xfrm>
            <a:off x="5424923" y="6108846"/>
            <a:ext cx="1085255" cy="525337"/>
          </a:xfrm>
          <a:prstGeom prst="rect">
            <a:avLst/>
          </a:prstGeom>
        </p:spPr>
        <p:txBody>
          <a:bodyPr wrap="square">
            <a:spAutoFit/>
          </a:bodyPr>
          <a:lstStyle/>
          <a:p>
            <a:pPr>
              <a:lnSpc>
                <a:spcPct val="150000"/>
              </a:lnSpc>
            </a:pPr>
            <a:r>
              <a:rPr lang="ja-JP" altLang="en-US" sz="900" dirty="0" smtClean="0">
                <a:solidFill>
                  <a:schemeClr val="accent6"/>
                </a:solidFill>
                <a:effectLst>
                  <a:glow rad="50800">
                    <a:schemeClr val="bg1">
                      <a:alpha val="80000"/>
                    </a:schemeClr>
                  </a:glow>
                </a:effectLst>
                <a:latin typeface="+mn-ea"/>
                <a:ea typeface="+mn-ea"/>
              </a:rPr>
              <a:t>右側テーブルの</a:t>
            </a:r>
            <a:endParaRPr lang="en-US" altLang="ja-JP" sz="900" dirty="0" smtClean="0">
              <a:solidFill>
                <a:schemeClr val="accent6"/>
              </a:solidFill>
              <a:effectLst>
                <a:glow rad="50800">
                  <a:schemeClr val="bg1">
                    <a:alpha val="80000"/>
                  </a:schemeClr>
                </a:glow>
              </a:effectLst>
              <a:latin typeface="+mn-ea"/>
              <a:ea typeface="+mn-ea"/>
            </a:endParaRPr>
          </a:p>
          <a:p>
            <a:pPr>
              <a:lnSpc>
                <a:spcPct val="150000"/>
              </a:lnSpc>
            </a:pPr>
            <a:r>
              <a:rPr lang="ja-JP" altLang="en-US" sz="900" dirty="0" smtClean="0">
                <a:solidFill>
                  <a:schemeClr val="accent6"/>
                </a:solidFill>
                <a:effectLst>
                  <a:glow rad="50800">
                    <a:schemeClr val="bg1">
                      <a:alpha val="80000"/>
                    </a:schemeClr>
                  </a:glow>
                </a:effectLst>
                <a:latin typeface="+mn-ea"/>
                <a:ea typeface="+mn-ea"/>
              </a:rPr>
              <a:t>キー項目</a:t>
            </a:r>
            <a:endParaRPr lang="en-US" altLang="ja-JP" sz="900" dirty="0">
              <a:solidFill>
                <a:schemeClr val="accent6"/>
              </a:solidFill>
              <a:effectLst>
                <a:glow rad="50800">
                  <a:schemeClr val="bg1">
                    <a:alpha val="80000"/>
                  </a:schemeClr>
                </a:glow>
              </a:effectLst>
              <a:latin typeface="+mn-ea"/>
              <a:ea typeface="+mn-ea"/>
            </a:endParaRPr>
          </a:p>
        </p:txBody>
      </p:sp>
      <p:sp>
        <p:nvSpPr>
          <p:cNvPr id="22" name="正方形/長方形 21"/>
          <p:cNvSpPr/>
          <p:nvPr/>
        </p:nvSpPr>
        <p:spPr>
          <a:xfrm>
            <a:off x="5419217" y="5518998"/>
            <a:ext cx="1085255" cy="507831"/>
          </a:xfrm>
          <a:prstGeom prst="rect">
            <a:avLst/>
          </a:prstGeom>
        </p:spPr>
        <p:txBody>
          <a:bodyPr wrap="square">
            <a:spAutoFit/>
          </a:bodyPr>
          <a:lstStyle/>
          <a:p>
            <a:pPr>
              <a:lnSpc>
                <a:spcPct val="150000"/>
              </a:lnSpc>
            </a:pPr>
            <a:r>
              <a:rPr lang="ja-JP" altLang="en-US" sz="900" dirty="0" smtClean="0">
                <a:solidFill>
                  <a:schemeClr val="accent3">
                    <a:lumMod val="75000"/>
                  </a:schemeClr>
                </a:solidFill>
                <a:effectLst>
                  <a:glow rad="50800">
                    <a:schemeClr val="bg1">
                      <a:alpha val="80000"/>
                    </a:schemeClr>
                  </a:glow>
                </a:effectLst>
                <a:latin typeface="+mn-ea"/>
                <a:ea typeface="+mn-ea"/>
              </a:rPr>
              <a:t>左側テーブルの</a:t>
            </a:r>
            <a:endParaRPr lang="en-US" altLang="ja-JP" sz="900" dirty="0" smtClean="0">
              <a:solidFill>
                <a:schemeClr val="accent3">
                  <a:lumMod val="75000"/>
                </a:schemeClr>
              </a:solidFill>
              <a:effectLst>
                <a:glow rad="50800">
                  <a:schemeClr val="bg1">
                    <a:alpha val="80000"/>
                  </a:schemeClr>
                </a:glow>
              </a:effectLst>
              <a:latin typeface="+mn-ea"/>
              <a:ea typeface="+mn-ea"/>
            </a:endParaRPr>
          </a:p>
          <a:p>
            <a:pPr>
              <a:lnSpc>
                <a:spcPct val="150000"/>
              </a:lnSpc>
            </a:pPr>
            <a:r>
              <a:rPr lang="ja-JP" altLang="en-US" sz="900" dirty="0" smtClean="0">
                <a:solidFill>
                  <a:schemeClr val="accent3">
                    <a:lumMod val="75000"/>
                  </a:schemeClr>
                </a:solidFill>
                <a:effectLst>
                  <a:glow rad="50800">
                    <a:schemeClr val="bg1">
                      <a:alpha val="80000"/>
                    </a:schemeClr>
                  </a:glow>
                </a:effectLst>
                <a:latin typeface="+mn-ea"/>
                <a:ea typeface="+mn-ea"/>
              </a:rPr>
              <a:t>キー項目</a:t>
            </a:r>
            <a:endParaRPr lang="en-US" altLang="ja-JP" sz="900" dirty="0">
              <a:solidFill>
                <a:schemeClr val="accent3">
                  <a:lumMod val="75000"/>
                </a:schemeClr>
              </a:solidFill>
              <a:effectLst>
                <a:glow rad="50800">
                  <a:schemeClr val="bg1">
                    <a:alpha val="80000"/>
                  </a:schemeClr>
                </a:glow>
              </a:effectLst>
              <a:latin typeface="+mn-ea"/>
              <a:ea typeface="+mn-ea"/>
            </a:endParaRPr>
          </a:p>
        </p:txBody>
      </p:sp>
      <p:sp>
        <p:nvSpPr>
          <p:cNvPr id="23" name="正方形/長方形 22"/>
          <p:cNvSpPr/>
          <p:nvPr/>
        </p:nvSpPr>
        <p:spPr>
          <a:xfrm>
            <a:off x="5402616" y="5028235"/>
            <a:ext cx="1085255" cy="507831"/>
          </a:xfrm>
          <a:prstGeom prst="rect">
            <a:avLst/>
          </a:prstGeom>
        </p:spPr>
        <p:txBody>
          <a:bodyPr wrap="square">
            <a:spAutoFit/>
          </a:bodyPr>
          <a:lstStyle/>
          <a:p>
            <a:pPr>
              <a:lnSpc>
                <a:spcPct val="150000"/>
              </a:lnSpc>
            </a:pPr>
            <a:r>
              <a:rPr lang="ja-JP" altLang="en-US" sz="900" dirty="0" smtClean="0">
                <a:solidFill>
                  <a:schemeClr val="accent5"/>
                </a:solidFill>
                <a:effectLst>
                  <a:glow rad="50800">
                    <a:schemeClr val="bg1">
                      <a:alpha val="80000"/>
                    </a:schemeClr>
                  </a:glow>
                </a:effectLst>
                <a:latin typeface="+mn-ea"/>
                <a:ea typeface="+mn-ea"/>
              </a:rPr>
              <a:t>両テーブルに共通の</a:t>
            </a:r>
            <a:endParaRPr lang="en-US" altLang="ja-JP" sz="900" dirty="0" smtClean="0">
              <a:solidFill>
                <a:schemeClr val="accent5"/>
              </a:solidFill>
              <a:effectLst>
                <a:glow rad="50800">
                  <a:schemeClr val="bg1">
                    <a:alpha val="80000"/>
                  </a:schemeClr>
                </a:glow>
              </a:effectLst>
              <a:latin typeface="+mn-ea"/>
              <a:ea typeface="+mn-ea"/>
            </a:endParaRPr>
          </a:p>
          <a:p>
            <a:pPr>
              <a:lnSpc>
                <a:spcPct val="150000"/>
              </a:lnSpc>
            </a:pPr>
            <a:r>
              <a:rPr lang="ja-JP" altLang="en-US" sz="900" dirty="0" smtClean="0">
                <a:solidFill>
                  <a:schemeClr val="accent5"/>
                </a:solidFill>
                <a:effectLst>
                  <a:glow rad="50800">
                    <a:schemeClr val="bg1">
                      <a:alpha val="80000"/>
                    </a:schemeClr>
                  </a:glow>
                </a:effectLst>
                <a:latin typeface="+mn-ea"/>
                <a:ea typeface="+mn-ea"/>
              </a:rPr>
              <a:t>キー項目</a:t>
            </a:r>
            <a:endParaRPr lang="en-US" altLang="ja-JP" sz="900" dirty="0">
              <a:solidFill>
                <a:schemeClr val="accent5"/>
              </a:solidFill>
              <a:effectLst>
                <a:glow rad="50800">
                  <a:schemeClr val="bg1">
                    <a:alpha val="80000"/>
                  </a:schemeClr>
                </a:glow>
              </a:effectLst>
              <a:latin typeface="+mn-ea"/>
              <a:ea typeface="+mn-ea"/>
            </a:endParaRPr>
          </a:p>
        </p:txBody>
      </p:sp>
    </p:spTree>
    <p:extLst>
      <p:ext uri="{BB962C8B-B14F-4D97-AF65-F5344CB8AC3E}">
        <p14:creationId xmlns:p14="http://schemas.microsoft.com/office/powerpoint/2010/main" val="1872245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Jupyter</a:t>
            </a:r>
            <a:r>
              <a:rPr kumimoji="1" lang="ja-JP" altLang="en-US" dirty="0" smtClean="0"/>
              <a:t>のリセット</a:t>
            </a:r>
            <a:r>
              <a:rPr lang="ja-JP" altLang="en-US" dirty="0" smtClean="0"/>
              <a:t>（リスタート）</a:t>
            </a:r>
            <a:endParaRPr kumimoji="1" lang="ja-JP" altLang="en-US" dirty="0"/>
          </a:p>
        </p:txBody>
      </p:sp>
      <p:pic>
        <p:nvPicPr>
          <p:cNvPr id="3" name="図 2"/>
          <p:cNvPicPr>
            <a:picLocks noChangeAspect="1"/>
          </p:cNvPicPr>
          <p:nvPr/>
        </p:nvPicPr>
        <p:blipFill>
          <a:blip r:embed="rId2"/>
          <a:stretch>
            <a:fillRect/>
          </a:stretch>
        </p:blipFill>
        <p:spPr>
          <a:xfrm>
            <a:off x="411628" y="3857688"/>
            <a:ext cx="4724435" cy="2495568"/>
          </a:xfrm>
          <a:prstGeom prst="rect">
            <a:avLst/>
          </a:prstGeom>
        </p:spPr>
      </p:pic>
      <p:sp>
        <p:nvSpPr>
          <p:cNvPr id="4" name="フリーフォーム 3"/>
          <p:cNvSpPr/>
          <p:nvPr/>
        </p:nvSpPr>
        <p:spPr bwMode="auto">
          <a:xfrm>
            <a:off x="2078387" y="3822951"/>
            <a:ext cx="463639" cy="326246"/>
          </a:xfrm>
          <a:custGeom>
            <a:avLst/>
            <a:gdLst>
              <a:gd name="connsiteX0" fmla="*/ 206062 w 463639"/>
              <a:gd name="connsiteY0" fmla="*/ 304800 h 326246"/>
              <a:gd name="connsiteX1" fmla="*/ 12878 w 463639"/>
              <a:gd name="connsiteY1" fmla="*/ 248991 h 326246"/>
              <a:gd name="connsiteX2" fmla="*/ 8586 w 463639"/>
              <a:gd name="connsiteY2" fmla="*/ 236112 h 326246"/>
              <a:gd name="connsiteX3" fmla="*/ 0 w 463639"/>
              <a:gd name="connsiteY3" fmla="*/ 218940 h 326246"/>
              <a:gd name="connsiteX4" fmla="*/ 4293 w 463639"/>
              <a:gd name="connsiteY4" fmla="*/ 137374 h 326246"/>
              <a:gd name="connsiteX5" fmla="*/ 17171 w 463639"/>
              <a:gd name="connsiteY5" fmla="*/ 107323 h 326246"/>
              <a:gd name="connsiteX6" fmla="*/ 25757 w 463639"/>
              <a:gd name="connsiteY6" fmla="*/ 85859 h 326246"/>
              <a:gd name="connsiteX7" fmla="*/ 34343 w 463639"/>
              <a:gd name="connsiteY7" fmla="*/ 72980 h 326246"/>
              <a:gd name="connsiteX8" fmla="*/ 38636 w 463639"/>
              <a:gd name="connsiteY8" fmla="*/ 60101 h 326246"/>
              <a:gd name="connsiteX9" fmla="*/ 51515 w 463639"/>
              <a:gd name="connsiteY9" fmla="*/ 51515 h 326246"/>
              <a:gd name="connsiteX10" fmla="*/ 68687 w 463639"/>
              <a:gd name="connsiteY10" fmla="*/ 34343 h 326246"/>
              <a:gd name="connsiteX11" fmla="*/ 98738 w 463639"/>
              <a:gd name="connsiteY11" fmla="*/ 21464 h 326246"/>
              <a:gd name="connsiteX12" fmla="*/ 115909 w 463639"/>
              <a:gd name="connsiteY12" fmla="*/ 12878 h 326246"/>
              <a:gd name="connsiteX13" fmla="*/ 141667 w 463639"/>
              <a:gd name="connsiteY13" fmla="*/ 4292 h 326246"/>
              <a:gd name="connsiteX14" fmla="*/ 154546 w 463639"/>
              <a:gd name="connsiteY14" fmla="*/ 0 h 326246"/>
              <a:gd name="connsiteX15" fmla="*/ 304800 w 463639"/>
              <a:gd name="connsiteY15" fmla="*/ 4292 h 326246"/>
              <a:gd name="connsiteX16" fmla="*/ 317678 w 463639"/>
              <a:gd name="connsiteY16" fmla="*/ 12878 h 326246"/>
              <a:gd name="connsiteX17" fmla="*/ 343436 w 463639"/>
              <a:gd name="connsiteY17" fmla="*/ 21464 h 326246"/>
              <a:gd name="connsiteX18" fmla="*/ 382073 w 463639"/>
              <a:gd name="connsiteY18" fmla="*/ 42929 h 326246"/>
              <a:gd name="connsiteX19" fmla="*/ 407831 w 463639"/>
              <a:gd name="connsiteY19" fmla="*/ 55808 h 326246"/>
              <a:gd name="connsiteX20" fmla="*/ 420709 w 463639"/>
              <a:gd name="connsiteY20" fmla="*/ 68687 h 326246"/>
              <a:gd name="connsiteX21" fmla="*/ 442174 w 463639"/>
              <a:gd name="connsiteY21" fmla="*/ 85859 h 326246"/>
              <a:gd name="connsiteX22" fmla="*/ 446467 w 463639"/>
              <a:gd name="connsiteY22" fmla="*/ 103031 h 326246"/>
              <a:gd name="connsiteX23" fmla="*/ 463639 w 463639"/>
              <a:gd name="connsiteY23" fmla="*/ 137374 h 326246"/>
              <a:gd name="connsiteX24" fmla="*/ 459346 w 463639"/>
              <a:gd name="connsiteY24" fmla="*/ 240405 h 326246"/>
              <a:gd name="connsiteX25" fmla="*/ 450760 w 463639"/>
              <a:gd name="connsiteY25" fmla="*/ 253284 h 326246"/>
              <a:gd name="connsiteX26" fmla="*/ 446467 w 463639"/>
              <a:gd name="connsiteY26" fmla="*/ 266163 h 326246"/>
              <a:gd name="connsiteX27" fmla="*/ 407831 w 463639"/>
              <a:gd name="connsiteY27" fmla="*/ 291921 h 326246"/>
              <a:gd name="connsiteX28" fmla="*/ 394952 w 463639"/>
              <a:gd name="connsiteY28" fmla="*/ 296214 h 326246"/>
              <a:gd name="connsiteX29" fmla="*/ 360608 w 463639"/>
              <a:gd name="connsiteY29" fmla="*/ 309092 h 326246"/>
              <a:gd name="connsiteX30" fmla="*/ 347729 w 463639"/>
              <a:gd name="connsiteY30" fmla="*/ 317678 h 326246"/>
              <a:gd name="connsiteX31" fmla="*/ 330557 w 463639"/>
              <a:gd name="connsiteY31" fmla="*/ 321971 h 326246"/>
              <a:gd name="connsiteX32" fmla="*/ 206062 w 463639"/>
              <a:gd name="connsiteY32" fmla="*/ 304800 h 32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639" h="326246">
                <a:moveTo>
                  <a:pt x="206062" y="304800"/>
                </a:moveTo>
                <a:cubicBezTo>
                  <a:pt x="153116" y="292637"/>
                  <a:pt x="76186" y="271011"/>
                  <a:pt x="12878" y="248991"/>
                </a:cubicBezTo>
                <a:cubicBezTo>
                  <a:pt x="8604" y="247504"/>
                  <a:pt x="10368" y="240271"/>
                  <a:pt x="8586" y="236112"/>
                </a:cubicBezTo>
                <a:cubicBezTo>
                  <a:pt x="6065" y="230230"/>
                  <a:pt x="2862" y="224664"/>
                  <a:pt x="0" y="218940"/>
                </a:cubicBezTo>
                <a:cubicBezTo>
                  <a:pt x="1431" y="191751"/>
                  <a:pt x="1934" y="164498"/>
                  <a:pt x="4293" y="137374"/>
                </a:cubicBezTo>
                <a:cubicBezTo>
                  <a:pt x="6174" y="115746"/>
                  <a:pt x="8517" y="124631"/>
                  <a:pt x="17171" y="107323"/>
                </a:cubicBezTo>
                <a:cubicBezTo>
                  <a:pt x="20617" y="100431"/>
                  <a:pt x="22311" y="92751"/>
                  <a:pt x="25757" y="85859"/>
                </a:cubicBezTo>
                <a:cubicBezTo>
                  <a:pt x="28064" y="81244"/>
                  <a:pt x="32036" y="77595"/>
                  <a:pt x="34343" y="72980"/>
                </a:cubicBezTo>
                <a:cubicBezTo>
                  <a:pt x="36367" y="68933"/>
                  <a:pt x="35809" y="63635"/>
                  <a:pt x="38636" y="60101"/>
                </a:cubicBezTo>
                <a:cubicBezTo>
                  <a:pt x="41859" y="56072"/>
                  <a:pt x="47598" y="54873"/>
                  <a:pt x="51515" y="51515"/>
                </a:cubicBezTo>
                <a:cubicBezTo>
                  <a:pt x="57661" y="46247"/>
                  <a:pt x="62211" y="39200"/>
                  <a:pt x="68687" y="34343"/>
                </a:cubicBezTo>
                <a:cubicBezTo>
                  <a:pt x="81344" y="24850"/>
                  <a:pt x="85842" y="26991"/>
                  <a:pt x="98738" y="21464"/>
                </a:cubicBezTo>
                <a:cubicBezTo>
                  <a:pt x="104620" y="18943"/>
                  <a:pt x="109967" y="15255"/>
                  <a:pt x="115909" y="12878"/>
                </a:cubicBezTo>
                <a:cubicBezTo>
                  <a:pt x="124312" y="9517"/>
                  <a:pt x="133081" y="7154"/>
                  <a:pt x="141667" y="4292"/>
                </a:cubicBezTo>
                <a:lnTo>
                  <a:pt x="154546" y="0"/>
                </a:lnTo>
                <a:cubicBezTo>
                  <a:pt x="204631" y="1431"/>
                  <a:pt x="254850" y="349"/>
                  <a:pt x="304800" y="4292"/>
                </a:cubicBezTo>
                <a:cubicBezTo>
                  <a:pt x="309943" y="4698"/>
                  <a:pt x="312963" y="10783"/>
                  <a:pt x="317678" y="12878"/>
                </a:cubicBezTo>
                <a:cubicBezTo>
                  <a:pt x="325948" y="16554"/>
                  <a:pt x="335906" y="16444"/>
                  <a:pt x="343436" y="21464"/>
                </a:cubicBezTo>
                <a:cubicBezTo>
                  <a:pt x="424651" y="75608"/>
                  <a:pt x="336736" y="20260"/>
                  <a:pt x="382073" y="42929"/>
                </a:cubicBezTo>
                <a:cubicBezTo>
                  <a:pt x="415361" y="59573"/>
                  <a:pt x="375459" y="45017"/>
                  <a:pt x="407831" y="55808"/>
                </a:cubicBezTo>
                <a:cubicBezTo>
                  <a:pt x="412124" y="60101"/>
                  <a:pt x="416140" y="64689"/>
                  <a:pt x="420709" y="68687"/>
                </a:cubicBezTo>
                <a:cubicBezTo>
                  <a:pt x="427605" y="74721"/>
                  <a:pt x="436676" y="78529"/>
                  <a:pt x="442174" y="85859"/>
                </a:cubicBezTo>
                <a:cubicBezTo>
                  <a:pt x="445714" y="90579"/>
                  <a:pt x="444071" y="97639"/>
                  <a:pt x="446467" y="103031"/>
                </a:cubicBezTo>
                <a:cubicBezTo>
                  <a:pt x="473502" y="163857"/>
                  <a:pt x="450293" y="97336"/>
                  <a:pt x="463639" y="137374"/>
                </a:cubicBezTo>
                <a:cubicBezTo>
                  <a:pt x="462208" y="171718"/>
                  <a:pt x="463142" y="206242"/>
                  <a:pt x="459346" y="240405"/>
                </a:cubicBezTo>
                <a:cubicBezTo>
                  <a:pt x="458776" y="245533"/>
                  <a:pt x="453067" y="248669"/>
                  <a:pt x="450760" y="253284"/>
                </a:cubicBezTo>
                <a:cubicBezTo>
                  <a:pt x="448736" y="257331"/>
                  <a:pt x="449364" y="262687"/>
                  <a:pt x="446467" y="266163"/>
                </a:cubicBezTo>
                <a:cubicBezTo>
                  <a:pt x="441332" y="272325"/>
                  <a:pt x="413609" y="289032"/>
                  <a:pt x="407831" y="291921"/>
                </a:cubicBezTo>
                <a:cubicBezTo>
                  <a:pt x="403784" y="293945"/>
                  <a:pt x="398999" y="294190"/>
                  <a:pt x="394952" y="296214"/>
                </a:cubicBezTo>
                <a:cubicBezTo>
                  <a:pt x="365476" y="310952"/>
                  <a:pt x="402019" y="300812"/>
                  <a:pt x="360608" y="309092"/>
                </a:cubicBezTo>
                <a:cubicBezTo>
                  <a:pt x="356315" y="311954"/>
                  <a:pt x="352471" y="315646"/>
                  <a:pt x="347729" y="317678"/>
                </a:cubicBezTo>
                <a:cubicBezTo>
                  <a:pt x="342306" y="320002"/>
                  <a:pt x="336317" y="320691"/>
                  <a:pt x="330557" y="321971"/>
                </a:cubicBezTo>
                <a:cubicBezTo>
                  <a:pt x="274615" y="334403"/>
                  <a:pt x="259008" y="316963"/>
                  <a:pt x="206062" y="304800"/>
                </a:cubicBezTo>
                <a:close/>
              </a:path>
            </a:pathLst>
          </a:custGeom>
          <a:noFill/>
          <a:ln w="19050" cap="flat" cmpd="sng" algn="ctr">
            <a:solidFill>
              <a:schemeClr val="accent1"/>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5" name="テキスト ボックス 4"/>
          <p:cNvSpPr txBox="1"/>
          <p:nvPr/>
        </p:nvSpPr>
        <p:spPr>
          <a:xfrm>
            <a:off x="461580" y="843380"/>
            <a:ext cx="8078345" cy="2677656"/>
          </a:xfrm>
          <a:prstGeom prst="rect">
            <a:avLst/>
          </a:prstGeom>
          <a:noFill/>
        </p:spPr>
        <p:txBody>
          <a:bodyPr wrap="square" rtlCol="0">
            <a:spAutoFit/>
          </a:bodyPr>
          <a:lstStyle/>
          <a:p>
            <a:pPr>
              <a:lnSpc>
                <a:spcPct val="150000"/>
              </a:lnSpc>
            </a:pPr>
            <a:r>
              <a:rPr lang="ja-JP" altLang="en-US" sz="1400" dirty="0" smtClean="0">
                <a:effectLst>
                  <a:glow rad="127000">
                    <a:schemeClr val="bg1">
                      <a:alpha val="90000"/>
                    </a:schemeClr>
                  </a:glow>
                </a:effectLst>
                <a:latin typeface="+mn-ea"/>
                <a:ea typeface="+mn-ea"/>
              </a:rPr>
              <a:t>・停止ボタンを押しても止まらない人</a:t>
            </a:r>
            <a:endParaRPr lang="en-US" altLang="ja-JP" sz="1400" dirty="0" smtClean="0">
              <a:effectLst>
                <a:glow rad="127000">
                  <a:schemeClr val="bg1">
                    <a:alpha val="90000"/>
                  </a:schemeClr>
                </a:glow>
              </a:effectLst>
              <a:latin typeface="+mn-ea"/>
              <a:ea typeface="+mn-ea"/>
            </a:endParaRPr>
          </a:p>
          <a:p>
            <a:pPr>
              <a:lnSpc>
                <a:spcPct val="150000"/>
              </a:lnSpc>
            </a:pPr>
            <a:r>
              <a:rPr lang="ja-JP" altLang="en-US" sz="1400" dirty="0" smtClean="0">
                <a:effectLst>
                  <a:glow rad="127000">
                    <a:schemeClr val="bg1">
                      <a:alpha val="90000"/>
                    </a:schemeClr>
                  </a:glow>
                </a:effectLst>
                <a:latin typeface="+mn-ea"/>
                <a:ea typeface="+mn-ea"/>
              </a:rPr>
              <a:t>・同じセルを実行しまくって、変数が上書きされまくって大混乱している人</a:t>
            </a:r>
            <a:endParaRPr lang="en-US" altLang="ja-JP" sz="1400" dirty="0" smtClean="0">
              <a:effectLst>
                <a:glow rad="127000">
                  <a:schemeClr val="bg1">
                    <a:alpha val="90000"/>
                  </a:schemeClr>
                </a:glow>
              </a:effectLst>
              <a:latin typeface="+mn-ea"/>
              <a:ea typeface="+mn-ea"/>
            </a:endParaRPr>
          </a:p>
          <a:p>
            <a:pPr>
              <a:lnSpc>
                <a:spcPct val="150000"/>
              </a:lnSpc>
            </a:pPr>
            <a:r>
              <a:rPr lang="ja-JP" altLang="en-US" sz="1400" dirty="0">
                <a:effectLst>
                  <a:glow rad="127000">
                    <a:schemeClr val="bg1">
                      <a:alpha val="90000"/>
                    </a:schemeClr>
                  </a:glow>
                </a:effectLst>
                <a:latin typeface="+mn-ea"/>
                <a:ea typeface="+mn-ea"/>
              </a:rPr>
              <a:t>　</a:t>
            </a:r>
            <a:r>
              <a:rPr lang="ja-JP" altLang="en-US" sz="1400" dirty="0" smtClean="0">
                <a:effectLst>
                  <a:glow rad="127000">
                    <a:schemeClr val="bg1">
                      <a:alpha val="90000"/>
                    </a:schemeClr>
                  </a:glow>
                </a:effectLst>
                <a:latin typeface="+mn-ea"/>
                <a:ea typeface="+mn-ea"/>
              </a:rPr>
              <a:t>↓</a:t>
            </a:r>
            <a:endParaRPr lang="en-US" altLang="ja-JP" sz="1400" dirty="0" smtClean="0">
              <a:effectLst>
                <a:glow rad="127000">
                  <a:schemeClr val="bg1">
                    <a:alpha val="90000"/>
                  </a:schemeClr>
                </a:glow>
              </a:effectLst>
              <a:latin typeface="+mn-ea"/>
              <a:ea typeface="+mn-ea"/>
            </a:endParaRPr>
          </a:p>
          <a:p>
            <a:pPr>
              <a:lnSpc>
                <a:spcPct val="150000"/>
              </a:lnSpc>
            </a:pPr>
            <a:r>
              <a:rPr lang="ja-JP" altLang="en-US" sz="1400" dirty="0" smtClean="0">
                <a:solidFill>
                  <a:schemeClr val="accent1"/>
                </a:solidFill>
                <a:effectLst>
                  <a:glow rad="127000">
                    <a:schemeClr val="bg1">
                      <a:alpha val="90000"/>
                    </a:schemeClr>
                  </a:glow>
                </a:effectLst>
                <a:latin typeface="+mn-ea"/>
                <a:ea typeface="+mn-ea"/>
              </a:rPr>
              <a:t>カーネルリスタート（再起動）をしましょう</a:t>
            </a:r>
            <a:endParaRPr lang="en-US" altLang="ja-JP" sz="1400" dirty="0" smtClean="0">
              <a:solidFill>
                <a:schemeClr val="accent1"/>
              </a:solidFill>
              <a:effectLst>
                <a:glow rad="127000">
                  <a:schemeClr val="bg1">
                    <a:alpha val="90000"/>
                  </a:schemeClr>
                </a:glow>
              </a:effectLst>
              <a:latin typeface="+mn-ea"/>
              <a:ea typeface="+mn-ea"/>
            </a:endParaRPr>
          </a:p>
          <a:p>
            <a:pPr>
              <a:lnSpc>
                <a:spcPct val="150000"/>
              </a:lnSpc>
            </a:pPr>
            <a:r>
              <a:rPr lang="en-US" altLang="ja-JP" sz="1400" dirty="0" smtClean="0">
                <a:effectLst>
                  <a:glow rad="127000">
                    <a:schemeClr val="bg1">
                      <a:alpha val="90000"/>
                    </a:schemeClr>
                  </a:glow>
                </a:effectLst>
                <a:latin typeface="+mn-ea"/>
                <a:ea typeface="+mn-ea"/>
              </a:rPr>
              <a:t>※</a:t>
            </a:r>
            <a:r>
              <a:rPr lang="ja-JP" altLang="en-US" sz="1400" dirty="0">
                <a:effectLst>
                  <a:glow rad="127000">
                    <a:schemeClr val="bg1">
                      <a:alpha val="90000"/>
                    </a:schemeClr>
                  </a:glow>
                </a:effectLst>
                <a:latin typeface="+mn-ea"/>
                <a:ea typeface="+mn-ea"/>
              </a:rPr>
              <a:t>そ</a:t>
            </a:r>
            <a:r>
              <a:rPr lang="ja-JP" altLang="en-US" sz="1400" dirty="0" smtClean="0">
                <a:effectLst>
                  <a:glow rad="127000">
                    <a:schemeClr val="bg1">
                      <a:alpha val="90000"/>
                    </a:schemeClr>
                  </a:glow>
                </a:effectLst>
                <a:latin typeface="+mn-ea"/>
                <a:ea typeface="+mn-ea"/>
              </a:rPr>
              <a:t>の</a:t>
            </a:r>
            <a:r>
              <a:rPr lang="en-US" altLang="ja-JP" sz="1400" dirty="0" err="1" smtClean="0">
                <a:effectLst>
                  <a:glow rad="127000">
                    <a:schemeClr val="bg1">
                      <a:alpha val="90000"/>
                    </a:schemeClr>
                  </a:glow>
                </a:effectLst>
                <a:latin typeface="+mn-ea"/>
                <a:ea typeface="+mn-ea"/>
              </a:rPr>
              <a:t>JupyterNotebook</a:t>
            </a:r>
            <a:r>
              <a:rPr lang="ja-JP" altLang="en-US" sz="1400" dirty="0" smtClean="0">
                <a:effectLst>
                  <a:glow rad="127000">
                    <a:schemeClr val="bg1">
                      <a:alpha val="90000"/>
                    </a:schemeClr>
                  </a:glow>
                </a:effectLst>
                <a:latin typeface="+mn-ea"/>
                <a:ea typeface="+mn-ea"/>
              </a:rPr>
              <a:t>で実行された変数・ライブラリの記録がメモリから削除されて、</a:t>
            </a:r>
            <a:r>
              <a:rPr lang="ja-JP" altLang="en-US" sz="1400" dirty="0" smtClean="0">
                <a:solidFill>
                  <a:schemeClr val="accent1"/>
                </a:solidFill>
                <a:effectLst>
                  <a:glow rad="127000">
                    <a:schemeClr val="bg1">
                      <a:alpha val="90000"/>
                    </a:schemeClr>
                  </a:glow>
                </a:effectLst>
                <a:latin typeface="+mn-ea"/>
                <a:ea typeface="+mn-ea"/>
              </a:rPr>
              <a:t>白紙に戻ります</a:t>
            </a:r>
            <a:endParaRPr lang="en-US" altLang="ja-JP" sz="1400" dirty="0" smtClean="0">
              <a:solidFill>
                <a:schemeClr val="accent1"/>
              </a:solidFill>
              <a:effectLst>
                <a:glow rad="127000">
                  <a:schemeClr val="bg1">
                    <a:alpha val="90000"/>
                  </a:schemeClr>
                </a:glow>
              </a:effectLst>
              <a:latin typeface="+mn-ea"/>
              <a:ea typeface="+mn-ea"/>
            </a:endParaRPr>
          </a:p>
          <a:p>
            <a:pPr>
              <a:lnSpc>
                <a:spcPct val="150000"/>
              </a:lnSpc>
            </a:pPr>
            <a:r>
              <a:rPr lang="ja-JP" altLang="en-US" sz="1400" dirty="0">
                <a:effectLst>
                  <a:glow rad="127000">
                    <a:schemeClr val="bg1">
                      <a:alpha val="90000"/>
                    </a:schemeClr>
                  </a:glow>
                </a:effectLst>
                <a:latin typeface="+mn-ea"/>
                <a:ea typeface="+mn-ea"/>
              </a:rPr>
              <a:t>　</a:t>
            </a:r>
            <a:r>
              <a:rPr lang="ja-JP" altLang="en-US" sz="1400" dirty="0" smtClean="0">
                <a:effectLst>
                  <a:glow rad="127000">
                    <a:schemeClr val="bg1">
                      <a:alpha val="90000"/>
                    </a:schemeClr>
                  </a:glow>
                </a:effectLst>
                <a:latin typeface="+mn-ea"/>
                <a:ea typeface="+mn-ea"/>
              </a:rPr>
              <a:t>実行中のセルも無理やり止まるはず</a:t>
            </a:r>
            <a:endParaRPr lang="en-US" altLang="ja-JP" sz="1400" dirty="0" smtClean="0">
              <a:effectLst>
                <a:glow rad="127000">
                  <a:schemeClr val="bg1">
                    <a:alpha val="90000"/>
                  </a:schemeClr>
                </a:glow>
              </a:effectLst>
              <a:latin typeface="+mn-ea"/>
              <a:ea typeface="+mn-ea"/>
            </a:endParaRPr>
          </a:p>
          <a:p>
            <a:pPr>
              <a:lnSpc>
                <a:spcPct val="150000"/>
              </a:lnSpc>
            </a:pPr>
            <a:r>
              <a:rPr lang="ja-JP" altLang="en-US" sz="1400" dirty="0">
                <a:effectLst>
                  <a:glow rad="127000">
                    <a:schemeClr val="bg1">
                      <a:alpha val="90000"/>
                    </a:schemeClr>
                  </a:glow>
                </a:effectLst>
                <a:latin typeface="+mn-ea"/>
                <a:ea typeface="+mn-ea"/>
              </a:rPr>
              <a:t>　</a:t>
            </a:r>
            <a:r>
              <a:rPr lang="ja-JP" altLang="en-US" sz="1400" dirty="0" smtClean="0">
                <a:effectLst>
                  <a:glow rad="127000">
                    <a:schemeClr val="bg1">
                      <a:alpha val="90000"/>
                    </a:schemeClr>
                  </a:glow>
                </a:effectLst>
                <a:latin typeface="+mn-ea"/>
                <a:ea typeface="+mn-ea"/>
              </a:rPr>
              <a:t>↓</a:t>
            </a:r>
            <a:endParaRPr lang="en-US" altLang="ja-JP" sz="1400" dirty="0" smtClean="0">
              <a:effectLst>
                <a:glow rad="127000">
                  <a:schemeClr val="bg1">
                    <a:alpha val="90000"/>
                  </a:schemeClr>
                </a:glow>
              </a:effectLst>
              <a:latin typeface="+mn-ea"/>
              <a:ea typeface="+mn-ea"/>
            </a:endParaRPr>
          </a:p>
          <a:p>
            <a:pPr>
              <a:lnSpc>
                <a:spcPct val="150000"/>
              </a:lnSpc>
            </a:pPr>
            <a:r>
              <a:rPr lang="ja-JP" altLang="en-US" sz="1400" dirty="0" smtClean="0">
                <a:effectLst>
                  <a:glow rad="127000">
                    <a:schemeClr val="bg1">
                      <a:alpha val="90000"/>
                    </a:schemeClr>
                  </a:glow>
                </a:effectLst>
                <a:latin typeface="+mn-ea"/>
                <a:ea typeface="+mn-ea"/>
              </a:rPr>
              <a:t>それでもなんかおかしい人は、</a:t>
            </a:r>
            <a:r>
              <a:rPr lang="en-US" altLang="ja-JP" sz="1400" dirty="0" err="1" smtClean="0">
                <a:solidFill>
                  <a:schemeClr val="accent1"/>
                </a:solidFill>
                <a:effectLst>
                  <a:glow rad="127000">
                    <a:schemeClr val="bg1">
                      <a:alpha val="90000"/>
                    </a:schemeClr>
                  </a:glow>
                </a:effectLst>
                <a:latin typeface="+mn-ea"/>
                <a:ea typeface="+mn-ea"/>
              </a:rPr>
              <a:t>Jupyter</a:t>
            </a:r>
            <a:r>
              <a:rPr lang="ja-JP" altLang="en-US" sz="1400" dirty="0" smtClean="0">
                <a:solidFill>
                  <a:schemeClr val="accent1"/>
                </a:solidFill>
                <a:effectLst>
                  <a:glow rad="127000">
                    <a:schemeClr val="bg1">
                      <a:alpha val="90000"/>
                    </a:schemeClr>
                  </a:glow>
                </a:effectLst>
                <a:latin typeface="+mn-ea"/>
                <a:ea typeface="+mn-ea"/>
              </a:rPr>
              <a:t>そのものの再起動 </a:t>
            </a:r>
            <a:r>
              <a:rPr lang="en-US" altLang="ja-JP" sz="1400" dirty="0" smtClean="0">
                <a:solidFill>
                  <a:schemeClr val="accent1"/>
                </a:solidFill>
                <a:effectLst>
                  <a:glow rad="127000">
                    <a:schemeClr val="bg1">
                      <a:alpha val="90000"/>
                    </a:schemeClr>
                  </a:glow>
                </a:effectLst>
                <a:latin typeface="+mn-ea"/>
                <a:ea typeface="+mn-ea"/>
              </a:rPr>
              <a:t>or PC</a:t>
            </a:r>
            <a:r>
              <a:rPr lang="ja-JP" altLang="en-US" sz="1400" dirty="0" smtClean="0">
                <a:solidFill>
                  <a:schemeClr val="accent1"/>
                </a:solidFill>
                <a:effectLst>
                  <a:glow rad="127000">
                    <a:schemeClr val="bg1">
                      <a:alpha val="90000"/>
                    </a:schemeClr>
                  </a:glow>
                </a:effectLst>
                <a:latin typeface="+mn-ea"/>
                <a:ea typeface="+mn-ea"/>
              </a:rPr>
              <a:t>の再起動</a:t>
            </a:r>
            <a:r>
              <a:rPr lang="ja-JP" altLang="en-US" sz="1400" dirty="0" smtClean="0">
                <a:effectLst>
                  <a:glow rad="127000">
                    <a:schemeClr val="bg1">
                      <a:alpha val="90000"/>
                    </a:schemeClr>
                  </a:glow>
                </a:effectLst>
                <a:latin typeface="+mn-ea"/>
                <a:ea typeface="+mn-ea"/>
              </a:rPr>
              <a:t>をしましょう</a:t>
            </a:r>
            <a:endParaRPr lang="en-US" altLang="ja-JP" sz="1400" dirty="0" smtClean="0">
              <a:effectLst>
                <a:glow rad="127000">
                  <a:schemeClr val="bg1">
                    <a:alpha val="90000"/>
                  </a:schemeClr>
                </a:glow>
              </a:effectLst>
              <a:latin typeface="+mn-ea"/>
              <a:ea typeface="+mn-ea"/>
            </a:endParaRPr>
          </a:p>
        </p:txBody>
      </p:sp>
      <p:sp>
        <p:nvSpPr>
          <p:cNvPr id="7" name="テキスト ボックス 6"/>
          <p:cNvSpPr txBox="1"/>
          <p:nvPr/>
        </p:nvSpPr>
        <p:spPr>
          <a:xfrm>
            <a:off x="5314682" y="3951310"/>
            <a:ext cx="3743459" cy="2308324"/>
          </a:xfrm>
          <a:prstGeom prst="rect">
            <a:avLst/>
          </a:prstGeom>
          <a:noFill/>
        </p:spPr>
        <p:txBody>
          <a:bodyPr wrap="square" rtlCol="0">
            <a:spAutoFit/>
          </a:bodyPr>
          <a:lstStyle/>
          <a:p>
            <a:pPr>
              <a:lnSpc>
                <a:spcPct val="150000"/>
              </a:lnSpc>
            </a:pPr>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Restart</a:t>
            </a:r>
            <a:r>
              <a:rPr lang="en-US" altLang="ja-JP" dirty="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Kernel</a:t>
            </a:r>
          </a:p>
          <a:p>
            <a:pPr>
              <a:lnSpc>
                <a:spcPct val="150000"/>
              </a:lnSpc>
            </a:pPr>
            <a:r>
              <a:rPr lang="ja-JP" altLang="en-US" dirty="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単に</a:t>
            </a:r>
            <a:r>
              <a:rPr lang="ja-JP" altLang="en-US" dirty="0">
                <a:effectLst>
                  <a:glow rad="127000">
                    <a:schemeClr val="bg1">
                      <a:alpha val="90000"/>
                    </a:schemeClr>
                  </a:glow>
                </a:effectLst>
                <a:latin typeface="+mn-ea"/>
                <a:ea typeface="+mn-ea"/>
              </a:rPr>
              <a:t>リスタート</a:t>
            </a:r>
            <a:r>
              <a:rPr lang="ja-JP" altLang="en-US" dirty="0" smtClean="0">
                <a:effectLst>
                  <a:glow rad="127000">
                    <a:schemeClr val="bg1">
                      <a:alpha val="90000"/>
                    </a:schemeClr>
                  </a:glow>
                </a:effectLst>
                <a:latin typeface="+mn-ea"/>
                <a:ea typeface="+mn-ea"/>
              </a:rPr>
              <a:t>される（</a:t>
            </a:r>
            <a:r>
              <a:rPr lang="en-US" altLang="ja-JP" dirty="0" smtClean="0">
                <a:effectLst>
                  <a:glow rad="127000">
                    <a:schemeClr val="bg1">
                      <a:alpha val="90000"/>
                    </a:schemeClr>
                  </a:glow>
                </a:effectLst>
                <a:latin typeface="+mn-ea"/>
                <a:ea typeface="+mn-ea"/>
              </a:rPr>
              <a:t>Output</a:t>
            </a:r>
            <a:r>
              <a:rPr lang="ja-JP" altLang="en-US" dirty="0" smtClean="0">
                <a:effectLst>
                  <a:glow rad="127000">
                    <a:schemeClr val="bg1">
                      <a:alpha val="90000"/>
                    </a:schemeClr>
                  </a:glow>
                </a:effectLst>
                <a:latin typeface="+mn-ea"/>
                <a:ea typeface="+mn-ea"/>
              </a:rPr>
              <a:t>はそのまま）</a:t>
            </a:r>
            <a:endParaRPr lang="ja-JP" altLang="en-US"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rPr>
              <a:t>・</a:t>
            </a:r>
            <a:r>
              <a:rPr lang="en-US" altLang="ja-JP" dirty="0" smtClean="0">
                <a:effectLst>
                  <a:glow rad="127000">
                    <a:schemeClr val="bg1">
                      <a:alpha val="90000"/>
                    </a:schemeClr>
                  </a:glow>
                </a:effectLst>
                <a:latin typeface="+mn-ea"/>
              </a:rPr>
              <a:t>Restart</a:t>
            </a:r>
            <a:r>
              <a:rPr lang="en-US" altLang="ja-JP" dirty="0">
                <a:effectLst>
                  <a:glow rad="127000">
                    <a:schemeClr val="bg1">
                      <a:alpha val="90000"/>
                    </a:schemeClr>
                  </a:glow>
                </a:effectLst>
                <a:latin typeface="+mn-ea"/>
              </a:rPr>
              <a:t> </a:t>
            </a:r>
            <a:r>
              <a:rPr lang="en-US" altLang="ja-JP" dirty="0" smtClean="0">
                <a:effectLst>
                  <a:glow rad="127000">
                    <a:schemeClr val="bg1">
                      <a:alpha val="90000"/>
                    </a:schemeClr>
                  </a:glow>
                </a:effectLst>
                <a:latin typeface="+mn-ea"/>
              </a:rPr>
              <a:t>Kernel and</a:t>
            </a:r>
            <a:r>
              <a:rPr lang="en-US" altLang="ja-JP" dirty="0" smtClean="0">
                <a:effectLst>
                  <a:glow rad="127000">
                    <a:schemeClr val="bg1">
                      <a:alpha val="90000"/>
                    </a:schemeClr>
                  </a:glow>
                </a:effectLst>
                <a:latin typeface="+mn-ea"/>
                <a:ea typeface="+mn-ea"/>
              </a:rPr>
              <a:t> </a:t>
            </a:r>
            <a:r>
              <a:rPr lang="en-US" altLang="ja-JP" dirty="0">
                <a:effectLst>
                  <a:glow rad="127000">
                    <a:schemeClr val="bg1">
                      <a:alpha val="90000"/>
                    </a:schemeClr>
                  </a:glow>
                </a:effectLst>
                <a:latin typeface="+mn-ea"/>
                <a:ea typeface="+mn-ea"/>
              </a:rPr>
              <a:t>&amp; Clear </a:t>
            </a:r>
            <a:r>
              <a:rPr lang="en-US" altLang="ja-JP" dirty="0" smtClean="0">
                <a:effectLst>
                  <a:glow rad="127000">
                    <a:schemeClr val="bg1">
                      <a:alpha val="90000"/>
                    </a:schemeClr>
                  </a:glow>
                </a:effectLst>
                <a:latin typeface="+mn-ea"/>
                <a:ea typeface="+mn-ea"/>
              </a:rPr>
              <a:t>Outputs...</a:t>
            </a:r>
          </a:p>
          <a:p>
            <a:pPr>
              <a:lnSpc>
                <a:spcPct val="150000"/>
              </a:lnSpc>
            </a:pPr>
            <a:r>
              <a:rPr lang="ja-JP" altLang="en-US" dirty="0" smtClean="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a:effectLst>
                  <a:glow rad="127000">
                    <a:schemeClr val="bg1">
                      <a:alpha val="90000"/>
                    </a:schemeClr>
                  </a:glow>
                </a:effectLst>
                <a:latin typeface="+mn-ea"/>
                <a:ea typeface="+mn-ea"/>
              </a:rPr>
              <a:t>リスタート</a:t>
            </a:r>
            <a:r>
              <a:rPr lang="ja-JP" altLang="en-US" dirty="0" smtClean="0">
                <a:effectLst>
                  <a:glow rad="127000">
                    <a:schemeClr val="bg1">
                      <a:alpha val="90000"/>
                    </a:schemeClr>
                  </a:glow>
                </a:effectLst>
                <a:latin typeface="+mn-ea"/>
                <a:ea typeface="+mn-ea"/>
              </a:rPr>
              <a:t>して、全て</a:t>
            </a:r>
            <a:r>
              <a:rPr lang="ja-JP" altLang="en-US" dirty="0">
                <a:effectLst>
                  <a:glow rad="127000">
                    <a:schemeClr val="bg1">
                      <a:alpha val="90000"/>
                    </a:schemeClr>
                  </a:glow>
                </a:effectLst>
                <a:latin typeface="+mn-ea"/>
                <a:ea typeface="+mn-ea"/>
              </a:rPr>
              <a:t>の</a:t>
            </a:r>
            <a:r>
              <a:rPr lang="en-US" altLang="ja-JP" dirty="0">
                <a:effectLst>
                  <a:glow rad="127000">
                    <a:schemeClr val="bg1">
                      <a:alpha val="90000"/>
                    </a:schemeClr>
                  </a:glow>
                </a:effectLst>
                <a:latin typeface="+mn-ea"/>
                <a:ea typeface="+mn-ea"/>
              </a:rPr>
              <a:t>Output</a:t>
            </a:r>
            <a:r>
              <a:rPr lang="ja-JP" altLang="en-US" dirty="0">
                <a:effectLst>
                  <a:glow rad="127000">
                    <a:schemeClr val="bg1">
                      <a:alpha val="90000"/>
                    </a:schemeClr>
                  </a:glow>
                </a:effectLst>
                <a:latin typeface="+mn-ea"/>
                <a:ea typeface="+mn-ea"/>
              </a:rPr>
              <a:t>を</a:t>
            </a:r>
            <a:r>
              <a:rPr lang="ja-JP" altLang="en-US" dirty="0" smtClean="0">
                <a:effectLst>
                  <a:glow rad="127000">
                    <a:schemeClr val="bg1">
                      <a:alpha val="90000"/>
                    </a:schemeClr>
                  </a:glow>
                </a:effectLst>
                <a:latin typeface="+mn-ea"/>
                <a:ea typeface="+mn-ea"/>
              </a:rPr>
              <a:t>消す</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rPr>
              <a:t>・</a:t>
            </a:r>
            <a:r>
              <a:rPr lang="en-US" altLang="ja-JP" dirty="0" smtClean="0">
                <a:effectLst>
                  <a:glow rad="127000">
                    <a:schemeClr val="bg1">
                      <a:alpha val="90000"/>
                    </a:schemeClr>
                  </a:glow>
                </a:effectLst>
                <a:latin typeface="+mn-ea"/>
              </a:rPr>
              <a:t>Restart</a:t>
            </a:r>
            <a:r>
              <a:rPr lang="en-US" altLang="ja-JP" dirty="0">
                <a:effectLst>
                  <a:glow rad="127000">
                    <a:schemeClr val="bg1">
                      <a:alpha val="90000"/>
                    </a:schemeClr>
                  </a:glow>
                </a:effectLst>
                <a:latin typeface="+mn-ea"/>
              </a:rPr>
              <a:t> Kernel and </a:t>
            </a:r>
            <a:r>
              <a:rPr lang="en-US" altLang="ja-JP" dirty="0" smtClean="0">
                <a:effectLst>
                  <a:glow rad="127000">
                    <a:schemeClr val="bg1">
                      <a:alpha val="90000"/>
                    </a:schemeClr>
                  </a:glow>
                </a:effectLst>
                <a:latin typeface="+mn-ea"/>
                <a:ea typeface="+mn-ea"/>
              </a:rPr>
              <a:t>Run up to Selected Cell...</a:t>
            </a:r>
          </a:p>
          <a:p>
            <a:pPr>
              <a:lnSpc>
                <a:spcPct val="150000"/>
              </a:lnSpc>
            </a:pPr>
            <a:r>
              <a:rPr lang="ja-JP" altLang="en-US" dirty="0">
                <a:effectLst>
                  <a:glow rad="127000">
                    <a:schemeClr val="bg1">
                      <a:alpha val="90000"/>
                    </a:schemeClr>
                  </a:glow>
                </a:effectLst>
                <a:latin typeface="+mn-ea"/>
                <a:ea typeface="+mn-ea"/>
              </a:rPr>
              <a:t>　</a:t>
            </a:r>
            <a:r>
              <a:rPr lang="ja-JP" altLang="en-US" dirty="0" smtClean="0">
                <a:effectLst>
                  <a:glow rad="127000">
                    <a:schemeClr val="bg1">
                      <a:alpha val="90000"/>
                    </a:schemeClr>
                  </a:glow>
                </a:effectLst>
                <a:latin typeface="+mn-ea"/>
                <a:ea typeface="+mn-ea"/>
              </a:rPr>
              <a:t>→リスタートして、選択中のセルま</a:t>
            </a:r>
            <a:r>
              <a:rPr lang="ja-JP" altLang="en-US" dirty="0">
                <a:effectLst>
                  <a:glow rad="127000">
                    <a:schemeClr val="bg1">
                      <a:alpha val="90000"/>
                    </a:schemeClr>
                  </a:glow>
                </a:effectLst>
                <a:latin typeface="+mn-ea"/>
                <a:ea typeface="+mn-ea"/>
              </a:rPr>
              <a:t>で</a:t>
            </a:r>
            <a:r>
              <a:rPr lang="ja-JP" altLang="en-US" dirty="0" smtClean="0">
                <a:effectLst>
                  <a:glow rad="127000">
                    <a:schemeClr val="bg1">
                      <a:alpha val="90000"/>
                    </a:schemeClr>
                  </a:glow>
                </a:effectLst>
                <a:latin typeface="+mn-ea"/>
                <a:ea typeface="+mn-ea"/>
              </a:rPr>
              <a:t>実行</a:t>
            </a:r>
            <a:endParaRPr lang="ja-JP" altLang="en-US" dirty="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rPr>
              <a:t>・</a:t>
            </a:r>
            <a:r>
              <a:rPr lang="en-US" altLang="ja-JP" dirty="0" smtClean="0">
                <a:effectLst>
                  <a:glow rad="127000">
                    <a:schemeClr val="bg1">
                      <a:alpha val="90000"/>
                    </a:schemeClr>
                  </a:glow>
                </a:effectLst>
                <a:latin typeface="+mn-ea"/>
              </a:rPr>
              <a:t>Restart</a:t>
            </a:r>
            <a:r>
              <a:rPr lang="en-US" altLang="ja-JP" dirty="0">
                <a:effectLst>
                  <a:glow rad="127000">
                    <a:schemeClr val="bg1">
                      <a:alpha val="90000"/>
                    </a:schemeClr>
                  </a:glow>
                </a:effectLst>
                <a:latin typeface="+mn-ea"/>
              </a:rPr>
              <a:t> Kernel and</a:t>
            </a:r>
            <a:r>
              <a:rPr lang="en-US" altLang="ja-JP" dirty="0" smtClean="0">
                <a:effectLst>
                  <a:glow rad="127000">
                    <a:schemeClr val="bg1">
                      <a:alpha val="90000"/>
                    </a:schemeClr>
                  </a:glow>
                </a:effectLst>
                <a:latin typeface="+mn-ea"/>
                <a:ea typeface="+mn-ea"/>
              </a:rPr>
              <a:t> </a:t>
            </a:r>
            <a:r>
              <a:rPr lang="en-US" altLang="ja-JP" dirty="0">
                <a:effectLst>
                  <a:glow rad="127000">
                    <a:schemeClr val="bg1">
                      <a:alpha val="90000"/>
                    </a:schemeClr>
                  </a:glow>
                </a:effectLst>
                <a:latin typeface="+mn-ea"/>
                <a:ea typeface="+mn-ea"/>
              </a:rPr>
              <a:t>Run </a:t>
            </a:r>
            <a:r>
              <a:rPr lang="en-US" altLang="ja-JP" dirty="0" smtClean="0">
                <a:effectLst>
                  <a:glow rad="127000">
                    <a:schemeClr val="bg1">
                      <a:alpha val="90000"/>
                    </a:schemeClr>
                  </a:glow>
                </a:effectLst>
                <a:latin typeface="+mn-ea"/>
                <a:ea typeface="+mn-ea"/>
              </a:rPr>
              <a:t>All Cells</a:t>
            </a:r>
            <a:r>
              <a:rPr lang="en-US" altLang="ja-JP" dirty="0">
                <a:effectLst>
                  <a:glow rad="127000">
                    <a:schemeClr val="bg1">
                      <a:alpha val="90000"/>
                    </a:schemeClr>
                  </a:glow>
                </a:effectLst>
                <a:latin typeface="+mn-ea"/>
                <a:ea typeface="+mn-ea"/>
              </a:rPr>
              <a:t> </a:t>
            </a:r>
            <a:endParaRPr lang="en-US" altLang="ja-JP" dirty="0" smtClean="0">
              <a:effectLst>
                <a:glow rad="127000">
                  <a:schemeClr val="bg1">
                    <a:alpha val="90000"/>
                  </a:schemeClr>
                </a:glow>
              </a:effectLst>
              <a:latin typeface="+mn-ea"/>
              <a:ea typeface="+mn-ea"/>
            </a:endParaRPr>
          </a:p>
          <a:p>
            <a:pPr>
              <a:lnSpc>
                <a:spcPct val="150000"/>
              </a:lnSpc>
            </a:pPr>
            <a:r>
              <a:rPr lang="ja-JP" altLang="en-US" dirty="0" smtClean="0">
                <a:effectLst>
                  <a:glow rad="127000">
                    <a:schemeClr val="bg1">
                      <a:alpha val="90000"/>
                    </a:schemeClr>
                  </a:glow>
                </a:effectLst>
                <a:latin typeface="+mn-ea"/>
                <a:ea typeface="+mn-ea"/>
              </a:rPr>
              <a:t>　</a:t>
            </a:r>
            <a:r>
              <a:rPr lang="en-US" altLang="ja-JP" dirty="0" smtClean="0">
                <a:effectLst>
                  <a:glow rad="127000">
                    <a:schemeClr val="bg1">
                      <a:alpha val="90000"/>
                    </a:schemeClr>
                  </a:glow>
                </a:effectLst>
                <a:latin typeface="+mn-ea"/>
                <a:ea typeface="+mn-ea"/>
              </a:rPr>
              <a:t>→</a:t>
            </a:r>
            <a:r>
              <a:rPr lang="ja-JP" altLang="en-US" dirty="0">
                <a:effectLst>
                  <a:glow rad="127000">
                    <a:schemeClr val="bg1">
                      <a:alpha val="90000"/>
                    </a:schemeClr>
                  </a:glow>
                </a:effectLst>
                <a:latin typeface="+mn-ea"/>
                <a:ea typeface="+mn-ea"/>
              </a:rPr>
              <a:t>リスタート</a:t>
            </a:r>
            <a:r>
              <a:rPr lang="ja-JP" altLang="en-US" dirty="0" smtClean="0">
                <a:effectLst>
                  <a:glow rad="127000">
                    <a:schemeClr val="bg1">
                      <a:alpha val="90000"/>
                    </a:schemeClr>
                  </a:glow>
                </a:effectLst>
                <a:latin typeface="+mn-ea"/>
                <a:ea typeface="+mn-ea"/>
              </a:rPr>
              <a:t>して、最初のセルから連続</a:t>
            </a:r>
            <a:r>
              <a:rPr lang="en-US" altLang="ja-JP" dirty="0" smtClean="0">
                <a:effectLst>
                  <a:glow rad="127000">
                    <a:schemeClr val="bg1">
                      <a:alpha val="90000"/>
                    </a:schemeClr>
                  </a:glow>
                </a:effectLst>
                <a:latin typeface="+mn-ea"/>
                <a:ea typeface="+mn-ea"/>
              </a:rPr>
              <a:t>Run</a:t>
            </a:r>
            <a:r>
              <a:rPr lang="ja-JP" altLang="en-US" dirty="0">
                <a:effectLst>
                  <a:glow rad="127000">
                    <a:schemeClr val="bg1">
                      <a:alpha val="90000"/>
                    </a:schemeClr>
                  </a:glow>
                </a:effectLst>
                <a:latin typeface="+mn-ea"/>
                <a:ea typeface="+mn-ea"/>
              </a:rPr>
              <a:t>（実行</a:t>
            </a:r>
            <a:r>
              <a:rPr lang="ja-JP" altLang="en-US" dirty="0" smtClean="0">
                <a:effectLst>
                  <a:glow rad="127000">
                    <a:schemeClr val="bg1">
                      <a:alpha val="90000"/>
                    </a:schemeClr>
                  </a:glow>
                </a:effectLst>
                <a:latin typeface="+mn-ea"/>
                <a:ea typeface="+mn-ea"/>
              </a:rPr>
              <a:t>）する</a:t>
            </a:r>
            <a:endParaRPr lang="ja-JP" altLang="en-US" dirty="0">
              <a:effectLst>
                <a:glow rad="127000">
                  <a:schemeClr val="bg1">
                    <a:alpha val="90000"/>
                  </a:schemeClr>
                </a:glow>
              </a:effectLst>
              <a:latin typeface="+mn-ea"/>
              <a:ea typeface="+mn-ea"/>
            </a:endParaRPr>
          </a:p>
        </p:txBody>
      </p:sp>
      <p:sp>
        <p:nvSpPr>
          <p:cNvPr id="8" name="正方形/長方形 7"/>
          <p:cNvSpPr/>
          <p:nvPr/>
        </p:nvSpPr>
        <p:spPr bwMode="auto">
          <a:xfrm>
            <a:off x="2310206" y="4432551"/>
            <a:ext cx="2825857" cy="862884"/>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2401850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400544" y="954869"/>
            <a:ext cx="8322746" cy="5586145"/>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smtClean="0">
                <a:latin typeface="+mn-ea"/>
                <a:ea typeface="+mn-ea"/>
              </a:rPr>
              <a:t>merge</a:t>
            </a:r>
            <a:r>
              <a:rPr lang="ja-JP" altLang="en-US" sz="1800" dirty="0" smtClean="0">
                <a:latin typeface="+mn-ea"/>
                <a:ea typeface="+mn-ea"/>
              </a:rPr>
              <a:t>関数　</a:t>
            </a:r>
            <a:r>
              <a:rPr lang="ja-JP" altLang="en-US" dirty="0" smtClean="0">
                <a:latin typeface="+mn-ea"/>
                <a:ea typeface="+mn-ea"/>
              </a:rPr>
              <a:t>参考</a:t>
            </a:r>
            <a:r>
              <a:rPr lang="ja-JP" altLang="en-US" dirty="0">
                <a:latin typeface="+mn-ea"/>
                <a:ea typeface="+mn-ea"/>
              </a:rPr>
              <a:t>：</a:t>
            </a:r>
            <a:r>
              <a:rPr lang="en-US" altLang="ja-JP" dirty="0">
                <a:latin typeface="+mn-ea"/>
                <a:ea typeface="+mn-ea"/>
                <a:hlinkClick r:id="rId2"/>
              </a:rPr>
              <a:t>https://note.nkmk.me/python-pandas-merge-join</a:t>
            </a:r>
            <a:r>
              <a:rPr lang="en-US" altLang="ja-JP" dirty="0" smtClean="0">
                <a:latin typeface="+mn-ea"/>
                <a:ea typeface="+mn-ea"/>
                <a:hlinkClick r:id="rId2"/>
              </a:rPr>
              <a:t>/</a:t>
            </a:r>
            <a:endParaRPr lang="en-US" altLang="ja-JP"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800" dirty="0">
              <a:latin typeface="+mn-ea"/>
              <a:ea typeface="+mn-ea"/>
            </a:endParaRPr>
          </a:p>
          <a:p>
            <a:pPr>
              <a:lnSpc>
                <a:spcPct val="150000"/>
              </a:lnSpc>
            </a:pPr>
            <a:r>
              <a:rPr lang="ja-JP" altLang="en-US" sz="1800" dirty="0" smtClean="0">
                <a:latin typeface="+mn-ea"/>
                <a:ea typeface="+mn-ea"/>
              </a:rPr>
              <a:t>■</a:t>
            </a:r>
            <a:r>
              <a:rPr lang="en-US" altLang="ja-JP" sz="1800" dirty="0" smtClean="0">
                <a:latin typeface="+mn-ea"/>
                <a:ea typeface="+mn-ea"/>
              </a:rPr>
              <a:t>merge</a:t>
            </a:r>
            <a:r>
              <a:rPr lang="ja-JP" altLang="en-US" sz="1800" dirty="0" smtClean="0">
                <a:latin typeface="+mn-ea"/>
                <a:ea typeface="+mn-ea"/>
              </a:rPr>
              <a:t>関数の引数</a:t>
            </a:r>
            <a:endParaRPr kumimoji="1" lang="en-US" altLang="ja-JP" sz="1400" dirty="0" smtClean="0">
              <a:latin typeface="+mn-ea"/>
              <a:ea typeface="+mn-ea"/>
            </a:endParaRPr>
          </a:p>
          <a:p>
            <a:pPr>
              <a:lnSpc>
                <a:spcPct val="150000"/>
              </a:lnSpc>
            </a:pPr>
            <a:r>
              <a:rPr kumimoji="1" lang="ja-JP" altLang="en-US" sz="1400" dirty="0" smtClean="0">
                <a:latin typeface="+mn-ea"/>
                <a:ea typeface="+mn-ea"/>
              </a:rPr>
              <a:t>・キー指定：　両方のカラム名が共通「</a:t>
            </a:r>
            <a:r>
              <a:rPr kumimoji="1" lang="en-US" altLang="ja-JP" sz="1400" dirty="0" smtClean="0">
                <a:latin typeface="Consolas" panose="020B0609020204030204" pitchFamily="49" charset="0"/>
                <a:ea typeface="+mn-ea"/>
              </a:rPr>
              <a:t>on=</a:t>
            </a:r>
            <a:r>
              <a:rPr kumimoji="1" lang="ja-JP" altLang="en-US" sz="1400" dirty="0" smtClean="0">
                <a:latin typeface="+mn-ea"/>
                <a:ea typeface="+mn-ea"/>
              </a:rPr>
              <a:t>」、左側のキー指定「</a:t>
            </a:r>
            <a:r>
              <a:rPr kumimoji="1" lang="en-US" altLang="ja-JP" sz="1400" dirty="0" err="1" smtClean="0">
                <a:latin typeface="Consolas" panose="020B0609020204030204" pitchFamily="49" charset="0"/>
                <a:ea typeface="+mn-ea"/>
              </a:rPr>
              <a:t>left_on</a:t>
            </a:r>
            <a:r>
              <a:rPr kumimoji="1" lang="en-US" altLang="ja-JP" sz="1400" dirty="0" smtClean="0">
                <a:latin typeface="Consolas" panose="020B0609020204030204" pitchFamily="49" charset="0"/>
                <a:ea typeface="+mn-ea"/>
              </a:rPr>
              <a:t>=</a:t>
            </a:r>
            <a:r>
              <a:rPr kumimoji="1" lang="ja-JP" altLang="en-US" sz="1400" dirty="0" smtClean="0">
                <a:latin typeface="+mn-ea"/>
                <a:ea typeface="+mn-ea"/>
              </a:rPr>
              <a:t>」、右側のキー指定「</a:t>
            </a:r>
            <a:r>
              <a:rPr lang="en-US" altLang="ja-JP" sz="1400" dirty="0" err="1" smtClean="0">
                <a:latin typeface="Consolas" panose="020B0609020204030204" pitchFamily="49" charset="0"/>
                <a:ea typeface="+mn-ea"/>
              </a:rPr>
              <a:t>right_on</a:t>
            </a:r>
            <a:r>
              <a:rPr lang="en-US" altLang="ja-JP" sz="1400" dirty="0" smtClean="0">
                <a:latin typeface="Consolas" panose="020B0609020204030204" pitchFamily="49" charset="0"/>
                <a:ea typeface="+mn-ea"/>
              </a:rPr>
              <a:t>=</a:t>
            </a:r>
            <a:r>
              <a:rPr lang="ja-JP" altLang="en-US" sz="1400" dirty="0" smtClean="0">
                <a:latin typeface="+mn-ea"/>
                <a:ea typeface="+mn-ea"/>
              </a:rPr>
              <a:t>」</a:t>
            </a:r>
            <a:endParaRPr lang="en-US" altLang="ja-JP" sz="1400" dirty="0" smtClean="0">
              <a:latin typeface="+mn-ea"/>
              <a:ea typeface="+mn-ea"/>
            </a:endParaRPr>
          </a:p>
          <a:p>
            <a:pPr>
              <a:lnSpc>
                <a:spcPct val="150000"/>
              </a:lnSpc>
            </a:pPr>
            <a:r>
              <a:rPr kumimoji="1" lang="ja-JP" altLang="en-US" sz="1400" dirty="0" smtClean="0">
                <a:latin typeface="+mn-ea"/>
                <a:ea typeface="+mn-ea"/>
              </a:rPr>
              <a:t>・結合方法の指定：　内部結合「</a:t>
            </a:r>
            <a:r>
              <a:rPr kumimoji="1" lang="en-US" altLang="ja-JP" sz="1400" dirty="0" smtClean="0">
                <a:latin typeface="Consolas" panose="020B0609020204030204" pitchFamily="49" charset="0"/>
                <a:ea typeface="+mn-ea"/>
              </a:rPr>
              <a:t>how=‘inner’</a:t>
            </a:r>
            <a:r>
              <a:rPr kumimoji="1" lang="ja-JP" altLang="en-US" sz="1400" dirty="0" smtClean="0">
                <a:latin typeface="+mn-ea"/>
                <a:ea typeface="+mn-ea"/>
              </a:rPr>
              <a:t>」</a:t>
            </a:r>
            <a:r>
              <a:rPr lang="ja-JP" altLang="en-US" sz="1400" dirty="0" smtClean="0">
                <a:latin typeface="+mn-ea"/>
                <a:ea typeface="+mn-ea"/>
              </a:rPr>
              <a:t>、右外部結合「</a:t>
            </a:r>
            <a:r>
              <a:rPr lang="en-US" altLang="ja-JP" sz="1400" dirty="0" smtClean="0">
                <a:latin typeface="Consolas" panose="020B0609020204030204" pitchFamily="49" charset="0"/>
              </a:rPr>
              <a:t>how=‘right’</a:t>
            </a:r>
            <a:r>
              <a:rPr lang="ja-JP" altLang="en-US" sz="1400" dirty="0" smtClean="0">
                <a:latin typeface="+mn-ea"/>
                <a:ea typeface="+mn-ea"/>
              </a:rPr>
              <a:t>」、</a:t>
            </a:r>
            <a:endParaRPr lang="en-US" altLang="ja-JP" sz="1400" dirty="0" smtClean="0">
              <a:latin typeface="+mn-ea"/>
              <a:ea typeface="+mn-ea"/>
            </a:endParaRPr>
          </a:p>
          <a:p>
            <a:pPr>
              <a:lnSpc>
                <a:spcPct val="150000"/>
              </a:lnSpc>
            </a:pPr>
            <a:r>
              <a:rPr lang="en-US" altLang="ja-JP" sz="1400" dirty="0">
                <a:latin typeface="+mn-ea"/>
                <a:ea typeface="+mn-ea"/>
              </a:rPr>
              <a:t>	</a:t>
            </a:r>
            <a:r>
              <a:rPr lang="ja-JP" altLang="en-US" sz="1400" dirty="0" smtClean="0">
                <a:latin typeface="+mn-ea"/>
                <a:ea typeface="+mn-ea"/>
              </a:rPr>
              <a:t>　　　　左外部結合「</a:t>
            </a:r>
            <a:r>
              <a:rPr lang="en-US" altLang="ja-JP" sz="1400" dirty="0" smtClean="0">
                <a:latin typeface="Consolas" panose="020B0609020204030204" pitchFamily="49" charset="0"/>
              </a:rPr>
              <a:t>how=‘left’</a:t>
            </a:r>
            <a:r>
              <a:rPr lang="ja-JP" altLang="en-US" sz="1400" dirty="0" smtClean="0">
                <a:latin typeface="+mn-ea"/>
                <a:ea typeface="+mn-ea"/>
              </a:rPr>
              <a:t>」、完全外部結合「</a:t>
            </a:r>
            <a:r>
              <a:rPr lang="en-US" altLang="ja-JP" sz="1400" dirty="0" smtClean="0">
                <a:latin typeface="Consolas" panose="020B0609020204030204" pitchFamily="49" charset="0"/>
              </a:rPr>
              <a:t>how=‘outer’</a:t>
            </a:r>
            <a:r>
              <a:rPr lang="ja-JP" altLang="en-US" sz="1400" dirty="0" smtClean="0">
                <a:latin typeface="+mn-ea"/>
                <a:ea typeface="+mn-ea"/>
              </a:rPr>
              <a:t>」</a:t>
            </a:r>
            <a:endParaRPr lang="en-US" altLang="ja-JP" sz="1400" dirty="0" smtClean="0">
              <a:latin typeface="+mn-ea"/>
              <a:ea typeface="+mn-ea"/>
            </a:endParaRPr>
          </a:p>
          <a:p>
            <a:pPr>
              <a:lnSpc>
                <a:spcPct val="150000"/>
              </a:lnSpc>
            </a:pPr>
            <a:r>
              <a:rPr lang="ja-JP" altLang="en-US" sz="1400" dirty="0" smtClean="0">
                <a:latin typeface="+mn-ea"/>
                <a:ea typeface="+mn-ea"/>
              </a:rPr>
              <a:t>・複数＆異なる列名でのキー指定：　</a:t>
            </a:r>
            <a:r>
              <a:rPr lang="en-US" altLang="ja-JP" sz="1400" dirty="0" err="1" smtClean="0">
                <a:latin typeface="+mn-ea"/>
                <a:ea typeface="+mn-ea"/>
              </a:rPr>
              <a:t>left_on</a:t>
            </a:r>
            <a:r>
              <a:rPr lang="ja-JP" altLang="en-US" sz="1400" dirty="0" smtClean="0">
                <a:latin typeface="+mn-ea"/>
                <a:ea typeface="+mn-ea"/>
              </a:rPr>
              <a:t>と</a:t>
            </a:r>
            <a:r>
              <a:rPr lang="en-US" altLang="ja-JP" sz="1400" dirty="0" err="1" smtClean="0">
                <a:latin typeface="+mn-ea"/>
                <a:ea typeface="+mn-ea"/>
              </a:rPr>
              <a:t>right_on</a:t>
            </a:r>
            <a:r>
              <a:rPr lang="ja-JP" altLang="en-US" sz="1400" dirty="0" smtClean="0">
                <a:latin typeface="+mn-ea"/>
                <a:ea typeface="+mn-ea"/>
              </a:rPr>
              <a:t>に対応するカラム名をリストで書く</a:t>
            </a:r>
            <a:endParaRPr lang="en-US" altLang="ja-JP" sz="1400" dirty="0" smtClean="0">
              <a:latin typeface="+mn-ea"/>
              <a:ea typeface="+mn-ea"/>
            </a:endParaRPr>
          </a:p>
          <a:p>
            <a:pPr>
              <a:lnSpc>
                <a:spcPct val="150000"/>
              </a:lnSpc>
            </a:pPr>
            <a:endParaRPr kumimoji="1" lang="en-US" altLang="ja-JP" sz="1400" dirty="0">
              <a:latin typeface="+mn-ea"/>
              <a:ea typeface="+mn-ea"/>
            </a:endParaRPr>
          </a:p>
          <a:p>
            <a:pPr>
              <a:lnSpc>
                <a:spcPct val="150000"/>
              </a:lnSpc>
            </a:pPr>
            <a:endParaRPr lang="en-US" altLang="ja-JP" sz="2000" dirty="0" smtClean="0">
              <a:latin typeface="+mn-ea"/>
              <a:ea typeface="+mn-ea"/>
            </a:endParaRPr>
          </a:p>
          <a:p>
            <a:pPr>
              <a:lnSpc>
                <a:spcPct val="150000"/>
              </a:lnSpc>
            </a:pPr>
            <a:r>
              <a:rPr lang="en-US" altLang="ja-JP" sz="1400" dirty="0" smtClean="0">
                <a:latin typeface="+mn-ea"/>
                <a:ea typeface="+mn-ea"/>
              </a:rPr>
              <a:t>※</a:t>
            </a:r>
            <a:r>
              <a:rPr lang="ja-JP" altLang="en-US" sz="1400" dirty="0">
                <a:latin typeface="+mn-ea"/>
                <a:ea typeface="+mn-ea"/>
              </a:rPr>
              <a:t>これ以外にもいっぱいあるのでググってください。</a:t>
            </a:r>
            <a:endParaRPr kumimoji="1" lang="en-US" altLang="ja-JP" sz="1400" dirty="0">
              <a:latin typeface="+mn-ea"/>
              <a:ea typeface="+mn-ea"/>
            </a:endParaRPr>
          </a:p>
        </p:txBody>
      </p:sp>
      <p:sp>
        <p:nvSpPr>
          <p:cNvPr id="2" name="タイトル 1"/>
          <p:cNvSpPr>
            <a:spLocks noGrp="1"/>
          </p:cNvSpPr>
          <p:nvPr>
            <p:ph type="title"/>
          </p:nvPr>
        </p:nvSpPr>
        <p:spPr>
          <a:xfrm>
            <a:off x="237075" y="21964"/>
            <a:ext cx="7095297" cy="713884"/>
          </a:xfrm>
        </p:spPr>
        <p:txBody>
          <a:bodyPr/>
          <a:lstStyle/>
          <a:p>
            <a:r>
              <a:rPr kumimoji="1" lang="en-US" altLang="ja-JP" dirty="0" smtClean="0"/>
              <a:t>merge</a:t>
            </a:r>
            <a:r>
              <a:rPr kumimoji="1" lang="ja-JP" altLang="en-US" dirty="0" smtClean="0"/>
              <a:t>関数（</a:t>
            </a:r>
            <a:r>
              <a:rPr kumimoji="1" lang="en-US" altLang="ja-JP" dirty="0" err="1" smtClean="0"/>
              <a:t>DataFrame</a:t>
            </a:r>
            <a:r>
              <a:rPr kumimoji="1" lang="ja-JP" altLang="en-US" dirty="0" smtClean="0"/>
              <a:t>の横方向の結合</a:t>
            </a:r>
            <a:r>
              <a:rPr kumimoji="1" lang="en-US" altLang="ja-JP" dirty="0" smtClean="0"/>
              <a:t>/SQL</a:t>
            </a:r>
            <a:r>
              <a:rPr kumimoji="1" lang="ja-JP" altLang="en-US" dirty="0" smtClean="0"/>
              <a:t>で言う</a:t>
            </a:r>
            <a:r>
              <a:rPr kumimoji="1" lang="en-US" altLang="ja-JP" dirty="0" smtClean="0"/>
              <a:t>JOIN</a:t>
            </a:r>
            <a:r>
              <a:rPr kumimoji="1" lang="ja-JP" altLang="en-US" dirty="0" smtClean="0"/>
              <a:t>）</a:t>
            </a:r>
            <a:endParaRPr kumimoji="1" lang="ja-JP" altLang="en-US" dirty="0"/>
          </a:p>
        </p:txBody>
      </p:sp>
      <p:sp>
        <p:nvSpPr>
          <p:cNvPr id="4" name="テキスト ボックス 3"/>
          <p:cNvSpPr txBox="1"/>
          <p:nvPr/>
        </p:nvSpPr>
        <p:spPr>
          <a:xfrm>
            <a:off x="944451" y="1807587"/>
            <a:ext cx="6728153" cy="400110"/>
          </a:xfrm>
          <a:prstGeom prst="rect">
            <a:avLst/>
          </a:prstGeom>
          <a:noFill/>
        </p:spPr>
        <p:txBody>
          <a:bodyPr wrap="square" rtlCol="0">
            <a:spAutoFit/>
          </a:bodyPr>
          <a:lstStyle/>
          <a:p>
            <a:r>
              <a:rPr kumimoji="1" lang="en-US" altLang="ja-JP" sz="2000" dirty="0" smtClean="0">
                <a:latin typeface="Consolas" panose="020B0609020204030204" pitchFamily="49" charset="0"/>
                <a:ea typeface="+mn-ea"/>
              </a:rPr>
              <a:t>df3 = </a:t>
            </a:r>
            <a:r>
              <a:rPr kumimoji="1" lang="en-US" altLang="ja-JP" sz="2000" dirty="0" err="1" smtClean="0">
                <a:solidFill>
                  <a:schemeClr val="accent6"/>
                </a:solidFill>
                <a:latin typeface="Consolas" panose="020B0609020204030204" pitchFamily="49" charset="0"/>
                <a:ea typeface="+mn-ea"/>
              </a:rPr>
              <a:t>pd</a:t>
            </a:r>
            <a:r>
              <a:rPr kumimoji="1" lang="en-US" altLang="ja-JP" sz="2000" dirty="0" err="1" smtClean="0">
                <a:solidFill>
                  <a:schemeClr val="accent1"/>
                </a:solidFill>
                <a:latin typeface="Consolas" panose="020B0609020204030204" pitchFamily="49" charset="0"/>
                <a:ea typeface="+mn-ea"/>
              </a:rPr>
              <a:t>.merge</a:t>
            </a:r>
            <a:r>
              <a:rPr kumimoji="1" lang="en-US" altLang="ja-JP" sz="2000" dirty="0" smtClean="0">
                <a:latin typeface="Consolas" panose="020B0609020204030204" pitchFamily="49" charset="0"/>
                <a:ea typeface="+mn-ea"/>
              </a:rPr>
              <a:t>(</a:t>
            </a:r>
            <a:r>
              <a:rPr kumimoji="1" lang="en-US" altLang="ja-JP" sz="2000" dirty="0" smtClean="0">
                <a:solidFill>
                  <a:schemeClr val="accent5"/>
                </a:solidFill>
                <a:latin typeface="Consolas" panose="020B0609020204030204" pitchFamily="49" charset="0"/>
                <a:ea typeface="+mn-ea"/>
              </a:rPr>
              <a:t>df1</a:t>
            </a:r>
            <a:r>
              <a:rPr kumimoji="1" lang="en-US" altLang="ja-JP" sz="2000" dirty="0" smtClean="0">
                <a:latin typeface="Consolas" panose="020B0609020204030204" pitchFamily="49" charset="0"/>
                <a:ea typeface="+mn-ea"/>
              </a:rPr>
              <a:t>,</a:t>
            </a:r>
            <a:r>
              <a:rPr kumimoji="1" lang="en-US" altLang="ja-JP" sz="2000" dirty="0" smtClean="0">
                <a:solidFill>
                  <a:schemeClr val="accent5"/>
                </a:solidFill>
                <a:latin typeface="Consolas" panose="020B0609020204030204" pitchFamily="49" charset="0"/>
                <a:ea typeface="+mn-ea"/>
              </a:rPr>
              <a:t> </a:t>
            </a:r>
            <a:r>
              <a:rPr kumimoji="1" lang="en-US" altLang="ja-JP" sz="2000" dirty="0" smtClean="0">
                <a:solidFill>
                  <a:schemeClr val="accent3">
                    <a:lumMod val="75000"/>
                  </a:schemeClr>
                </a:solidFill>
                <a:latin typeface="Consolas" panose="020B0609020204030204" pitchFamily="49" charset="0"/>
                <a:ea typeface="+mn-ea"/>
              </a:rPr>
              <a:t>df2</a:t>
            </a:r>
            <a:r>
              <a:rPr kumimoji="1" lang="en-US" altLang="ja-JP" sz="2000" dirty="0" smtClean="0">
                <a:latin typeface="Consolas" panose="020B0609020204030204" pitchFamily="49" charset="0"/>
                <a:ea typeface="+mn-ea"/>
              </a:rPr>
              <a:t>, </a:t>
            </a:r>
            <a:r>
              <a:rPr kumimoji="1" lang="en-US" altLang="ja-JP" sz="2000" dirty="0" smtClean="0">
                <a:solidFill>
                  <a:schemeClr val="accent2">
                    <a:lumMod val="75000"/>
                  </a:schemeClr>
                </a:solidFill>
                <a:latin typeface="Consolas" panose="020B0609020204030204" pitchFamily="49" charset="0"/>
                <a:ea typeface="+mn-ea"/>
              </a:rPr>
              <a:t>on=</a:t>
            </a:r>
            <a:r>
              <a:rPr lang="ja-JP" altLang="en-US" sz="2000" dirty="0" smtClean="0">
                <a:solidFill>
                  <a:schemeClr val="accent2">
                    <a:lumMod val="75000"/>
                  </a:schemeClr>
                </a:solidFill>
                <a:latin typeface="Consolas" panose="020B0609020204030204" pitchFamily="49" charset="0"/>
                <a:ea typeface="+mn-ea"/>
              </a:rPr>
              <a:t>“</a:t>
            </a:r>
            <a:r>
              <a:rPr kumimoji="1" lang="en-US" altLang="ja-JP" sz="2000" dirty="0" smtClean="0">
                <a:solidFill>
                  <a:schemeClr val="accent2">
                    <a:lumMod val="75000"/>
                  </a:schemeClr>
                </a:solidFill>
                <a:latin typeface="Consolas" panose="020B0609020204030204" pitchFamily="49" charset="0"/>
                <a:ea typeface="+mn-ea"/>
              </a:rPr>
              <a:t>ID</a:t>
            </a:r>
            <a:r>
              <a:rPr kumimoji="1" lang="ja-JP" altLang="en-US" sz="2000" dirty="0" smtClean="0">
                <a:solidFill>
                  <a:schemeClr val="accent2">
                    <a:lumMod val="75000"/>
                  </a:schemeClr>
                </a:solidFill>
                <a:latin typeface="Consolas" panose="020B0609020204030204" pitchFamily="49" charset="0"/>
                <a:ea typeface="+mn-ea"/>
              </a:rPr>
              <a:t>“</a:t>
            </a:r>
            <a:r>
              <a:rPr kumimoji="1" lang="en-US" altLang="ja-JP" sz="2000" dirty="0" smtClean="0">
                <a:latin typeface="Consolas" panose="020B0609020204030204" pitchFamily="49" charset="0"/>
                <a:ea typeface="+mn-ea"/>
              </a:rPr>
              <a:t>, </a:t>
            </a:r>
            <a:r>
              <a:rPr kumimoji="1" lang="en-US" altLang="ja-JP" sz="2000" dirty="0" smtClean="0">
                <a:solidFill>
                  <a:schemeClr val="accent4">
                    <a:lumMod val="75000"/>
                  </a:schemeClr>
                </a:solidFill>
                <a:latin typeface="Consolas" panose="020B0609020204030204" pitchFamily="49" charset="0"/>
                <a:ea typeface="+mn-ea"/>
              </a:rPr>
              <a:t>how=</a:t>
            </a:r>
            <a:r>
              <a:rPr kumimoji="1" lang="ja-JP" altLang="en-US" sz="2000" dirty="0" smtClean="0">
                <a:solidFill>
                  <a:schemeClr val="accent4">
                    <a:lumMod val="75000"/>
                  </a:schemeClr>
                </a:solidFill>
                <a:latin typeface="Consolas" panose="020B0609020204030204" pitchFamily="49" charset="0"/>
                <a:ea typeface="+mn-ea"/>
              </a:rPr>
              <a:t>”</a:t>
            </a:r>
            <a:r>
              <a:rPr kumimoji="1" lang="en-US" altLang="ja-JP" sz="2000" dirty="0" smtClean="0">
                <a:solidFill>
                  <a:schemeClr val="accent4">
                    <a:lumMod val="75000"/>
                  </a:schemeClr>
                </a:solidFill>
                <a:latin typeface="Consolas" panose="020B0609020204030204" pitchFamily="49" charset="0"/>
                <a:ea typeface="+mn-ea"/>
              </a:rPr>
              <a:t>left</a:t>
            </a:r>
            <a:r>
              <a:rPr lang="ja-JP" altLang="en-US" sz="2000" dirty="0">
                <a:solidFill>
                  <a:schemeClr val="accent4">
                    <a:lumMod val="75000"/>
                  </a:schemeClr>
                </a:solidFill>
                <a:latin typeface="Consolas" panose="020B0609020204030204" pitchFamily="49" charset="0"/>
                <a:ea typeface="+mn-ea"/>
              </a:rPr>
              <a:t>”</a:t>
            </a:r>
            <a:r>
              <a:rPr kumimoji="1" lang="en-US" altLang="ja-JP" sz="2000" dirty="0" smtClean="0">
                <a:latin typeface="Consolas" panose="020B0609020204030204" pitchFamily="49" charset="0"/>
                <a:ea typeface="+mn-ea"/>
              </a:rPr>
              <a:t>)</a:t>
            </a:r>
            <a:endParaRPr kumimoji="1" lang="ja-JP" altLang="en-US" sz="2000" dirty="0" smtClean="0">
              <a:latin typeface="Consolas" panose="020B0609020204030204" pitchFamily="49" charset="0"/>
              <a:ea typeface="+mn-ea"/>
            </a:endParaRPr>
          </a:p>
        </p:txBody>
      </p:sp>
      <p:sp>
        <p:nvSpPr>
          <p:cNvPr id="6" name="テキスト ボックス 5"/>
          <p:cNvSpPr txBox="1"/>
          <p:nvPr/>
        </p:nvSpPr>
        <p:spPr>
          <a:xfrm>
            <a:off x="1758181" y="2449431"/>
            <a:ext cx="154152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7" name="直線矢印コネクタ 6"/>
          <p:cNvCxnSpPr/>
          <p:nvPr/>
        </p:nvCxnSpPr>
        <p:spPr bwMode="auto">
          <a:xfrm flipV="1">
            <a:off x="2375991" y="2221534"/>
            <a:ext cx="118487" cy="19766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8" name="直線コネクタ 7"/>
          <p:cNvCxnSpPr/>
          <p:nvPr/>
        </p:nvCxnSpPr>
        <p:spPr bwMode="auto">
          <a:xfrm>
            <a:off x="2197243" y="2175546"/>
            <a:ext cx="720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9" name="直線矢印コネクタ 8"/>
          <p:cNvCxnSpPr/>
          <p:nvPr/>
        </p:nvCxnSpPr>
        <p:spPr bwMode="auto">
          <a:xfrm flipH="1">
            <a:off x="2069206" y="1735391"/>
            <a:ext cx="158742" cy="112043"/>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0" name="テキスト ボックス 9"/>
          <p:cNvSpPr txBox="1"/>
          <p:nvPr/>
        </p:nvSpPr>
        <p:spPr>
          <a:xfrm>
            <a:off x="3628657" y="2362921"/>
            <a:ext cx="1369104"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第二引数：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ja-JP" altLang="en-US" dirty="0" smtClean="0">
                <a:solidFill>
                  <a:schemeClr val="accent3">
                    <a:lumMod val="75000"/>
                  </a:schemeClr>
                </a:solidFill>
                <a:effectLst>
                  <a:glow rad="127000">
                    <a:schemeClr val="bg1">
                      <a:alpha val="90000"/>
                    </a:schemeClr>
                  </a:glow>
                </a:effectLst>
                <a:latin typeface="+mn-ea"/>
                <a:ea typeface="+mn-ea"/>
              </a:rPr>
              <a:t>右側の</a:t>
            </a:r>
            <a:r>
              <a:rPr lang="en-US" altLang="ja-JP" dirty="0" err="1" smtClean="0">
                <a:solidFill>
                  <a:schemeClr val="accent3">
                    <a:lumMod val="75000"/>
                  </a:schemeClr>
                </a:solidFill>
                <a:effectLst>
                  <a:glow rad="127000">
                    <a:schemeClr val="bg1">
                      <a:alpha val="90000"/>
                    </a:schemeClr>
                  </a:glow>
                </a:effectLst>
                <a:latin typeface="+mn-ea"/>
                <a:ea typeface="+mn-ea"/>
              </a:rPr>
              <a:t>DataFrame</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H="1" flipV="1">
            <a:off x="4107525" y="2116996"/>
            <a:ext cx="49488" cy="232343"/>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2" name="テキスト ボックス 11"/>
          <p:cNvSpPr txBox="1"/>
          <p:nvPr/>
        </p:nvSpPr>
        <p:spPr>
          <a:xfrm>
            <a:off x="2583959" y="2730785"/>
            <a:ext cx="1601662"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第一引数：</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左側の</a:t>
            </a:r>
            <a:r>
              <a:rPr lang="en-US" altLang="ja-JP" dirty="0" err="1" smtClean="0">
                <a:solidFill>
                  <a:schemeClr val="accent5"/>
                </a:solidFill>
                <a:effectLst>
                  <a:glow rad="127000">
                    <a:schemeClr val="bg1">
                      <a:alpha val="90000"/>
                    </a:schemeClr>
                  </a:glow>
                </a:effectLst>
                <a:latin typeface="+mn-ea"/>
                <a:ea typeface="+mn-ea"/>
              </a:rPr>
              <a:t>DataFram</a:t>
            </a:r>
            <a:r>
              <a:rPr lang="en-US" altLang="ja-JP" dirty="0" err="1">
                <a:solidFill>
                  <a:schemeClr val="accent5"/>
                </a:solidFill>
                <a:effectLst>
                  <a:glow rad="127000">
                    <a:schemeClr val="bg1">
                      <a:alpha val="90000"/>
                    </a:schemeClr>
                  </a:glow>
                </a:effectLst>
                <a:latin typeface="+mn-ea"/>
                <a:ea typeface="+mn-ea"/>
              </a:rPr>
              <a:t>e</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13" name="直線矢印コネクタ 12"/>
          <p:cNvCxnSpPr/>
          <p:nvPr/>
        </p:nvCxnSpPr>
        <p:spPr bwMode="auto">
          <a:xfrm flipH="1" flipV="1">
            <a:off x="3269541" y="2139280"/>
            <a:ext cx="70332" cy="587150"/>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4" name="テキスト ボックス 13"/>
          <p:cNvSpPr txBox="1"/>
          <p:nvPr/>
        </p:nvSpPr>
        <p:spPr>
          <a:xfrm>
            <a:off x="4997760" y="2743366"/>
            <a:ext cx="3545225" cy="830997"/>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第三引数：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結合に使うキーとなるカラムの指定</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（複数のキーをリストで指定すると、その組み合わせが合っているものを選んでくる）</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15" name="直線矢印コネクタ 14"/>
          <p:cNvCxnSpPr/>
          <p:nvPr/>
        </p:nvCxnSpPr>
        <p:spPr bwMode="auto">
          <a:xfrm flipH="1" flipV="1">
            <a:off x="5147366" y="2163440"/>
            <a:ext cx="92977" cy="538829"/>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 name="テキスト ボックス 15"/>
          <p:cNvSpPr txBox="1"/>
          <p:nvPr/>
        </p:nvSpPr>
        <p:spPr>
          <a:xfrm>
            <a:off x="6272265" y="2419195"/>
            <a:ext cx="2773154" cy="461665"/>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第四引数：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ja-JP" altLang="en-US" dirty="0" smtClean="0">
                <a:solidFill>
                  <a:schemeClr val="accent4">
                    <a:lumMod val="75000"/>
                  </a:schemeClr>
                </a:solidFill>
                <a:effectLst>
                  <a:glow rad="127000">
                    <a:schemeClr val="bg1">
                      <a:alpha val="90000"/>
                    </a:schemeClr>
                  </a:glow>
                </a:effectLst>
                <a:latin typeface="+mn-ea"/>
                <a:ea typeface="+mn-ea"/>
              </a:rPr>
              <a:t>結合方法（これは左外部結合）</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17" name="直線矢印コネクタ 16"/>
          <p:cNvCxnSpPr/>
          <p:nvPr/>
        </p:nvCxnSpPr>
        <p:spPr bwMode="auto">
          <a:xfrm flipH="1" flipV="1">
            <a:off x="6636396" y="2157613"/>
            <a:ext cx="49488" cy="23234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8" name="テキスト ボックス 17"/>
          <p:cNvSpPr txBox="1"/>
          <p:nvPr/>
        </p:nvSpPr>
        <p:spPr>
          <a:xfrm>
            <a:off x="4266905" y="1493307"/>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9" name="直線矢印コネクタ 18"/>
          <p:cNvCxnSpPr/>
          <p:nvPr/>
        </p:nvCxnSpPr>
        <p:spPr bwMode="auto">
          <a:xfrm flipH="1">
            <a:off x="3064380" y="1664732"/>
            <a:ext cx="1121241" cy="19732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p:cNvCxnSpPr/>
          <p:nvPr/>
        </p:nvCxnSpPr>
        <p:spPr bwMode="auto">
          <a:xfrm>
            <a:off x="5445557" y="1640575"/>
            <a:ext cx="1543378" cy="23132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テキスト ボックス 20"/>
          <p:cNvSpPr txBox="1"/>
          <p:nvPr/>
        </p:nvSpPr>
        <p:spPr>
          <a:xfrm>
            <a:off x="1720977" y="1516751"/>
            <a:ext cx="1497174"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モジュール名</a:t>
            </a:r>
            <a:endParaRPr lang="en-US" altLang="ja-JP" dirty="0" smtClean="0">
              <a:solidFill>
                <a:schemeClr val="accent6"/>
              </a:solidFill>
              <a:effectLst>
                <a:glow rad="127000">
                  <a:schemeClr val="bg1">
                    <a:alpha val="90000"/>
                  </a:schemeClr>
                </a:glow>
              </a:effectLst>
              <a:latin typeface="+mn-ea"/>
              <a:ea typeface="+mn-ea"/>
            </a:endParaRPr>
          </a:p>
        </p:txBody>
      </p:sp>
      <p:sp>
        <p:nvSpPr>
          <p:cNvPr id="28" name="テキスト ボックス 27"/>
          <p:cNvSpPr txBox="1"/>
          <p:nvPr/>
        </p:nvSpPr>
        <p:spPr>
          <a:xfrm>
            <a:off x="498055" y="2799202"/>
            <a:ext cx="1601662"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merge</a:t>
            </a:r>
            <a:r>
              <a:rPr lang="ja-JP" altLang="en-US" dirty="0" smtClean="0">
                <a:effectLst>
                  <a:glow rad="127000">
                    <a:schemeClr val="bg1">
                      <a:alpha val="90000"/>
                    </a:schemeClr>
                  </a:glow>
                </a:effectLst>
                <a:latin typeface="+mn-ea"/>
                <a:ea typeface="+mn-ea"/>
              </a:rPr>
              <a:t>後の</a:t>
            </a:r>
            <a:r>
              <a:rPr lang="en-US" altLang="ja-JP" dirty="0"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を</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代入するための</a:t>
            </a:r>
            <a:r>
              <a:rPr lang="ja-JP" altLang="en-US" dirty="0">
                <a:effectLst>
                  <a:glow rad="127000">
                    <a:schemeClr val="bg1">
                      <a:alpha val="90000"/>
                    </a:schemeClr>
                  </a:glow>
                </a:effectLst>
                <a:latin typeface="+mn-ea"/>
                <a:ea typeface="+mn-ea"/>
              </a:rPr>
              <a:t>変数</a:t>
            </a:r>
            <a:endParaRPr lang="en-US" altLang="ja-JP" dirty="0" smtClean="0">
              <a:effectLst>
                <a:glow rad="127000">
                  <a:schemeClr val="bg1">
                    <a:alpha val="90000"/>
                  </a:schemeClr>
                </a:glow>
              </a:effectLst>
              <a:latin typeface="+mn-ea"/>
              <a:ea typeface="+mn-ea"/>
            </a:endParaRPr>
          </a:p>
        </p:txBody>
      </p:sp>
      <p:cxnSp>
        <p:nvCxnSpPr>
          <p:cNvPr id="29" name="直線矢印コネクタ 28"/>
          <p:cNvCxnSpPr/>
          <p:nvPr/>
        </p:nvCxnSpPr>
        <p:spPr bwMode="auto">
          <a:xfrm flipH="1" flipV="1">
            <a:off x="1183637" y="2207697"/>
            <a:ext cx="70332" cy="587150"/>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p:cNvSpPr txBox="1"/>
          <p:nvPr/>
        </p:nvSpPr>
        <p:spPr>
          <a:xfrm>
            <a:off x="6351659" y="1203067"/>
            <a:ext cx="2587610"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a:t>
            </a:r>
            <a:r>
              <a:rPr lang="ja-JP" altLang="en-US" dirty="0" smtClean="0">
                <a:effectLst>
                  <a:glow rad="127000">
                    <a:schemeClr val="bg1">
                      <a:alpha val="90000"/>
                    </a:schemeClr>
                  </a:glow>
                </a:effectLst>
                <a:latin typeface="+mn-ea"/>
                <a:ea typeface="+mn-ea"/>
              </a:rPr>
              <a:t>第</a:t>
            </a:r>
            <a:r>
              <a:rPr lang="en-US" altLang="ja-JP" dirty="0" smtClean="0">
                <a:effectLst>
                  <a:glow rad="127000">
                    <a:schemeClr val="bg1">
                      <a:alpha val="90000"/>
                    </a:schemeClr>
                  </a:glow>
                </a:effectLst>
                <a:latin typeface="+mn-ea"/>
                <a:ea typeface="+mn-ea"/>
              </a:rPr>
              <a:t>3</a:t>
            </a:r>
            <a:r>
              <a:rPr lang="ja-JP" altLang="en-US" dirty="0" smtClean="0">
                <a:effectLst>
                  <a:glow rad="127000">
                    <a:schemeClr val="bg1">
                      <a:alpha val="90000"/>
                    </a:schemeClr>
                  </a:glow>
                </a:effectLst>
                <a:latin typeface="+mn-ea"/>
                <a:ea typeface="+mn-ea"/>
              </a:rPr>
              <a:t>引数以降は、「＝」が付いているので順番を変えて書いても</a:t>
            </a:r>
            <a:r>
              <a:rPr lang="en-US" altLang="ja-JP" dirty="0" smtClean="0">
                <a:effectLst>
                  <a:glow rad="127000">
                    <a:schemeClr val="bg1">
                      <a:alpha val="90000"/>
                    </a:schemeClr>
                  </a:glow>
                </a:effectLst>
                <a:latin typeface="+mn-ea"/>
                <a:ea typeface="+mn-ea"/>
              </a:rPr>
              <a:t>OK</a:t>
            </a:r>
          </a:p>
        </p:txBody>
      </p:sp>
      <p:pic>
        <p:nvPicPr>
          <p:cNvPr id="33" name="図 32"/>
          <p:cNvPicPr>
            <a:picLocks noChangeAspect="1"/>
          </p:cNvPicPr>
          <p:nvPr/>
        </p:nvPicPr>
        <p:blipFill>
          <a:blip r:embed="rId3"/>
          <a:stretch>
            <a:fillRect/>
          </a:stretch>
        </p:blipFill>
        <p:spPr>
          <a:xfrm>
            <a:off x="691553" y="5378882"/>
            <a:ext cx="5296639" cy="695422"/>
          </a:xfrm>
          <a:prstGeom prst="rect">
            <a:avLst/>
          </a:prstGeom>
        </p:spPr>
      </p:pic>
    </p:spTree>
    <p:extLst>
      <p:ext uri="{BB962C8B-B14F-4D97-AF65-F5344CB8AC3E}">
        <p14:creationId xmlns:p14="http://schemas.microsoft.com/office/powerpoint/2010/main" val="23239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2" grpId="0"/>
      <p:bldP spid="14" grpId="0"/>
      <p:bldP spid="16" grpId="0"/>
      <p:bldP spid="18" grpId="0"/>
      <p:bldP spid="21" grpId="0"/>
      <p:bldP spid="28" grpId="0"/>
      <p:bldP spid="3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Excel vs. Python</a:t>
            </a:r>
            <a:endParaRPr kumimoji="1" lang="ja-JP" altLang="en-US" dirty="0"/>
          </a:p>
        </p:txBody>
      </p:sp>
      <p:sp>
        <p:nvSpPr>
          <p:cNvPr id="3" name="テキスト ボックス 2"/>
          <p:cNvSpPr txBox="1"/>
          <p:nvPr/>
        </p:nvSpPr>
        <p:spPr>
          <a:xfrm>
            <a:off x="310393" y="1019263"/>
            <a:ext cx="3938002" cy="3416320"/>
          </a:xfrm>
          <a:prstGeom prst="rect">
            <a:avLst/>
          </a:prstGeom>
          <a:noFill/>
        </p:spPr>
        <p:txBody>
          <a:bodyPr wrap="square" rtlCol="0">
            <a:spAutoFit/>
          </a:bodyPr>
          <a:lstStyle/>
          <a:p>
            <a:r>
              <a:rPr lang="ja-JP" altLang="en-US" sz="1800" dirty="0" smtClean="0">
                <a:latin typeface="+mn-ea"/>
                <a:ea typeface="+mn-ea"/>
              </a:rPr>
              <a:t>■データの結合</a:t>
            </a:r>
            <a:endParaRPr lang="en-US" altLang="ja-JP" sz="1800" dirty="0" smtClean="0">
              <a:latin typeface="+mn-ea"/>
              <a:ea typeface="+mn-ea"/>
            </a:endParaRPr>
          </a:p>
          <a:p>
            <a:endParaRPr kumimoji="1" lang="en-US" altLang="ja-JP" sz="1800" dirty="0" smtClean="0">
              <a:latin typeface="+mn-ea"/>
              <a:ea typeface="+mn-ea"/>
            </a:endParaRPr>
          </a:p>
          <a:p>
            <a:r>
              <a:rPr kumimoji="1" lang="ja-JP" altLang="en-US" sz="1800" dirty="0" smtClean="0">
                <a:latin typeface="+mn-ea"/>
                <a:ea typeface="+mn-ea"/>
              </a:rPr>
              <a:t>・</a:t>
            </a:r>
            <a:r>
              <a:rPr kumimoji="1" lang="en-US" altLang="ja-JP" sz="1800" dirty="0" smtClean="0">
                <a:latin typeface="+mn-ea"/>
                <a:ea typeface="+mn-ea"/>
              </a:rPr>
              <a:t>Excel</a:t>
            </a:r>
            <a:r>
              <a:rPr kumimoji="1" lang="ja-JP" altLang="en-US" sz="1800" dirty="0" smtClean="0">
                <a:latin typeface="+mn-ea"/>
                <a:ea typeface="+mn-ea"/>
              </a:rPr>
              <a:t>（</a:t>
            </a:r>
            <a:r>
              <a:rPr kumimoji="1" lang="en-US" altLang="ja-JP" sz="1800" dirty="0" err="1" smtClean="0">
                <a:latin typeface="+mn-ea"/>
                <a:ea typeface="+mn-ea"/>
              </a:rPr>
              <a:t>Vlookup</a:t>
            </a:r>
            <a:r>
              <a:rPr kumimoji="1" lang="ja-JP" altLang="en-US" sz="1800" dirty="0" smtClean="0">
                <a:latin typeface="+mn-ea"/>
                <a:ea typeface="+mn-ea"/>
              </a:rPr>
              <a:t>）</a:t>
            </a:r>
            <a:endParaRPr kumimoji="1" lang="en-US" altLang="ja-JP" sz="1800" dirty="0" smtClean="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r>
              <a:rPr lang="ja-JP" altLang="en-US" sz="1800" dirty="0" smtClean="0">
                <a:latin typeface="+mn-ea"/>
                <a:ea typeface="+mn-ea"/>
              </a:rPr>
              <a:t>・</a:t>
            </a:r>
            <a:r>
              <a:rPr lang="en-US" altLang="ja-JP" sz="1800" dirty="0" smtClean="0">
                <a:latin typeface="+mn-ea"/>
                <a:ea typeface="+mn-ea"/>
              </a:rPr>
              <a:t>Python</a:t>
            </a:r>
            <a:r>
              <a:rPr lang="ja-JP" altLang="en-US" sz="1800" dirty="0" smtClean="0">
                <a:latin typeface="+mn-ea"/>
                <a:ea typeface="+mn-ea"/>
              </a:rPr>
              <a:t>（</a:t>
            </a:r>
            <a:r>
              <a:rPr lang="en-US" altLang="ja-JP" sz="1800" dirty="0" smtClean="0">
                <a:latin typeface="+mn-ea"/>
                <a:ea typeface="+mn-ea"/>
              </a:rPr>
              <a:t>Merge</a:t>
            </a:r>
            <a:r>
              <a:rPr lang="ja-JP" altLang="en-US" sz="1800" dirty="0" smtClean="0">
                <a:latin typeface="+mn-ea"/>
                <a:ea typeface="+mn-ea"/>
              </a:rPr>
              <a:t>）</a:t>
            </a:r>
            <a:endParaRPr lang="en-US" altLang="ja-JP" sz="1800" dirty="0" smtClean="0">
              <a:latin typeface="+mn-ea"/>
              <a:ea typeface="+mn-ea"/>
            </a:endParaRPr>
          </a:p>
          <a:p>
            <a:endParaRPr lang="en-US" altLang="ja-JP" sz="1800" dirty="0">
              <a:latin typeface="+mn-ea"/>
              <a:ea typeface="+mn-ea"/>
            </a:endParaRPr>
          </a:p>
          <a:p>
            <a:endParaRPr kumimoji="1" lang="en-US" altLang="ja-JP" sz="1800" dirty="0" smtClean="0">
              <a:latin typeface="+mn-ea"/>
              <a:ea typeface="+mn-ea"/>
            </a:endParaRPr>
          </a:p>
          <a:p>
            <a:endParaRPr lang="en-US" altLang="ja-JP" sz="1800" dirty="0">
              <a:latin typeface="+mn-ea"/>
              <a:ea typeface="+mn-ea"/>
            </a:endParaRPr>
          </a:p>
          <a:p>
            <a:endParaRPr kumimoji="1" lang="ja-JP" altLang="en-US" sz="1800" dirty="0" smtClean="0">
              <a:latin typeface="+mn-ea"/>
              <a:ea typeface="+mn-ea"/>
            </a:endParaRPr>
          </a:p>
        </p:txBody>
      </p:sp>
      <p:pic>
        <p:nvPicPr>
          <p:cNvPr id="6" name="図 5"/>
          <p:cNvPicPr>
            <a:picLocks noChangeAspect="1"/>
          </p:cNvPicPr>
          <p:nvPr/>
        </p:nvPicPr>
        <p:blipFill>
          <a:blip r:embed="rId2"/>
          <a:stretch>
            <a:fillRect/>
          </a:stretch>
        </p:blipFill>
        <p:spPr>
          <a:xfrm>
            <a:off x="1101941" y="2296643"/>
            <a:ext cx="3816000" cy="277175"/>
          </a:xfrm>
          <a:prstGeom prst="rect">
            <a:avLst/>
          </a:prstGeom>
        </p:spPr>
      </p:pic>
      <p:cxnSp>
        <p:nvCxnSpPr>
          <p:cNvPr id="7" name="直線コネクタ 6"/>
          <p:cNvCxnSpPr/>
          <p:nvPr/>
        </p:nvCxnSpPr>
        <p:spPr bwMode="auto">
          <a:xfrm flipV="1">
            <a:off x="2201992" y="2542284"/>
            <a:ext cx="2667699"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solidFill>
            <a:prstDash val="solid"/>
            <a:round/>
            <a:headEnd type="none" w="med" len="med"/>
            <a:tailEnd type="none"/>
          </a:ln>
          <a:effectLst/>
        </p:spPr>
      </p:cxnSp>
      <p:sp>
        <p:nvSpPr>
          <p:cNvPr id="8" name="テキスト ボックス 7"/>
          <p:cNvSpPr txBox="1"/>
          <p:nvPr/>
        </p:nvSpPr>
        <p:spPr>
          <a:xfrm>
            <a:off x="4936803" y="2404230"/>
            <a:ext cx="646331"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p>
        </p:txBody>
      </p:sp>
      <p:sp>
        <p:nvSpPr>
          <p:cNvPr id="11" name="テキスト ボックス 10"/>
          <p:cNvSpPr txBox="1"/>
          <p:nvPr/>
        </p:nvSpPr>
        <p:spPr>
          <a:xfrm>
            <a:off x="2722316" y="1499078"/>
            <a:ext cx="1569660" cy="276999"/>
          </a:xfrm>
          <a:prstGeom prst="rect">
            <a:avLst/>
          </a:prstGeom>
          <a:noFill/>
        </p:spPr>
        <p:txBody>
          <a:bodyPr wrap="none" rtlCol="0">
            <a:spAutoFit/>
          </a:bodyPr>
          <a:lstStyle/>
          <a:p>
            <a:r>
              <a:rPr lang="ja-JP" altLang="en-US" dirty="0">
                <a:solidFill>
                  <a:srgbClr val="C00000"/>
                </a:solidFill>
                <a:latin typeface="+mn-ea"/>
                <a:ea typeface="+mn-ea"/>
              </a:rPr>
              <a:t>第二</a:t>
            </a:r>
            <a:r>
              <a:rPr kumimoji="1" lang="ja-JP" altLang="en-US" dirty="0" smtClean="0">
                <a:solidFill>
                  <a:srgbClr val="C00000"/>
                </a:solidFill>
                <a:latin typeface="+mn-ea"/>
                <a:ea typeface="+mn-ea"/>
              </a:rPr>
              <a:t>引数：検索範囲</a:t>
            </a:r>
          </a:p>
        </p:txBody>
      </p:sp>
      <p:sp>
        <p:nvSpPr>
          <p:cNvPr id="13" name="テキスト ボックス 12"/>
          <p:cNvSpPr txBox="1"/>
          <p:nvPr/>
        </p:nvSpPr>
        <p:spPr>
          <a:xfrm>
            <a:off x="4327032" y="1498350"/>
            <a:ext cx="1569660" cy="276999"/>
          </a:xfrm>
          <a:prstGeom prst="rect">
            <a:avLst/>
          </a:prstGeom>
          <a:noFill/>
        </p:spPr>
        <p:txBody>
          <a:bodyPr wrap="none" rtlCol="0">
            <a:spAutoFit/>
          </a:bodyPr>
          <a:lstStyle/>
          <a:p>
            <a:r>
              <a:rPr kumimoji="1" lang="ja-JP" altLang="en-US" dirty="0" smtClean="0">
                <a:latin typeface="+mn-ea"/>
                <a:ea typeface="+mn-ea"/>
              </a:rPr>
              <a:t>第四引数：検索方法</a:t>
            </a:r>
          </a:p>
        </p:txBody>
      </p:sp>
      <p:cxnSp>
        <p:nvCxnSpPr>
          <p:cNvPr id="15" name="直線矢印コネクタ 14"/>
          <p:cNvCxnSpPr/>
          <p:nvPr/>
        </p:nvCxnSpPr>
        <p:spPr bwMode="auto">
          <a:xfrm flipH="1">
            <a:off x="2483023" y="2074402"/>
            <a:ext cx="0" cy="221790"/>
          </a:xfrm>
          <a:prstGeom prst="straightConnector1">
            <a:avLst/>
          </a:prstGeom>
          <a:ln>
            <a:solidFill>
              <a:srgbClr val="0070C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11" idx="2"/>
          </p:cNvCxnSpPr>
          <p:nvPr/>
        </p:nvCxnSpPr>
        <p:spPr bwMode="auto">
          <a:xfrm flipH="1">
            <a:off x="3504357" y="1776077"/>
            <a:ext cx="0" cy="490098"/>
          </a:xfrm>
          <a:prstGeom prst="straightConnector1">
            <a:avLst/>
          </a:prstGeom>
          <a:ln>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bwMode="auto">
          <a:xfrm flipH="1">
            <a:off x="4131521" y="2104863"/>
            <a:ext cx="1399" cy="2160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bwMode="auto">
          <a:xfrm flipH="1">
            <a:off x="4751666" y="1756117"/>
            <a:ext cx="7761" cy="54007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3827635" y="1872733"/>
            <a:ext cx="1415772" cy="276999"/>
          </a:xfrm>
          <a:prstGeom prst="rect">
            <a:avLst/>
          </a:prstGeom>
          <a:noFill/>
        </p:spPr>
        <p:txBody>
          <a:bodyPr wrap="none" rtlCol="0">
            <a:spAutoFit/>
          </a:bodyPr>
          <a:lstStyle/>
          <a:p>
            <a:r>
              <a:rPr lang="ja-JP" altLang="en-US" dirty="0">
                <a:effectLst>
                  <a:glow rad="101600">
                    <a:schemeClr val="bg1">
                      <a:alpha val="85000"/>
                    </a:schemeClr>
                  </a:glow>
                </a:effectLst>
                <a:latin typeface="+mn-ea"/>
                <a:ea typeface="+mn-ea"/>
              </a:rPr>
              <a:t>第三</a:t>
            </a:r>
            <a:r>
              <a:rPr kumimoji="1" lang="ja-JP" altLang="en-US" dirty="0" smtClean="0">
                <a:effectLst>
                  <a:glow rad="101600">
                    <a:schemeClr val="bg1">
                      <a:alpha val="85000"/>
                    </a:schemeClr>
                  </a:glow>
                </a:effectLst>
                <a:latin typeface="+mn-ea"/>
                <a:ea typeface="+mn-ea"/>
              </a:rPr>
              <a:t>引数：列番号</a:t>
            </a:r>
          </a:p>
        </p:txBody>
      </p:sp>
      <p:sp>
        <p:nvSpPr>
          <p:cNvPr id="24" name="テキスト ボックス 23"/>
          <p:cNvSpPr txBox="1"/>
          <p:nvPr/>
        </p:nvSpPr>
        <p:spPr>
          <a:xfrm>
            <a:off x="2147030" y="1882627"/>
            <a:ext cx="1569660" cy="276999"/>
          </a:xfrm>
          <a:prstGeom prst="rect">
            <a:avLst/>
          </a:prstGeom>
          <a:noFill/>
        </p:spPr>
        <p:txBody>
          <a:bodyPr wrap="none" rtlCol="0">
            <a:spAutoFit/>
          </a:bodyPr>
          <a:lstStyle/>
          <a:p>
            <a:r>
              <a:rPr kumimoji="1" lang="ja-JP" altLang="en-US" dirty="0" smtClean="0">
                <a:solidFill>
                  <a:srgbClr val="0070C0"/>
                </a:solidFill>
                <a:effectLst>
                  <a:glow rad="101600">
                    <a:schemeClr val="bg1">
                      <a:alpha val="85000"/>
                    </a:schemeClr>
                  </a:glow>
                </a:effectLst>
                <a:latin typeface="+mn-ea"/>
                <a:ea typeface="+mn-ea"/>
              </a:rPr>
              <a:t>第一引数：検索対象</a:t>
            </a:r>
          </a:p>
        </p:txBody>
      </p:sp>
      <p:pic>
        <p:nvPicPr>
          <p:cNvPr id="5" name="図 4"/>
          <p:cNvPicPr>
            <a:picLocks noChangeAspect="1"/>
          </p:cNvPicPr>
          <p:nvPr/>
        </p:nvPicPr>
        <p:blipFill>
          <a:blip r:embed="rId3"/>
          <a:stretch>
            <a:fillRect/>
          </a:stretch>
        </p:blipFill>
        <p:spPr>
          <a:xfrm>
            <a:off x="97866" y="3359774"/>
            <a:ext cx="9000000" cy="1024732"/>
          </a:xfrm>
          <a:prstGeom prst="rect">
            <a:avLst/>
          </a:prstGeom>
        </p:spPr>
      </p:pic>
      <p:pic>
        <p:nvPicPr>
          <p:cNvPr id="9" name="図 8"/>
          <p:cNvPicPr>
            <a:picLocks noChangeAspect="1"/>
          </p:cNvPicPr>
          <p:nvPr/>
        </p:nvPicPr>
        <p:blipFill>
          <a:blip r:embed="rId4"/>
          <a:stretch>
            <a:fillRect/>
          </a:stretch>
        </p:blipFill>
        <p:spPr>
          <a:xfrm>
            <a:off x="237076" y="4466052"/>
            <a:ext cx="6310532" cy="1651778"/>
          </a:xfrm>
          <a:prstGeom prst="rect">
            <a:avLst/>
          </a:prstGeom>
        </p:spPr>
      </p:pic>
      <p:sp>
        <p:nvSpPr>
          <p:cNvPr id="20" name="テキスト ボックス 19"/>
          <p:cNvSpPr txBox="1"/>
          <p:nvPr/>
        </p:nvSpPr>
        <p:spPr>
          <a:xfrm>
            <a:off x="8334123" y="3252672"/>
            <a:ext cx="646331" cy="369332"/>
          </a:xfrm>
          <a:prstGeom prst="rect">
            <a:avLst/>
          </a:prstGeom>
          <a:noFill/>
        </p:spPr>
        <p:txBody>
          <a:bodyPr wrap="none" rtlCol="0">
            <a:spAutoFit/>
          </a:bodyPr>
          <a:lstStyle/>
          <a:p>
            <a:r>
              <a:rPr kumimoji="1" lang="ja-JP" altLang="en-US" sz="1800" dirty="0" smtClean="0">
                <a:solidFill>
                  <a:srgbClr val="FF0000"/>
                </a:solidFill>
                <a:latin typeface="+mn-ea"/>
                <a:ea typeface="+mn-ea"/>
              </a:rPr>
              <a:t>引数</a:t>
            </a:r>
          </a:p>
        </p:txBody>
      </p:sp>
      <p:cxnSp>
        <p:nvCxnSpPr>
          <p:cNvPr id="22" name="直線コネクタ 21"/>
          <p:cNvCxnSpPr/>
          <p:nvPr/>
        </p:nvCxnSpPr>
        <p:spPr bwMode="auto">
          <a:xfrm>
            <a:off x="613794" y="3528028"/>
            <a:ext cx="7766808" cy="0"/>
          </a:xfrm>
          <a:prstGeom prst="line">
            <a:avLst/>
          </a:prstGeom>
          <a:gradFill rotWithShape="1">
            <a:gsLst>
              <a:gs pos="0">
                <a:srgbClr val="FFFF99"/>
              </a:gs>
              <a:gs pos="50000">
                <a:srgbClr val="FFFF99">
                  <a:gamma/>
                  <a:tint val="10196"/>
                  <a:invGamma/>
                </a:srgbClr>
              </a:gs>
              <a:gs pos="100000">
                <a:srgbClr val="FFFF99"/>
              </a:gs>
            </a:gsLst>
            <a:lin ang="2700000" scaled="1"/>
          </a:gradFill>
          <a:ln w="38100" cap="flat" cmpd="sng" algn="ctr">
            <a:solidFill>
              <a:srgbClr val="FF0000">
                <a:alpha val="80000"/>
              </a:srgbClr>
            </a:solidFill>
            <a:prstDash val="solid"/>
            <a:round/>
            <a:headEnd type="none" w="med" len="med"/>
            <a:tailEnd type="none"/>
          </a:ln>
          <a:effectLst/>
        </p:spPr>
      </p:cxnSp>
      <p:sp>
        <p:nvSpPr>
          <p:cNvPr id="25" name="テキスト ボックス 24"/>
          <p:cNvSpPr txBox="1"/>
          <p:nvPr/>
        </p:nvSpPr>
        <p:spPr>
          <a:xfrm>
            <a:off x="835066" y="6245930"/>
            <a:ext cx="7760458" cy="369332"/>
          </a:xfrm>
          <a:prstGeom prst="rect">
            <a:avLst/>
          </a:prstGeom>
          <a:noFill/>
        </p:spPr>
        <p:txBody>
          <a:bodyPr wrap="none" rtlCol="0">
            <a:spAutoFit/>
          </a:bodyPr>
          <a:lstStyle/>
          <a:p>
            <a:r>
              <a:rPr lang="ja-JP" altLang="en-US" sz="1800" dirty="0">
                <a:solidFill>
                  <a:srgbClr val="FF0000"/>
                </a:solidFill>
                <a:latin typeface="+mn-ea"/>
                <a:ea typeface="+mn-ea"/>
              </a:rPr>
              <a:t>覚</a:t>
            </a:r>
            <a:r>
              <a:rPr lang="ja-JP" altLang="en-US" sz="1800" dirty="0" smtClean="0">
                <a:solidFill>
                  <a:srgbClr val="FF0000"/>
                </a:solidFill>
                <a:latin typeface="+mn-ea"/>
                <a:ea typeface="+mn-ea"/>
              </a:rPr>
              <a:t>えてられないので、</a:t>
            </a:r>
            <a:r>
              <a:rPr lang="en-US" altLang="ja-JP" sz="1800" dirty="0" smtClean="0">
                <a:solidFill>
                  <a:srgbClr val="FF0000"/>
                </a:solidFill>
                <a:latin typeface="+mn-ea"/>
                <a:ea typeface="+mn-ea"/>
              </a:rPr>
              <a:t>Google</a:t>
            </a:r>
            <a:r>
              <a:rPr lang="ja-JP" altLang="en-US" sz="1800" dirty="0" smtClean="0">
                <a:solidFill>
                  <a:srgbClr val="FF0000"/>
                </a:solidFill>
                <a:latin typeface="+mn-ea"/>
                <a:ea typeface="+mn-ea"/>
              </a:rPr>
              <a:t>検索しながらコーディングします。関数自体もググ</a:t>
            </a:r>
            <a:r>
              <a:rPr lang="ja-JP" altLang="en-US" sz="1800" dirty="0" err="1" smtClean="0">
                <a:solidFill>
                  <a:srgbClr val="FF0000"/>
                </a:solidFill>
                <a:latin typeface="+mn-ea"/>
                <a:ea typeface="+mn-ea"/>
              </a:rPr>
              <a:t>り</a:t>
            </a:r>
            <a:r>
              <a:rPr lang="ja-JP" altLang="en-US" sz="1800" dirty="0" smtClean="0">
                <a:solidFill>
                  <a:srgbClr val="FF0000"/>
                </a:solidFill>
                <a:latin typeface="+mn-ea"/>
                <a:ea typeface="+mn-ea"/>
              </a:rPr>
              <a:t>ます。</a:t>
            </a:r>
            <a:endParaRPr kumimoji="1" lang="ja-JP" altLang="en-US" sz="1800" dirty="0" smtClean="0">
              <a:solidFill>
                <a:srgbClr val="FF0000"/>
              </a:solidFill>
              <a:latin typeface="+mn-ea"/>
              <a:ea typeface="+mn-ea"/>
            </a:endParaRPr>
          </a:p>
        </p:txBody>
      </p:sp>
    </p:spTree>
    <p:extLst>
      <p:ext uri="{BB962C8B-B14F-4D97-AF65-F5344CB8AC3E}">
        <p14:creationId xmlns:p14="http://schemas.microsoft.com/office/powerpoint/2010/main" val="105283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297066" cy="713884"/>
          </a:xfrm>
        </p:spPr>
        <p:txBody>
          <a:bodyPr/>
          <a:lstStyle/>
          <a:p>
            <a:r>
              <a:rPr lang="en-US" altLang="ja-JP" dirty="0" smtClean="0"/>
              <a:t>append</a:t>
            </a:r>
            <a:r>
              <a:rPr lang="ja-JP" altLang="en-US" dirty="0" smtClean="0"/>
              <a:t>関数</a:t>
            </a:r>
            <a:r>
              <a:rPr lang="ja-JP" altLang="en-US" dirty="0"/>
              <a:t>（</a:t>
            </a:r>
            <a:r>
              <a:rPr lang="en-US" altLang="ja-JP" dirty="0" err="1"/>
              <a:t>DataFrame</a:t>
            </a:r>
            <a:r>
              <a:rPr lang="ja-JP" altLang="en-US" dirty="0" smtClean="0"/>
              <a:t>の縦方向の</a:t>
            </a:r>
            <a:r>
              <a:rPr lang="ja-JP" altLang="en-US" dirty="0"/>
              <a:t>連結</a:t>
            </a:r>
            <a:r>
              <a:rPr lang="en-US" altLang="ja-JP" dirty="0" smtClean="0"/>
              <a:t>/</a:t>
            </a:r>
            <a:r>
              <a:rPr lang="en-US" altLang="ja-JP" dirty="0"/>
              <a:t>SQL</a:t>
            </a:r>
            <a:r>
              <a:rPr lang="ja-JP" altLang="en-US" dirty="0"/>
              <a:t>で</a:t>
            </a:r>
            <a:r>
              <a:rPr lang="ja-JP" altLang="en-US" dirty="0" smtClean="0"/>
              <a:t>言う</a:t>
            </a:r>
            <a:r>
              <a:rPr lang="en-US" altLang="ja-JP" dirty="0" smtClean="0"/>
              <a:t>UNIO</a:t>
            </a:r>
            <a:r>
              <a:rPr lang="en-US" altLang="ja-JP" dirty="0"/>
              <a:t>N</a:t>
            </a:r>
            <a:r>
              <a:rPr lang="ja-JP" altLang="en-US" dirty="0" smtClean="0"/>
              <a:t>）</a:t>
            </a:r>
            <a:endParaRPr kumimoji="1" lang="ja-JP" altLang="en-US" dirty="0"/>
          </a:p>
        </p:txBody>
      </p:sp>
      <p:sp>
        <p:nvSpPr>
          <p:cNvPr id="3" name="テキスト ボックス 2"/>
          <p:cNvSpPr txBox="1"/>
          <p:nvPr/>
        </p:nvSpPr>
        <p:spPr>
          <a:xfrm>
            <a:off x="387666" y="735848"/>
            <a:ext cx="8322746" cy="5724644"/>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smtClean="0">
                <a:latin typeface="+mn-ea"/>
                <a:ea typeface="+mn-ea"/>
              </a:rPr>
              <a:t>append</a:t>
            </a:r>
            <a:r>
              <a:rPr lang="ja-JP" altLang="en-US" sz="1800" dirty="0" smtClean="0">
                <a:latin typeface="+mn-ea"/>
                <a:ea typeface="+mn-ea"/>
              </a:rPr>
              <a:t>関数</a:t>
            </a:r>
            <a:endParaRPr lang="en-US" altLang="ja-JP" sz="1800" dirty="0" smtClean="0">
              <a:latin typeface="+mn-ea"/>
              <a:ea typeface="+mn-ea"/>
            </a:endParaRPr>
          </a:p>
          <a:p>
            <a:pPr>
              <a:lnSpc>
                <a:spcPct val="150000"/>
              </a:lnSpc>
            </a:pPr>
            <a:r>
              <a:rPr lang="ja-JP" altLang="en-US" sz="1800" dirty="0" smtClean="0">
                <a:latin typeface="+mn-ea"/>
                <a:ea typeface="+mn-ea"/>
              </a:rPr>
              <a:t>　</a:t>
            </a:r>
            <a:r>
              <a:rPr lang="ja-JP" altLang="en-US" dirty="0" smtClean="0">
                <a:latin typeface="+mn-ea"/>
                <a:ea typeface="+mn-ea"/>
              </a:rPr>
              <a:t>参考：</a:t>
            </a:r>
            <a:r>
              <a:rPr lang="en-US" altLang="ja-JP" dirty="0" err="1" smtClean="0">
                <a:latin typeface="+mn-ea"/>
                <a:ea typeface="+mn-ea"/>
                <a:hlinkClick r:id="rId2"/>
              </a:rPr>
              <a:t>pandas.DataFrame</a:t>
            </a:r>
            <a:r>
              <a:rPr lang="ja-JP" altLang="en-US" dirty="0" smtClean="0">
                <a:latin typeface="+mn-ea"/>
                <a:ea typeface="+mn-ea"/>
                <a:hlinkClick r:id="rId2"/>
              </a:rPr>
              <a:t>に列や行を追加（</a:t>
            </a:r>
            <a:r>
              <a:rPr lang="en-US" altLang="ja-JP" dirty="0" smtClean="0">
                <a:latin typeface="+mn-ea"/>
                <a:ea typeface="+mn-ea"/>
                <a:hlinkClick r:id="rId2"/>
              </a:rPr>
              <a:t>assign, append</a:t>
            </a:r>
            <a:r>
              <a:rPr lang="ja-JP" altLang="en-US" dirty="0" smtClean="0">
                <a:latin typeface="+mn-ea"/>
                <a:ea typeface="+mn-ea"/>
                <a:hlinkClick r:id="rId2"/>
              </a:rPr>
              <a:t>など）</a:t>
            </a:r>
            <a:r>
              <a:rPr lang="en-US" altLang="ja-JP" dirty="0" smtClean="0">
                <a:latin typeface="+mn-ea"/>
                <a:ea typeface="+mn-ea"/>
              </a:rPr>
              <a:t>, </a:t>
            </a:r>
            <a:r>
              <a:rPr lang="en-US" altLang="ja-JP" dirty="0" err="1" smtClean="0">
                <a:latin typeface="+mn-ea"/>
                <a:ea typeface="+mn-ea"/>
                <a:hlinkClick r:id="rId3"/>
              </a:rPr>
              <a:t>DataFrame</a:t>
            </a:r>
            <a:r>
              <a:rPr lang="ja-JP" altLang="en-US" dirty="0" smtClean="0">
                <a:latin typeface="+mn-ea"/>
                <a:ea typeface="+mn-ea"/>
                <a:hlinkClick r:id="rId3"/>
              </a:rPr>
              <a:t>の行・列の追加</a:t>
            </a:r>
            <a:r>
              <a:rPr lang="en-US" altLang="ja-JP" dirty="0" smtClean="0">
                <a:latin typeface="+mn-ea"/>
                <a:ea typeface="+mn-ea"/>
                <a:hlinkClick r:id="rId3"/>
              </a:rPr>
              <a:t>【Python】</a:t>
            </a:r>
            <a:endParaRPr lang="en-US" altLang="ja-JP" dirty="0" smtClean="0">
              <a:latin typeface="+mn-ea"/>
              <a:ea typeface="+mn-ea"/>
            </a:endParaRPr>
          </a:p>
          <a:p>
            <a:pPr>
              <a:lnSpc>
                <a:spcPct val="150000"/>
              </a:lnSpc>
            </a:pPr>
            <a:endParaRPr lang="en-US" altLang="ja-JP"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800" dirty="0" smtClean="0">
              <a:latin typeface="+mn-ea"/>
              <a:ea typeface="+mn-ea"/>
            </a:endParaRPr>
          </a:p>
          <a:p>
            <a:pPr>
              <a:lnSpc>
                <a:spcPct val="150000"/>
              </a:lnSpc>
            </a:pPr>
            <a:endParaRPr lang="en-US" altLang="ja-JP" sz="800" dirty="0">
              <a:latin typeface="+mn-ea"/>
              <a:ea typeface="+mn-ea"/>
            </a:endParaRPr>
          </a:p>
          <a:p>
            <a:pPr>
              <a:lnSpc>
                <a:spcPct val="150000"/>
              </a:lnSpc>
            </a:pPr>
            <a:r>
              <a:rPr lang="ja-JP" altLang="en-US" dirty="0" smtClean="0">
                <a:latin typeface="+mn-ea"/>
                <a:ea typeface="+mn-ea"/>
              </a:rPr>
              <a:t>・</a:t>
            </a:r>
            <a:r>
              <a:rPr lang="en-US" altLang="ja-JP" dirty="0" smtClean="0">
                <a:latin typeface="+mn-ea"/>
                <a:ea typeface="+mn-ea"/>
              </a:rPr>
              <a:t>append</a:t>
            </a:r>
            <a:r>
              <a:rPr lang="ja-JP" altLang="en-US" dirty="0" smtClean="0">
                <a:latin typeface="+mn-ea"/>
                <a:ea typeface="+mn-ea"/>
              </a:rPr>
              <a:t>関数は、上記コードで</a:t>
            </a:r>
            <a:r>
              <a:rPr lang="en-US" altLang="ja-JP" dirty="0" smtClean="0">
                <a:latin typeface="+mn-ea"/>
                <a:ea typeface="+mn-ea"/>
              </a:rPr>
              <a:t>df1</a:t>
            </a:r>
            <a:r>
              <a:rPr lang="ja-JP" altLang="en-US" dirty="0" smtClean="0">
                <a:latin typeface="+mn-ea"/>
                <a:ea typeface="+mn-ea"/>
              </a:rPr>
              <a:t>の下に</a:t>
            </a:r>
            <a:r>
              <a:rPr lang="en-US" altLang="ja-JP" dirty="0" smtClean="0">
                <a:latin typeface="+mn-ea"/>
                <a:ea typeface="+mn-ea"/>
              </a:rPr>
              <a:t>df2</a:t>
            </a:r>
            <a:r>
              <a:rPr lang="ja-JP" altLang="en-US" dirty="0" smtClean="0">
                <a:latin typeface="+mn-ea"/>
                <a:ea typeface="+mn-ea"/>
              </a:rPr>
              <a:t>を追加するような関数</a:t>
            </a:r>
            <a:endParaRPr lang="en-US" altLang="ja-JP" dirty="0" smtClean="0">
              <a:latin typeface="+mn-ea"/>
              <a:ea typeface="+mn-ea"/>
            </a:endParaRPr>
          </a:p>
          <a:p>
            <a:pPr>
              <a:lnSpc>
                <a:spcPct val="150000"/>
              </a:lnSpc>
            </a:pPr>
            <a:r>
              <a:rPr lang="ja-JP" altLang="en-US" dirty="0" smtClean="0">
                <a:latin typeface="+mn-ea"/>
                <a:ea typeface="+mn-ea"/>
              </a:rPr>
              <a:t>・異なるカラムがある場合は、入っていない方の</a:t>
            </a:r>
            <a:r>
              <a:rPr lang="en-US" altLang="ja-JP" dirty="0" smtClean="0">
                <a:latin typeface="+mn-ea"/>
                <a:ea typeface="+mn-ea"/>
              </a:rPr>
              <a:t>DF</a:t>
            </a:r>
            <a:r>
              <a:rPr lang="ja-JP" altLang="en-US" dirty="0" smtClean="0">
                <a:latin typeface="+mn-ea"/>
                <a:ea typeface="+mn-ea"/>
              </a:rPr>
              <a:t>の値は</a:t>
            </a:r>
            <a:r>
              <a:rPr lang="en-US" altLang="ja-JP" dirty="0" err="1" smtClean="0">
                <a:latin typeface="+mn-ea"/>
                <a:ea typeface="+mn-ea"/>
              </a:rPr>
              <a:t>NaN</a:t>
            </a:r>
            <a:r>
              <a:rPr lang="ja-JP" altLang="en-US" dirty="0" smtClean="0">
                <a:latin typeface="+mn-ea"/>
                <a:ea typeface="+mn-ea"/>
              </a:rPr>
              <a:t>扱いされ、カラムは増える</a:t>
            </a: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r>
              <a:rPr lang="ja-JP" altLang="en-US" dirty="0" smtClean="0">
                <a:latin typeface="+mn-ea"/>
                <a:ea typeface="+mn-ea"/>
              </a:rPr>
              <a:t>・大量の</a:t>
            </a:r>
            <a:r>
              <a:rPr lang="en-US" altLang="ja-JP" dirty="0" err="1" smtClean="0">
                <a:latin typeface="+mn-ea"/>
                <a:ea typeface="+mn-ea"/>
              </a:rPr>
              <a:t>DataFrame</a:t>
            </a:r>
            <a:r>
              <a:rPr lang="ja-JP" altLang="en-US" dirty="0" err="1" smtClean="0">
                <a:latin typeface="+mn-ea"/>
                <a:ea typeface="+mn-ea"/>
              </a:rPr>
              <a:t>を結</a:t>
            </a:r>
            <a:r>
              <a:rPr lang="ja-JP" altLang="en-US" dirty="0" smtClean="0">
                <a:latin typeface="+mn-ea"/>
                <a:ea typeface="+mn-ea"/>
              </a:rPr>
              <a:t>合すると、遅くなることが多いです。注意</a:t>
            </a:r>
            <a:endParaRPr lang="en-US" altLang="ja-JP" dirty="0">
              <a:latin typeface="+mn-ea"/>
              <a:ea typeface="+mn-ea"/>
            </a:endParaRPr>
          </a:p>
        </p:txBody>
      </p:sp>
      <p:sp>
        <p:nvSpPr>
          <p:cNvPr id="4" name="テキスト ボックス 3"/>
          <p:cNvSpPr txBox="1"/>
          <p:nvPr/>
        </p:nvSpPr>
        <p:spPr>
          <a:xfrm>
            <a:off x="880929" y="2121362"/>
            <a:ext cx="6728153" cy="400110"/>
          </a:xfrm>
          <a:prstGeom prst="rect">
            <a:avLst/>
          </a:prstGeom>
          <a:noFill/>
        </p:spPr>
        <p:txBody>
          <a:bodyPr wrap="square" rtlCol="0">
            <a:spAutoFit/>
          </a:bodyPr>
          <a:lstStyle/>
          <a:p>
            <a:r>
              <a:rPr kumimoji="1" lang="en-US" altLang="ja-JP" sz="2000" dirty="0" smtClean="0">
                <a:latin typeface="Consolas" panose="020B0609020204030204" pitchFamily="49" charset="0"/>
                <a:ea typeface="+mn-ea"/>
              </a:rPr>
              <a:t>df3 = </a:t>
            </a:r>
            <a:r>
              <a:rPr lang="en-US" altLang="ja-JP" sz="2000" dirty="0" smtClean="0">
                <a:solidFill>
                  <a:schemeClr val="accent5"/>
                </a:solidFill>
                <a:latin typeface="Consolas" panose="020B0609020204030204" pitchFamily="49" charset="0"/>
                <a:ea typeface="+mn-ea"/>
              </a:rPr>
              <a:t>df1</a:t>
            </a:r>
            <a:r>
              <a:rPr kumimoji="1" lang="en-US" altLang="ja-JP" sz="2000" dirty="0" smtClean="0">
                <a:solidFill>
                  <a:schemeClr val="accent1"/>
                </a:solidFill>
                <a:latin typeface="Consolas" panose="020B0609020204030204" pitchFamily="49" charset="0"/>
                <a:ea typeface="+mn-ea"/>
              </a:rPr>
              <a:t>.append</a:t>
            </a:r>
            <a:r>
              <a:rPr kumimoji="1" lang="en-US" altLang="ja-JP" sz="2000" dirty="0" smtClean="0">
                <a:latin typeface="Consolas" panose="020B0609020204030204" pitchFamily="49" charset="0"/>
                <a:ea typeface="+mn-ea"/>
              </a:rPr>
              <a:t>(</a:t>
            </a:r>
            <a:r>
              <a:rPr kumimoji="1" lang="en-US" altLang="ja-JP" sz="2000" dirty="0" smtClean="0">
                <a:solidFill>
                  <a:schemeClr val="accent3">
                    <a:lumMod val="75000"/>
                  </a:schemeClr>
                </a:solidFill>
                <a:latin typeface="Consolas" panose="020B0609020204030204" pitchFamily="49" charset="0"/>
                <a:ea typeface="+mn-ea"/>
              </a:rPr>
              <a:t>df2</a:t>
            </a:r>
            <a:r>
              <a:rPr kumimoji="1" lang="en-US" altLang="ja-JP" sz="2000" dirty="0" smtClean="0">
                <a:latin typeface="Consolas" panose="020B0609020204030204" pitchFamily="49" charset="0"/>
                <a:ea typeface="+mn-ea"/>
              </a:rPr>
              <a:t>,</a:t>
            </a:r>
            <a:r>
              <a:rPr lang="en-US" altLang="ja-JP" sz="2000" dirty="0">
                <a:solidFill>
                  <a:schemeClr val="accent4">
                    <a:lumMod val="75000"/>
                  </a:schemeClr>
                </a:solidFill>
                <a:latin typeface="Consolas" panose="020B0609020204030204" pitchFamily="49" charset="0"/>
                <a:ea typeface="+mn-ea"/>
              </a:rPr>
              <a:t> </a:t>
            </a:r>
            <a:r>
              <a:rPr lang="en-US" altLang="ja-JP" sz="2000" dirty="0" err="1" smtClean="0">
                <a:solidFill>
                  <a:schemeClr val="accent4">
                    <a:lumMod val="75000"/>
                  </a:schemeClr>
                </a:solidFill>
                <a:latin typeface="Consolas" panose="020B0609020204030204" pitchFamily="49" charset="0"/>
                <a:ea typeface="+mn-ea"/>
              </a:rPr>
              <a:t>ignore_index</a:t>
            </a:r>
            <a:r>
              <a:rPr lang="en-US" altLang="ja-JP" sz="2000" dirty="0" smtClean="0">
                <a:solidFill>
                  <a:schemeClr val="accent4">
                    <a:lumMod val="75000"/>
                  </a:schemeClr>
                </a:solidFill>
                <a:latin typeface="Consolas" panose="020B0609020204030204" pitchFamily="49" charset="0"/>
                <a:ea typeface="+mn-ea"/>
              </a:rPr>
              <a:t>=True</a:t>
            </a:r>
            <a:r>
              <a:rPr kumimoji="1" lang="en-US" altLang="ja-JP" sz="2000" dirty="0" smtClean="0">
                <a:latin typeface="Consolas" panose="020B0609020204030204" pitchFamily="49" charset="0"/>
                <a:ea typeface="+mn-ea"/>
              </a:rPr>
              <a:t>)</a:t>
            </a:r>
            <a:endParaRPr kumimoji="1" lang="ja-JP" altLang="en-US" sz="2000" dirty="0" smtClean="0">
              <a:latin typeface="Consolas" panose="020B0609020204030204" pitchFamily="49" charset="0"/>
              <a:ea typeface="+mn-ea"/>
            </a:endParaRPr>
          </a:p>
        </p:txBody>
      </p:sp>
      <p:sp>
        <p:nvSpPr>
          <p:cNvPr id="5" name="テキスト ボックス 4"/>
          <p:cNvSpPr txBox="1"/>
          <p:nvPr/>
        </p:nvSpPr>
        <p:spPr>
          <a:xfrm>
            <a:off x="1694659" y="2763206"/>
            <a:ext cx="154152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6" name="直線矢印コネクタ 5"/>
          <p:cNvCxnSpPr/>
          <p:nvPr/>
        </p:nvCxnSpPr>
        <p:spPr bwMode="auto">
          <a:xfrm flipV="1">
            <a:off x="2312469" y="2535309"/>
            <a:ext cx="118487" cy="19766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7" name="直線コネクタ 6"/>
          <p:cNvCxnSpPr/>
          <p:nvPr/>
        </p:nvCxnSpPr>
        <p:spPr bwMode="auto">
          <a:xfrm>
            <a:off x="2280858" y="2521472"/>
            <a:ext cx="955322"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8" name="直線矢印コネクタ 7"/>
          <p:cNvCxnSpPr/>
          <p:nvPr/>
        </p:nvCxnSpPr>
        <p:spPr bwMode="auto">
          <a:xfrm flipH="1">
            <a:off x="2005684" y="2049166"/>
            <a:ext cx="158742" cy="112043"/>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9" name="テキスト ボックス 8"/>
          <p:cNvSpPr txBox="1"/>
          <p:nvPr/>
        </p:nvSpPr>
        <p:spPr>
          <a:xfrm>
            <a:off x="3565135" y="2676696"/>
            <a:ext cx="1369104"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df1</a:t>
            </a:r>
            <a:r>
              <a:rPr lang="ja-JP" altLang="en-US" dirty="0" smtClean="0">
                <a:solidFill>
                  <a:schemeClr val="accent3">
                    <a:lumMod val="75000"/>
                  </a:schemeClr>
                </a:solidFill>
                <a:effectLst>
                  <a:glow rad="127000">
                    <a:schemeClr val="bg1">
                      <a:alpha val="90000"/>
                    </a:schemeClr>
                  </a:glow>
                </a:effectLst>
                <a:latin typeface="+mn-ea"/>
                <a:ea typeface="+mn-ea"/>
              </a:rPr>
              <a:t>に追加する</a:t>
            </a:r>
            <a:r>
              <a:rPr lang="en-US" altLang="ja-JP" dirty="0" smtClean="0">
                <a:solidFill>
                  <a:schemeClr val="accent3">
                    <a:lumMod val="75000"/>
                  </a:schemeClr>
                </a:solidFill>
                <a:effectLst>
                  <a:glow rad="127000">
                    <a:schemeClr val="bg1">
                      <a:alpha val="90000"/>
                    </a:schemeClr>
                  </a:glow>
                </a:effectLst>
                <a:latin typeface="+mn-ea"/>
                <a:ea typeface="+mn-ea"/>
              </a:rPr>
              <a:t>DF</a:t>
            </a:r>
          </a:p>
        </p:txBody>
      </p:sp>
      <p:cxnSp>
        <p:nvCxnSpPr>
          <p:cNvPr id="10" name="直線矢印コネクタ 9"/>
          <p:cNvCxnSpPr/>
          <p:nvPr/>
        </p:nvCxnSpPr>
        <p:spPr bwMode="auto">
          <a:xfrm flipH="1" flipV="1">
            <a:off x="3810221" y="2460623"/>
            <a:ext cx="49488" cy="232343"/>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 name="テキスト ボックス 12"/>
          <p:cNvSpPr txBox="1"/>
          <p:nvPr/>
        </p:nvSpPr>
        <p:spPr>
          <a:xfrm>
            <a:off x="3859709" y="3363844"/>
            <a:ext cx="4667334" cy="276999"/>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他の引数の説明：</a:t>
            </a:r>
            <a:r>
              <a:rPr lang="en-US" altLang="ja-JP" dirty="0">
                <a:solidFill>
                  <a:schemeClr val="accent2">
                    <a:lumMod val="75000"/>
                  </a:schemeClr>
                </a:solidFill>
                <a:effectLst>
                  <a:glow rad="127000">
                    <a:schemeClr val="bg1">
                      <a:alpha val="90000"/>
                    </a:schemeClr>
                  </a:glow>
                </a:effectLst>
                <a:latin typeface="+mn-ea"/>
                <a:ea typeface="+mn-ea"/>
                <a:hlinkClick r:id="rId4"/>
              </a:rPr>
              <a:t>Pandas </a:t>
            </a:r>
            <a:r>
              <a:rPr lang="en-US" altLang="ja-JP" dirty="0" err="1">
                <a:solidFill>
                  <a:schemeClr val="accent2">
                    <a:lumMod val="75000"/>
                  </a:schemeClr>
                </a:solidFill>
                <a:effectLst>
                  <a:glow rad="127000">
                    <a:schemeClr val="bg1">
                      <a:alpha val="90000"/>
                    </a:schemeClr>
                  </a:glow>
                </a:effectLst>
                <a:latin typeface="+mn-ea"/>
                <a:ea typeface="+mn-ea"/>
                <a:hlinkClick r:id="rId4"/>
              </a:rPr>
              <a:t>DataFrame</a:t>
            </a:r>
            <a:r>
              <a:rPr lang="en-US" altLang="ja-JP" dirty="0">
                <a:solidFill>
                  <a:schemeClr val="accent2">
                    <a:lumMod val="75000"/>
                  </a:schemeClr>
                </a:solidFill>
                <a:effectLst>
                  <a:glow rad="127000">
                    <a:schemeClr val="bg1">
                      <a:alpha val="90000"/>
                    </a:schemeClr>
                  </a:glow>
                </a:effectLst>
                <a:latin typeface="+mn-ea"/>
                <a:ea typeface="+mn-ea"/>
                <a:hlinkClick r:id="rId4"/>
              </a:rPr>
              <a:t> </a:t>
            </a:r>
            <a:r>
              <a:rPr lang="en-US" altLang="ja-JP" dirty="0" err="1">
                <a:solidFill>
                  <a:schemeClr val="accent2">
                    <a:lumMod val="75000"/>
                  </a:schemeClr>
                </a:solidFill>
                <a:effectLst>
                  <a:glow rad="127000">
                    <a:schemeClr val="bg1">
                      <a:alpha val="90000"/>
                    </a:schemeClr>
                  </a:glow>
                </a:effectLst>
                <a:latin typeface="+mn-ea"/>
                <a:ea typeface="+mn-ea"/>
                <a:hlinkClick r:id="rId4"/>
              </a:rPr>
              <a:t>DataFrame.append</a:t>
            </a:r>
            <a:r>
              <a:rPr lang="en-US" altLang="ja-JP" dirty="0">
                <a:solidFill>
                  <a:schemeClr val="accent2">
                    <a:lumMod val="75000"/>
                  </a:schemeClr>
                </a:solidFill>
                <a:effectLst>
                  <a:glow rad="127000">
                    <a:schemeClr val="bg1">
                      <a:alpha val="90000"/>
                    </a:schemeClr>
                  </a:glow>
                </a:effectLst>
                <a:latin typeface="+mn-ea"/>
                <a:ea typeface="+mn-ea"/>
                <a:hlinkClick r:id="rId4"/>
              </a:rPr>
              <a:t>()</a:t>
            </a:r>
            <a:r>
              <a:rPr lang="ja-JP" altLang="en-US" dirty="0">
                <a:solidFill>
                  <a:schemeClr val="accent2">
                    <a:lumMod val="75000"/>
                  </a:schemeClr>
                </a:solidFill>
                <a:effectLst>
                  <a:glow rad="127000">
                    <a:schemeClr val="bg1">
                      <a:alpha val="90000"/>
                    </a:schemeClr>
                  </a:glow>
                </a:effectLst>
                <a:latin typeface="+mn-ea"/>
                <a:ea typeface="+mn-ea"/>
                <a:hlinkClick r:id="rId4"/>
              </a:rPr>
              <a:t>関数</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sp>
        <p:nvSpPr>
          <p:cNvPr id="15" name="テキスト ボックス 14"/>
          <p:cNvSpPr txBox="1"/>
          <p:nvPr/>
        </p:nvSpPr>
        <p:spPr>
          <a:xfrm>
            <a:off x="5251429" y="2705684"/>
            <a:ext cx="3902299" cy="461665"/>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第二引数：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err="1" smtClean="0">
                <a:solidFill>
                  <a:schemeClr val="accent4">
                    <a:lumMod val="75000"/>
                  </a:schemeClr>
                </a:solidFill>
                <a:effectLst>
                  <a:glow rad="127000">
                    <a:schemeClr val="bg1">
                      <a:alpha val="90000"/>
                    </a:schemeClr>
                  </a:glow>
                </a:effectLst>
                <a:latin typeface="+mn-ea"/>
                <a:ea typeface="+mn-ea"/>
              </a:rPr>
              <a:t>ignore_index</a:t>
            </a:r>
            <a:r>
              <a:rPr lang="en-US" altLang="ja-JP" dirty="0" smtClean="0">
                <a:solidFill>
                  <a:schemeClr val="accent4">
                    <a:lumMod val="75000"/>
                  </a:schemeClr>
                </a:solidFill>
                <a:effectLst>
                  <a:glow rad="127000">
                    <a:schemeClr val="bg1">
                      <a:alpha val="90000"/>
                    </a:schemeClr>
                  </a:glow>
                </a:effectLst>
                <a:latin typeface="+mn-ea"/>
                <a:ea typeface="+mn-ea"/>
              </a:rPr>
              <a:t>=True</a:t>
            </a:r>
            <a:r>
              <a:rPr lang="ja-JP" altLang="en-US" dirty="0" smtClean="0">
                <a:solidFill>
                  <a:schemeClr val="accent4">
                    <a:lumMod val="75000"/>
                  </a:schemeClr>
                </a:solidFill>
                <a:effectLst>
                  <a:glow rad="127000">
                    <a:schemeClr val="bg1">
                      <a:alpha val="90000"/>
                    </a:schemeClr>
                  </a:glow>
                </a:effectLst>
                <a:latin typeface="+mn-ea"/>
                <a:ea typeface="+mn-ea"/>
              </a:rPr>
              <a:t>にすると、インデックスが振り直される</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16" name="直線矢印コネクタ 15"/>
          <p:cNvCxnSpPr/>
          <p:nvPr/>
        </p:nvCxnSpPr>
        <p:spPr bwMode="auto">
          <a:xfrm flipH="1" flipV="1">
            <a:off x="5864992" y="2476771"/>
            <a:ext cx="49488" cy="23234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7" name="テキスト ボックス 16"/>
          <p:cNvSpPr txBox="1"/>
          <p:nvPr/>
        </p:nvSpPr>
        <p:spPr>
          <a:xfrm>
            <a:off x="3898583" y="1704633"/>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8" name="直線矢印コネクタ 17"/>
          <p:cNvCxnSpPr/>
          <p:nvPr/>
        </p:nvCxnSpPr>
        <p:spPr bwMode="auto">
          <a:xfrm flipH="1">
            <a:off x="3502858" y="1996976"/>
            <a:ext cx="520986" cy="17421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1657455" y="1830526"/>
            <a:ext cx="1497174"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データを追加する</a:t>
            </a:r>
            <a:r>
              <a:rPr lang="en-US" altLang="ja-JP" dirty="0" smtClean="0">
                <a:solidFill>
                  <a:schemeClr val="accent5"/>
                </a:solidFill>
                <a:effectLst>
                  <a:glow rad="127000">
                    <a:schemeClr val="bg1">
                      <a:alpha val="90000"/>
                    </a:schemeClr>
                  </a:glow>
                </a:effectLst>
                <a:latin typeface="+mn-ea"/>
                <a:ea typeface="+mn-ea"/>
              </a:rPr>
              <a:t>DF</a:t>
            </a:r>
          </a:p>
        </p:txBody>
      </p:sp>
      <p:sp>
        <p:nvSpPr>
          <p:cNvPr id="21" name="テキスト ボックス 20"/>
          <p:cNvSpPr txBox="1"/>
          <p:nvPr/>
        </p:nvSpPr>
        <p:spPr>
          <a:xfrm>
            <a:off x="434533" y="3112977"/>
            <a:ext cx="1601662"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merge</a:t>
            </a:r>
            <a:r>
              <a:rPr lang="ja-JP" altLang="en-US" dirty="0" smtClean="0">
                <a:effectLst>
                  <a:glow rad="127000">
                    <a:schemeClr val="bg1">
                      <a:alpha val="90000"/>
                    </a:schemeClr>
                  </a:glow>
                </a:effectLst>
                <a:latin typeface="+mn-ea"/>
                <a:ea typeface="+mn-ea"/>
              </a:rPr>
              <a:t>後の</a:t>
            </a:r>
            <a:r>
              <a:rPr lang="en-US" altLang="ja-JP" dirty="0"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を</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代入するための</a:t>
            </a:r>
            <a:r>
              <a:rPr lang="ja-JP" altLang="en-US" dirty="0">
                <a:effectLst>
                  <a:glow rad="127000">
                    <a:schemeClr val="bg1">
                      <a:alpha val="90000"/>
                    </a:schemeClr>
                  </a:glow>
                </a:effectLst>
                <a:latin typeface="+mn-ea"/>
                <a:ea typeface="+mn-ea"/>
              </a:rPr>
              <a:t>変数</a:t>
            </a:r>
            <a:endParaRPr lang="en-US" altLang="ja-JP" dirty="0" smtClean="0">
              <a:effectLst>
                <a:glow rad="127000">
                  <a:schemeClr val="bg1">
                    <a:alpha val="90000"/>
                  </a:schemeClr>
                </a:glow>
              </a:effectLst>
              <a:latin typeface="+mn-ea"/>
              <a:ea typeface="+mn-ea"/>
            </a:endParaRPr>
          </a:p>
        </p:txBody>
      </p:sp>
      <p:cxnSp>
        <p:nvCxnSpPr>
          <p:cNvPr id="22" name="直線矢印コネクタ 21"/>
          <p:cNvCxnSpPr/>
          <p:nvPr/>
        </p:nvCxnSpPr>
        <p:spPr bwMode="auto">
          <a:xfrm flipH="1" flipV="1">
            <a:off x="1120115" y="2521472"/>
            <a:ext cx="70332" cy="587150"/>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28" name="図 27"/>
          <p:cNvPicPr>
            <a:picLocks noChangeAspect="1"/>
          </p:cNvPicPr>
          <p:nvPr/>
        </p:nvPicPr>
        <p:blipFill>
          <a:blip r:embed="rId5"/>
          <a:stretch>
            <a:fillRect/>
          </a:stretch>
        </p:blipFill>
        <p:spPr>
          <a:xfrm>
            <a:off x="5645576" y="4522966"/>
            <a:ext cx="2107170" cy="1838286"/>
          </a:xfrm>
          <a:prstGeom prst="rect">
            <a:avLst/>
          </a:prstGeom>
        </p:spPr>
      </p:pic>
      <p:pic>
        <p:nvPicPr>
          <p:cNvPr id="29" name="図 28"/>
          <p:cNvPicPr>
            <a:picLocks noChangeAspect="1"/>
          </p:cNvPicPr>
          <p:nvPr/>
        </p:nvPicPr>
        <p:blipFill>
          <a:blip r:embed="rId6"/>
          <a:stretch>
            <a:fillRect/>
          </a:stretch>
        </p:blipFill>
        <p:spPr>
          <a:xfrm>
            <a:off x="691767" y="4522966"/>
            <a:ext cx="1773518" cy="1313302"/>
          </a:xfrm>
          <a:prstGeom prst="rect">
            <a:avLst/>
          </a:prstGeom>
        </p:spPr>
      </p:pic>
      <p:pic>
        <p:nvPicPr>
          <p:cNvPr id="30" name="図 29"/>
          <p:cNvPicPr>
            <a:picLocks noChangeAspect="1"/>
          </p:cNvPicPr>
          <p:nvPr/>
        </p:nvPicPr>
        <p:blipFill>
          <a:blip r:embed="rId7"/>
          <a:stretch>
            <a:fillRect/>
          </a:stretch>
        </p:blipFill>
        <p:spPr>
          <a:xfrm>
            <a:off x="2914932" y="4574303"/>
            <a:ext cx="1738635" cy="1276900"/>
          </a:xfrm>
          <a:prstGeom prst="rect">
            <a:avLst/>
          </a:prstGeom>
        </p:spPr>
      </p:pic>
      <p:sp>
        <p:nvSpPr>
          <p:cNvPr id="31" name="正方形/長方形 30"/>
          <p:cNvSpPr/>
          <p:nvPr/>
        </p:nvSpPr>
        <p:spPr bwMode="auto">
          <a:xfrm>
            <a:off x="2013398" y="4952003"/>
            <a:ext cx="392644" cy="260750"/>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2" name="正方形/長方形 31"/>
          <p:cNvSpPr/>
          <p:nvPr/>
        </p:nvSpPr>
        <p:spPr bwMode="auto">
          <a:xfrm>
            <a:off x="6897035" y="4905653"/>
            <a:ext cx="392644" cy="260750"/>
          </a:xfrm>
          <a:prstGeom prst="rect">
            <a:avLst/>
          </a:prstGeom>
          <a:noFill/>
          <a:ln>
            <a:solidFill>
              <a:schemeClr val="accent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3" name="正方形/長方形 32"/>
          <p:cNvSpPr/>
          <p:nvPr/>
        </p:nvSpPr>
        <p:spPr bwMode="auto">
          <a:xfrm>
            <a:off x="4212203" y="4941402"/>
            <a:ext cx="392644" cy="260750"/>
          </a:xfrm>
          <a:prstGeom prst="rect">
            <a:avLst/>
          </a:prstGeom>
          <a:noFill/>
          <a:ln>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4" name="正方形/長方形 33"/>
          <p:cNvSpPr/>
          <p:nvPr/>
        </p:nvSpPr>
        <p:spPr bwMode="auto">
          <a:xfrm>
            <a:off x="7298265" y="4905653"/>
            <a:ext cx="392644" cy="260750"/>
          </a:xfrm>
          <a:prstGeom prst="rect">
            <a:avLst/>
          </a:prstGeom>
          <a:noFill/>
          <a:ln>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5" name="十字形 34"/>
          <p:cNvSpPr/>
          <p:nvPr/>
        </p:nvSpPr>
        <p:spPr bwMode="auto">
          <a:xfrm>
            <a:off x="2528202" y="5021390"/>
            <a:ext cx="360000" cy="360000"/>
          </a:xfrm>
          <a:prstGeom prst="plus">
            <a:avLst>
              <a:gd name="adj" fmla="val 44080"/>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6" name="右矢印 35"/>
          <p:cNvSpPr/>
          <p:nvPr/>
        </p:nvSpPr>
        <p:spPr bwMode="auto">
          <a:xfrm>
            <a:off x="4773769" y="5098054"/>
            <a:ext cx="732328" cy="283336"/>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7" name="正方形/長方形 36"/>
          <p:cNvSpPr/>
          <p:nvPr/>
        </p:nvSpPr>
        <p:spPr bwMode="auto">
          <a:xfrm>
            <a:off x="6905621" y="5753096"/>
            <a:ext cx="392644" cy="512639"/>
          </a:xfrm>
          <a:prstGeom prst="rect">
            <a:avLst/>
          </a:prstGeom>
          <a:noFill/>
          <a:ln>
            <a:solidFill>
              <a:schemeClr val="accent5"/>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8" name="正方形/長方形 37"/>
          <p:cNvSpPr/>
          <p:nvPr/>
        </p:nvSpPr>
        <p:spPr bwMode="auto">
          <a:xfrm>
            <a:off x="7288441" y="5214495"/>
            <a:ext cx="392644" cy="512639"/>
          </a:xfrm>
          <a:prstGeom prst="rect">
            <a:avLst/>
          </a:prstGeom>
          <a:noFill/>
          <a:ln>
            <a:solidFill>
              <a:schemeClr val="accent6"/>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1" name="正方形/長方形 10"/>
          <p:cNvSpPr/>
          <p:nvPr/>
        </p:nvSpPr>
        <p:spPr bwMode="auto">
          <a:xfrm>
            <a:off x="681331" y="1579013"/>
            <a:ext cx="7781338" cy="3587390"/>
          </a:xfrm>
          <a:prstGeom prst="rect">
            <a:avLst/>
          </a:prstGeom>
          <a:gradFill>
            <a:gsLst>
              <a:gs pos="0">
                <a:schemeClr val="accent1">
                  <a:lumMod val="110000"/>
                  <a:satMod val="105000"/>
                  <a:tint val="67000"/>
                  <a:alpha val="90000"/>
                </a:schemeClr>
              </a:gs>
              <a:gs pos="50000">
                <a:schemeClr val="accent1">
                  <a:lumMod val="105000"/>
                  <a:satMod val="103000"/>
                  <a:tint val="73000"/>
                  <a:alpha val="90000"/>
                </a:schemeClr>
              </a:gs>
              <a:gs pos="100000">
                <a:schemeClr val="accent1">
                  <a:lumMod val="105000"/>
                  <a:satMod val="109000"/>
                  <a:tint val="81000"/>
                  <a:alpha val="90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r>
              <a:rPr kumimoji="1" lang="en-US" altLang="ja-JP" sz="1600" noProof="0" dirty="0" smtClean="0">
                <a:solidFill>
                  <a:schemeClr val="tx1"/>
                </a:solidFill>
                <a:effectLst>
                  <a:glow rad="127000">
                    <a:srgbClr val="FFFFFF"/>
                  </a:glow>
                </a:effectLst>
                <a:latin typeface="+mj-ea"/>
                <a:ea typeface="+mj-ea"/>
              </a:rPr>
              <a:t>Pandas</a:t>
            </a:r>
            <a:r>
              <a:rPr kumimoji="1" lang="ja-JP" altLang="en-US" sz="1600" noProof="0" dirty="0" smtClean="0">
                <a:solidFill>
                  <a:schemeClr val="tx1"/>
                </a:solidFill>
                <a:effectLst>
                  <a:glow rad="127000">
                    <a:srgbClr val="FFFFFF"/>
                  </a:glow>
                </a:effectLst>
                <a:latin typeface="+mj-ea"/>
                <a:ea typeface="+mj-ea"/>
              </a:rPr>
              <a:t>のバージョン</a:t>
            </a:r>
            <a:r>
              <a:rPr kumimoji="1" lang="en-US" altLang="ja-JP" sz="1600" noProof="0" dirty="0" smtClean="0">
                <a:solidFill>
                  <a:schemeClr val="tx1"/>
                </a:solidFill>
                <a:effectLst>
                  <a:glow rad="127000">
                    <a:srgbClr val="FFFFFF"/>
                  </a:glow>
                </a:effectLst>
                <a:latin typeface="+mj-ea"/>
                <a:ea typeface="+mj-ea"/>
              </a:rPr>
              <a:t>Up</a:t>
            </a:r>
            <a:r>
              <a:rPr kumimoji="1" lang="ja-JP" altLang="en-US" sz="1600" noProof="0" dirty="0" smtClean="0">
                <a:solidFill>
                  <a:schemeClr val="tx1"/>
                </a:solidFill>
                <a:effectLst>
                  <a:glow rad="127000">
                    <a:srgbClr val="FFFFFF"/>
                  </a:glow>
                </a:effectLst>
                <a:latin typeface="+mj-ea"/>
                <a:ea typeface="+mj-ea"/>
              </a:rPr>
              <a:t>により、</a:t>
            </a:r>
            <a:r>
              <a:rPr kumimoji="1" lang="en-US" altLang="ja-JP" sz="1600" noProof="0" dirty="0" err="1" smtClean="0">
                <a:solidFill>
                  <a:schemeClr val="tx1"/>
                </a:solidFill>
                <a:effectLst>
                  <a:glow rad="127000">
                    <a:srgbClr val="FFFFFF"/>
                  </a:glow>
                </a:effectLst>
                <a:latin typeface="+mj-ea"/>
                <a:ea typeface="+mj-ea"/>
              </a:rPr>
              <a:t>DataFrame</a:t>
            </a:r>
            <a:r>
              <a:rPr kumimoji="1" lang="ja-JP" altLang="en-US" sz="1600" noProof="0" dirty="0" smtClean="0">
                <a:solidFill>
                  <a:schemeClr val="tx1"/>
                </a:solidFill>
                <a:effectLst>
                  <a:glow rad="127000">
                    <a:srgbClr val="FFFFFF"/>
                  </a:glow>
                </a:effectLst>
                <a:latin typeface="+mj-ea"/>
                <a:ea typeface="+mj-ea"/>
              </a:rPr>
              <a:t>の</a:t>
            </a:r>
            <a:r>
              <a:rPr lang="en-US" altLang="ja-JP" sz="1600" dirty="0" smtClean="0">
                <a:solidFill>
                  <a:schemeClr val="tx1"/>
                </a:solidFill>
                <a:effectLst>
                  <a:glow rad="127000">
                    <a:srgbClr val="FFFFFF"/>
                  </a:glow>
                </a:effectLst>
                <a:latin typeface="+mj-ea"/>
                <a:ea typeface="+mj-ea"/>
              </a:rPr>
              <a:t>Append</a:t>
            </a:r>
            <a:r>
              <a:rPr kumimoji="1" lang="ja-JP" altLang="en-US" sz="1600" noProof="0" dirty="0" smtClean="0">
                <a:solidFill>
                  <a:schemeClr val="tx1"/>
                </a:solidFill>
                <a:effectLst>
                  <a:glow rad="127000">
                    <a:srgbClr val="FFFFFF"/>
                  </a:glow>
                </a:effectLst>
                <a:latin typeface="+mj-ea"/>
                <a:ea typeface="+mj-ea"/>
              </a:rPr>
              <a:t>使用が非推奨になります。</a:t>
            </a:r>
            <a:endParaRPr kumimoji="1" lang="en-US" altLang="ja-JP" sz="1600" noProof="0" dirty="0" smtClean="0">
              <a:solidFill>
                <a:schemeClr val="tx1"/>
              </a:solidFill>
              <a:effectLst>
                <a:glow rad="127000">
                  <a:srgbClr val="FFFFFF"/>
                </a:glow>
              </a:effectLst>
              <a:latin typeface="+mj-ea"/>
              <a:ea typeface="+mj-ea"/>
            </a:endParaRPr>
          </a:p>
          <a:p>
            <a:pPr indent="12700" algn="ctr">
              <a:lnSpc>
                <a:spcPct val="80000"/>
              </a:lnSpc>
              <a:spcBef>
                <a:spcPct val="50000"/>
              </a:spcBef>
            </a:pPr>
            <a:r>
              <a:rPr lang="ja-JP" altLang="en-US" sz="1600" dirty="0" smtClean="0">
                <a:solidFill>
                  <a:schemeClr val="tx1"/>
                </a:solidFill>
                <a:effectLst>
                  <a:glow rad="127000">
                    <a:srgbClr val="FFFFFF"/>
                  </a:glow>
                </a:effectLst>
                <a:latin typeface="+mj-ea"/>
                <a:ea typeface="+mj-ea"/>
              </a:rPr>
              <a:t>これから書くプログラムには、</a:t>
            </a:r>
            <a:r>
              <a:rPr lang="en-US" altLang="ja-JP" sz="1600" dirty="0" err="1" smtClean="0">
                <a:solidFill>
                  <a:schemeClr val="tx1"/>
                </a:solidFill>
                <a:effectLst>
                  <a:glow rad="127000">
                    <a:srgbClr val="FFFFFF"/>
                  </a:glow>
                </a:effectLst>
                <a:latin typeface="+mj-ea"/>
                <a:ea typeface="+mj-ea"/>
              </a:rPr>
              <a:t>DataFrame</a:t>
            </a:r>
            <a:r>
              <a:rPr lang="ja-JP" altLang="en-US" sz="1600" dirty="0" smtClean="0">
                <a:solidFill>
                  <a:schemeClr val="tx1"/>
                </a:solidFill>
                <a:effectLst>
                  <a:glow rad="127000">
                    <a:srgbClr val="FFFFFF"/>
                  </a:glow>
                </a:effectLst>
                <a:latin typeface="+mj-ea"/>
                <a:ea typeface="+mj-ea"/>
              </a:rPr>
              <a:t>の</a:t>
            </a:r>
            <a:r>
              <a:rPr lang="en-US" altLang="ja-JP" sz="1600" dirty="0" smtClean="0">
                <a:solidFill>
                  <a:schemeClr val="tx1"/>
                </a:solidFill>
                <a:effectLst>
                  <a:glow rad="127000">
                    <a:srgbClr val="FFFFFF"/>
                  </a:glow>
                </a:effectLst>
                <a:latin typeface="+mj-ea"/>
                <a:ea typeface="+mj-ea"/>
              </a:rPr>
              <a:t>append</a:t>
            </a:r>
            <a:r>
              <a:rPr lang="ja-JP" altLang="en-US" sz="1600" dirty="0" smtClean="0">
                <a:solidFill>
                  <a:schemeClr val="tx1"/>
                </a:solidFill>
                <a:effectLst>
                  <a:glow rad="127000">
                    <a:srgbClr val="FFFFFF"/>
                  </a:glow>
                </a:effectLst>
                <a:latin typeface="+mj-ea"/>
                <a:ea typeface="+mj-ea"/>
              </a:rPr>
              <a:t>は使わず、</a:t>
            </a:r>
            <a:endParaRPr lang="en-US" altLang="ja-JP" sz="1600" dirty="0" smtClean="0">
              <a:solidFill>
                <a:schemeClr val="tx1"/>
              </a:solidFill>
              <a:effectLst>
                <a:glow rad="127000">
                  <a:srgbClr val="FFFFFF"/>
                </a:glow>
              </a:effectLst>
              <a:latin typeface="+mj-ea"/>
              <a:ea typeface="+mj-ea"/>
            </a:endParaRPr>
          </a:p>
          <a:p>
            <a:pPr indent="12700" algn="ctr">
              <a:lnSpc>
                <a:spcPct val="80000"/>
              </a:lnSpc>
              <a:spcBef>
                <a:spcPct val="50000"/>
              </a:spcBef>
            </a:pPr>
            <a:r>
              <a:rPr lang="ja-JP" altLang="en-US" sz="1600" dirty="0">
                <a:solidFill>
                  <a:schemeClr val="tx1"/>
                </a:solidFill>
                <a:effectLst>
                  <a:glow rad="127000">
                    <a:srgbClr val="FFFFFF"/>
                  </a:glow>
                </a:effectLst>
                <a:latin typeface="+mj-ea"/>
                <a:ea typeface="+mj-ea"/>
              </a:rPr>
              <a:t>次</a:t>
            </a:r>
            <a:r>
              <a:rPr lang="ja-JP" altLang="en-US" sz="1600" dirty="0" smtClean="0">
                <a:solidFill>
                  <a:schemeClr val="tx1"/>
                </a:solidFill>
                <a:effectLst>
                  <a:glow rad="127000">
                    <a:srgbClr val="FFFFFF"/>
                  </a:glow>
                </a:effectLst>
                <a:latin typeface="+mj-ea"/>
                <a:ea typeface="+mj-ea"/>
              </a:rPr>
              <a:t>のページで説明する</a:t>
            </a:r>
            <a:r>
              <a:rPr lang="en-US" altLang="ja-JP" sz="1600" dirty="0" err="1" smtClean="0">
                <a:solidFill>
                  <a:schemeClr val="tx1"/>
                </a:solidFill>
                <a:effectLst>
                  <a:glow rad="127000">
                    <a:srgbClr val="FFFFFF"/>
                  </a:glow>
                </a:effectLst>
                <a:latin typeface="+mj-ea"/>
                <a:ea typeface="+mj-ea"/>
              </a:rPr>
              <a:t>concat</a:t>
            </a:r>
            <a:r>
              <a:rPr lang="ja-JP" altLang="en-US" sz="1600" dirty="0" smtClean="0">
                <a:solidFill>
                  <a:schemeClr val="tx1"/>
                </a:solidFill>
                <a:effectLst>
                  <a:glow rad="127000">
                    <a:srgbClr val="FFFFFF"/>
                  </a:glow>
                </a:effectLst>
                <a:latin typeface="+mj-ea"/>
                <a:ea typeface="+mj-ea"/>
              </a:rPr>
              <a:t>関数を使用してください。</a:t>
            </a:r>
            <a:endParaRPr lang="en-US" altLang="ja-JP" sz="1600" dirty="0" smtClean="0">
              <a:solidFill>
                <a:schemeClr val="tx1"/>
              </a:solidFill>
              <a:effectLst>
                <a:glow rad="127000">
                  <a:srgbClr val="FFFFFF"/>
                </a:glow>
              </a:effectLst>
              <a:latin typeface="+mj-ea"/>
              <a:ea typeface="+mj-ea"/>
            </a:endParaRPr>
          </a:p>
          <a:p>
            <a:pPr indent="12700" algn="ctr">
              <a:lnSpc>
                <a:spcPct val="80000"/>
              </a:lnSpc>
              <a:spcBef>
                <a:spcPct val="50000"/>
              </a:spcBef>
            </a:pPr>
            <a:r>
              <a:rPr lang="ja-JP" altLang="en-US" sz="1600" dirty="0" smtClean="0">
                <a:solidFill>
                  <a:schemeClr val="tx1"/>
                </a:solidFill>
                <a:effectLst>
                  <a:glow rad="127000">
                    <a:srgbClr val="FFFFFF"/>
                  </a:glow>
                </a:effectLst>
                <a:latin typeface="+mj-ea"/>
                <a:ea typeface="+mj-ea"/>
              </a:rPr>
              <a:t>（</a:t>
            </a:r>
            <a:r>
              <a:rPr lang="en-US" altLang="ja-JP" sz="1600" dirty="0">
                <a:solidFill>
                  <a:schemeClr val="tx1"/>
                </a:solidFill>
                <a:effectLst>
                  <a:glow rad="127000">
                    <a:srgbClr val="FFFFFF"/>
                  </a:glow>
                </a:effectLst>
                <a:latin typeface="+mj-ea"/>
                <a:ea typeface="+mj-ea"/>
              </a:rPr>
              <a:t>pandas </a:t>
            </a:r>
            <a:r>
              <a:rPr lang="en-US" altLang="ja-JP" sz="1600" dirty="0" smtClean="0">
                <a:solidFill>
                  <a:schemeClr val="tx1"/>
                </a:solidFill>
                <a:effectLst>
                  <a:glow rad="127000">
                    <a:srgbClr val="FFFFFF"/>
                  </a:glow>
                </a:effectLst>
                <a:latin typeface="+mj-ea"/>
                <a:ea typeface="+mj-ea"/>
              </a:rPr>
              <a:t>1.4.0</a:t>
            </a:r>
            <a:r>
              <a:rPr lang="ja-JP" altLang="en-US" sz="1600" dirty="0" smtClean="0">
                <a:solidFill>
                  <a:schemeClr val="tx1"/>
                </a:solidFill>
                <a:effectLst>
                  <a:glow rad="127000">
                    <a:srgbClr val="FFFFFF"/>
                  </a:glow>
                </a:effectLst>
                <a:latin typeface="+mj-ea"/>
                <a:ea typeface="+mj-ea"/>
              </a:rPr>
              <a:t>以降の人は、</a:t>
            </a:r>
            <a:r>
              <a:rPr lang="en-US" altLang="ja-JP" sz="1600" dirty="0" smtClean="0">
                <a:solidFill>
                  <a:schemeClr val="tx1"/>
                </a:solidFill>
                <a:effectLst>
                  <a:glow rad="127000">
                    <a:srgbClr val="FFFFFF"/>
                  </a:glow>
                </a:effectLst>
                <a:latin typeface="+mj-ea"/>
                <a:ea typeface="+mj-ea"/>
              </a:rPr>
              <a:t>append</a:t>
            </a:r>
            <a:r>
              <a:rPr lang="ja-JP" altLang="en-US" sz="1600" dirty="0" smtClean="0">
                <a:solidFill>
                  <a:schemeClr val="tx1"/>
                </a:solidFill>
                <a:effectLst>
                  <a:glow rad="127000">
                    <a:srgbClr val="FFFFFF"/>
                  </a:glow>
                </a:effectLst>
                <a:latin typeface="+mj-ea"/>
                <a:ea typeface="+mj-ea"/>
              </a:rPr>
              <a:t>を使うと警告が出ます）</a:t>
            </a:r>
            <a:endParaRPr lang="en-US" altLang="ja-JP" sz="1600" dirty="0" smtClean="0">
              <a:solidFill>
                <a:schemeClr val="tx1"/>
              </a:solidFill>
              <a:effectLst>
                <a:glow rad="127000">
                  <a:srgbClr val="FFFFFF"/>
                </a:glow>
              </a:effectLst>
              <a:latin typeface="+mj-ea"/>
              <a:ea typeface="+mj-ea"/>
            </a:endParaRPr>
          </a:p>
          <a:p>
            <a:pPr indent="12700" algn="ctr">
              <a:lnSpc>
                <a:spcPct val="80000"/>
              </a:lnSpc>
              <a:spcBef>
                <a:spcPct val="50000"/>
              </a:spcBef>
            </a:pPr>
            <a:endParaRPr kumimoji="1" lang="en-US" altLang="ja-JP" sz="1600" noProof="0" dirty="0">
              <a:solidFill>
                <a:schemeClr val="tx1"/>
              </a:solidFill>
              <a:effectLst>
                <a:glow rad="127000">
                  <a:srgbClr val="FFFFFF"/>
                </a:glow>
              </a:effectLst>
              <a:latin typeface="+mj-ea"/>
              <a:ea typeface="+mj-ea"/>
            </a:endParaRPr>
          </a:p>
          <a:p>
            <a:pPr indent="12700" algn="ctr">
              <a:lnSpc>
                <a:spcPct val="80000"/>
              </a:lnSpc>
              <a:spcBef>
                <a:spcPct val="50000"/>
              </a:spcBef>
            </a:pPr>
            <a:r>
              <a:rPr lang="ja-JP" altLang="en-US" sz="1600" dirty="0" smtClean="0">
                <a:solidFill>
                  <a:schemeClr val="tx1"/>
                </a:solidFill>
                <a:effectLst>
                  <a:glow rad="127000">
                    <a:srgbClr val="FFFFFF"/>
                  </a:glow>
                </a:effectLst>
                <a:latin typeface="+mj-ea"/>
                <a:ea typeface="+mj-ea"/>
              </a:rPr>
              <a:t>参考：</a:t>
            </a:r>
            <a:r>
              <a:rPr lang="en-US" altLang="ja-JP" sz="1600" dirty="0" smtClean="0">
                <a:solidFill>
                  <a:schemeClr val="tx1"/>
                </a:solidFill>
                <a:effectLst>
                  <a:glow rad="127000">
                    <a:srgbClr val="FFFFFF"/>
                  </a:glow>
                </a:effectLst>
                <a:latin typeface="+mj-ea"/>
                <a:ea typeface="+mj-ea"/>
                <a:hlinkClick r:id="rId8"/>
              </a:rPr>
              <a:t>[Python] pandas </a:t>
            </a:r>
            <a:r>
              <a:rPr lang="ja-JP" altLang="en-US" sz="1600" dirty="0" smtClean="0">
                <a:solidFill>
                  <a:schemeClr val="tx1"/>
                </a:solidFill>
                <a:effectLst>
                  <a:glow rad="127000">
                    <a:srgbClr val="FFFFFF"/>
                  </a:glow>
                </a:effectLst>
                <a:latin typeface="+mj-ea"/>
                <a:ea typeface="+mj-ea"/>
                <a:hlinkClick r:id="rId8"/>
              </a:rPr>
              <a:t>行を追加を</a:t>
            </a:r>
            <a:r>
              <a:rPr lang="en-US" altLang="ja-JP" sz="1600" dirty="0" smtClean="0">
                <a:solidFill>
                  <a:schemeClr val="tx1"/>
                </a:solidFill>
                <a:effectLst>
                  <a:glow rad="127000">
                    <a:srgbClr val="FFFFFF"/>
                  </a:glow>
                </a:effectLst>
                <a:latin typeface="+mj-ea"/>
                <a:ea typeface="+mj-ea"/>
                <a:hlinkClick r:id="rId8"/>
              </a:rPr>
              <a:t>append</a:t>
            </a:r>
            <a:r>
              <a:rPr lang="ja-JP" altLang="en-US" sz="1600" dirty="0" smtClean="0">
                <a:solidFill>
                  <a:schemeClr val="tx1"/>
                </a:solidFill>
                <a:effectLst>
                  <a:glow rad="127000">
                    <a:srgbClr val="FFFFFF"/>
                  </a:glow>
                </a:effectLst>
                <a:latin typeface="+mj-ea"/>
                <a:ea typeface="+mj-ea"/>
                <a:hlinkClick r:id="rId8"/>
              </a:rPr>
              <a:t>メソッドから</a:t>
            </a:r>
            <a:r>
              <a:rPr lang="en-US" altLang="ja-JP" sz="1600" dirty="0" err="1" smtClean="0">
                <a:solidFill>
                  <a:schemeClr val="tx1"/>
                </a:solidFill>
                <a:effectLst>
                  <a:glow rad="127000">
                    <a:srgbClr val="FFFFFF"/>
                  </a:glow>
                </a:effectLst>
                <a:latin typeface="+mj-ea"/>
                <a:ea typeface="+mj-ea"/>
                <a:hlinkClick r:id="rId8"/>
              </a:rPr>
              <a:t>concat</a:t>
            </a:r>
            <a:r>
              <a:rPr lang="ja-JP" altLang="en-US" sz="1600" dirty="0" smtClean="0">
                <a:solidFill>
                  <a:schemeClr val="tx1"/>
                </a:solidFill>
                <a:effectLst>
                  <a:glow rad="127000">
                    <a:srgbClr val="FFFFFF"/>
                  </a:glow>
                </a:effectLst>
                <a:latin typeface="+mj-ea"/>
                <a:ea typeface="+mj-ea"/>
                <a:hlinkClick r:id="rId8"/>
              </a:rPr>
              <a:t>メソッドに変更する</a:t>
            </a:r>
            <a:endParaRPr lang="en-US" altLang="ja-JP" sz="1600" dirty="0" smtClean="0">
              <a:solidFill>
                <a:schemeClr val="tx1"/>
              </a:solidFill>
              <a:effectLst>
                <a:glow rad="127000">
                  <a:srgbClr val="FFFFFF"/>
                </a:glow>
              </a:effectLst>
              <a:latin typeface="+mj-ea"/>
              <a:ea typeface="+mj-ea"/>
            </a:endParaRPr>
          </a:p>
          <a:p>
            <a:pPr indent="12700" algn="ctr">
              <a:lnSpc>
                <a:spcPct val="80000"/>
              </a:lnSpc>
              <a:spcBef>
                <a:spcPct val="50000"/>
              </a:spcBef>
            </a:pPr>
            <a:r>
              <a:rPr lang="en-US" altLang="ja-JP" sz="1600" dirty="0">
                <a:solidFill>
                  <a:schemeClr val="tx1"/>
                </a:solidFill>
                <a:effectLst>
                  <a:glow rad="127000">
                    <a:srgbClr val="FFFFFF"/>
                  </a:glow>
                </a:effectLst>
                <a:latin typeface="+mj-ea"/>
                <a:ea typeface="+mj-ea"/>
                <a:hlinkClick r:id="rId9"/>
              </a:rPr>
              <a:t>Pandas</a:t>
            </a:r>
            <a:r>
              <a:rPr lang="ja-JP" altLang="en-US" sz="1600" dirty="0">
                <a:solidFill>
                  <a:schemeClr val="tx1"/>
                </a:solidFill>
                <a:effectLst>
                  <a:glow rad="127000">
                    <a:srgbClr val="FFFFFF"/>
                  </a:glow>
                </a:effectLst>
                <a:latin typeface="+mj-ea"/>
                <a:ea typeface="+mj-ea"/>
                <a:hlinkClick r:id="rId9"/>
              </a:rPr>
              <a:t>のバージョン</a:t>
            </a:r>
            <a:r>
              <a:rPr lang="en-US" altLang="ja-JP" sz="1600" dirty="0">
                <a:solidFill>
                  <a:schemeClr val="tx1"/>
                </a:solidFill>
                <a:effectLst>
                  <a:glow rad="127000">
                    <a:srgbClr val="FFFFFF"/>
                  </a:glow>
                </a:effectLst>
                <a:latin typeface="+mj-ea"/>
                <a:ea typeface="+mj-ea"/>
                <a:hlinkClick r:id="rId9"/>
              </a:rPr>
              <a:t>1.4</a:t>
            </a:r>
            <a:r>
              <a:rPr lang="ja-JP" altLang="en-US" sz="1600" dirty="0">
                <a:solidFill>
                  <a:schemeClr val="tx1"/>
                </a:solidFill>
                <a:effectLst>
                  <a:glow rad="127000">
                    <a:srgbClr val="FFFFFF"/>
                  </a:glow>
                </a:effectLst>
                <a:latin typeface="+mj-ea"/>
                <a:ea typeface="+mj-ea"/>
                <a:hlinkClick r:id="rId9"/>
              </a:rPr>
              <a:t>以降で</a:t>
            </a:r>
            <a:r>
              <a:rPr lang="en-US" altLang="ja-JP" sz="1600" dirty="0" err="1">
                <a:solidFill>
                  <a:schemeClr val="tx1"/>
                </a:solidFill>
                <a:effectLst>
                  <a:glow rad="127000">
                    <a:srgbClr val="FFFFFF"/>
                  </a:glow>
                </a:effectLst>
                <a:latin typeface="+mj-ea"/>
                <a:ea typeface="+mj-ea"/>
                <a:hlinkClick r:id="rId9"/>
              </a:rPr>
              <a:t>DataFrame</a:t>
            </a:r>
            <a:r>
              <a:rPr lang="ja-JP" altLang="en-US" sz="1600" dirty="0">
                <a:solidFill>
                  <a:schemeClr val="tx1"/>
                </a:solidFill>
                <a:effectLst>
                  <a:glow rad="127000">
                    <a:srgbClr val="FFFFFF"/>
                  </a:glow>
                </a:effectLst>
                <a:latin typeface="+mj-ea"/>
                <a:ea typeface="+mj-ea"/>
                <a:hlinkClick r:id="rId9"/>
              </a:rPr>
              <a:t>に</a:t>
            </a:r>
            <a:r>
              <a:rPr lang="en-US" altLang="ja-JP" sz="1600" dirty="0">
                <a:solidFill>
                  <a:schemeClr val="tx1"/>
                </a:solidFill>
                <a:effectLst>
                  <a:glow rad="127000">
                    <a:srgbClr val="FFFFFF"/>
                  </a:glow>
                </a:effectLst>
                <a:latin typeface="+mj-ea"/>
                <a:ea typeface="+mj-ea"/>
                <a:hlinkClick r:id="rId9"/>
              </a:rPr>
              <a:t>Series</a:t>
            </a:r>
            <a:r>
              <a:rPr lang="ja-JP" altLang="en-US" sz="1600" dirty="0" err="1">
                <a:solidFill>
                  <a:schemeClr val="tx1"/>
                </a:solidFill>
                <a:effectLst>
                  <a:glow rad="127000">
                    <a:srgbClr val="FFFFFF"/>
                  </a:glow>
                </a:effectLst>
                <a:latin typeface="+mj-ea"/>
                <a:ea typeface="+mj-ea"/>
                <a:hlinkClick r:id="rId9"/>
              </a:rPr>
              <a:t>を追</a:t>
            </a:r>
            <a:r>
              <a:rPr lang="ja-JP" altLang="en-US" sz="1600" dirty="0">
                <a:solidFill>
                  <a:schemeClr val="tx1"/>
                </a:solidFill>
                <a:effectLst>
                  <a:glow rad="127000">
                    <a:srgbClr val="FFFFFF"/>
                  </a:glow>
                </a:effectLst>
                <a:latin typeface="+mj-ea"/>
                <a:ea typeface="+mj-ea"/>
                <a:hlinkClick r:id="rId9"/>
              </a:rPr>
              <a:t>記したいときの対処法</a:t>
            </a:r>
            <a:endParaRPr kumimoji="1" lang="ja-JP" altLang="en-US" sz="1600" noProof="0" dirty="0">
              <a:solidFill>
                <a:schemeClr val="tx1"/>
              </a:solidFill>
              <a:effectLst>
                <a:glow rad="127000">
                  <a:srgbClr val="FFFFFF"/>
                </a:glow>
              </a:effectLst>
              <a:latin typeface="+mj-ea"/>
              <a:ea typeface="+mj-ea"/>
            </a:endParaRPr>
          </a:p>
        </p:txBody>
      </p:sp>
    </p:spTree>
    <p:extLst>
      <p:ext uri="{BB962C8B-B14F-4D97-AF65-F5344CB8AC3E}">
        <p14:creationId xmlns:p14="http://schemas.microsoft.com/office/powerpoint/2010/main" val="36144963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7075" y="21964"/>
            <a:ext cx="7297066" cy="713884"/>
          </a:xfrm>
        </p:spPr>
        <p:txBody>
          <a:bodyPr/>
          <a:lstStyle/>
          <a:p>
            <a:r>
              <a:rPr lang="en-US" altLang="ja-JP" dirty="0" err="1" smtClean="0"/>
              <a:t>concat</a:t>
            </a:r>
            <a:r>
              <a:rPr lang="ja-JP" altLang="en-US" dirty="0" smtClean="0"/>
              <a:t>関数（データの連結、縦横どちらでも）</a:t>
            </a:r>
            <a:endParaRPr kumimoji="1" lang="ja-JP" altLang="en-US" dirty="0"/>
          </a:p>
        </p:txBody>
      </p:sp>
      <p:sp>
        <p:nvSpPr>
          <p:cNvPr id="3" name="テキスト ボックス 2"/>
          <p:cNvSpPr txBox="1"/>
          <p:nvPr/>
        </p:nvSpPr>
        <p:spPr>
          <a:xfrm>
            <a:off x="322120" y="735848"/>
            <a:ext cx="8322746" cy="6117059"/>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err="1" smtClean="0">
                <a:latin typeface="+mn-ea"/>
                <a:ea typeface="+mn-ea"/>
              </a:rPr>
              <a:t>concat</a:t>
            </a:r>
            <a:r>
              <a:rPr lang="ja-JP" altLang="en-US" sz="1800" dirty="0" smtClean="0">
                <a:latin typeface="+mn-ea"/>
                <a:ea typeface="+mn-ea"/>
              </a:rPr>
              <a:t>関数　</a:t>
            </a:r>
            <a:r>
              <a:rPr lang="en-US" altLang="ja-JP" sz="1800" dirty="0" smtClean="0">
                <a:latin typeface="+mn-ea"/>
                <a:ea typeface="+mn-ea"/>
              </a:rPr>
              <a:t>※</a:t>
            </a:r>
            <a:r>
              <a:rPr lang="ja-JP" altLang="en-US" sz="1800" dirty="0" smtClean="0">
                <a:latin typeface="+mn-ea"/>
                <a:ea typeface="+mn-ea"/>
              </a:rPr>
              <a:t>下記の例は横方向の結合をしています</a:t>
            </a:r>
            <a:endParaRPr lang="en-US" altLang="ja-JP" sz="1800" dirty="0" smtClean="0">
              <a:latin typeface="+mn-ea"/>
              <a:ea typeface="+mn-ea"/>
            </a:endParaRPr>
          </a:p>
          <a:p>
            <a:pPr>
              <a:lnSpc>
                <a:spcPct val="150000"/>
              </a:lnSpc>
            </a:pPr>
            <a:r>
              <a:rPr lang="ja-JP" altLang="en-US" sz="1800" dirty="0" smtClean="0">
                <a:latin typeface="+mn-ea"/>
                <a:ea typeface="+mn-ea"/>
              </a:rPr>
              <a:t>　</a:t>
            </a:r>
            <a:r>
              <a:rPr lang="ja-JP" altLang="en-US" dirty="0" smtClean="0">
                <a:latin typeface="+mn-ea"/>
                <a:ea typeface="+mn-ea"/>
              </a:rPr>
              <a:t>参考：</a:t>
            </a:r>
            <a:r>
              <a:rPr lang="en-US" altLang="ja-JP" dirty="0" smtClean="0">
                <a:latin typeface="+mn-ea"/>
                <a:ea typeface="+mn-ea"/>
                <a:hlinkClick r:id="rId2"/>
              </a:rPr>
              <a:t>【</a:t>
            </a:r>
            <a:r>
              <a:rPr lang="en-US" altLang="ja-JP" dirty="0" err="1" smtClean="0">
                <a:latin typeface="+mn-ea"/>
                <a:ea typeface="+mn-ea"/>
                <a:hlinkClick r:id="rId2"/>
              </a:rPr>
              <a:t>TIPS】Pandas</a:t>
            </a:r>
            <a:r>
              <a:rPr lang="ja-JP" altLang="en-US" dirty="0" smtClean="0">
                <a:latin typeface="+mn-ea"/>
                <a:ea typeface="+mn-ea"/>
                <a:hlinkClick r:id="rId2"/>
              </a:rPr>
              <a:t>の</a:t>
            </a:r>
            <a:r>
              <a:rPr lang="en-US" altLang="ja-JP" dirty="0" err="1" smtClean="0">
                <a:latin typeface="+mn-ea"/>
                <a:ea typeface="+mn-ea"/>
                <a:hlinkClick r:id="rId2"/>
              </a:rPr>
              <a:t>concat</a:t>
            </a:r>
            <a:r>
              <a:rPr lang="ja-JP" altLang="en-US" dirty="0" smtClean="0">
                <a:latin typeface="+mn-ea"/>
                <a:ea typeface="+mn-ea"/>
                <a:hlinkClick r:id="rId2"/>
              </a:rPr>
              <a:t>関数で</a:t>
            </a:r>
            <a:r>
              <a:rPr lang="en-US" altLang="ja-JP" dirty="0" err="1" smtClean="0">
                <a:latin typeface="+mn-ea"/>
                <a:ea typeface="+mn-ea"/>
                <a:hlinkClick r:id="rId2"/>
              </a:rPr>
              <a:t>DataFrame</a:t>
            </a:r>
            <a:r>
              <a:rPr lang="ja-JP" altLang="en-US" dirty="0" err="1" smtClean="0">
                <a:latin typeface="+mn-ea"/>
                <a:ea typeface="+mn-ea"/>
                <a:hlinkClick r:id="rId2"/>
              </a:rPr>
              <a:t>を結</a:t>
            </a:r>
            <a:r>
              <a:rPr lang="ja-JP" altLang="en-US" dirty="0" smtClean="0">
                <a:latin typeface="+mn-ea"/>
                <a:ea typeface="+mn-ea"/>
                <a:hlinkClick r:id="rId2"/>
              </a:rPr>
              <a:t>合する方法まとめ</a:t>
            </a:r>
            <a:r>
              <a:rPr lang="en-US" altLang="ja-JP" dirty="0" smtClean="0">
                <a:latin typeface="+mn-ea"/>
                <a:ea typeface="+mn-ea"/>
              </a:rPr>
              <a:t>, </a:t>
            </a:r>
            <a:r>
              <a:rPr lang="en-US" altLang="ja-JP" dirty="0" err="1" smtClean="0">
                <a:latin typeface="+mn-ea"/>
                <a:ea typeface="+mn-ea"/>
                <a:hlinkClick r:id="rId3"/>
              </a:rPr>
              <a:t>pandas.DataFrame</a:t>
            </a:r>
            <a:r>
              <a:rPr lang="en-US" altLang="ja-JP" dirty="0" smtClean="0">
                <a:latin typeface="+mn-ea"/>
                <a:ea typeface="+mn-ea"/>
                <a:hlinkClick r:id="rId3"/>
              </a:rPr>
              <a:t>, Series</a:t>
            </a:r>
            <a:r>
              <a:rPr lang="ja-JP" altLang="en-US" dirty="0" smtClean="0">
                <a:latin typeface="+mn-ea"/>
                <a:ea typeface="+mn-ea"/>
                <a:hlinkClick r:id="rId3"/>
              </a:rPr>
              <a:t>を連結する</a:t>
            </a:r>
            <a:r>
              <a:rPr lang="en-US" altLang="ja-JP" dirty="0" err="1" smtClean="0">
                <a:latin typeface="+mn-ea"/>
                <a:ea typeface="+mn-ea"/>
                <a:hlinkClick r:id="rId3"/>
              </a:rPr>
              <a:t>concat</a:t>
            </a:r>
            <a:endParaRPr lang="en-US" altLang="ja-JP" dirty="0" smtClean="0">
              <a:latin typeface="+mn-ea"/>
              <a:ea typeface="+mn-ea"/>
            </a:endParaRPr>
          </a:p>
          <a:p>
            <a:pPr>
              <a:lnSpc>
                <a:spcPct val="150000"/>
              </a:lnSpc>
            </a:pPr>
            <a:endParaRPr lang="en-US" altLang="ja-JP"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800" dirty="0">
              <a:latin typeface="+mn-ea"/>
              <a:ea typeface="+mn-ea"/>
            </a:endParaRPr>
          </a:p>
          <a:p>
            <a:pPr>
              <a:lnSpc>
                <a:spcPct val="150000"/>
              </a:lnSpc>
            </a:pPr>
            <a:r>
              <a:rPr lang="ja-JP" altLang="en-US" dirty="0" smtClean="0">
                <a:latin typeface="+mn-ea"/>
                <a:ea typeface="+mn-ea"/>
              </a:rPr>
              <a:t>・第一引数のリストに入っているデータのかたまりを繋げる関数</a:t>
            </a: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err="1" smtClean="0">
                <a:latin typeface="+mn-ea"/>
                <a:ea typeface="+mn-ea"/>
              </a:rPr>
              <a:t>concat</a:t>
            </a:r>
            <a:r>
              <a:rPr lang="ja-JP" altLang="en-US" dirty="0" smtClean="0">
                <a:latin typeface="+mn-ea"/>
                <a:ea typeface="+mn-ea"/>
              </a:rPr>
              <a:t>関数の場合、横方向の結合は</a:t>
            </a:r>
            <a:r>
              <a:rPr lang="en-US" altLang="ja-JP" dirty="0" smtClean="0">
                <a:latin typeface="+mn-ea"/>
                <a:ea typeface="+mn-ea"/>
              </a:rPr>
              <a:t>Index</a:t>
            </a:r>
            <a:r>
              <a:rPr lang="ja-JP" altLang="en-US" dirty="0" smtClean="0">
                <a:latin typeface="+mn-ea"/>
                <a:ea typeface="+mn-ea"/>
              </a:rPr>
              <a:t>番号がキーになります。</a:t>
            </a:r>
            <a:r>
              <a:rPr lang="en-US" altLang="ja-JP" dirty="0" smtClean="0">
                <a:latin typeface="+mn-ea"/>
                <a:ea typeface="+mn-ea"/>
              </a:rPr>
              <a:t>Index</a:t>
            </a:r>
            <a:r>
              <a:rPr lang="ja-JP" altLang="en-US" dirty="0" smtClean="0">
                <a:latin typeface="+mn-ea"/>
                <a:ea typeface="+mn-ea"/>
              </a:rPr>
              <a:t>を揃えてください。</a:t>
            </a:r>
            <a:endParaRPr lang="en-US" altLang="ja-JP" dirty="0" smtClean="0">
              <a:latin typeface="+mn-ea"/>
              <a:ea typeface="+mn-ea"/>
            </a:endParaRPr>
          </a:p>
          <a:p>
            <a:pPr>
              <a:lnSpc>
                <a:spcPct val="150000"/>
              </a:lnSpc>
            </a:pPr>
            <a:endParaRPr lang="en-US" altLang="ja-JP" sz="400" dirty="0">
              <a:latin typeface="+mn-ea"/>
              <a:ea typeface="+mn-ea"/>
            </a:endParaRPr>
          </a:p>
          <a:p>
            <a:pPr>
              <a:lnSpc>
                <a:spcPct val="150000"/>
              </a:lnSpc>
            </a:pPr>
            <a:r>
              <a:rPr lang="ja-JP" altLang="en-US" dirty="0" smtClean="0">
                <a:latin typeface="+mn-ea"/>
                <a:ea typeface="+mn-ea"/>
              </a:rPr>
              <a:t>■よく使う</a:t>
            </a:r>
            <a:r>
              <a:rPr lang="en-US" altLang="ja-JP" dirty="0" err="1" smtClean="0">
                <a:latin typeface="+mn-ea"/>
                <a:ea typeface="+mn-ea"/>
              </a:rPr>
              <a:t>concat</a:t>
            </a:r>
            <a:r>
              <a:rPr lang="ja-JP" altLang="en-US" dirty="0" smtClean="0">
                <a:latin typeface="+mn-ea"/>
                <a:ea typeface="+mn-ea"/>
              </a:rPr>
              <a:t>の使い道</a:t>
            </a:r>
            <a:endParaRPr lang="en-US" altLang="ja-JP" dirty="0" smtClean="0">
              <a:latin typeface="+mn-ea"/>
              <a:ea typeface="+mn-ea"/>
            </a:endParaRPr>
          </a:p>
          <a:p>
            <a:pPr>
              <a:lnSpc>
                <a:spcPct val="150000"/>
              </a:lnSpc>
            </a:pPr>
            <a:r>
              <a:rPr lang="ja-JP" altLang="en-US" dirty="0">
                <a:latin typeface="+mn-ea"/>
                <a:ea typeface="+mn-ea"/>
              </a:rPr>
              <a:t>①</a:t>
            </a:r>
            <a:r>
              <a:rPr lang="ja-JP" altLang="en-US" dirty="0" smtClean="0">
                <a:latin typeface="+mn-ea"/>
                <a:ea typeface="+mn-ea"/>
              </a:rPr>
              <a:t>リストの要素に結合したい関数を追加し、そのリストを</a:t>
            </a:r>
            <a:r>
              <a:rPr lang="en-US" altLang="ja-JP" dirty="0" err="1" smtClean="0">
                <a:latin typeface="+mn-ea"/>
                <a:ea typeface="+mn-ea"/>
              </a:rPr>
              <a:t>concat</a:t>
            </a:r>
            <a:r>
              <a:rPr lang="ja-JP" altLang="en-US" dirty="0" smtClean="0">
                <a:latin typeface="+mn-ea"/>
                <a:ea typeface="+mn-ea"/>
              </a:rPr>
              <a:t>する（縦方向の結合）</a:t>
            </a:r>
            <a:endParaRPr lang="en-US" altLang="ja-JP" dirty="0" smtClean="0">
              <a:latin typeface="+mn-ea"/>
              <a:ea typeface="+mn-ea"/>
            </a:endParaRPr>
          </a:p>
          <a:p>
            <a:pPr>
              <a:lnSpc>
                <a:spcPct val="150000"/>
              </a:lnSpc>
            </a:pPr>
            <a:r>
              <a:rPr lang="ja-JP" altLang="en-US" sz="1050" dirty="0">
                <a:latin typeface="+mn-ea"/>
                <a:ea typeface="+mn-ea"/>
              </a:rPr>
              <a:t>　</a:t>
            </a:r>
            <a:r>
              <a:rPr lang="ja-JP" altLang="en-US" sz="1050" dirty="0" smtClean="0">
                <a:latin typeface="+mn-ea"/>
                <a:ea typeface="+mn-ea"/>
              </a:rPr>
              <a:t>右の例だと、ある</a:t>
            </a:r>
            <a:r>
              <a:rPr lang="ja-JP" altLang="en-US" sz="1050" dirty="0">
                <a:latin typeface="+mn-ea"/>
                <a:ea typeface="+mn-ea"/>
              </a:rPr>
              <a:t>フォルダ</a:t>
            </a:r>
            <a:r>
              <a:rPr lang="ja-JP" altLang="en-US" sz="1050" dirty="0" smtClean="0">
                <a:latin typeface="+mn-ea"/>
                <a:ea typeface="+mn-ea"/>
              </a:rPr>
              <a:t>に入っている</a:t>
            </a:r>
            <a:r>
              <a:rPr lang="en-US" altLang="ja-JP" sz="1050" dirty="0" smtClean="0">
                <a:latin typeface="+mn-ea"/>
                <a:ea typeface="+mn-ea"/>
              </a:rPr>
              <a:t>csv</a:t>
            </a:r>
            <a:r>
              <a:rPr lang="ja-JP" altLang="en-US" sz="1050" dirty="0" smtClean="0">
                <a:latin typeface="+mn-ea"/>
                <a:ea typeface="+mn-ea"/>
              </a:rPr>
              <a:t>ファイルを</a:t>
            </a:r>
            <a:endParaRPr lang="en-US" altLang="ja-JP" sz="1050" dirty="0" smtClean="0">
              <a:latin typeface="+mn-ea"/>
              <a:ea typeface="+mn-ea"/>
            </a:endParaRPr>
          </a:p>
          <a:p>
            <a:pPr>
              <a:lnSpc>
                <a:spcPct val="150000"/>
              </a:lnSpc>
            </a:pPr>
            <a:r>
              <a:rPr lang="ja-JP" altLang="en-US" sz="1050" dirty="0">
                <a:latin typeface="+mn-ea"/>
                <a:ea typeface="+mn-ea"/>
              </a:rPr>
              <a:t>　</a:t>
            </a:r>
            <a:r>
              <a:rPr lang="ja-JP" altLang="en-US" sz="1050" dirty="0" smtClean="0">
                <a:latin typeface="+mn-ea"/>
                <a:ea typeface="+mn-ea"/>
              </a:rPr>
              <a:t>連続で読み込み、一つの</a:t>
            </a:r>
            <a:r>
              <a:rPr lang="en-US" altLang="ja-JP" sz="1050" dirty="0" smtClean="0">
                <a:latin typeface="+mn-ea"/>
                <a:ea typeface="+mn-ea"/>
              </a:rPr>
              <a:t>DF</a:t>
            </a:r>
            <a:r>
              <a:rPr lang="ja-JP" altLang="en-US" sz="1050" dirty="0" smtClean="0">
                <a:latin typeface="+mn-ea"/>
                <a:ea typeface="+mn-ea"/>
              </a:rPr>
              <a:t>に連結している</a:t>
            </a:r>
            <a:endParaRPr lang="en-US" altLang="ja-JP" sz="1050" dirty="0" smtClean="0">
              <a:latin typeface="+mn-ea"/>
              <a:ea typeface="+mn-ea"/>
            </a:endParaRPr>
          </a:p>
          <a:p>
            <a:pPr>
              <a:lnSpc>
                <a:spcPct val="150000"/>
              </a:lnSpc>
            </a:pPr>
            <a:endParaRPr lang="en-US" altLang="ja-JP" sz="700" dirty="0">
              <a:latin typeface="+mn-ea"/>
              <a:ea typeface="+mn-ea"/>
            </a:endParaRPr>
          </a:p>
          <a:p>
            <a:pPr>
              <a:lnSpc>
                <a:spcPct val="150000"/>
              </a:lnSpc>
            </a:pPr>
            <a:r>
              <a:rPr lang="ja-JP" altLang="en-US" dirty="0">
                <a:latin typeface="+mn-ea"/>
                <a:ea typeface="+mn-ea"/>
              </a:rPr>
              <a:t>②</a:t>
            </a:r>
            <a:r>
              <a:rPr lang="ja-JP" altLang="en-US" dirty="0" smtClean="0">
                <a:latin typeface="+mn-ea"/>
                <a:ea typeface="+mn-ea"/>
              </a:rPr>
              <a:t>単純な</a:t>
            </a:r>
            <a:r>
              <a:rPr lang="en-US" altLang="ja-JP" dirty="0" smtClean="0">
                <a:latin typeface="+mn-ea"/>
                <a:ea typeface="+mn-ea"/>
              </a:rPr>
              <a:t>Melt</a:t>
            </a:r>
            <a:r>
              <a:rPr lang="ja-JP" altLang="en-US" dirty="0" smtClean="0">
                <a:latin typeface="+mn-ea"/>
                <a:ea typeface="+mn-ea"/>
              </a:rPr>
              <a:t>ではうまくいかない縦持ち変換の</a:t>
            </a:r>
            <a:r>
              <a:rPr lang="ja-JP" altLang="en-US" dirty="0">
                <a:latin typeface="+mn-ea"/>
                <a:ea typeface="+mn-ea"/>
              </a:rPr>
              <a:t>時</a:t>
            </a:r>
            <a:r>
              <a:rPr lang="ja-JP" altLang="en-US" dirty="0" smtClean="0">
                <a:latin typeface="+mn-ea"/>
                <a:ea typeface="+mn-ea"/>
              </a:rPr>
              <a:t>に、</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必要な要素だけ取り出した</a:t>
            </a:r>
            <a:r>
              <a:rPr lang="en-US" altLang="ja-JP" dirty="0" smtClean="0">
                <a:latin typeface="+mn-ea"/>
                <a:ea typeface="+mn-ea"/>
              </a:rPr>
              <a:t>DF</a:t>
            </a:r>
            <a:r>
              <a:rPr lang="ja-JP" altLang="en-US" dirty="0" smtClean="0">
                <a:latin typeface="+mn-ea"/>
                <a:ea typeface="+mn-ea"/>
              </a:rPr>
              <a:t>を横方向に結合</a:t>
            </a:r>
            <a:endParaRPr lang="en-US" altLang="ja-JP" dirty="0" smtClean="0">
              <a:latin typeface="+mn-ea"/>
              <a:ea typeface="+mn-ea"/>
            </a:endParaRPr>
          </a:p>
          <a:p>
            <a:pPr>
              <a:lnSpc>
                <a:spcPct val="150000"/>
              </a:lnSpc>
            </a:pPr>
            <a:r>
              <a:rPr lang="ja-JP" altLang="en-US" sz="1050" dirty="0">
                <a:latin typeface="+mn-ea"/>
                <a:ea typeface="+mn-ea"/>
              </a:rPr>
              <a:t>　</a:t>
            </a:r>
            <a:r>
              <a:rPr lang="ja-JP" altLang="en-US" sz="1050" dirty="0" smtClean="0">
                <a:latin typeface="+mn-ea"/>
                <a:ea typeface="+mn-ea"/>
              </a:rPr>
              <a:t>右の例だと、</a:t>
            </a:r>
            <a:r>
              <a:rPr lang="en-US" altLang="ja-JP" sz="1050" dirty="0" err="1" smtClean="0">
                <a:latin typeface="+mn-ea"/>
                <a:ea typeface="+mn-ea"/>
              </a:rPr>
              <a:t>df</a:t>
            </a:r>
            <a:r>
              <a:rPr lang="ja-JP" altLang="en-US" sz="1050" dirty="0" smtClean="0">
                <a:latin typeface="+mn-ea"/>
                <a:ea typeface="+mn-ea"/>
              </a:rPr>
              <a:t>を</a:t>
            </a:r>
            <a:r>
              <a:rPr lang="en-US" altLang="ja-JP" sz="1050" dirty="0" smtClean="0">
                <a:latin typeface="+mn-ea"/>
                <a:ea typeface="+mn-ea"/>
              </a:rPr>
              <a:t>Melt</a:t>
            </a:r>
            <a:r>
              <a:rPr lang="ja-JP" altLang="en-US" sz="1050" dirty="0" smtClean="0">
                <a:latin typeface="+mn-ea"/>
                <a:ea typeface="+mn-ea"/>
              </a:rPr>
              <a:t>した</a:t>
            </a:r>
            <a:r>
              <a:rPr lang="en-US" altLang="ja-JP" sz="1050" dirty="0" smtClean="0">
                <a:latin typeface="+mn-ea"/>
                <a:ea typeface="+mn-ea"/>
              </a:rPr>
              <a:t>df1</a:t>
            </a:r>
            <a:r>
              <a:rPr lang="ja-JP" altLang="en-US" sz="1050" dirty="0" smtClean="0">
                <a:latin typeface="+mn-ea"/>
                <a:ea typeface="+mn-ea"/>
              </a:rPr>
              <a:t>から「</a:t>
            </a:r>
            <a:r>
              <a:rPr lang="en-US" altLang="ja-JP" sz="1050" dirty="0" smtClean="0">
                <a:latin typeface="+mn-ea"/>
                <a:ea typeface="+mn-ea"/>
              </a:rPr>
              <a:t>variable</a:t>
            </a:r>
            <a:r>
              <a:rPr lang="ja-JP" altLang="en-US" sz="1050" dirty="0" smtClean="0">
                <a:latin typeface="+mn-ea"/>
                <a:ea typeface="+mn-ea"/>
              </a:rPr>
              <a:t>」カラムの「数」を含む行を</a:t>
            </a:r>
            <a:r>
              <a:rPr lang="en-US" altLang="ja-JP" sz="1050" dirty="0" err="1" smtClean="0">
                <a:latin typeface="+mn-ea"/>
                <a:ea typeface="+mn-ea"/>
              </a:rPr>
              <a:t>df_num</a:t>
            </a:r>
            <a:r>
              <a:rPr lang="ja-JP" altLang="en-US" sz="1050" dirty="0" err="1" smtClean="0">
                <a:latin typeface="+mn-ea"/>
                <a:ea typeface="+mn-ea"/>
              </a:rPr>
              <a:t>、</a:t>
            </a:r>
            <a:endParaRPr lang="en-US" altLang="ja-JP" sz="1050" dirty="0" smtClean="0">
              <a:latin typeface="+mn-ea"/>
              <a:ea typeface="+mn-ea"/>
            </a:endParaRPr>
          </a:p>
          <a:p>
            <a:pPr>
              <a:lnSpc>
                <a:spcPct val="150000"/>
              </a:lnSpc>
            </a:pPr>
            <a:r>
              <a:rPr lang="ja-JP" altLang="en-US" sz="1050" dirty="0" smtClean="0">
                <a:latin typeface="+mn-ea"/>
                <a:ea typeface="+mn-ea"/>
              </a:rPr>
              <a:t>　それ以外の行を</a:t>
            </a:r>
            <a:r>
              <a:rPr lang="en-US" altLang="ja-JP" sz="1050" dirty="0" err="1" smtClean="0">
                <a:latin typeface="+mn-ea"/>
                <a:ea typeface="+mn-ea"/>
              </a:rPr>
              <a:t>df_f</a:t>
            </a:r>
            <a:r>
              <a:rPr lang="ja-JP" altLang="en-US" sz="1050" dirty="0" smtClean="0">
                <a:latin typeface="+mn-ea"/>
                <a:ea typeface="+mn-ea"/>
              </a:rPr>
              <a:t>として、横方向に結合</a:t>
            </a:r>
            <a:endParaRPr lang="en-US" altLang="ja-JP" sz="1050" dirty="0">
              <a:latin typeface="+mn-ea"/>
              <a:ea typeface="+mn-ea"/>
            </a:endParaRPr>
          </a:p>
        </p:txBody>
      </p:sp>
      <p:sp>
        <p:nvSpPr>
          <p:cNvPr id="11" name="テキスト ボックス 10"/>
          <p:cNvSpPr txBox="1"/>
          <p:nvPr/>
        </p:nvSpPr>
        <p:spPr>
          <a:xfrm>
            <a:off x="6529404" y="1858146"/>
            <a:ext cx="2712197" cy="461665"/>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他の引数の説明：</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hlinkClick r:id="rId4"/>
              </a:rPr>
              <a:t>第</a:t>
            </a:r>
            <a:r>
              <a:rPr lang="en-US" altLang="ja-JP" dirty="0" smtClean="0">
                <a:solidFill>
                  <a:schemeClr val="accent2">
                    <a:lumMod val="75000"/>
                  </a:schemeClr>
                </a:solidFill>
                <a:effectLst>
                  <a:glow rad="127000">
                    <a:schemeClr val="bg1">
                      <a:alpha val="90000"/>
                    </a:schemeClr>
                  </a:glow>
                </a:effectLst>
                <a:latin typeface="+mn-ea"/>
                <a:ea typeface="+mn-ea"/>
                <a:hlinkClick r:id="rId4"/>
              </a:rPr>
              <a:t>3</a:t>
            </a:r>
            <a:r>
              <a:rPr lang="ja-JP" altLang="en-US" dirty="0" smtClean="0">
                <a:solidFill>
                  <a:schemeClr val="accent2">
                    <a:lumMod val="75000"/>
                  </a:schemeClr>
                </a:solidFill>
                <a:effectLst>
                  <a:glow rad="127000">
                    <a:schemeClr val="bg1">
                      <a:alpha val="90000"/>
                    </a:schemeClr>
                  </a:glow>
                </a:effectLst>
                <a:latin typeface="+mn-ea"/>
                <a:ea typeface="+mn-ea"/>
                <a:hlinkClick r:id="rId4"/>
              </a:rPr>
              <a:t>回 </a:t>
            </a:r>
            <a:r>
              <a:rPr lang="en-US" altLang="ja-JP" dirty="0" err="1" smtClean="0">
                <a:solidFill>
                  <a:schemeClr val="accent2">
                    <a:lumMod val="75000"/>
                  </a:schemeClr>
                </a:solidFill>
                <a:effectLst>
                  <a:glow rad="127000">
                    <a:schemeClr val="bg1">
                      <a:alpha val="90000"/>
                    </a:schemeClr>
                  </a:glow>
                </a:effectLst>
                <a:latin typeface="+mn-ea"/>
                <a:ea typeface="+mn-ea"/>
                <a:hlinkClick r:id="rId4"/>
              </a:rPr>
              <a:t>DataFrame</a:t>
            </a:r>
            <a:r>
              <a:rPr lang="ja-JP" altLang="en-US" dirty="0" smtClean="0">
                <a:solidFill>
                  <a:schemeClr val="accent2">
                    <a:lumMod val="75000"/>
                  </a:schemeClr>
                </a:solidFill>
                <a:effectLst>
                  <a:glow rad="127000">
                    <a:schemeClr val="bg1">
                      <a:alpha val="90000"/>
                    </a:schemeClr>
                  </a:glow>
                </a:effectLst>
                <a:latin typeface="+mn-ea"/>
                <a:ea typeface="+mn-ea"/>
                <a:hlinkClick r:id="rId4"/>
              </a:rPr>
              <a:t>を連結する</a:t>
            </a:r>
            <a:r>
              <a:rPr lang="en-US" altLang="ja-JP" dirty="0" err="1" smtClean="0">
                <a:solidFill>
                  <a:schemeClr val="accent2">
                    <a:lumMod val="75000"/>
                  </a:schemeClr>
                </a:solidFill>
                <a:effectLst>
                  <a:glow rad="127000">
                    <a:schemeClr val="bg1">
                      <a:alpha val="90000"/>
                    </a:schemeClr>
                  </a:glow>
                </a:effectLst>
                <a:latin typeface="+mn-ea"/>
                <a:ea typeface="+mn-ea"/>
                <a:hlinkClick r:id="rId4"/>
              </a:rPr>
              <a:t>concat</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sp>
        <p:nvSpPr>
          <p:cNvPr id="17" name="テキスト ボックス 16"/>
          <p:cNvSpPr txBox="1"/>
          <p:nvPr/>
        </p:nvSpPr>
        <p:spPr>
          <a:xfrm>
            <a:off x="419237" y="3057382"/>
            <a:ext cx="1601662" cy="461665"/>
          </a:xfrm>
          <a:prstGeom prst="rect">
            <a:avLst/>
          </a:prstGeom>
          <a:noFill/>
        </p:spPr>
        <p:txBody>
          <a:bodyPr wrap="square" rtlCol="0">
            <a:spAutoFit/>
          </a:bodyPr>
          <a:lstStyle/>
          <a:p>
            <a:r>
              <a:rPr lang="en-US" altLang="ja-JP" dirty="0" smtClean="0">
                <a:effectLst>
                  <a:glow rad="127000">
                    <a:schemeClr val="bg1">
                      <a:alpha val="90000"/>
                    </a:schemeClr>
                  </a:glow>
                </a:effectLst>
                <a:latin typeface="+mn-ea"/>
                <a:ea typeface="+mn-ea"/>
              </a:rPr>
              <a:t>merge</a:t>
            </a:r>
            <a:r>
              <a:rPr lang="ja-JP" altLang="en-US" dirty="0" smtClean="0">
                <a:effectLst>
                  <a:glow rad="127000">
                    <a:schemeClr val="bg1">
                      <a:alpha val="90000"/>
                    </a:schemeClr>
                  </a:glow>
                </a:effectLst>
                <a:latin typeface="+mn-ea"/>
                <a:ea typeface="+mn-ea"/>
              </a:rPr>
              <a:t>後の</a:t>
            </a:r>
            <a:r>
              <a:rPr lang="en-US" altLang="ja-JP" dirty="0"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を</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代入するための</a:t>
            </a:r>
            <a:r>
              <a:rPr lang="ja-JP" altLang="en-US" dirty="0">
                <a:effectLst>
                  <a:glow rad="127000">
                    <a:schemeClr val="bg1">
                      <a:alpha val="90000"/>
                    </a:schemeClr>
                  </a:glow>
                </a:effectLst>
                <a:latin typeface="+mn-ea"/>
                <a:ea typeface="+mn-ea"/>
              </a:rPr>
              <a:t>変数</a:t>
            </a:r>
            <a:endParaRPr lang="en-US" altLang="ja-JP" dirty="0" smtClean="0">
              <a:effectLst>
                <a:glow rad="127000">
                  <a:schemeClr val="bg1">
                    <a:alpha val="90000"/>
                  </a:schemeClr>
                </a:glow>
              </a:effectLst>
              <a:latin typeface="+mn-ea"/>
              <a:ea typeface="+mn-ea"/>
            </a:endParaRPr>
          </a:p>
        </p:txBody>
      </p:sp>
      <p:sp>
        <p:nvSpPr>
          <p:cNvPr id="19" name="テキスト ボックス 18"/>
          <p:cNvSpPr txBox="1"/>
          <p:nvPr/>
        </p:nvSpPr>
        <p:spPr>
          <a:xfrm>
            <a:off x="453903" y="2041023"/>
            <a:ext cx="8130862" cy="400110"/>
          </a:xfrm>
          <a:prstGeom prst="rect">
            <a:avLst/>
          </a:prstGeom>
          <a:noFill/>
        </p:spPr>
        <p:txBody>
          <a:bodyPr wrap="square" rtlCol="0">
            <a:spAutoFit/>
          </a:bodyPr>
          <a:lstStyle/>
          <a:p>
            <a:r>
              <a:rPr kumimoji="1" lang="en-US" altLang="ja-JP" sz="2000" dirty="0" smtClean="0">
                <a:latin typeface="Consolas" panose="020B0609020204030204" pitchFamily="49" charset="0"/>
                <a:ea typeface="+mn-ea"/>
              </a:rPr>
              <a:t>df4 = </a:t>
            </a:r>
            <a:r>
              <a:rPr kumimoji="1" lang="en-US" altLang="ja-JP" sz="2000" dirty="0" err="1" smtClean="0">
                <a:solidFill>
                  <a:schemeClr val="accent6"/>
                </a:solidFill>
                <a:latin typeface="Consolas" panose="020B0609020204030204" pitchFamily="49" charset="0"/>
                <a:ea typeface="+mn-ea"/>
              </a:rPr>
              <a:t>pd</a:t>
            </a:r>
            <a:r>
              <a:rPr kumimoji="1" lang="en-US" altLang="ja-JP" sz="2000" dirty="0" err="1" smtClean="0">
                <a:solidFill>
                  <a:schemeClr val="accent1"/>
                </a:solidFill>
                <a:latin typeface="Consolas" panose="020B0609020204030204" pitchFamily="49" charset="0"/>
                <a:ea typeface="+mn-ea"/>
              </a:rPr>
              <a:t>.concat</a:t>
            </a:r>
            <a:r>
              <a:rPr kumimoji="1" lang="en-US" altLang="ja-JP" sz="2000" dirty="0" smtClean="0">
                <a:latin typeface="Consolas" panose="020B0609020204030204" pitchFamily="49" charset="0"/>
                <a:ea typeface="+mn-ea"/>
              </a:rPr>
              <a:t>(</a:t>
            </a:r>
            <a:r>
              <a:rPr kumimoji="1" lang="en-US" altLang="ja-JP" sz="2000" dirty="0" smtClean="0">
                <a:solidFill>
                  <a:schemeClr val="accent5"/>
                </a:solidFill>
                <a:latin typeface="Consolas" panose="020B0609020204030204" pitchFamily="49" charset="0"/>
                <a:ea typeface="+mn-ea"/>
              </a:rPr>
              <a:t>[df1, df2, df3]</a:t>
            </a:r>
            <a:r>
              <a:rPr kumimoji="1" lang="en-US" altLang="ja-JP" sz="2000" dirty="0" smtClean="0">
                <a:latin typeface="Consolas" panose="020B0609020204030204" pitchFamily="49" charset="0"/>
                <a:ea typeface="+mn-ea"/>
              </a:rPr>
              <a:t>, </a:t>
            </a:r>
            <a:r>
              <a:rPr lang="en-US" altLang="ja-JP" sz="2000" dirty="0" smtClean="0">
                <a:solidFill>
                  <a:schemeClr val="accent4">
                    <a:lumMod val="75000"/>
                  </a:schemeClr>
                </a:solidFill>
                <a:latin typeface="Consolas" panose="020B0609020204030204" pitchFamily="49" charset="0"/>
                <a:ea typeface="+mn-ea"/>
              </a:rPr>
              <a:t>axis=1</a:t>
            </a:r>
            <a:r>
              <a:rPr kumimoji="1" lang="en-US" altLang="ja-JP" sz="2000" dirty="0" smtClean="0">
                <a:latin typeface="Consolas" panose="020B0609020204030204" pitchFamily="49" charset="0"/>
                <a:ea typeface="+mn-ea"/>
              </a:rPr>
              <a:t>)</a:t>
            </a:r>
            <a:endParaRPr kumimoji="1" lang="ja-JP" altLang="en-US" sz="2000" dirty="0" smtClean="0">
              <a:latin typeface="Consolas" panose="020B0609020204030204" pitchFamily="49" charset="0"/>
              <a:ea typeface="+mn-ea"/>
            </a:endParaRPr>
          </a:p>
        </p:txBody>
      </p:sp>
      <p:sp>
        <p:nvSpPr>
          <p:cNvPr id="20" name="テキスト ボックス 19"/>
          <p:cNvSpPr txBox="1"/>
          <p:nvPr/>
        </p:nvSpPr>
        <p:spPr>
          <a:xfrm>
            <a:off x="1615363" y="2682867"/>
            <a:ext cx="154152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21" name="直線矢印コネクタ 20"/>
          <p:cNvCxnSpPr/>
          <p:nvPr/>
        </p:nvCxnSpPr>
        <p:spPr bwMode="auto">
          <a:xfrm flipV="1">
            <a:off x="2233173" y="2454970"/>
            <a:ext cx="118487" cy="19766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2" name="直線コネクタ 21"/>
          <p:cNvCxnSpPr/>
          <p:nvPr/>
        </p:nvCxnSpPr>
        <p:spPr bwMode="auto">
          <a:xfrm>
            <a:off x="2054425" y="2408982"/>
            <a:ext cx="720000"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23" name="直線矢印コネクタ 22"/>
          <p:cNvCxnSpPr/>
          <p:nvPr/>
        </p:nvCxnSpPr>
        <p:spPr bwMode="auto">
          <a:xfrm flipH="1">
            <a:off x="1926388" y="1968827"/>
            <a:ext cx="158742" cy="112043"/>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6" name="テキスト ボックス 25"/>
          <p:cNvSpPr txBox="1"/>
          <p:nvPr/>
        </p:nvSpPr>
        <p:spPr>
          <a:xfrm>
            <a:off x="2783519" y="3007033"/>
            <a:ext cx="2708675" cy="461665"/>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第一引数：</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リスト（リストの要素は結合する</a:t>
            </a:r>
            <a:r>
              <a:rPr lang="en-US" altLang="ja-JP" dirty="0" smtClean="0">
                <a:solidFill>
                  <a:schemeClr val="accent5"/>
                </a:solidFill>
                <a:effectLst>
                  <a:glow rad="127000">
                    <a:schemeClr val="bg1">
                      <a:alpha val="90000"/>
                    </a:schemeClr>
                  </a:glow>
                </a:effectLst>
                <a:latin typeface="+mn-ea"/>
                <a:ea typeface="+mn-ea"/>
              </a:rPr>
              <a:t>DF</a:t>
            </a:r>
            <a:r>
              <a:rPr lang="ja-JP" altLang="en-US" dirty="0" smtClean="0">
                <a:solidFill>
                  <a:schemeClr val="accent5"/>
                </a:solidFill>
                <a:effectLst>
                  <a:glow rad="127000">
                    <a:schemeClr val="bg1">
                      <a:alpha val="90000"/>
                    </a:schemeClr>
                  </a:glow>
                </a:effectLst>
                <a:latin typeface="+mn-ea"/>
                <a:ea typeface="+mn-ea"/>
              </a:rPr>
              <a:t>など）</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27" name="直線矢印コネクタ 26"/>
          <p:cNvCxnSpPr/>
          <p:nvPr/>
        </p:nvCxnSpPr>
        <p:spPr bwMode="auto">
          <a:xfrm flipH="1" flipV="1">
            <a:off x="3590194" y="2408982"/>
            <a:ext cx="70332" cy="587150"/>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0" name="テキスト ボックス 29"/>
          <p:cNvSpPr txBox="1"/>
          <p:nvPr/>
        </p:nvSpPr>
        <p:spPr>
          <a:xfrm>
            <a:off x="5492193" y="2660154"/>
            <a:ext cx="3307219" cy="830997"/>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第二引数：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ja-JP" altLang="en-US" dirty="0" smtClean="0">
                <a:solidFill>
                  <a:schemeClr val="accent4">
                    <a:lumMod val="75000"/>
                  </a:schemeClr>
                </a:solidFill>
                <a:effectLst>
                  <a:glow rad="127000">
                    <a:schemeClr val="bg1">
                      <a:alpha val="90000"/>
                    </a:schemeClr>
                  </a:glow>
                </a:effectLst>
                <a:latin typeface="+mn-ea"/>
                <a:ea typeface="+mn-ea"/>
              </a:rPr>
              <a:t>結合の方向（１は横方向、</a:t>
            </a:r>
            <a:r>
              <a:rPr lang="en-US" altLang="ja-JP" dirty="0" smtClean="0">
                <a:solidFill>
                  <a:schemeClr val="accent4">
                    <a:lumMod val="75000"/>
                  </a:schemeClr>
                </a:solidFill>
                <a:effectLst>
                  <a:glow rad="127000">
                    <a:schemeClr val="bg1">
                      <a:alpha val="90000"/>
                    </a:schemeClr>
                  </a:glow>
                </a:effectLst>
                <a:latin typeface="+mn-ea"/>
                <a:ea typeface="+mn-ea"/>
              </a:rPr>
              <a:t>0</a:t>
            </a:r>
            <a:r>
              <a:rPr lang="ja-JP" altLang="en-US" dirty="0" smtClean="0">
                <a:solidFill>
                  <a:schemeClr val="accent4">
                    <a:lumMod val="75000"/>
                  </a:schemeClr>
                </a:solidFill>
                <a:effectLst>
                  <a:glow rad="127000">
                    <a:schemeClr val="bg1">
                      <a:alpha val="90000"/>
                    </a:schemeClr>
                  </a:glow>
                </a:effectLst>
                <a:latin typeface="+mn-ea"/>
                <a:ea typeface="+mn-ea"/>
              </a:rPr>
              <a:t>は縦方向の結合）</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err="1" smtClean="0">
                <a:solidFill>
                  <a:schemeClr val="accent4">
                    <a:lumMod val="75000"/>
                  </a:schemeClr>
                </a:solidFill>
                <a:effectLst>
                  <a:glow rad="127000">
                    <a:schemeClr val="bg1">
                      <a:alpha val="90000"/>
                    </a:schemeClr>
                  </a:glow>
                </a:effectLst>
                <a:latin typeface="+mn-ea"/>
                <a:ea typeface="+mn-ea"/>
              </a:rPr>
              <a:t>DataFrame</a:t>
            </a:r>
            <a:r>
              <a:rPr lang="ja-JP" altLang="en-US" dirty="0" smtClean="0">
                <a:solidFill>
                  <a:schemeClr val="accent4">
                    <a:lumMod val="75000"/>
                  </a:schemeClr>
                </a:solidFill>
                <a:effectLst>
                  <a:glow rad="127000">
                    <a:schemeClr val="bg1">
                      <a:alpha val="90000"/>
                    </a:schemeClr>
                  </a:glow>
                </a:effectLst>
                <a:latin typeface="+mn-ea"/>
                <a:ea typeface="+mn-ea"/>
              </a:rPr>
              <a:t>の</a:t>
            </a:r>
            <a:r>
              <a:rPr lang="en-US" altLang="ja-JP" dirty="0" smtClean="0">
                <a:solidFill>
                  <a:schemeClr val="accent4">
                    <a:lumMod val="75000"/>
                  </a:schemeClr>
                </a:solidFill>
                <a:effectLst>
                  <a:glow rad="127000">
                    <a:schemeClr val="bg1">
                      <a:alpha val="90000"/>
                    </a:schemeClr>
                  </a:glow>
                </a:effectLst>
                <a:latin typeface="+mn-ea"/>
                <a:ea typeface="+mn-ea"/>
              </a:rPr>
              <a:t>append</a:t>
            </a:r>
            <a:r>
              <a:rPr lang="ja-JP" altLang="en-US" dirty="0" smtClean="0">
                <a:solidFill>
                  <a:schemeClr val="accent4">
                    <a:lumMod val="75000"/>
                  </a:schemeClr>
                </a:solidFill>
                <a:effectLst>
                  <a:glow rad="127000">
                    <a:schemeClr val="bg1">
                      <a:alpha val="90000"/>
                    </a:schemeClr>
                  </a:glow>
                </a:effectLst>
                <a:latin typeface="+mn-ea"/>
                <a:ea typeface="+mn-ea"/>
              </a:rPr>
              <a:t>と同じことをしたければ、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smtClean="0">
                <a:solidFill>
                  <a:schemeClr val="accent4">
                    <a:lumMod val="75000"/>
                  </a:schemeClr>
                </a:solidFill>
                <a:effectLst>
                  <a:glow rad="127000">
                    <a:schemeClr val="bg1">
                      <a:alpha val="90000"/>
                    </a:schemeClr>
                  </a:glow>
                </a:effectLst>
                <a:latin typeface="+mn-ea"/>
                <a:ea typeface="+mn-ea"/>
              </a:rPr>
              <a:t>axis=0</a:t>
            </a:r>
            <a:r>
              <a:rPr lang="ja-JP" altLang="en-US" dirty="0" smtClean="0">
                <a:solidFill>
                  <a:schemeClr val="accent4">
                    <a:lumMod val="75000"/>
                  </a:schemeClr>
                </a:solidFill>
                <a:effectLst>
                  <a:glow rad="127000">
                    <a:schemeClr val="bg1">
                      <a:alpha val="90000"/>
                    </a:schemeClr>
                  </a:glow>
                </a:effectLst>
                <a:latin typeface="+mn-ea"/>
                <a:ea typeface="+mn-ea"/>
              </a:rPr>
              <a:t>にしたらよい</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31" name="直線矢印コネクタ 30"/>
          <p:cNvCxnSpPr/>
          <p:nvPr/>
        </p:nvCxnSpPr>
        <p:spPr bwMode="auto">
          <a:xfrm flipH="1" flipV="1">
            <a:off x="5707266" y="2398572"/>
            <a:ext cx="49488" cy="232343"/>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2" name="テキスト ボックス 31"/>
          <p:cNvSpPr txBox="1"/>
          <p:nvPr/>
        </p:nvSpPr>
        <p:spPr>
          <a:xfrm>
            <a:off x="3740898" y="1619574"/>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33" name="直線矢印コネクタ 32"/>
          <p:cNvCxnSpPr/>
          <p:nvPr/>
        </p:nvCxnSpPr>
        <p:spPr bwMode="auto">
          <a:xfrm flipH="1">
            <a:off x="2868211" y="1792733"/>
            <a:ext cx="792315" cy="27987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4" name="直線矢印コネクタ 33"/>
          <p:cNvCxnSpPr/>
          <p:nvPr/>
        </p:nvCxnSpPr>
        <p:spPr bwMode="auto">
          <a:xfrm>
            <a:off x="4898177" y="1742161"/>
            <a:ext cx="1065157" cy="35321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5" name="テキスト ボックス 34"/>
          <p:cNvSpPr txBox="1"/>
          <p:nvPr/>
        </p:nvSpPr>
        <p:spPr>
          <a:xfrm>
            <a:off x="1578159" y="1750187"/>
            <a:ext cx="1497174"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モジュール名</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36" name="直線矢印コネクタ 35"/>
          <p:cNvCxnSpPr/>
          <p:nvPr/>
        </p:nvCxnSpPr>
        <p:spPr bwMode="auto">
          <a:xfrm flipH="1" flipV="1">
            <a:off x="748085" y="2441133"/>
            <a:ext cx="70332" cy="587150"/>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42" name="図 41"/>
          <p:cNvPicPr>
            <a:picLocks noChangeAspect="1"/>
          </p:cNvPicPr>
          <p:nvPr/>
        </p:nvPicPr>
        <p:blipFill>
          <a:blip r:embed="rId5"/>
          <a:stretch>
            <a:fillRect/>
          </a:stretch>
        </p:blipFill>
        <p:spPr>
          <a:xfrm>
            <a:off x="4729404" y="4889746"/>
            <a:ext cx="3600000" cy="1612937"/>
          </a:xfrm>
          <a:prstGeom prst="rect">
            <a:avLst/>
          </a:prstGeom>
        </p:spPr>
      </p:pic>
      <p:sp>
        <p:nvSpPr>
          <p:cNvPr id="45" name="テキスト ボックス 44"/>
          <p:cNvSpPr txBox="1"/>
          <p:nvPr/>
        </p:nvSpPr>
        <p:spPr>
          <a:xfrm>
            <a:off x="7733963" y="5224931"/>
            <a:ext cx="526847"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②</a:t>
            </a:r>
            <a:endParaRPr lang="en-US" altLang="ja-JP" dirty="0" smtClean="0">
              <a:effectLst>
                <a:glow rad="127000">
                  <a:schemeClr val="bg1">
                    <a:alpha val="90000"/>
                  </a:schemeClr>
                </a:glow>
              </a:effectLst>
              <a:latin typeface="+mn-ea"/>
              <a:ea typeface="+mn-ea"/>
            </a:endParaRPr>
          </a:p>
        </p:txBody>
      </p:sp>
      <p:grpSp>
        <p:nvGrpSpPr>
          <p:cNvPr id="7" name="グループ化 6"/>
          <p:cNvGrpSpPr/>
          <p:nvPr/>
        </p:nvGrpSpPr>
        <p:grpSpPr>
          <a:xfrm>
            <a:off x="6773709" y="4045575"/>
            <a:ext cx="2250454" cy="1087213"/>
            <a:chOff x="6773709" y="4045575"/>
            <a:chExt cx="2250454" cy="1087213"/>
          </a:xfrm>
        </p:grpSpPr>
        <p:pic>
          <p:nvPicPr>
            <p:cNvPr id="43" name="図 42"/>
            <p:cNvPicPr>
              <a:picLocks noChangeAspect="1"/>
            </p:cNvPicPr>
            <p:nvPr/>
          </p:nvPicPr>
          <p:blipFill>
            <a:blip r:embed="rId6"/>
            <a:stretch>
              <a:fillRect/>
            </a:stretch>
          </p:blipFill>
          <p:spPr>
            <a:xfrm>
              <a:off x="6773709" y="4045575"/>
              <a:ext cx="2250454" cy="1087213"/>
            </a:xfrm>
            <a:prstGeom prst="rect">
              <a:avLst/>
            </a:prstGeom>
          </p:spPr>
        </p:pic>
        <p:pic>
          <p:nvPicPr>
            <p:cNvPr id="4" name="図 3"/>
            <p:cNvPicPr>
              <a:picLocks noChangeAspect="1"/>
            </p:cNvPicPr>
            <p:nvPr/>
          </p:nvPicPr>
          <p:blipFill>
            <a:blip r:embed="rId7"/>
            <a:stretch>
              <a:fillRect/>
            </a:stretch>
          </p:blipFill>
          <p:spPr>
            <a:xfrm>
              <a:off x="8310567" y="4850201"/>
              <a:ext cx="523948" cy="219106"/>
            </a:xfrm>
            <a:prstGeom prst="rect">
              <a:avLst/>
            </a:prstGeom>
          </p:spPr>
        </p:pic>
        <p:sp>
          <p:nvSpPr>
            <p:cNvPr id="6" name="テキスト ボックス 5"/>
            <p:cNvSpPr txBox="1"/>
            <p:nvPr/>
          </p:nvSpPr>
          <p:spPr>
            <a:xfrm>
              <a:off x="8231981" y="4902877"/>
              <a:ext cx="234360" cy="200055"/>
            </a:xfrm>
            <a:prstGeom prst="rect">
              <a:avLst/>
            </a:prstGeom>
            <a:noFill/>
          </p:spPr>
          <p:txBody>
            <a:bodyPr wrap="none" rtlCol="0">
              <a:spAutoFit/>
            </a:bodyPr>
            <a:lstStyle/>
            <a:p>
              <a:r>
                <a:rPr kumimoji="1" lang="en-US" altLang="ja-JP" sz="700" dirty="0" smtClean="0">
                  <a:latin typeface="Consolas" panose="020B0609020204030204" pitchFamily="49" charset="0"/>
                  <a:ea typeface="HGS創英角ｺﾞｼｯｸUB" panose="020B0900000000000000" pitchFamily="50" charset="-128"/>
                </a:rPr>
                <a:t>)</a:t>
              </a:r>
              <a:endParaRPr kumimoji="1" lang="ja-JP" altLang="en-US" sz="700" dirty="0">
                <a:latin typeface="Consolas" panose="020B0609020204030204" pitchFamily="49" charset="0"/>
                <a:ea typeface="HGS創英角ｺﾞｼｯｸUB" panose="020B0900000000000000" pitchFamily="50" charset="-128"/>
              </a:endParaRPr>
            </a:p>
          </p:txBody>
        </p:sp>
      </p:grpSp>
      <p:sp>
        <p:nvSpPr>
          <p:cNvPr id="28" name="テキスト ボックス 27"/>
          <p:cNvSpPr txBox="1"/>
          <p:nvPr/>
        </p:nvSpPr>
        <p:spPr>
          <a:xfrm>
            <a:off x="8612990" y="4085094"/>
            <a:ext cx="526847"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①</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39236179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87666" y="735848"/>
            <a:ext cx="8322746" cy="5078313"/>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err="1" smtClean="0">
                <a:latin typeface="+mn-ea"/>
                <a:ea typeface="+mn-ea"/>
              </a:rPr>
              <a:t>reset_index</a:t>
            </a:r>
            <a:r>
              <a:rPr lang="ja-JP" altLang="en-US" sz="1800" dirty="0" smtClean="0">
                <a:latin typeface="+mn-ea"/>
                <a:ea typeface="+mn-ea"/>
              </a:rPr>
              <a:t>関数</a:t>
            </a:r>
            <a:endParaRPr lang="en-US" altLang="ja-JP" sz="1800" dirty="0" smtClean="0">
              <a:latin typeface="+mn-ea"/>
              <a:ea typeface="+mn-ea"/>
            </a:endParaRPr>
          </a:p>
          <a:p>
            <a:pPr>
              <a:lnSpc>
                <a:spcPct val="150000"/>
              </a:lnSpc>
            </a:pPr>
            <a:r>
              <a:rPr lang="ja-JP" altLang="en-US" sz="1800" dirty="0" smtClean="0">
                <a:latin typeface="+mn-ea"/>
                <a:ea typeface="+mn-ea"/>
              </a:rPr>
              <a:t>　</a:t>
            </a:r>
            <a:r>
              <a:rPr lang="ja-JP" altLang="en-US" dirty="0" smtClean="0">
                <a:latin typeface="+mn-ea"/>
                <a:ea typeface="+mn-ea"/>
              </a:rPr>
              <a:t>参考：</a:t>
            </a:r>
            <a:r>
              <a:rPr lang="en-US" altLang="ja-JP" sz="1100" dirty="0" err="1" smtClean="0">
                <a:latin typeface="+mn-ea"/>
                <a:ea typeface="+mn-ea"/>
                <a:hlinkClick r:id="rId2"/>
              </a:rPr>
              <a:t>pandas.DataFrame</a:t>
            </a:r>
            <a:r>
              <a:rPr lang="en-US" altLang="ja-JP" sz="1100" dirty="0" smtClean="0">
                <a:latin typeface="+mn-ea"/>
                <a:ea typeface="+mn-ea"/>
                <a:hlinkClick r:id="rId2"/>
              </a:rPr>
              <a:t>, Series</a:t>
            </a:r>
            <a:r>
              <a:rPr lang="ja-JP" altLang="en-US" sz="1100" dirty="0" err="1" smtClean="0">
                <a:latin typeface="+mn-ea"/>
                <a:ea typeface="+mn-ea"/>
                <a:hlinkClick r:id="rId2"/>
              </a:rPr>
              <a:t>のイン</a:t>
            </a:r>
            <a:r>
              <a:rPr lang="ja-JP" altLang="en-US" sz="1100" dirty="0" smtClean="0">
                <a:latin typeface="+mn-ea"/>
                <a:ea typeface="+mn-ea"/>
                <a:hlinkClick r:id="rId2"/>
              </a:rPr>
              <a:t>デックスを振り直す</a:t>
            </a:r>
            <a:r>
              <a:rPr lang="en-US" altLang="ja-JP" sz="1100" dirty="0" err="1" smtClean="0">
                <a:latin typeface="+mn-ea"/>
                <a:ea typeface="+mn-ea"/>
                <a:hlinkClick r:id="rId2"/>
              </a:rPr>
              <a:t>reset_index</a:t>
            </a:r>
            <a:r>
              <a:rPr lang="en-US" altLang="ja-JP" sz="1100" dirty="0" smtClean="0">
                <a:latin typeface="+mn-ea"/>
                <a:ea typeface="+mn-ea"/>
              </a:rPr>
              <a:t>, </a:t>
            </a:r>
            <a:r>
              <a:rPr lang="en-US" altLang="ja-JP" sz="1100" dirty="0" smtClean="0">
                <a:latin typeface="+mn-ea"/>
                <a:ea typeface="+mn-ea"/>
                <a:hlinkClick r:id="rId3"/>
              </a:rPr>
              <a:t>pandas</a:t>
            </a:r>
            <a:r>
              <a:rPr lang="ja-JP" altLang="en-US" sz="1100" dirty="0" smtClean="0">
                <a:latin typeface="+mn-ea"/>
                <a:ea typeface="+mn-ea"/>
                <a:hlinkClick r:id="rId3"/>
              </a:rPr>
              <a:t>の</a:t>
            </a:r>
            <a:r>
              <a:rPr lang="en-US" altLang="ja-JP" sz="1100" dirty="0" err="1" smtClean="0">
                <a:latin typeface="+mn-ea"/>
                <a:ea typeface="+mn-ea"/>
                <a:hlinkClick r:id="rId3"/>
              </a:rPr>
              <a:t>Multiindex</a:t>
            </a:r>
            <a:r>
              <a:rPr lang="ja-JP" altLang="en-US" sz="1100" dirty="0" smtClean="0">
                <a:latin typeface="+mn-ea"/>
                <a:ea typeface="+mn-ea"/>
                <a:hlinkClick r:id="rId3"/>
              </a:rPr>
              <a:t>の指定・追加・解除・ソート・レベル変更</a:t>
            </a:r>
            <a:endParaRPr lang="en-US" altLang="ja-JP" sz="1100" dirty="0" smtClean="0">
              <a:latin typeface="+mn-ea"/>
              <a:ea typeface="+mn-ea"/>
            </a:endParaRPr>
          </a:p>
          <a:p>
            <a:pPr>
              <a:lnSpc>
                <a:spcPct val="150000"/>
              </a:lnSpc>
            </a:pPr>
            <a:endParaRPr lang="en-US" altLang="ja-JP"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1800" dirty="0" smtClean="0">
              <a:latin typeface="+mn-ea"/>
              <a:ea typeface="+mn-ea"/>
            </a:endParaRPr>
          </a:p>
          <a:p>
            <a:pPr>
              <a:lnSpc>
                <a:spcPct val="150000"/>
              </a:lnSpc>
            </a:pPr>
            <a:endParaRPr lang="en-US" altLang="ja-JP" sz="1800" dirty="0">
              <a:latin typeface="+mn-ea"/>
              <a:ea typeface="+mn-ea"/>
            </a:endParaRPr>
          </a:p>
          <a:p>
            <a:pPr>
              <a:lnSpc>
                <a:spcPct val="150000"/>
              </a:lnSpc>
            </a:pPr>
            <a:endParaRPr lang="en-US" altLang="ja-JP" sz="500" dirty="0" smtClean="0">
              <a:latin typeface="+mn-ea"/>
              <a:ea typeface="+mn-ea"/>
            </a:endParaRPr>
          </a:p>
          <a:p>
            <a:pPr>
              <a:lnSpc>
                <a:spcPct val="150000"/>
              </a:lnSpc>
            </a:pPr>
            <a:endParaRPr lang="en-US" altLang="ja-JP" sz="500" dirty="0" smtClean="0">
              <a:latin typeface="+mn-ea"/>
              <a:ea typeface="+mn-ea"/>
            </a:endParaRPr>
          </a:p>
          <a:p>
            <a:pPr>
              <a:lnSpc>
                <a:spcPct val="150000"/>
              </a:lnSpc>
            </a:pPr>
            <a:endParaRPr lang="en-US" altLang="ja-JP" sz="500" dirty="0">
              <a:latin typeface="+mn-ea"/>
              <a:ea typeface="+mn-ea"/>
            </a:endParaRPr>
          </a:p>
          <a:p>
            <a:pPr>
              <a:lnSpc>
                <a:spcPct val="150000"/>
              </a:lnSpc>
            </a:pPr>
            <a:endParaRPr lang="en-US" altLang="ja-JP" dirty="0" smtClean="0">
              <a:latin typeface="+mn-ea"/>
              <a:ea typeface="+mn-ea"/>
            </a:endParaRPr>
          </a:p>
          <a:p>
            <a:pPr>
              <a:lnSpc>
                <a:spcPct val="150000"/>
              </a:lnSpc>
            </a:pPr>
            <a:r>
              <a:rPr lang="ja-JP" altLang="en-US" dirty="0" smtClean="0">
                <a:latin typeface="+mn-ea"/>
                <a:ea typeface="+mn-ea"/>
              </a:rPr>
              <a:t>・</a:t>
            </a:r>
            <a:r>
              <a:rPr lang="en-US" altLang="ja-JP" dirty="0" err="1" smtClean="0">
                <a:latin typeface="+mn-ea"/>
                <a:ea typeface="+mn-ea"/>
              </a:rPr>
              <a:t>reset_index</a:t>
            </a:r>
            <a:r>
              <a:rPr lang="ja-JP" altLang="en-US" dirty="0" smtClean="0">
                <a:latin typeface="+mn-ea"/>
                <a:ea typeface="+mn-ea"/>
              </a:rPr>
              <a:t>を使うと、</a:t>
            </a:r>
            <a:r>
              <a:rPr lang="en-US" altLang="ja-JP" dirty="0" err="1" smtClean="0">
                <a:latin typeface="+mn-ea"/>
                <a:ea typeface="+mn-ea"/>
              </a:rPr>
              <a:t>DataFrame</a:t>
            </a:r>
            <a:r>
              <a:rPr lang="ja-JP" altLang="en-US" dirty="0" smtClean="0">
                <a:latin typeface="+mn-ea"/>
                <a:ea typeface="+mn-ea"/>
              </a:rPr>
              <a:t>の</a:t>
            </a:r>
            <a:r>
              <a:rPr lang="en-US" altLang="ja-JP" dirty="0" smtClean="0">
                <a:latin typeface="+mn-ea"/>
                <a:ea typeface="+mn-ea"/>
              </a:rPr>
              <a:t>index</a:t>
            </a:r>
            <a:r>
              <a:rPr lang="ja-JP" altLang="en-US" dirty="0" smtClean="0">
                <a:latin typeface="+mn-ea"/>
                <a:ea typeface="+mn-ea"/>
              </a:rPr>
              <a:t>（行名、行ラベル）を</a:t>
            </a:r>
            <a:r>
              <a:rPr lang="en-US" altLang="ja-JP" dirty="0" smtClean="0">
                <a:latin typeface="+mn-ea"/>
                <a:ea typeface="+mn-ea"/>
              </a:rPr>
              <a:t>0</a:t>
            </a:r>
            <a:r>
              <a:rPr lang="ja-JP" altLang="en-US" dirty="0" smtClean="0">
                <a:latin typeface="+mn-ea"/>
                <a:ea typeface="+mn-ea"/>
              </a:rPr>
              <a:t>始まりの番号に振りなおすことができる</a:t>
            </a:r>
            <a:endParaRPr lang="en-US" altLang="ja-JP" dirty="0" smtClean="0">
              <a:latin typeface="+mn-ea"/>
              <a:ea typeface="+mn-ea"/>
            </a:endParaRPr>
          </a:p>
          <a:p>
            <a:pPr>
              <a:lnSpc>
                <a:spcPct val="150000"/>
              </a:lnSpc>
            </a:pPr>
            <a:r>
              <a:rPr lang="ja-JP" altLang="en-US" dirty="0" smtClean="0">
                <a:latin typeface="+mn-ea"/>
                <a:ea typeface="+mn-ea"/>
              </a:rPr>
              <a:t>・ソートや行削除、抽出をしてインデックスがバラバラになったときは、振りなおした方が使いやすい</a:t>
            </a:r>
            <a:endParaRPr lang="en-US" altLang="ja-JP" dirty="0" smtClean="0">
              <a:latin typeface="+mn-ea"/>
              <a:ea typeface="+mn-ea"/>
            </a:endParaRPr>
          </a:p>
          <a:p>
            <a:pPr>
              <a:lnSpc>
                <a:spcPct val="150000"/>
              </a:lnSpc>
            </a:pPr>
            <a:r>
              <a:rPr lang="ja-JP" altLang="en-US" dirty="0" smtClean="0">
                <a:latin typeface="+mn-ea"/>
                <a:ea typeface="+mn-ea"/>
              </a:rPr>
              <a:t>（特に</a:t>
            </a:r>
            <a:r>
              <a:rPr lang="en-US" altLang="ja-JP" dirty="0" err="1" smtClean="0">
                <a:latin typeface="+mn-ea"/>
                <a:ea typeface="+mn-ea"/>
              </a:rPr>
              <a:t>loc</a:t>
            </a:r>
            <a:r>
              <a:rPr lang="ja-JP" altLang="en-US" dirty="0" smtClean="0">
                <a:latin typeface="+mn-ea"/>
                <a:ea typeface="+mn-ea"/>
              </a:rPr>
              <a:t>関数を使うときなど）</a:t>
            </a:r>
            <a:endParaRPr lang="en-US" altLang="ja-JP" dirty="0" smtClean="0">
              <a:latin typeface="+mn-ea"/>
              <a:ea typeface="+mn-ea"/>
            </a:endParaRPr>
          </a:p>
          <a:p>
            <a:pPr>
              <a:lnSpc>
                <a:spcPct val="150000"/>
              </a:lnSpc>
            </a:pPr>
            <a:endParaRPr lang="en-US" altLang="ja-JP" sz="300" dirty="0" smtClean="0">
              <a:latin typeface="+mn-ea"/>
              <a:ea typeface="+mn-ea"/>
            </a:endParaRPr>
          </a:p>
          <a:p>
            <a:pPr>
              <a:lnSpc>
                <a:spcPct val="150000"/>
              </a:lnSpc>
            </a:pPr>
            <a:r>
              <a:rPr lang="ja-JP" altLang="en-US" dirty="0" smtClean="0">
                <a:latin typeface="+mn-ea"/>
                <a:ea typeface="+mn-ea"/>
              </a:rPr>
              <a:t>・</a:t>
            </a:r>
            <a:r>
              <a:rPr lang="en-US" altLang="ja-JP" dirty="0" err="1" smtClean="0">
                <a:latin typeface="+mn-ea"/>
                <a:ea typeface="+mn-ea"/>
              </a:rPr>
              <a:t>Groupby</a:t>
            </a:r>
            <a:r>
              <a:rPr lang="ja-JP" altLang="en-US" dirty="0" smtClean="0">
                <a:latin typeface="+mn-ea"/>
                <a:ea typeface="+mn-ea"/>
              </a:rPr>
              <a:t>などでマルチインデックスになってしまった</a:t>
            </a:r>
            <a:r>
              <a:rPr lang="en-US" altLang="ja-JP" dirty="0" err="1" smtClean="0">
                <a:latin typeface="+mn-ea"/>
                <a:ea typeface="+mn-ea"/>
              </a:rPr>
              <a:t>DataFrame</a:t>
            </a:r>
            <a:r>
              <a:rPr lang="ja-JP" altLang="en-US" dirty="0" smtClean="0">
                <a:latin typeface="+mn-ea"/>
                <a:ea typeface="+mn-ea"/>
              </a:rPr>
              <a:t>を、普通のインデックスに</a:t>
            </a:r>
            <a:endParaRPr lang="en-US" altLang="ja-JP" dirty="0" smtClean="0">
              <a:latin typeface="+mn-ea"/>
              <a:ea typeface="+mn-ea"/>
            </a:endParaRPr>
          </a:p>
          <a:p>
            <a:pPr>
              <a:lnSpc>
                <a:spcPct val="150000"/>
              </a:lnSpc>
            </a:pPr>
            <a:r>
              <a:rPr lang="ja-JP" altLang="en-US" dirty="0">
                <a:latin typeface="+mn-ea"/>
                <a:ea typeface="+mn-ea"/>
              </a:rPr>
              <a:t>　</a:t>
            </a:r>
            <a:r>
              <a:rPr lang="ja-JP" altLang="en-US" dirty="0" smtClean="0">
                <a:latin typeface="+mn-ea"/>
                <a:ea typeface="+mn-ea"/>
              </a:rPr>
              <a:t>戻すときにも使われます。</a:t>
            </a:r>
            <a:endParaRPr lang="en-US" altLang="ja-JP" dirty="0">
              <a:latin typeface="+mn-ea"/>
              <a:ea typeface="+mn-ea"/>
            </a:endParaRPr>
          </a:p>
          <a:p>
            <a:pPr>
              <a:lnSpc>
                <a:spcPct val="150000"/>
              </a:lnSpc>
            </a:pPr>
            <a:endParaRPr lang="en-US" altLang="ja-JP" dirty="0" smtClean="0">
              <a:latin typeface="+mn-ea"/>
              <a:ea typeface="+mn-ea"/>
            </a:endParaRPr>
          </a:p>
          <a:p>
            <a:pPr>
              <a:lnSpc>
                <a:spcPct val="150000"/>
              </a:lnSpc>
            </a:pPr>
            <a:endParaRPr lang="en-US" altLang="ja-JP" dirty="0">
              <a:latin typeface="+mn-ea"/>
              <a:ea typeface="+mn-ea"/>
            </a:endParaRPr>
          </a:p>
        </p:txBody>
      </p:sp>
      <p:pic>
        <p:nvPicPr>
          <p:cNvPr id="42" name="図 41"/>
          <p:cNvPicPr>
            <a:picLocks noChangeAspect="1"/>
          </p:cNvPicPr>
          <p:nvPr/>
        </p:nvPicPr>
        <p:blipFill>
          <a:blip r:embed="rId4"/>
          <a:stretch>
            <a:fillRect/>
          </a:stretch>
        </p:blipFill>
        <p:spPr>
          <a:xfrm>
            <a:off x="4196793" y="4903450"/>
            <a:ext cx="1503755" cy="1696003"/>
          </a:xfrm>
          <a:prstGeom prst="rect">
            <a:avLst/>
          </a:prstGeom>
        </p:spPr>
      </p:pic>
      <p:pic>
        <p:nvPicPr>
          <p:cNvPr id="41" name="図 40"/>
          <p:cNvPicPr>
            <a:picLocks noChangeAspect="1"/>
          </p:cNvPicPr>
          <p:nvPr/>
        </p:nvPicPr>
        <p:blipFill>
          <a:blip r:embed="rId5"/>
          <a:stretch>
            <a:fillRect/>
          </a:stretch>
        </p:blipFill>
        <p:spPr>
          <a:xfrm>
            <a:off x="2121356" y="4919730"/>
            <a:ext cx="1775019" cy="1728915"/>
          </a:xfrm>
          <a:prstGeom prst="rect">
            <a:avLst/>
          </a:prstGeom>
        </p:spPr>
      </p:pic>
      <p:sp>
        <p:nvSpPr>
          <p:cNvPr id="2" name="タイトル 1"/>
          <p:cNvSpPr>
            <a:spLocks noGrp="1"/>
          </p:cNvSpPr>
          <p:nvPr>
            <p:ph type="title"/>
          </p:nvPr>
        </p:nvSpPr>
        <p:spPr/>
        <p:txBody>
          <a:bodyPr/>
          <a:lstStyle/>
          <a:p>
            <a:r>
              <a:rPr kumimoji="1" lang="en-US" altLang="ja-JP" dirty="0" err="1" smtClean="0"/>
              <a:t>reset_index</a:t>
            </a:r>
            <a:r>
              <a:rPr kumimoji="1" lang="ja-JP" altLang="en-US" dirty="0" smtClean="0"/>
              <a:t>関数（</a:t>
            </a:r>
            <a:r>
              <a:rPr kumimoji="1" lang="en-US" altLang="ja-JP" dirty="0" smtClean="0"/>
              <a:t>DF</a:t>
            </a:r>
            <a:r>
              <a:rPr kumimoji="1" lang="ja-JP" altLang="en-US" dirty="0" err="1" smtClean="0"/>
              <a:t>のイン</a:t>
            </a:r>
            <a:r>
              <a:rPr kumimoji="1" lang="ja-JP" altLang="en-US" dirty="0" smtClean="0"/>
              <a:t>デックスをリセットする）</a:t>
            </a:r>
            <a:endParaRPr kumimoji="1" lang="ja-JP" altLang="en-US" dirty="0"/>
          </a:p>
        </p:txBody>
      </p:sp>
      <p:pic>
        <p:nvPicPr>
          <p:cNvPr id="4" name="図 3"/>
          <p:cNvPicPr>
            <a:picLocks noChangeAspect="1"/>
          </p:cNvPicPr>
          <p:nvPr/>
        </p:nvPicPr>
        <p:blipFill rotWithShape="1">
          <a:blip r:embed="rId6"/>
          <a:srcRect b="40676"/>
          <a:stretch/>
        </p:blipFill>
        <p:spPr>
          <a:xfrm>
            <a:off x="6815558" y="1762345"/>
            <a:ext cx="2170644" cy="2023545"/>
          </a:xfrm>
          <a:prstGeom prst="rect">
            <a:avLst/>
          </a:prstGeom>
        </p:spPr>
      </p:pic>
      <p:pic>
        <p:nvPicPr>
          <p:cNvPr id="5" name="図 4"/>
          <p:cNvPicPr>
            <a:picLocks noChangeAspect="1"/>
          </p:cNvPicPr>
          <p:nvPr/>
        </p:nvPicPr>
        <p:blipFill>
          <a:blip r:embed="rId7"/>
          <a:stretch>
            <a:fillRect/>
          </a:stretch>
        </p:blipFill>
        <p:spPr>
          <a:xfrm>
            <a:off x="6815558" y="4101690"/>
            <a:ext cx="2045445" cy="2197334"/>
          </a:xfrm>
          <a:prstGeom prst="rect">
            <a:avLst/>
          </a:prstGeom>
        </p:spPr>
      </p:pic>
      <p:sp>
        <p:nvSpPr>
          <p:cNvPr id="6" name="テキスト ボックス 5"/>
          <p:cNvSpPr txBox="1"/>
          <p:nvPr/>
        </p:nvSpPr>
        <p:spPr>
          <a:xfrm>
            <a:off x="880929" y="2121362"/>
            <a:ext cx="6728153" cy="400110"/>
          </a:xfrm>
          <a:prstGeom prst="rect">
            <a:avLst/>
          </a:prstGeom>
          <a:noFill/>
        </p:spPr>
        <p:txBody>
          <a:bodyPr wrap="square" rtlCol="0">
            <a:spAutoFit/>
          </a:bodyPr>
          <a:lstStyle/>
          <a:p>
            <a:r>
              <a:rPr kumimoji="1" lang="en-US" altLang="ja-JP" sz="2000" dirty="0" smtClean="0">
                <a:latin typeface="Consolas" panose="020B0609020204030204" pitchFamily="49" charset="0"/>
                <a:ea typeface="+mn-ea"/>
              </a:rPr>
              <a:t>df1 = </a:t>
            </a:r>
            <a:r>
              <a:rPr lang="en-US" altLang="ja-JP" sz="2000" dirty="0" smtClean="0">
                <a:solidFill>
                  <a:schemeClr val="accent5"/>
                </a:solidFill>
                <a:latin typeface="Consolas" panose="020B0609020204030204" pitchFamily="49" charset="0"/>
                <a:ea typeface="+mn-ea"/>
              </a:rPr>
              <a:t>df1</a:t>
            </a:r>
            <a:r>
              <a:rPr kumimoji="1" lang="en-US" altLang="ja-JP" sz="2000" dirty="0" smtClean="0">
                <a:solidFill>
                  <a:schemeClr val="accent1"/>
                </a:solidFill>
                <a:latin typeface="Consolas" panose="020B0609020204030204" pitchFamily="49" charset="0"/>
                <a:ea typeface="+mn-ea"/>
              </a:rPr>
              <a:t>.reset_index </a:t>
            </a:r>
            <a:r>
              <a:rPr kumimoji="1" lang="en-US" altLang="ja-JP" sz="2000" dirty="0" smtClean="0">
                <a:latin typeface="Consolas" panose="020B0609020204030204" pitchFamily="49" charset="0"/>
                <a:ea typeface="+mn-ea"/>
              </a:rPr>
              <a:t>(</a:t>
            </a:r>
            <a:r>
              <a:rPr kumimoji="1" lang="en-US" altLang="ja-JP" sz="2000" dirty="0" smtClean="0">
                <a:solidFill>
                  <a:schemeClr val="accent3">
                    <a:lumMod val="75000"/>
                  </a:schemeClr>
                </a:solidFill>
                <a:latin typeface="Consolas" panose="020B0609020204030204" pitchFamily="49" charset="0"/>
                <a:ea typeface="+mn-ea"/>
              </a:rPr>
              <a:t>drop=True</a:t>
            </a:r>
            <a:r>
              <a:rPr kumimoji="1" lang="en-US" altLang="ja-JP" sz="2000" dirty="0" smtClean="0">
                <a:latin typeface="Consolas" panose="020B0609020204030204" pitchFamily="49" charset="0"/>
                <a:ea typeface="+mn-ea"/>
              </a:rPr>
              <a:t>)</a:t>
            </a:r>
            <a:endParaRPr kumimoji="1" lang="ja-JP" altLang="en-US" sz="2000" dirty="0" smtClean="0">
              <a:latin typeface="Consolas" panose="020B0609020204030204" pitchFamily="49" charset="0"/>
              <a:ea typeface="+mn-ea"/>
            </a:endParaRPr>
          </a:p>
        </p:txBody>
      </p:sp>
      <p:sp>
        <p:nvSpPr>
          <p:cNvPr id="7" name="テキスト ボックス 6"/>
          <p:cNvSpPr txBox="1"/>
          <p:nvPr/>
        </p:nvSpPr>
        <p:spPr>
          <a:xfrm>
            <a:off x="1694659" y="2763206"/>
            <a:ext cx="1541521" cy="276999"/>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）＋関数名</a:t>
            </a:r>
            <a:endParaRPr lang="en-US" altLang="ja-JP" dirty="0" smtClean="0">
              <a:solidFill>
                <a:schemeClr val="accent1"/>
              </a:solidFill>
              <a:effectLst>
                <a:glow rad="127000">
                  <a:schemeClr val="bg1">
                    <a:alpha val="90000"/>
                  </a:schemeClr>
                </a:glow>
              </a:effectLst>
              <a:latin typeface="+mn-ea"/>
              <a:ea typeface="+mn-ea"/>
            </a:endParaRPr>
          </a:p>
        </p:txBody>
      </p:sp>
      <p:cxnSp>
        <p:nvCxnSpPr>
          <p:cNvPr id="8" name="直線矢印コネクタ 7"/>
          <p:cNvCxnSpPr/>
          <p:nvPr/>
        </p:nvCxnSpPr>
        <p:spPr bwMode="auto">
          <a:xfrm flipV="1">
            <a:off x="2312469" y="2535309"/>
            <a:ext cx="118487" cy="197661"/>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9" name="直線コネクタ 8"/>
          <p:cNvCxnSpPr/>
          <p:nvPr/>
        </p:nvCxnSpPr>
        <p:spPr bwMode="auto">
          <a:xfrm>
            <a:off x="2280858" y="2521472"/>
            <a:ext cx="1674238"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cxnSp>
        <p:nvCxnSpPr>
          <p:cNvPr id="10" name="直線矢印コネクタ 9"/>
          <p:cNvCxnSpPr/>
          <p:nvPr/>
        </p:nvCxnSpPr>
        <p:spPr bwMode="auto">
          <a:xfrm flipH="1">
            <a:off x="2005684" y="2049166"/>
            <a:ext cx="158742" cy="112043"/>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1" name="テキスト ボックス 10"/>
          <p:cNvSpPr txBox="1"/>
          <p:nvPr/>
        </p:nvSpPr>
        <p:spPr>
          <a:xfrm>
            <a:off x="3668286" y="2640616"/>
            <a:ext cx="2889038" cy="646331"/>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第一引数：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smtClean="0">
                <a:solidFill>
                  <a:schemeClr val="accent3">
                    <a:lumMod val="75000"/>
                  </a:schemeClr>
                </a:solidFill>
                <a:effectLst>
                  <a:glow rad="127000">
                    <a:schemeClr val="bg1">
                      <a:alpha val="90000"/>
                    </a:schemeClr>
                  </a:glow>
                </a:effectLst>
                <a:latin typeface="+mn-ea"/>
                <a:ea typeface="+mn-ea"/>
              </a:rPr>
              <a:t>drop=True</a:t>
            </a:r>
            <a:r>
              <a:rPr lang="ja-JP" altLang="en-US" dirty="0" smtClean="0">
                <a:solidFill>
                  <a:schemeClr val="accent3">
                    <a:lumMod val="75000"/>
                  </a:schemeClr>
                </a:solidFill>
                <a:effectLst>
                  <a:glow rad="127000">
                    <a:schemeClr val="bg1">
                      <a:alpha val="90000"/>
                    </a:schemeClr>
                  </a:glow>
                </a:effectLst>
                <a:latin typeface="+mn-ea"/>
                <a:ea typeface="+mn-ea"/>
              </a:rPr>
              <a:t>にすると、元の</a:t>
            </a:r>
            <a:r>
              <a:rPr lang="en-US" altLang="ja-JP" dirty="0" smtClean="0">
                <a:solidFill>
                  <a:schemeClr val="accent3">
                    <a:lumMod val="75000"/>
                  </a:schemeClr>
                </a:solidFill>
                <a:effectLst>
                  <a:glow rad="127000">
                    <a:schemeClr val="bg1">
                      <a:alpha val="90000"/>
                    </a:schemeClr>
                  </a:glow>
                </a:effectLst>
                <a:latin typeface="+mn-ea"/>
                <a:ea typeface="+mn-ea"/>
              </a:rPr>
              <a:t>index</a:t>
            </a:r>
            <a:r>
              <a:rPr lang="ja-JP" altLang="en-US" dirty="0" err="1" smtClean="0">
                <a:solidFill>
                  <a:schemeClr val="accent3">
                    <a:lumMod val="75000"/>
                  </a:schemeClr>
                </a:solidFill>
                <a:effectLst>
                  <a:glow rad="127000">
                    <a:schemeClr val="bg1">
                      <a:alpha val="90000"/>
                    </a:schemeClr>
                  </a:glow>
                </a:effectLst>
                <a:latin typeface="+mn-ea"/>
                <a:ea typeface="+mn-ea"/>
              </a:rPr>
              <a:t>は削</a:t>
            </a:r>
            <a:r>
              <a:rPr lang="ja-JP" altLang="en-US" dirty="0" smtClean="0">
                <a:solidFill>
                  <a:schemeClr val="accent3">
                    <a:lumMod val="75000"/>
                  </a:schemeClr>
                </a:solidFill>
                <a:effectLst>
                  <a:glow rad="127000">
                    <a:schemeClr val="bg1">
                      <a:alpha val="90000"/>
                    </a:schemeClr>
                  </a:glow>
                </a:effectLst>
                <a:latin typeface="+mn-ea"/>
                <a:ea typeface="+mn-ea"/>
              </a:rPr>
              <a:t>除される</a:t>
            </a:r>
            <a:r>
              <a:rPr lang="ja-JP" altLang="en-US" dirty="0">
                <a:solidFill>
                  <a:schemeClr val="accent3">
                    <a:lumMod val="75000"/>
                  </a:schemeClr>
                </a:solidFill>
                <a:effectLst>
                  <a:glow rad="127000">
                    <a:schemeClr val="bg1">
                      <a:alpha val="90000"/>
                    </a:schemeClr>
                  </a:glow>
                </a:effectLst>
                <a:latin typeface="+mn-ea"/>
                <a:ea typeface="+mn-ea"/>
              </a:rPr>
              <a:t>（</a:t>
            </a:r>
            <a:r>
              <a:rPr lang="en-US" altLang="ja-JP" dirty="0" smtClean="0">
                <a:solidFill>
                  <a:schemeClr val="accent3">
                    <a:lumMod val="75000"/>
                  </a:schemeClr>
                </a:solidFill>
                <a:effectLst>
                  <a:glow rad="127000">
                    <a:schemeClr val="bg1">
                      <a:alpha val="90000"/>
                    </a:schemeClr>
                  </a:glow>
                </a:effectLst>
                <a:latin typeface="+mn-ea"/>
                <a:ea typeface="+mn-ea"/>
              </a:rPr>
              <a:t>False</a:t>
            </a:r>
            <a:r>
              <a:rPr lang="ja-JP" altLang="en-US" dirty="0" smtClean="0">
                <a:solidFill>
                  <a:schemeClr val="accent3">
                    <a:lumMod val="75000"/>
                  </a:schemeClr>
                </a:solidFill>
                <a:effectLst>
                  <a:glow rad="127000">
                    <a:schemeClr val="bg1">
                      <a:alpha val="90000"/>
                    </a:schemeClr>
                  </a:glow>
                </a:effectLst>
                <a:latin typeface="+mn-ea"/>
                <a:ea typeface="+mn-ea"/>
              </a:rPr>
              <a:t>だと「</a:t>
            </a:r>
            <a:r>
              <a:rPr lang="en-US" altLang="ja-JP" dirty="0" smtClean="0">
                <a:solidFill>
                  <a:schemeClr val="accent3">
                    <a:lumMod val="75000"/>
                  </a:schemeClr>
                </a:solidFill>
                <a:effectLst>
                  <a:glow rad="127000">
                    <a:schemeClr val="bg1">
                      <a:alpha val="90000"/>
                    </a:schemeClr>
                  </a:glow>
                </a:effectLst>
                <a:latin typeface="+mn-ea"/>
                <a:ea typeface="+mn-ea"/>
              </a:rPr>
              <a:t>index</a:t>
            </a:r>
            <a:r>
              <a:rPr lang="ja-JP" altLang="en-US" dirty="0" smtClean="0">
                <a:solidFill>
                  <a:schemeClr val="accent3">
                    <a:lumMod val="75000"/>
                  </a:schemeClr>
                </a:solidFill>
                <a:effectLst>
                  <a:glow rad="127000">
                    <a:schemeClr val="bg1">
                      <a:alpha val="90000"/>
                    </a:schemeClr>
                  </a:glow>
                </a:effectLst>
                <a:latin typeface="+mn-ea"/>
                <a:ea typeface="+mn-ea"/>
              </a:rPr>
              <a:t>」列が作られて残る）</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flipV="1">
            <a:off x="4745081" y="2493910"/>
            <a:ext cx="24744" cy="347045"/>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 name="テキスト ボックス 12"/>
          <p:cNvSpPr txBox="1"/>
          <p:nvPr/>
        </p:nvSpPr>
        <p:spPr>
          <a:xfrm>
            <a:off x="3022242" y="3429861"/>
            <a:ext cx="3958122" cy="246221"/>
          </a:xfrm>
          <a:prstGeom prst="rect">
            <a:avLst/>
          </a:prstGeom>
          <a:noFill/>
        </p:spPr>
        <p:txBody>
          <a:bodyPr wrap="square" rtlCol="0">
            <a:spAutoFit/>
          </a:bodyPr>
          <a:lstStyle/>
          <a:p>
            <a:r>
              <a:rPr lang="ja-JP" altLang="en-US" sz="1000" dirty="0" smtClean="0">
                <a:solidFill>
                  <a:schemeClr val="accent2">
                    <a:lumMod val="75000"/>
                  </a:schemeClr>
                </a:solidFill>
                <a:effectLst>
                  <a:glow rad="127000">
                    <a:schemeClr val="bg1">
                      <a:alpha val="90000"/>
                    </a:schemeClr>
                  </a:glow>
                </a:effectLst>
                <a:latin typeface="+mn-ea"/>
                <a:ea typeface="+mn-ea"/>
              </a:rPr>
              <a:t>他の引数の説明は、ググってください（上記のリンク先にも書いてあります）</a:t>
            </a:r>
            <a:endParaRPr lang="en-US" altLang="ja-JP" sz="1000" dirty="0" smtClean="0">
              <a:solidFill>
                <a:schemeClr val="accent2">
                  <a:lumMod val="75000"/>
                </a:schemeClr>
              </a:solidFill>
              <a:effectLst>
                <a:glow rad="127000">
                  <a:schemeClr val="bg1">
                    <a:alpha val="90000"/>
                  </a:schemeClr>
                </a:glow>
              </a:effectLst>
              <a:latin typeface="+mn-ea"/>
              <a:ea typeface="+mn-ea"/>
            </a:endParaRPr>
          </a:p>
        </p:txBody>
      </p:sp>
      <p:sp>
        <p:nvSpPr>
          <p:cNvPr id="15" name="テキスト ボックス 14"/>
          <p:cNvSpPr txBox="1"/>
          <p:nvPr/>
        </p:nvSpPr>
        <p:spPr>
          <a:xfrm>
            <a:off x="3898583" y="1704633"/>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6" name="直線矢印コネクタ 15"/>
          <p:cNvCxnSpPr/>
          <p:nvPr/>
        </p:nvCxnSpPr>
        <p:spPr bwMode="auto">
          <a:xfrm>
            <a:off x="4023844" y="1996976"/>
            <a:ext cx="70884" cy="22434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7" name="テキスト ボックス 16"/>
          <p:cNvSpPr txBox="1"/>
          <p:nvPr/>
        </p:nvSpPr>
        <p:spPr>
          <a:xfrm>
            <a:off x="1183202" y="1767812"/>
            <a:ext cx="2128612" cy="276999"/>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インデックスをリセットしたい</a:t>
            </a:r>
            <a:r>
              <a:rPr lang="en-US" altLang="ja-JP" dirty="0" smtClean="0">
                <a:solidFill>
                  <a:schemeClr val="accent5"/>
                </a:solidFill>
                <a:effectLst>
                  <a:glow rad="127000">
                    <a:schemeClr val="bg1">
                      <a:alpha val="90000"/>
                    </a:schemeClr>
                  </a:glow>
                </a:effectLst>
                <a:latin typeface="+mn-ea"/>
                <a:ea typeface="+mn-ea"/>
              </a:rPr>
              <a:t>DF</a:t>
            </a:r>
          </a:p>
        </p:txBody>
      </p:sp>
      <p:sp>
        <p:nvSpPr>
          <p:cNvPr id="18" name="テキスト ボックス 17"/>
          <p:cNvSpPr txBox="1"/>
          <p:nvPr/>
        </p:nvSpPr>
        <p:spPr>
          <a:xfrm>
            <a:off x="324752" y="2957848"/>
            <a:ext cx="1808847" cy="646331"/>
          </a:xfrm>
          <a:prstGeom prst="rect">
            <a:avLst/>
          </a:prstGeom>
          <a:noFill/>
        </p:spPr>
        <p:txBody>
          <a:bodyPr wrap="square" rtlCol="0">
            <a:spAutoFit/>
          </a:bodyPr>
          <a:lstStyle/>
          <a:p>
            <a:r>
              <a:rPr lang="ja-JP" altLang="en-US" dirty="0">
                <a:effectLst>
                  <a:glow rad="127000">
                    <a:schemeClr val="bg1">
                      <a:alpha val="90000"/>
                    </a:schemeClr>
                  </a:glow>
                </a:effectLst>
                <a:latin typeface="+mn-ea"/>
                <a:ea typeface="+mn-ea"/>
              </a:rPr>
              <a:t>リセット</a:t>
            </a:r>
            <a:r>
              <a:rPr lang="ja-JP" altLang="en-US" dirty="0" smtClean="0">
                <a:effectLst>
                  <a:glow rad="127000">
                    <a:schemeClr val="bg1">
                      <a:alpha val="90000"/>
                    </a:schemeClr>
                  </a:glow>
                </a:effectLst>
                <a:latin typeface="+mn-ea"/>
                <a:ea typeface="+mn-ea"/>
              </a:rPr>
              <a:t>後の</a:t>
            </a:r>
            <a:r>
              <a:rPr lang="en-US" altLang="ja-JP" dirty="0" smtClean="0">
                <a:effectLst>
                  <a:glow rad="127000">
                    <a:schemeClr val="bg1">
                      <a:alpha val="90000"/>
                    </a:schemeClr>
                  </a:glow>
                </a:effectLst>
                <a:latin typeface="+mn-ea"/>
                <a:ea typeface="+mn-ea"/>
              </a:rPr>
              <a:t>DF</a:t>
            </a:r>
            <a:r>
              <a:rPr lang="ja-JP" altLang="en-US" dirty="0" smtClean="0">
                <a:effectLst>
                  <a:glow rad="127000">
                    <a:schemeClr val="bg1">
                      <a:alpha val="90000"/>
                    </a:schemeClr>
                  </a:glow>
                </a:effectLst>
                <a:latin typeface="+mn-ea"/>
                <a:ea typeface="+mn-ea"/>
              </a:rPr>
              <a:t>を</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代入するための変数</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（今回は</a:t>
            </a:r>
            <a:r>
              <a:rPr lang="en-US" altLang="ja-JP" dirty="0" smtClean="0">
                <a:effectLst>
                  <a:glow rad="127000">
                    <a:schemeClr val="bg1">
                      <a:alpha val="90000"/>
                    </a:schemeClr>
                  </a:glow>
                </a:effectLst>
                <a:latin typeface="+mn-ea"/>
                <a:ea typeface="+mn-ea"/>
              </a:rPr>
              <a:t>df1</a:t>
            </a:r>
            <a:r>
              <a:rPr lang="ja-JP" altLang="en-US" dirty="0" smtClean="0">
                <a:effectLst>
                  <a:glow rad="127000">
                    <a:schemeClr val="bg1">
                      <a:alpha val="90000"/>
                    </a:schemeClr>
                  </a:glow>
                </a:effectLst>
                <a:latin typeface="+mn-ea"/>
                <a:ea typeface="+mn-ea"/>
              </a:rPr>
              <a:t>に上書き）</a:t>
            </a:r>
            <a:endParaRPr lang="en-US" altLang="ja-JP" dirty="0" smtClean="0">
              <a:effectLst>
                <a:glow rad="127000">
                  <a:schemeClr val="bg1">
                    <a:alpha val="90000"/>
                  </a:schemeClr>
                </a:glow>
              </a:effectLst>
              <a:latin typeface="+mn-ea"/>
              <a:ea typeface="+mn-ea"/>
            </a:endParaRPr>
          </a:p>
        </p:txBody>
      </p:sp>
      <p:cxnSp>
        <p:nvCxnSpPr>
          <p:cNvPr id="19" name="直線矢印コネクタ 18"/>
          <p:cNvCxnSpPr/>
          <p:nvPr/>
        </p:nvCxnSpPr>
        <p:spPr bwMode="auto">
          <a:xfrm flipV="1">
            <a:off x="1107583" y="2521472"/>
            <a:ext cx="12532" cy="436376"/>
          </a:xfrm>
          <a:prstGeom prst="straightConnector1">
            <a:avLst/>
          </a:prstGeom>
          <a:ln>
            <a:solidFill>
              <a:schemeClr val="tx1"/>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2" name="下矢印 21"/>
          <p:cNvSpPr/>
          <p:nvPr/>
        </p:nvSpPr>
        <p:spPr bwMode="auto">
          <a:xfrm>
            <a:off x="7618914" y="3604179"/>
            <a:ext cx="452948" cy="462329"/>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3" name="正方形/長方形 22"/>
          <p:cNvSpPr/>
          <p:nvPr/>
        </p:nvSpPr>
        <p:spPr bwMode="auto">
          <a:xfrm>
            <a:off x="6861147" y="2121362"/>
            <a:ext cx="182132" cy="1699710"/>
          </a:xfrm>
          <a:prstGeom prst="rect">
            <a:avLst/>
          </a:prstGeom>
          <a:noFill/>
          <a:ln w="19050" cap="flat" cmpd="sng" algn="ctr">
            <a:solidFill>
              <a:schemeClr val="accent5"/>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4" name="正方形/長方形 23"/>
          <p:cNvSpPr/>
          <p:nvPr/>
        </p:nvSpPr>
        <p:spPr bwMode="auto">
          <a:xfrm>
            <a:off x="6889298" y="4595361"/>
            <a:ext cx="182132" cy="1699710"/>
          </a:xfrm>
          <a:prstGeom prst="rect">
            <a:avLst/>
          </a:prstGeom>
          <a:noFill/>
          <a:ln w="19050" cap="flat" cmpd="sng" algn="ctr">
            <a:solidFill>
              <a:schemeClr val="accent5"/>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7" name="下矢印 26"/>
          <p:cNvSpPr/>
          <p:nvPr/>
        </p:nvSpPr>
        <p:spPr bwMode="auto">
          <a:xfrm rot="16200000">
            <a:off x="3560505" y="5759923"/>
            <a:ext cx="452948" cy="462329"/>
          </a:xfrm>
          <a:prstGeom prst="down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8" name="正方形/長方形 27"/>
          <p:cNvSpPr/>
          <p:nvPr/>
        </p:nvSpPr>
        <p:spPr bwMode="auto">
          <a:xfrm>
            <a:off x="2136456" y="5280029"/>
            <a:ext cx="649673" cy="1368615"/>
          </a:xfrm>
          <a:prstGeom prst="rect">
            <a:avLst/>
          </a:prstGeom>
          <a:noFill/>
          <a:ln w="19050" cap="flat" cmpd="sng" algn="ctr">
            <a:solidFill>
              <a:schemeClr val="accent5"/>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9" name="正方形/長方形 28"/>
          <p:cNvSpPr/>
          <p:nvPr/>
        </p:nvSpPr>
        <p:spPr bwMode="auto">
          <a:xfrm>
            <a:off x="4162664" y="5177307"/>
            <a:ext cx="787116" cy="1405354"/>
          </a:xfrm>
          <a:prstGeom prst="rect">
            <a:avLst/>
          </a:prstGeom>
          <a:noFill/>
          <a:ln w="19050" cap="flat" cmpd="sng" algn="ctr">
            <a:solidFill>
              <a:schemeClr val="accent5"/>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0" name="テキスト ボックス 29"/>
          <p:cNvSpPr txBox="1"/>
          <p:nvPr/>
        </p:nvSpPr>
        <p:spPr>
          <a:xfrm>
            <a:off x="412441" y="5921941"/>
            <a:ext cx="1708915" cy="415498"/>
          </a:xfrm>
          <a:prstGeom prst="rect">
            <a:avLst/>
          </a:prstGeom>
          <a:noFill/>
        </p:spPr>
        <p:txBody>
          <a:bodyPr wrap="square" rtlCol="0">
            <a:spAutoFit/>
          </a:bodyPr>
          <a:lstStyle/>
          <a:p>
            <a:r>
              <a:rPr lang="en-US" altLang="ja-JP" sz="1050" dirty="0" smtClean="0">
                <a:solidFill>
                  <a:schemeClr val="accent5"/>
                </a:solidFill>
                <a:effectLst>
                  <a:glow rad="127000">
                    <a:schemeClr val="bg1">
                      <a:alpha val="90000"/>
                    </a:schemeClr>
                  </a:glow>
                </a:effectLst>
                <a:latin typeface="+mn-ea"/>
                <a:ea typeface="+mn-ea"/>
              </a:rPr>
              <a:t>index</a:t>
            </a:r>
            <a:r>
              <a:rPr lang="ja-JP" altLang="en-US" sz="1050" dirty="0" smtClean="0">
                <a:solidFill>
                  <a:schemeClr val="accent5"/>
                </a:solidFill>
                <a:effectLst>
                  <a:glow rad="127000">
                    <a:schemeClr val="bg1">
                      <a:alpha val="90000"/>
                    </a:schemeClr>
                  </a:glow>
                </a:effectLst>
                <a:latin typeface="+mn-ea"/>
                <a:ea typeface="+mn-ea"/>
              </a:rPr>
              <a:t>が「検査者」「項目」に</a:t>
            </a:r>
            <a:endParaRPr lang="en-US" altLang="ja-JP" sz="1050" dirty="0" smtClean="0">
              <a:solidFill>
                <a:schemeClr val="accent5"/>
              </a:solidFill>
              <a:effectLst>
                <a:glow rad="127000">
                  <a:schemeClr val="bg1">
                    <a:alpha val="90000"/>
                  </a:schemeClr>
                </a:glow>
              </a:effectLst>
              <a:latin typeface="+mn-ea"/>
              <a:ea typeface="+mn-ea"/>
            </a:endParaRPr>
          </a:p>
          <a:p>
            <a:r>
              <a:rPr lang="ja-JP" altLang="en-US" sz="1050" dirty="0" smtClean="0">
                <a:solidFill>
                  <a:schemeClr val="accent5"/>
                </a:solidFill>
                <a:effectLst>
                  <a:glow rad="127000">
                    <a:schemeClr val="bg1">
                      <a:alpha val="90000"/>
                    </a:schemeClr>
                  </a:glow>
                </a:effectLst>
                <a:latin typeface="+mn-ea"/>
                <a:ea typeface="+mn-ea"/>
              </a:rPr>
              <a:t>なってしまっている</a:t>
            </a:r>
            <a:endParaRPr lang="en-US" altLang="ja-JP" sz="1050" dirty="0" smtClean="0">
              <a:solidFill>
                <a:schemeClr val="accent5"/>
              </a:solidFill>
              <a:effectLst>
                <a:glow rad="127000">
                  <a:schemeClr val="bg1">
                    <a:alpha val="90000"/>
                  </a:schemeClr>
                </a:glow>
              </a:effectLst>
              <a:latin typeface="+mn-ea"/>
              <a:ea typeface="+mn-ea"/>
            </a:endParaRPr>
          </a:p>
        </p:txBody>
      </p:sp>
      <p:cxnSp>
        <p:nvCxnSpPr>
          <p:cNvPr id="31" name="直線矢印コネクタ 30"/>
          <p:cNvCxnSpPr/>
          <p:nvPr/>
        </p:nvCxnSpPr>
        <p:spPr bwMode="auto">
          <a:xfrm>
            <a:off x="1703737" y="6203682"/>
            <a:ext cx="358405" cy="129347"/>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4" name="テキスト ボックス 33"/>
          <p:cNvSpPr txBox="1"/>
          <p:nvPr/>
        </p:nvSpPr>
        <p:spPr>
          <a:xfrm>
            <a:off x="5411729" y="6047940"/>
            <a:ext cx="1541521" cy="738664"/>
          </a:xfrm>
          <a:prstGeom prst="rect">
            <a:avLst/>
          </a:prstGeom>
          <a:noFill/>
        </p:spPr>
        <p:txBody>
          <a:bodyPr wrap="square" rtlCol="0">
            <a:spAutoFit/>
          </a:bodyPr>
          <a:lstStyle/>
          <a:p>
            <a:r>
              <a:rPr lang="en-US" altLang="ja-JP" sz="1050" dirty="0" smtClean="0">
                <a:solidFill>
                  <a:schemeClr val="accent5"/>
                </a:solidFill>
                <a:effectLst>
                  <a:glow rad="127000">
                    <a:schemeClr val="bg1">
                      <a:alpha val="90000"/>
                    </a:schemeClr>
                  </a:glow>
                </a:effectLst>
                <a:latin typeface="+mn-ea"/>
                <a:ea typeface="+mn-ea"/>
              </a:rPr>
              <a:t>drop=False</a:t>
            </a:r>
            <a:r>
              <a:rPr lang="ja-JP" altLang="en-US" sz="1050" dirty="0" smtClean="0">
                <a:solidFill>
                  <a:schemeClr val="accent5"/>
                </a:solidFill>
                <a:effectLst>
                  <a:glow rad="127000">
                    <a:schemeClr val="bg1">
                      <a:alpha val="90000"/>
                    </a:schemeClr>
                  </a:glow>
                </a:effectLst>
                <a:latin typeface="+mn-ea"/>
                <a:ea typeface="+mn-ea"/>
              </a:rPr>
              <a:t>で</a:t>
            </a:r>
            <a:endParaRPr lang="en-US" altLang="ja-JP" sz="1050" dirty="0" smtClean="0">
              <a:solidFill>
                <a:schemeClr val="accent5"/>
              </a:solidFill>
              <a:effectLst>
                <a:glow rad="127000">
                  <a:schemeClr val="bg1">
                    <a:alpha val="90000"/>
                  </a:schemeClr>
                </a:glow>
              </a:effectLst>
              <a:latin typeface="+mn-ea"/>
              <a:ea typeface="+mn-ea"/>
            </a:endParaRPr>
          </a:p>
          <a:p>
            <a:r>
              <a:rPr lang="en-US" altLang="ja-JP" sz="1050" dirty="0" smtClean="0">
                <a:solidFill>
                  <a:schemeClr val="accent5"/>
                </a:solidFill>
                <a:effectLst>
                  <a:glow rad="127000">
                    <a:schemeClr val="bg1">
                      <a:alpha val="90000"/>
                    </a:schemeClr>
                  </a:glow>
                </a:effectLst>
                <a:latin typeface="+mn-ea"/>
                <a:ea typeface="+mn-ea"/>
              </a:rPr>
              <a:t>index</a:t>
            </a:r>
            <a:r>
              <a:rPr lang="ja-JP" altLang="en-US" sz="1050" dirty="0" smtClean="0">
                <a:solidFill>
                  <a:schemeClr val="accent5"/>
                </a:solidFill>
                <a:effectLst>
                  <a:glow rad="127000">
                    <a:schemeClr val="bg1">
                      <a:alpha val="90000"/>
                    </a:schemeClr>
                  </a:glow>
                </a:effectLst>
                <a:latin typeface="+mn-ea"/>
                <a:ea typeface="+mn-ea"/>
              </a:rPr>
              <a:t>が通し</a:t>
            </a:r>
            <a:r>
              <a:rPr lang="en-US" altLang="ja-JP" sz="1050" dirty="0" smtClean="0">
                <a:solidFill>
                  <a:schemeClr val="accent5"/>
                </a:solidFill>
                <a:effectLst>
                  <a:glow rad="127000">
                    <a:schemeClr val="bg1">
                      <a:alpha val="90000"/>
                    </a:schemeClr>
                  </a:glow>
                </a:effectLst>
                <a:latin typeface="+mn-ea"/>
                <a:ea typeface="+mn-ea"/>
              </a:rPr>
              <a:t>No.</a:t>
            </a:r>
            <a:r>
              <a:rPr lang="ja-JP" altLang="en-US" sz="1050" dirty="0" smtClean="0">
                <a:solidFill>
                  <a:schemeClr val="accent5"/>
                </a:solidFill>
                <a:effectLst>
                  <a:glow rad="127000">
                    <a:schemeClr val="bg1">
                      <a:alpha val="90000"/>
                    </a:schemeClr>
                  </a:glow>
                </a:effectLst>
                <a:latin typeface="+mn-ea"/>
                <a:ea typeface="+mn-ea"/>
              </a:rPr>
              <a:t>に戻って、「検査者」「項目」は新しいカラムが生成された</a:t>
            </a:r>
            <a:endParaRPr lang="en-US" altLang="ja-JP" sz="1050" dirty="0" smtClean="0">
              <a:solidFill>
                <a:schemeClr val="accent5"/>
              </a:solidFill>
              <a:effectLst>
                <a:glow rad="127000">
                  <a:schemeClr val="bg1">
                    <a:alpha val="90000"/>
                  </a:schemeClr>
                </a:glow>
              </a:effectLst>
              <a:latin typeface="+mn-ea"/>
              <a:ea typeface="+mn-ea"/>
            </a:endParaRPr>
          </a:p>
        </p:txBody>
      </p:sp>
      <p:cxnSp>
        <p:nvCxnSpPr>
          <p:cNvPr id="35" name="直線矢印コネクタ 34"/>
          <p:cNvCxnSpPr>
            <a:stCxn id="34" idx="1"/>
          </p:cNvCxnSpPr>
          <p:nvPr/>
        </p:nvCxnSpPr>
        <p:spPr bwMode="auto">
          <a:xfrm flipH="1" flipV="1">
            <a:off x="4983909" y="6293059"/>
            <a:ext cx="427820" cy="124213"/>
          </a:xfrm>
          <a:prstGeom prst="straightConnector1">
            <a:avLst/>
          </a:prstGeom>
          <a:ln>
            <a:solidFill>
              <a:schemeClr val="accent5"/>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9" name="正方形/長方形 38"/>
          <p:cNvSpPr/>
          <p:nvPr/>
        </p:nvSpPr>
        <p:spPr bwMode="auto">
          <a:xfrm>
            <a:off x="5230466" y="4923255"/>
            <a:ext cx="399599" cy="142436"/>
          </a:xfrm>
          <a:prstGeom prst="rect">
            <a:avLst/>
          </a:prstGeom>
          <a:noFill/>
          <a:ln w="9525"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Tree>
    <p:extLst>
      <p:ext uri="{BB962C8B-B14F-4D97-AF65-F5344CB8AC3E}">
        <p14:creationId xmlns:p14="http://schemas.microsoft.com/office/powerpoint/2010/main" val="33427008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1668" y="2127453"/>
            <a:ext cx="8860664" cy="2603094"/>
          </a:xfrm>
        </p:spPr>
        <p:txBody>
          <a:bodyPr>
            <a:noAutofit/>
          </a:bodyPr>
          <a:lstStyle/>
          <a:p>
            <a:pPr algn="ctr"/>
            <a:r>
              <a:rPr lang="ja-JP" altLang="en-US" sz="6000" dirty="0"/>
              <a:t>データ</a:t>
            </a:r>
            <a:r>
              <a:rPr lang="ja-JP" altLang="en-US" sz="6000" dirty="0" smtClean="0"/>
              <a:t>の縦持ち・横持ち</a:t>
            </a:r>
            <a:r>
              <a:rPr lang="en-US" altLang="ja-JP" sz="6000" dirty="0"/>
              <a:t/>
            </a:r>
            <a:br>
              <a:rPr lang="en-US" altLang="ja-JP" sz="6000" dirty="0"/>
            </a:br>
            <a:r>
              <a:rPr lang="en-US" altLang="ja-JP" sz="6000" dirty="0" smtClean="0"/>
              <a:t>Vertical/Horizontal data</a:t>
            </a:r>
            <a:endParaRPr kumimoji="1" lang="ja-JP" altLang="en-US" sz="6000" dirty="0"/>
          </a:p>
        </p:txBody>
      </p:sp>
    </p:spTree>
    <p:extLst>
      <p:ext uri="{BB962C8B-B14F-4D97-AF65-F5344CB8AC3E}">
        <p14:creationId xmlns:p14="http://schemas.microsoft.com/office/powerpoint/2010/main" val="25135519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5054851" y="2758273"/>
            <a:ext cx="2648791" cy="2835451"/>
          </a:xfrm>
          <a:prstGeom prst="rect">
            <a:avLst/>
          </a:prstGeom>
        </p:spPr>
      </p:pic>
      <p:sp>
        <p:nvSpPr>
          <p:cNvPr id="2" name="タイトル 1"/>
          <p:cNvSpPr>
            <a:spLocks noGrp="1"/>
          </p:cNvSpPr>
          <p:nvPr>
            <p:ph type="title"/>
          </p:nvPr>
        </p:nvSpPr>
        <p:spPr/>
        <p:txBody>
          <a:bodyPr/>
          <a:lstStyle/>
          <a:p>
            <a:r>
              <a:rPr kumimoji="1" lang="ja-JP" altLang="en-US" dirty="0" smtClean="0"/>
              <a:t>縦持ち・横持ちとは</a:t>
            </a:r>
            <a:endParaRPr kumimoji="1" lang="ja-JP" altLang="en-US" dirty="0"/>
          </a:p>
        </p:txBody>
      </p:sp>
      <p:sp>
        <p:nvSpPr>
          <p:cNvPr id="3" name="正方形/長方形 2"/>
          <p:cNvSpPr/>
          <p:nvPr/>
        </p:nvSpPr>
        <p:spPr>
          <a:xfrm>
            <a:off x="2255746" y="6023832"/>
            <a:ext cx="1988045" cy="346249"/>
          </a:xfrm>
          <a:prstGeom prst="rect">
            <a:avLst/>
          </a:prstGeom>
        </p:spPr>
        <p:txBody>
          <a:bodyPr wrap="none">
            <a:spAutoFit/>
          </a:bodyPr>
          <a:lstStyle/>
          <a:p>
            <a:pPr>
              <a:lnSpc>
                <a:spcPct val="150000"/>
              </a:lnSpc>
            </a:pPr>
            <a:r>
              <a:rPr lang="ja-JP" altLang="en-US" sz="1100" dirty="0" smtClean="0">
                <a:solidFill>
                  <a:schemeClr val="accent1"/>
                </a:solidFill>
                <a:latin typeface="+mn-ea"/>
                <a:ea typeface="+mn-ea"/>
              </a:rPr>
              <a:t>↑不良名がカラム名に入っている</a:t>
            </a:r>
            <a:endParaRPr lang="ja-JP" altLang="en-US" sz="1100" dirty="0">
              <a:solidFill>
                <a:schemeClr val="accent1"/>
              </a:solidFill>
              <a:latin typeface="+mn-ea"/>
              <a:ea typeface="+mn-ea"/>
            </a:endParaRPr>
          </a:p>
        </p:txBody>
      </p:sp>
      <p:sp>
        <p:nvSpPr>
          <p:cNvPr id="5" name="正方形/長方形 4"/>
          <p:cNvSpPr/>
          <p:nvPr/>
        </p:nvSpPr>
        <p:spPr>
          <a:xfrm>
            <a:off x="361732" y="798196"/>
            <a:ext cx="4104009" cy="1869743"/>
          </a:xfrm>
          <a:prstGeom prst="rect">
            <a:avLst/>
          </a:prstGeom>
        </p:spPr>
        <p:txBody>
          <a:bodyPr wrap="none">
            <a:spAutoFit/>
          </a:bodyPr>
          <a:lstStyle/>
          <a:p>
            <a:pPr>
              <a:lnSpc>
                <a:spcPct val="150000"/>
              </a:lnSpc>
            </a:pPr>
            <a:r>
              <a:rPr lang="ja-JP" altLang="en-US" sz="1100" dirty="0" smtClean="0">
                <a:solidFill>
                  <a:srgbClr val="000000"/>
                </a:solidFill>
                <a:latin typeface="+mn-ea"/>
                <a:ea typeface="+mn-ea"/>
              </a:rPr>
              <a:t>・</a:t>
            </a:r>
            <a:r>
              <a:rPr lang="ja-JP" altLang="en-US" sz="1100" dirty="0" err="1" smtClean="0">
                <a:solidFill>
                  <a:srgbClr val="000000"/>
                </a:solidFill>
                <a:latin typeface="+mn-ea"/>
                <a:ea typeface="+mn-ea"/>
              </a:rPr>
              <a:t>わからんかったら</a:t>
            </a:r>
            <a:r>
              <a:rPr lang="ja-JP" altLang="en-US" sz="1100" dirty="0" smtClean="0">
                <a:solidFill>
                  <a:srgbClr val="000000"/>
                </a:solidFill>
                <a:latin typeface="+mn-ea"/>
                <a:ea typeface="+mn-ea"/>
              </a:rPr>
              <a:t>ググってください（これ以外にもいろいろ説明あります）</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例）</a:t>
            </a:r>
            <a:r>
              <a:rPr lang="en-US" altLang="ja-JP" sz="1100" dirty="0">
                <a:solidFill>
                  <a:srgbClr val="000000"/>
                </a:solidFill>
                <a:latin typeface="+mn-ea"/>
                <a:ea typeface="+mn-ea"/>
                <a:hlinkClick r:id="rId3"/>
              </a:rPr>
              <a:t>https://</a:t>
            </a:r>
            <a:r>
              <a:rPr lang="en-US" altLang="ja-JP" sz="1100" dirty="0" smtClean="0">
                <a:solidFill>
                  <a:srgbClr val="000000"/>
                </a:solidFill>
                <a:latin typeface="+mn-ea"/>
                <a:ea typeface="+mn-ea"/>
                <a:hlinkClick r:id="rId3"/>
              </a:rPr>
              <a:t>manamina.valuesccg.com/articles/740</a:t>
            </a: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r>
              <a:rPr lang="ja-JP" altLang="en-US" sz="1100" dirty="0" smtClean="0">
                <a:solidFill>
                  <a:srgbClr val="000000"/>
                </a:solidFill>
                <a:latin typeface="+mn-ea"/>
                <a:ea typeface="+mn-ea"/>
              </a:rPr>
              <a:t>■横持ち（カラムが増える</a:t>
            </a: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横方向に拡大する構造）</a:t>
            </a:r>
            <a:endParaRPr lang="en-US" altLang="ja-JP" sz="1100" dirty="0" smtClean="0">
              <a:solidFill>
                <a:srgbClr val="000000"/>
              </a:solidFill>
              <a:latin typeface="+mn-ea"/>
              <a:ea typeface="+mn-ea"/>
            </a:endParaRPr>
          </a:p>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下記の例だと、不良の種類が増えるとカラムが増える</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・現場の</a:t>
            </a:r>
            <a:r>
              <a:rPr lang="en-US" altLang="ja-JP" sz="1100" dirty="0" smtClean="0">
                <a:solidFill>
                  <a:srgbClr val="000000"/>
                </a:solidFill>
                <a:latin typeface="+mn-ea"/>
                <a:ea typeface="+mn-ea"/>
              </a:rPr>
              <a:t>Excel</a:t>
            </a:r>
            <a:r>
              <a:rPr lang="ja-JP" altLang="en-US" sz="1100" dirty="0" smtClean="0">
                <a:solidFill>
                  <a:srgbClr val="000000"/>
                </a:solidFill>
                <a:latin typeface="+mn-ea"/>
                <a:ea typeface="+mn-ea"/>
              </a:rPr>
              <a:t>や、人が入力する場合はこっちが多い</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・データ解析する場合は横持ちがよい</a:t>
            </a:r>
            <a:endParaRPr lang="ja-JP" altLang="en-US" sz="1100" dirty="0">
              <a:latin typeface="+mn-ea"/>
              <a:ea typeface="+mn-ea"/>
            </a:endParaRPr>
          </a:p>
        </p:txBody>
      </p:sp>
      <p:pic>
        <p:nvPicPr>
          <p:cNvPr id="6" name="図 5"/>
          <p:cNvPicPr>
            <a:picLocks noChangeAspect="1"/>
          </p:cNvPicPr>
          <p:nvPr/>
        </p:nvPicPr>
        <p:blipFill>
          <a:blip r:embed="rId4"/>
          <a:stretch>
            <a:fillRect/>
          </a:stretch>
        </p:blipFill>
        <p:spPr>
          <a:xfrm>
            <a:off x="344399" y="2700270"/>
            <a:ext cx="3908092" cy="3288406"/>
          </a:xfrm>
          <a:prstGeom prst="rect">
            <a:avLst/>
          </a:prstGeom>
        </p:spPr>
      </p:pic>
      <p:sp>
        <p:nvSpPr>
          <p:cNvPr id="8" name="正方形/長方形 7"/>
          <p:cNvSpPr/>
          <p:nvPr/>
        </p:nvSpPr>
        <p:spPr bwMode="auto">
          <a:xfrm>
            <a:off x="2189408" y="2700270"/>
            <a:ext cx="2120722" cy="3365679"/>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正方形/長方形 8"/>
          <p:cNvSpPr/>
          <p:nvPr/>
        </p:nvSpPr>
        <p:spPr>
          <a:xfrm>
            <a:off x="4790944" y="1024748"/>
            <a:ext cx="3964547" cy="1361911"/>
          </a:xfrm>
          <a:prstGeom prst="rect">
            <a:avLst/>
          </a:prstGeom>
        </p:spPr>
        <p:txBody>
          <a:bodyPr wrap="none">
            <a:spAutoFit/>
          </a:bodyPr>
          <a:lstStyle/>
          <a:p>
            <a:pPr>
              <a:lnSpc>
                <a:spcPct val="150000"/>
              </a:lnSpc>
            </a:pPr>
            <a:endParaRPr lang="en-US" altLang="ja-JP" sz="1100" dirty="0" smtClean="0">
              <a:solidFill>
                <a:srgbClr val="000000"/>
              </a:solidFill>
              <a:latin typeface="+mn-ea"/>
              <a:ea typeface="+mn-ea"/>
            </a:endParaRPr>
          </a:p>
          <a:p>
            <a:pPr>
              <a:lnSpc>
                <a:spcPct val="150000"/>
              </a:lnSpc>
            </a:pPr>
            <a:endParaRPr lang="en-US" altLang="ja-JP" sz="1100" dirty="0">
              <a:solidFill>
                <a:srgbClr val="000000"/>
              </a:solidFill>
              <a:latin typeface="+mn-ea"/>
              <a:ea typeface="+mn-ea"/>
            </a:endParaRPr>
          </a:p>
          <a:p>
            <a:pPr>
              <a:lnSpc>
                <a:spcPct val="150000"/>
              </a:lnSpc>
            </a:pPr>
            <a:r>
              <a:rPr lang="ja-JP" altLang="en-US" sz="1100" dirty="0" smtClean="0">
                <a:solidFill>
                  <a:srgbClr val="000000"/>
                </a:solidFill>
                <a:latin typeface="+mn-ea"/>
                <a:ea typeface="+mn-ea"/>
              </a:rPr>
              <a:t>■縦持ち（インデックスが増える</a:t>
            </a: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横方向に拡大しない構造）</a:t>
            </a:r>
            <a:endParaRPr lang="en-US" altLang="ja-JP" sz="1100" dirty="0" smtClean="0">
              <a:solidFill>
                <a:srgbClr val="000000"/>
              </a:solidFill>
              <a:latin typeface="+mn-ea"/>
              <a:ea typeface="+mn-ea"/>
            </a:endParaRPr>
          </a:p>
          <a:p>
            <a:pPr>
              <a:lnSpc>
                <a:spcPct val="150000"/>
              </a:lnSpc>
            </a:pPr>
            <a:r>
              <a:rPr lang="en-US" altLang="ja-JP" sz="1100" dirty="0" smtClean="0">
                <a:solidFill>
                  <a:srgbClr val="000000"/>
                </a:solidFill>
                <a:latin typeface="+mn-ea"/>
                <a:ea typeface="+mn-ea"/>
              </a:rPr>
              <a:t>※</a:t>
            </a:r>
            <a:r>
              <a:rPr lang="ja-JP" altLang="en-US" sz="1100" dirty="0" smtClean="0">
                <a:solidFill>
                  <a:srgbClr val="000000"/>
                </a:solidFill>
                <a:latin typeface="+mn-ea"/>
                <a:ea typeface="+mn-ea"/>
              </a:rPr>
              <a:t>下記の例だと、不良の種類が増えてもカラムは増えない</a:t>
            </a:r>
            <a:endParaRPr lang="en-US" altLang="ja-JP" sz="1100" dirty="0" smtClean="0">
              <a:solidFill>
                <a:srgbClr val="000000"/>
              </a:solidFill>
              <a:latin typeface="+mn-ea"/>
              <a:ea typeface="+mn-ea"/>
            </a:endParaRPr>
          </a:p>
          <a:p>
            <a:pPr>
              <a:lnSpc>
                <a:spcPct val="150000"/>
              </a:lnSpc>
            </a:pPr>
            <a:r>
              <a:rPr lang="ja-JP" altLang="en-US" sz="1100" dirty="0" smtClean="0">
                <a:solidFill>
                  <a:srgbClr val="000000"/>
                </a:solidFill>
                <a:latin typeface="+mn-ea"/>
                <a:ea typeface="+mn-ea"/>
              </a:rPr>
              <a:t>・データベースに入れたり、</a:t>
            </a:r>
            <a:r>
              <a:rPr lang="en-US" altLang="ja-JP" sz="1100" dirty="0" err="1" smtClean="0">
                <a:solidFill>
                  <a:srgbClr val="000000"/>
                </a:solidFill>
                <a:latin typeface="+mn-ea"/>
                <a:ea typeface="+mn-ea"/>
              </a:rPr>
              <a:t>MotionBoard</a:t>
            </a:r>
            <a:r>
              <a:rPr lang="ja-JP" altLang="en-US" sz="1100" dirty="0" smtClean="0">
                <a:solidFill>
                  <a:srgbClr val="000000"/>
                </a:solidFill>
                <a:latin typeface="+mn-ea"/>
                <a:ea typeface="+mn-ea"/>
              </a:rPr>
              <a:t>の元データにする場合はこっち</a:t>
            </a:r>
            <a:endParaRPr lang="ja-JP" altLang="en-US" sz="1100" dirty="0">
              <a:latin typeface="+mn-ea"/>
              <a:ea typeface="+mn-ea"/>
            </a:endParaRPr>
          </a:p>
        </p:txBody>
      </p:sp>
      <p:sp>
        <p:nvSpPr>
          <p:cNvPr id="10" name="正方形/長方形 9"/>
          <p:cNvSpPr/>
          <p:nvPr/>
        </p:nvSpPr>
        <p:spPr>
          <a:xfrm>
            <a:off x="6706574" y="5604162"/>
            <a:ext cx="1909497" cy="600164"/>
          </a:xfrm>
          <a:prstGeom prst="rect">
            <a:avLst/>
          </a:prstGeom>
        </p:spPr>
        <p:txBody>
          <a:bodyPr wrap="none">
            <a:spAutoFit/>
          </a:bodyPr>
          <a:lstStyle/>
          <a:p>
            <a:pPr>
              <a:lnSpc>
                <a:spcPct val="150000"/>
              </a:lnSpc>
            </a:pPr>
            <a:r>
              <a:rPr lang="ja-JP" altLang="en-US" sz="1100" dirty="0" smtClean="0">
                <a:solidFill>
                  <a:schemeClr val="accent5"/>
                </a:solidFill>
                <a:latin typeface="+mn-ea"/>
                <a:ea typeface="+mn-ea"/>
              </a:rPr>
              <a:t>↑不良名はカラム名ではなく、</a:t>
            </a:r>
            <a:endParaRPr lang="en-US" altLang="ja-JP" sz="1100" dirty="0" smtClean="0">
              <a:solidFill>
                <a:schemeClr val="accent5"/>
              </a:solidFill>
              <a:latin typeface="+mn-ea"/>
              <a:ea typeface="+mn-ea"/>
            </a:endParaRPr>
          </a:p>
          <a:p>
            <a:pPr>
              <a:lnSpc>
                <a:spcPct val="150000"/>
              </a:lnSpc>
            </a:pPr>
            <a:r>
              <a:rPr lang="ja-JP" altLang="en-US" sz="1100" dirty="0">
                <a:solidFill>
                  <a:schemeClr val="accent5"/>
                </a:solidFill>
                <a:latin typeface="+mn-ea"/>
                <a:ea typeface="+mn-ea"/>
              </a:rPr>
              <a:t>要素</a:t>
            </a:r>
            <a:r>
              <a:rPr lang="ja-JP" altLang="en-US" sz="1100" dirty="0" smtClean="0">
                <a:solidFill>
                  <a:schemeClr val="accent5"/>
                </a:solidFill>
                <a:latin typeface="+mn-ea"/>
                <a:ea typeface="+mn-ea"/>
              </a:rPr>
              <a:t>の中に</a:t>
            </a:r>
            <a:r>
              <a:rPr lang="ja-JP" altLang="en-US" sz="1100" dirty="0">
                <a:solidFill>
                  <a:schemeClr val="accent5"/>
                </a:solidFill>
                <a:latin typeface="+mn-ea"/>
                <a:ea typeface="+mn-ea"/>
              </a:rPr>
              <a:t>入</a:t>
            </a:r>
            <a:r>
              <a:rPr lang="ja-JP" altLang="en-US" sz="1100" dirty="0" smtClean="0">
                <a:solidFill>
                  <a:schemeClr val="accent5"/>
                </a:solidFill>
                <a:latin typeface="+mn-ea"/>
                <a:ea typeface="+mn-ea"/>
              </a:rPr>
              <a:t>ってい</a:t>
            </a:r>
            <a:r>
              <a:rPr lang="ja-JP" altLang="en-US" sz="1100" dirty="0">
                <a:solidFill>
                  <a:schemeClr val="accent5"/>
                </a:solidFill>
                <a:latin typeface="+mn-ea"/>
                <a:ea typeface="+mn-ea"/>
              </a:rPr>
              <a:t>る</a:t>
            </a:r>
          </a:p>
        </p:txBody>
      </p:sp>
      <p:sp>
        <p:nvSpPr>
          <p:cNvPr id="11" name="正方形/長方形 10"/>
          <p:cNvSpPr/>
          <p:nvPr/>
        </p:nvSpPr>
        <p:spPr bwMode="auto">
          <a:xfrm>
            <a:off x="6811064" y="2715002"/>
            <a:ext cx="996178" cy="2889160"/>
          </a:xfrm>
          <a:prstGeom prst="rect">
            <a:avLst/>
          </a:prstGeom>
          <a:noFill/>
          <a:ln w="19050" cap="flat" cmpd="sng" algn="ctr">
            <a:solidFill>
              <a:schemeClr val="accent5"/>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3" name="正方形/長方形 12"/>
          <p:cNvSpPr/>
          <p:nvPr/>
        </p:nvSpPr>
        <p:spPr>
          <a:xfrm>
            <a:off x="7637714" y="2675559"/>
            <a:ext cx="1261884" cy="600164"/>
          </a:xfrm>
          <a:prstGeom prst="rect">
            <a:avLst/>
          </a:prstGeom>
        </p:spPr>
        <p:txBody>
          <a:bodyPr wrap="none">
            <a:spAutoFit/>
          </a:bodyPr>
          <a:lstStyle/>
          <a:p>
            <a:pPr>
              <a:lnSpc>
                <a:spcPct val="150000"/>
              </a:lnSpc>
            </a:pPr>
            <a:r>
              <a:rPr lang="ja-JP" altLang="en-US" sz="1100" dirty="0" smtClean="0">
                <a:solidFill>
                  <a:schemeClr val="accent5"/>
                </a:solidFill>
                <a:latin typeface="+mn-ea"/>
                <a:ea typeface="+mn-ea"/>
              </a:rPr>
              <a:t>← 不良名に対する</a:t>
            </a:r>
            <a:endParaRPr lang="en-US" altLang="ja-JP" sz="1100" dirty="0" smtClean="0">
              <a:solidFill>
                <a:schemeClr val="accent5"/>
              </a:solidFill>
              <a:latin typeface="+mn-ea"/>
              <a:ea typeface="+mn-ea"/>
            </a:endParaRPr>
          </a:p>
          <a:p>
            <a:pPr>
              <a:lnSpc>
                <a:spcPct val="150000"/>
              </a:lnSpc>
            </a:pPr>
            <a:r>
              <a:rPr lang="ja-JP" altLang="en-US" sz="1100" dirty="0">
                <a:solidFill>
                  <a:schemeClr val="accent5"/>
                </a:solidFill>
                <a:latin typeface="+mn-ea"/>
                <a:ea typeface="+mn-ea"/>
              </a:rPr>
              <a:t>　</a:t>
            </a:r>
            <a:r>
              <a:rPr lang="ja-JP" altLang="en-US" sz="1100" dirty="0" smtClean="0">
                <a:solidFill>
                  <a:schemeClr val="accent5"/>
                </a:solidFill>
                <a:latin typeface="+mn-ea"/>
                <a:ea typeface="+mn-ea"/>
              </a:rPr>
              <a:t>不良</a:t>
            </a:r>
            <a:r>
              <a:rPr lang="ja-JP" altLang="en-US" sz="1100" dirty="0">
                <a:solidFill>
                  <a:schemeClr val="accent5"/>
                </a:solidFill>
                <a:latin typeface="+mn-ea"/>
                <a:ea typeface="+mn-ea"/>
              </a:rPr>
              <a:t>数</a:t>
            </a:r>
          </a:p>
        </p:txBody>
      </p:sp>
      <p:sp>
        <p:nvSpPr>
          <p:cNvPr id="14" name="正方形/長方形 13"/>
          <p:cNvSpPr/>
          <p:nvPr/>
        </p:nvSpPr>
        <p:spPr bwMode="auto">
          <a:xfrm>
            <a:off x="2332789" y="2985346"/>
            <a:ext cx="346017" cy="161392"/>
          </a:xfrm>
          <a:prstGeom prst="rect">
            <a:avLst/>
          </a:prstGeom>
          <a:no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6" name="直線矢印コネクタ 15"/>
          <p:cNvCxnSpPr>
            <a:stCxn id="14" idx="3"/>
          </p:cNvCxnSpPr>
          <p:nvPr/>
        </p:nvCxnSpPr>
        <p:spPr bwMode="auto">
          <a:xfrm>
            <a:off x="2678805" y="3066042"/>
            <a:ext cx="2340000" cy="0"/>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9" name="正方形/長方形 18"/>
          <p:cNvSpPr/>
          <p:nvPr/>
        </p:nvSpPr>
        <p:spPr bwMode="auto">
          <a:xfrm>
            <a:off x="3915177" y="2988769"/>
            <a:ext cx="346017" cy="161392"/>
          </a:xfrm>
          <a:prstGeom prst="rect">
            <a:avLst/>
          </a:prstGeom>
          <a:noFill/>
          <a:ln>
            <a:solidFill>
              <a:schemeClr val="accent3"/>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20" name="直線矢印コネクタ 19"/>
          <p:cNvCxnSpPr>
            <a:stCxn id="19" idx="2"/>
          </p:cNvCxnSpPr>
          <p:nvPr/>
        </p:nvCxnSpPr>
        <p:spPr bwMode="auto">
          <a:xfrm>
            <a:off x="4088186" y="3150161"/>
            <a:ext cx="928800" cy="434123"/>
          </a:xfrm>
          <a:prstGeom prst="straightConnector1">
            <a:avLst/>
          </a:prstGeom>
          <a:ln>
            <a:solidFill>
              <a:schemeClr val="accent3"/>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3" name="正方形/長方形 22"/>
          <p:cNvSpPr/>
          <p:nvPr/>
        </p:nvSpPr>
        <p:spPr>
          <a:xfrm>
            <a:off x="4901567" y="5669852"/>
            <a:ext cx="1175322" cy="568617"/>
          </a:xfrm>
          <a:prstGeom prst="rect">
            <a:avLst/>
          </a:prstGeom>
        </p:spPr>
        <p:txBody>
          <a:bodyPr wrap="none">
            <a:spAutoFit/>
          </a:bodyPr>
          <a:lstStyle/>
          <a:p>
            <a:pPr>
              <a:lnSpc>
                <a:spcPct val="150000"/>
              </a:lnSpc>
            </a:pPr>
            <a:r>
              <a:rPr lang="ja-JP" altLang="en-US" sz="1100" dirty="0" smtClean="0">
                <a:latin typeface="+mn-ea"/>
                <a:ea typeface="+mn-ea"/>
              </a:rPr>
              <a:t>↑列が減る分、</a:t>
            </a:r>
            <a:endParaRPr lang="en-US" altLang="ja-JP" sz="1100" dirty="0" smtClean="0">
              <a:latin typeface="+mn-ea"/>
              <a:ea typeface="+mn-ea"/>
            </a:endParaRPr>
          </a:p>
          <a:p>
            <a:pPr>
              <a:lnSpc>
                <a:spcPct val="150000"/>
              </a:lnSpc>
            </a:pPr>
            <a:r>
              <a:rPr lang="ja-JP" altLang="en-US" sz="1100" dirty="0" smtClean="0">
                <a:latin typeface="+mn-ea"/>
                <a:ea typeface="+mn-ea"/>
              </a:rPr>
              <a:t>行の数は増えます</a:t>
            </a:r>
            <a:endParaRPr lang="ja-JP" altLang="en-US" sz="1100" dirty="0">
              <a:latin typeface="+mn-ea"/>
              <a:ea typeface="+mn-ea"/>
            </a:endParaRPr>
          </a:p>
        </p:txBody>
      </p:sp>
      <p:sp>
        <p:nvSpPr>
          <p:cNvPr id="24" name="正方形/長方形 23"/>
          <p:cNvSpPr/>
          <p:nvPr/>
        </p:nvSpPr>
        <p:spPr bwMode="auto">
          <a:xfrm>
            <a:off x="7406458" y="3026129"/>
            <a:ext cx="346017" cy="161392"/>
          </a:xfrm>
          <a:prstGeom prst="rect">
            <a:avLst/>
          </a:prstGeom>
          <a:no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5" name="正方形/長方形 24"/>
          <p:cNvSpPr/>
          <p:nvPr/>
        </p:nvSpPr>
        <p:spPr bwMode="auto">
          <a:xfrm>
            <a:off x="7406458" y="3518574"/>
            <a:ext cx="346017" cy="161392"/>
          </a:xfrm>
          <a:prstGeom prst="rect">
            <a:avLst/>
          </a:prstGeom>
          <a:noFill/>
          <a:ln>
            <a:solidFill>
              <a:schemeClr val="accent3"/>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6" name="正方形/長方形 25"/>
          <p:cNvSpPr/>
          <p:nvPr/>
        </p:nvSpPr>
        <p:spPr bwMode="auto">
          <a:xfrm>
            <a:off x="2954734" y="2985346"/>
            <a:ext cx="346017" cy="161392"/>
          </a:xfrm>
          <a:prstGeom prst="rect">
            <a:avLst/>
          </a:prstGeom>
          <a:noFill/>
          <a:ln>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27" name="直線矢印コネクタ 26"/>
          <p:cNvCxnSpPr>
            <a:stCxn id="26" idx="2"/>
          </p:cNvCxnSpPr>
          <p:nvPr/>
        </p:nvCxnSpPr>
        <p:spPr bwMode="auto">
          <a:xfrm>
            <a:off x="3127743" y="3146738"/>
            <a:ext cx="1901511" cy="238738"/>
          </a:xfrm>
          <a:prstGeom prst="straightConnector1">
            <a:avLst/>
          </a:prstGeom>
          <a:ln>
            <a:solidFill>
              <a:schemeClr val="accent2"/>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8" name="正方形/長方形 27"/>
          <p:cNvSpPr/>
          <p:nvPr/>
        </p:nvSpPr>
        <p:spPr bwMode="auto">
          <a:xfrm>
            <a:off x="2653209" y="2985346"/>
            <a:ext cx="346017" cy="161392"/>
          </a:xfrm>
          <a:prstGeom prst="rect">
            <a:avLst/>
          </a:prstGeom>
          <a:noFill/>
          <a:ln>
            <a:solidFill>
              <a:schemeClr val="accent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29" name="直線矢印コネクタ 28"/>
          <p:cNvCxnSpPr>
            <a:stCxn id="28" idx="2"/>
          </p:cNvCxnSpPr>
          <p:nvPr/>
        </p:nvCxnSpPr>
        <p:spPr bwMode="auto">
          <a:xfrm>
            <a:off x="2826218" y="3146738"/>
            <a:ext cx="2203036" cy="892935"/>
          </a:xfrm>
          <a:prstGeom prst="straightConnector1">
            <a:avLst/>
          </a:prstGeom>
          <a:ln>
            <a:solidFill>
              <a:schemeClr val="accent4"/>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0" name="正方形/長方形 29"/>
          <p:cNvSpPr/>
          <p:nvPr/>
        </p:nvSpPr>
        <p:spPr bwMode="auto">
          <a:xfrm>
            <a:off x="3442719" y="2980167"/>
            <a:ext cx="346017" cy="161392"/>
          </a:xfrm>
          <a:prstGeom prst="rect">
            <a:avLst/>
          </a:prstGeom>
          <a:noFill/>
          <a:ln>
            <a:solidFill>
              <a:schemeClr val="accent6">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31" name="直線矢印コネクタ 30"/>
          <p:cNvCxnSpPr>
            <a:stCxn id="30" idx="2"/>
          </p:cNvCxnSpPr>
          <p:nvPr/>
        </p:nvCxnSpPr>
        <p:spPr bwMode="auto">
          <a:xfrm>
            <a:off x="3615728" y="3141559"/>
            <a:ext cx="1447826" cy="705889"/>
          </a:xfrm>
          <a:prstGeom prst="straightConnector1">
            <a:avLst/>
          </a:prstGeom>
          <a:ln>
            <a:solidFill>
              <a:schemeClr val="accent6">
                <a:lumMod val="60000"/>
                <a:lumOff val="40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32" name="正方形/長方形 31"/>
          <p:cNvSpPr/>
          <p:nvPr/>
        </p:nvSpPr>
        <p:spPr bwMode="auto">
          <a:xfrm>
            <a:off x="7406458" y="3264967"/>
            <a:ext cx="346017" cy="161392"/>
          </a:xfrm>
          <a:prstGeom prst="rect">
            <a:avLst/>
          </a:prstGeom>
          <a:noFill/>
          <a:ln>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3" name="正方形/長方形 32"/>
          <p:cNvSpPr/>
          <p:nvPr/>
        </p:nvSpPr>
        <p:spPr bwMode="auto">
          <a:xfrm>
            <a:off x="7406457" y="3735823"/>
            <a:ext cx="346017" cy="161392"/>
          </a:xfrm>
          <a:prstGeom prst="rect">
            <a:avLst/>
          </a:prstGeom>
          <a:noFill/>
          <a:ln>
            <a:solidFill>
              <a:schemeClr val="accent6">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4" name="正方形/長方形 33"/>
          <p:cNvSpPr/>
          <p:nvPr/>
        </p:nvSpPr>
        <p:spPr bwMode="auto">
          <a:xfrm>
            <a:off x="7406456" y="3971756"/>
            <a:ext cx="346017" cy="161392"/>
          </a:xfrm>
          <a:prstGeom prst="rect">
            <a:avLst/>
          </a:prstGeom>
          <a:noFill/>
          <a:ln>
            <a:solidFill>
              <a:schemeClr val="accent4"/>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17" name="右矢印 16"/>
          <p:cNvSpPr/>
          <p:nvPr/>
        </p:nvSpPr>
        <p:spPr bwMode="auto">
          <a:xfrm>
            <a:off x="3373702" y="3847448"/>
            <a:ext cx="1021724" cy="1100668"/>
          </a:xfrm>
          <a:prstGeom prst="rightArrow">
            <a:avLst/>
          </a:prstGeom>
          <a:gradFill>
            <a:gsLst>
              <a:gs pos="0">
                <a:schemeClr val="accent1">
                  <a:lumMod val="110000"/>
                  <a:satMod val="105000"/>
                  <a:tint val="67000"/>
                </a:schemeClr>
              </a:gs>
              <a:gs pos="50000">
                <a:schemeClr val="accent1">
                  <a:lumMod val="105000"/>
                  <a:satMod val="103000"/>
                  <a:tint val="73000"/>
                  <a:alpha val="56000"/>
                </a:schemeClr>
              </a:gs>
              <a:gs pos="100000">
                <a:schemeClr val="accent1">
                  <a:lumMod val="105000"/>
                  <a:satMod val="109000"/>
                  <a:tint val="81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5" name="右矢印 34"/>
          <p:cNvSpPr/>
          <p:nvPr/>
        </p:nvSpPr>
        <p:spPr bwMode="auto">
          <a:xfrm rot="5400000">
            <a:off x="5962706" y="4689657"/>
            <a:ext cx="1021724" cy="1100668"/>
          </a:xfrm>
          <a:prstGeom prst="rightArrow">
            <a:avLst/>
          </a:prstGeom>
          <a:gradFill>
            <a:gsLst>
              <a:gs pos="0">
                <a:schemeClr val="accent5">
                  <a:lumMod val="110000"/>
                  <a:satMod val="105000"/>
                  <a:tint val="67000"/>
                </a:schemeClr>
              </a:gs>
              <a:gs pos="50000">
                <a:schemeClr val="accent5">
                  <a:lumMod val="105000"/>
                  <a:satMod val="103000"/>
                  <a:tint val="73000"/>
                  <a:alpha val="50000"/>
                </a:schemeClr>
              </a:gs>
              <a:gs pos="100000">
                <a:schemeClr val="accent5">
                  <a:lumMod val="105000"/>
                  <a:satMod val="109000"/>
                  <a:tint val="81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0" name="テキスト ボックス 39"/>
          <p:cNvSpPr txBox="1"/>
          <p:nvPr/>
        </p:nvSpPr>
        <p:spPr>
          <a:xfrm>
            <a:off x="459053" y="6329113"/>
            <a:ext cx="3747471" cy="338554"/>
          </a:xfrm>
          <a:prstGeom prst="rect">
            <a:avLst/>
          </a:prstGeom>
          <a:noFill/>
        </p:spPr>
        <p:txBody>
          <a:bodyPr wrap="square" rtlCol="0">
            <a:spAutoFit/>
          </a:bodyPr>
          <a:lstStyle/>
          <a:p>
            <a:r>
              <a:rPr lang="ja-JP" altLang="en-US" sz="1600" dirty="0">
                <a:solidFill>
                  <a:schemeClr val="accent1"/>
                </a:solidFill>
                <a:effectLst>
                  <a:glow rad="127000">
                    <a:schemeClr val="bg1">
                      <a:alpha val="90000"/>
                    </a:schemeClr>
                  </a:glow>
                </a:effectLst>
                <a:latin typeface="+mn-ea"/>
                <a:ea typeface="+mn-ea"/>
              </a:rPr>
              <a:t>横</a:t>
            </a:r>
            <a:r>
              <a:rPr lang="ja-JP" altLang="en-US" sz="1600" dirty="0" smtClean="0">
                <a:solidFill>
                  <a:schemeClr val="accent1"/>
                </a:solidFill>
                <a:effectLst>
                  <a:glow rad="127000">
                    <a:schemeClr val="bg1">
                      <a:alpha val="90000"/>
                    </a:schemeClr>
                  </a:glow>
                </a:effectLst>
                <a:latin typeface="+mn-ea"/>
                <a:ea typeface="+mn-ea"/>
              </a:rPr>
              <a:t>方向に増える構造は、</a:t>
            </a:r>
            <a:r>
              <a:rPr lang="en-US" altLang="ja-JP" sz="1600" dirty="0" smtClean="0">
                <a:solidFill>
                  <a:schemeClr val="accent1"/>
                </a:solidFill>
                <a:effectLst>
                  <a:glow rad="127000">
                    <a:schemeClr val="bg1">
                      <a:alpha val="90000"/>
                    </a:schemeClr>
                  </a:glow>
                </a:effectLst>
                <a:latin typeface="+mn-ea"/>
                <a:ea typeface="+mn-ea"/>
              </a:rPr>
              <a:t>DB</a:t>
            </a:r>
            <a:r>
              <a:rPr lang="ja-JP" altLang="en-US" sz="1600" dirty="0" smtClean="0">
                <a:solidFill>
                  <a:schemeClr val="accent1"/>
                </a:solidFill>
                <a:effectLst>
                  <a:glow rad="127000">
                    <a:schemeClr val="bg1">
                      <a:alpha val="90000"/>
                    </a:schemeClr>
                  </a:glow>
                </a:effectLst>
                <a:latin typeface="+mn-ea"/>
                <a:ea typeface="+mn-ea"/>
              </a:rPr>
              <a:t>にとっては困る</a:t>
            </a:r>
            <a:endParaRPr lang="en-US" altLang="ja-JP" sz="1600" dirty="0" smtClean="0">
              <a:solidFill>
                <a:schemeClr val="accent1"/>
              </a:solidFill>
              <a:effectLst>
                <a:glow rad="127000">
                  <a:schemeClr val="bg1">
                    <a:alpha val="90000"/>
                  </a:schemeClr>
                </a:glow>
              </a:effectLst>
              <a:latin typeface="+mn-ea"/>
              <a:ea typeface="+mn-ea"/>
            </a:endParaRPr>
          </a:p>
        </p:txBody>
      </p:sp>
      <p:sp>
        <p:nvSpPr>
          <p:cNvPr id="41" name="テキスト ボックス 40"/>
          <p:cNvSpPr txBox="1"/>
          <p:nvPr/>
        </p:nvSpPr>
        <p:spPr>
          <a:xfrm>
            <a:off x="5054851" y="6329113"/>
            <a:ext cx="3043704" cy="338554"/>
          </a:xfrm>
          <a:prstGeom prst="rect">
            <a:avLst/>
          </a:prstGeom>
          <a:noFill/>
        </p:spPr>
        <p:txBody>
          <a:bodyPr wrap="square" rtlCol="0">
            <a:spAutoFit/>
          </a:bodyPr>
          <a:lstStyle/>
          <a:p>
            <a:r>
              <a:rPr lang="ja-JP" altLang="en-US" sz="1600" dirty="0" smtClean="0">
                <a:solidFill>
                  <a:schemeClr val="accent5"/>
                </a:solidFill>
                <a:effectLst>
                  <a:glow rad="127000">
                    <a:schemeClr val="bg1">
                      <a:alpha val="90000"/>
                    </a:schemeClr>
                  </a:glow>
                </a:effectLst>
                <a:latin typeface="+mn-ea"/>
                <a:ea typeface="+mn-ea"/>
              </a:rPr>
              <a:t>縦方向に増える分には問題ない</a:t>
            </a:r>
            <a:endParaRPr lang="en-US" altLang="ja-JP" sz="1600" dirty="0">
              <a:solidFill>
                <a:schemeClr val="accent5"/>
              </a:solidFill>
              <a:effectLst>
                <a:glow rad="127000">
                  <a:schemeClr val="bg1">
                    <a:alpha val="90000"/>
                  </a:schemeClr>
                </a:glow>
              </a:effectLst>
              <a:latin typeface="+mn-ea"/>
              <a:ea typeface="+mn-ea"/>
            </a:endParaRPr>
          </a:p>
        </p:txBody>
      </p:sp>
      <p:sp>
        <p:nvSpPr>
          <p:cNvPr id="36" name="角丸四角形 35"/>
          <p:cNvSpPr/>
          <p:nvPr/>
        </p:nvSpPr>
        <p:spPr bwMode="auto">
          <a:xfrm>
            <a:off x="2190309" y="2725210"/>
            <a:ext cx="2098228" cy="182863"/>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7" name="角丸四角形 36"/>
          <p:cNvSpPr/>
          <p:nvPr/>
        </p:nvSpPr>
        <p:spPr bwMode="auto">
          <a:xfrm>
            <a:off x="6860147" y="3026128"/>
            <a:ext cx="442710" cy="2533251"/>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15" name="直線矢印コネクタ 14"/>
          <p:cNvCxnSpPr>
            <a:stCxn id="36" idx="3"/>
            <a:endCxn id="37" idx="1"/>
          </p:cNvCxnSpPr>
          <p:nvPr/>
        </p:nvCxnSpPr>
        <p:spPr bwMode="auto">
          <a:xfrm>
            <a:off x="4288537" y="2816642"/>
            <a:ext cx="2571610" cy="1476112"/>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lumMod val="75000"/>
              </a:schemeClr>
            </a:solidFill>
            <a:prstDash val="solid"/>
            <a:round/>
            <a:headEnd type="none" w="med" len="med"/>
            <a:tailEnd type="triangle"/>
          </a:ln>
          <a:effectLst/>
        </p:spPr>
      </p:cxnSp>
      <p:sp>
        <p:nvSpPr>
          <p:cNvPr id="39" name="テキスト ボックス 38"/>
          <p:cNvSpPr txBox="1"/>
          <p:nvPr/>
        </p:nvSpPr>
        <p:spPr>
          <a:xfrm>
            <a:off x="7315173" y="4206679"/>
            <a:ext cx="1785622" cy="461665"/>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カラム名をデータの中に</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ja-JP" altLang="en-US" dirty="0" smtClean="0">
                <a:solidFill>
                  <a:schemeClr val="accent2">
                    <a:lumMod val="75000"/>
                  </a:schemeClr>
                </a:solidFill>
                <a:effectLst>
                  <a:glow rad="127000">
                    <a:schemeClr val="bg1">
                      <a:alpha val="90000"/>
                    </a:schemeClr>
                  </a:glow>
                </a:effectLst>
                <a:latin typeface="+mn-ea"/>
                <a:ea typeface="+mn-ea"/>
              </a:rPr>
              <a:t>入れる</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sp>
        <p:nvSpPr>
          <p:cNvPr id="42" name="テキスト ボックス 41"/>
          <p:cNvSpPr txBox="1"/>
          <p:nvPr/>
        </p:nvSpPr>
        <p:spPr>
          <a:xfrm>
            <a:off x="5411415" y="3426359"/>
            <a:ext cx="1361784" cy="523220"/>
          </a:xfrm>
          <a:prstGeom prst="rect">
            <a:avLst/>
          </a:prstGeom>
          <a:noFill/>
        </p:spPr>
        <p:txBody>
          <a:bodyPr wrap="square" rtlCol="0">
            <a:spAutoFit/>
          </a:bodyPr>
          <a:lstStyle/>
          <a:p>
            <a:r>
              <a:rPr lang="en-US" altLang="ja-JP" sz="2800" b="1" dirty="0" smtClean="0">
                <a:solidFill>
                  <a:schemeClr val="accent2">
                    <a:lumMod val="75000"/>
                  </a:schemeClr>
                </a:solidFill>
                <a:effectLst>
                  <a:glow rad="127000">
                    <a:schemeClr val="bg1">
                      <a:alpha val="90000"/>
                    </a:schemeClr>
                  </a:glow>
                </a:effectLst>
                <a:latin typeface="+mn-ea"/>
                <a:ea typeface="+mn-ea"/>
              </a:rPr>
              <a:t>Melt</a:t>
            </a:r>
            <a:r>
              <a:rPr lang="ja-JP" altLang="en-US" sz="2800" b="1" dirty="0" smtClean="0">
                <a:solidFill>
                  <a:schemeClr val="accent2">
                    <a:lumMod val="75000"/>
                  </a:schemeClr>
                </a:solidFill>
                <a:effectLst>
                  <a:glow rad="127000">
                    <a:schemeClr val="bg1">
                      <a:alpha val="90000"/>
                    </a:schemeClr>
                  </a:glow>
                </a:effectLst>
                <a:latin typeface="+mn-ea"/>
                <a:ea typeface="+mn-ea"/>
              </a:rPr>
              <a:t>！</a:t>
            </a:r>
            <a:endParaRPr lang="en-US" altLang="ja-JP" sz="2800" b="1" dirty="0" smtClean="0">
              <a:solidFill>
                <a:schemeClr val="accent2">
                  <a:lumMod val="75000"/>
                </a:schemeClr>
              </a:solidFill>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270701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750"/>
                                  </p:stCondLst>
                                  <p:childTnLst>
                                    <p:set>
                                      <p:cBhvr>
                                        <p:cTn id="38" dur="1" fill="hold">
                                          <p:stCondLst>
                                            <p:cond delay="0"/>
                                          </p:stCondLst>
                                        </p:cTn>
                                        <p:tgtEl>
                                          <p:spTgt spid="15"/>
                                        </p:tgtEl>
                                        <p:attrNameLst>
                                          <p:attrName>style.visibility</p:attrName>
                                        </p:attrNameLst>
                                      </p:cBhvr>
                                      <p:to>
                                        <p:strVal val="visible"/>
                                      </p:to>
                                    </p:set>
                                  </p:childTnLst>
                                </p:cTn>
                              </p:par>
                              <p:par>
                                <p:cTn id="39" presetID="10" presetClass="entr" presetSubtype="0" fill="hold" grpId="0" nodeType="withEffect">
                                  <p:stCondLst>
                                    <p:cond delay="75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 presetClass="entr" presetSubtype="0" fill="hold" grpId="0" nodeType="withEffect">
                                  <p:stCondLst>
                                    <p:cond delay="1500"/>
                                  </p:stCondLst>
                                  <p:childTnLst>
                                    <p:set>
                                      <p:cBhvr>
                                        <p:cTn id="43" dur="1" fill="hold">
                                          <p:stCondLst>
                                            <p:cond delay="0"/>
                                          </p:stCondLst>
                                        </p:cTn>
                                        <p:tgtEl>
                                          <p:spTgt spid="37"/>
                                        </p:tgtEl>
                                        <p:attrNameLst>
                                          <p:attrName>style.visibility</p:attrName>
                                        </p:attrNameLst>
                                      </p:cBhvr>
                                      <p:to>
                                        <p:strVal val="visible"/>
                                      </p:to>
                                    </p:set>
                                  </p:childTnLst>
                                </p:cTn>
                              </p:par>
                              <p:par>
                                <p:cTn id="44" presetID="10" presetClass="entr" presetSubtype="0" fill="hold" grpId="0" nodeType="withEffect">
                                  <p:stCondLst>
                                    <p:cond delay="150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p:bldP spid="11" grpId="0" animBg="1"/>
      <p:bldP spid="13" grpId="0"/>
      <p:bldP spid="17" grpId="0" animBg="1"/>
      <p:bldP spid="35" grpId="0" animBg="1"/>
      <p:bldP spid="40" grpId="0"/>
      <p:bldP spid="41" grpId="0"/>
      <p:bldP spid="36" grpId="0" animBg="1"/>
      <p:bldP spid="37" grpId="0" animBg="1"/>
      <p:bldP spid="39"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テキスト ボックス 40"/>
          <p:cNvSpPr txBox="1"/>
          <p:nvPr/>
        </p:nvSpPr>
        <p:spPr>
          <a:xfrm>
            <a:off x="7296643" y="108290"/>
            <a:ext cx="1755894" cy="51563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en-US" altLang="ja-JP" dirty="0" smtClean="0">
              <a:effectLst>
                <a:glow rad="127000">
                  <a:schemeClr val="bg1">
                    <a:alpha val="90000"/>
                  </a:schemeClr>
                </a:glow>
              </a:effectLst>
              <a:latin typeface="+mn-ea"/>
              <a:ea typeface="+mn-ea"/>
            </a:endParaRPr>
          </a:p>
        </p:txBody>
      </p:sp>
      <p:sp>
        <p:nvSpPr>
          <p:cNvPr id="53" name="テキスト ボックス 52"/>
          <p:cNvSpPr txBox="1"/>
          <p:nvPr/>
        </p:nvSpPr>
        <p:spPr>
          <a:xfrm>
            <a:off x="349792" y="2820771"/>
            <a:ext cx="8765256" cy="461665"/>
          </a:xfrm>
          <a:prstGeom prst="rect">
            <a:avLst/>
          </a:prstGeom>
          <a:noFill/>
        </p:spPr>
        <p:txBody>
          <a:bodyPr wrap="square" rtlCol="0">
            <a:spAutoFit/>
          </a:bodyPr>
          <a:lstStyle/>
          <a:p>
            <a:pPr>
              <a:lnSpc>
                <a:spcPct val="150000"/>
              </a:lnSpc>
            </a:pPr>
            <a:r>
              <a:rPr lang="en-US" altLang="ja-JP" sz="1600" dirty="0" err="1" smtClean="0">
                <a:solidFill>
                  <a:schemeClr val="accent6"/>
                </a:solidFill>
                <a:latin typeface="+mn-ea"/>
                <a:ea typeface="+mn-ea"/>
              </a:rPr>
              <a:t>pd</a:t>
            </a:r>
            <a:r>
              <a:rPr lang="en-US" altLang="ja-JP" sz="1600" dirty="0" err="1" smtClean="0">
                <a:solidFill>
                  <a:schemeClr val="accent1"/>
                </a:solidFill>
                <a:latin typeface="+mn-ea"/>
                <a:ea typeface="+mn-ea"/>
              </a:rPr>
              <a:t>.melt</a:t>
            </a:r>
            <a:r>
              <a:rPr lang="en-US" altLang="ja-JP" sz="1600" dirty="0" smtClean="0">
                <a:latin typeface="+mn-ea"/>
                <a:ea typeface="+mn-ea"/>
              </a:rPr>
              <a:t>(</a:t>
            </a:r>
            <a:r>
              <a:rPr lang="en-US" altLang="ja-JP" sz="1600" dirty="0" err="1" smtClean="0">
                <a:solidFill>
                  <a:schemeClr val="accent5"/>
                </a:solidFill>
                <a:latin typeface="+mn-ea"/>
                <a:ea typeface="+mn-ea"/>
              </a:rPr>
              <a:t>df</a:t>
            </a:r>
            <a:r>
              <a:rPr lang="en-US" altLang="ja-JP" sz="1600" dirty="0" smtClean="0">
                <a:latin typeface="+mn-ea"/>
                <a:ea typeface="+mn-ea"/>
              </a:rPr>
              <a:t>, </a:t>
            </a:r>
            <a:r>
              <a:rPr lang="en-US" altLang="ja-JP" sz="1600" dirty="0" err="1">
                <a:solidFill>
                  <a:schemeClr val="accent2">
                    <a:lumMod val="75000"/>
                  </a:schemeClr>
                </a:solidFill>
                <a:latin typeface="+mn-ea"/>
                <a:ea typeface="+mn-ea"/>
              </a:rPr>
              <a:t>id_vars</a:t>
            </a:r>
            <a:r>
              <a:rPr lang="en-US" altLang="ja-JP" sz="1600" dirty="0">
                <a:solidFill>
                  <a:schemeClr val="accent2">
                    <a:lumMod val="75000"/>
                  </a:schemeClr>
                </a:solidFill>
                <a:latin typeface="+mn-ea"/>
                <a:ea typeface="+mn-ea"/>
              </a:rPr>
              <a:t>=["</a:t>
            </a:r>
            <a:r>
              <a:rPr lang="ja-JP" altLang="en-US" sz="1600" dirty="0">
                <a:solidFill>
                  <a:schemeClr val="accent2">
                    <a:lumMod val="75000"/>
                  </a:schemeClr>
                </a:solidFill>
                <a:latin typeface="+mn-ea"/>
                <a:ea typeface="+mn-ea"/>
              </a:rPr>
              <a:t>検査日</a:t>
            </a:r>
            <a:r>
              <a:rPr lang="en-US" altLang="ja-JP" sz="1600" dirty="0">
                <a:solidFill>
                  <a:schemeClr val="accent2">
                    <a:lumMod val="75000"/>
                  </a:schemeClr>
                </a:solidFill>
                <a:latin typeface="+mn-ea"/>
                <a:ea typeface="+mn-ea"/>
              </a:rPr>
              <a:t>", "</a:t>
            </a:r>
            <a:r>
              <a:rPr lang="ja-JP" altLang="en-US" sz="1600" dirty="0">
                <a:solidFill>
                  <a:schemeClr val="accent2">
                    <a:lumMod val="75000"/>
                  </a:schemeClr>
                </a:solidFill>
                <a:latin typeface="+mn-ea"/>
                <a:ea typeface="+mn-ea"/>
              </a:rPr>
              <a:t>検査者</a:t>
            </a:r>
            <a:r>
              <a:rPr lang="en-US" altLang="ja-JP" sz="1600" dirty="0">
                <a:solidFill>
                  <a:schemeClr val="accent2">
                    <a:lumMod val="75000"/>
                  </a:schemeClr>
                </a:solidFill>
                <a:latin typeface="+mn-ea"/>
                <a:ea typeface="+mn-ea"/>
              </a:rPr>
              <a:t>", "Lot No"]</a:t>
            </a:r>
            <a:r>
              <a:rPr lang="en-US" altLang="ja-JP" sz="1600" dirty="0">
                <a:latin typeface="+mn-ea"/>
                <a:ea typeface="+mn-ea"/>
              </a:rPr>
              <a:t>, </a:t>
            </a:r>
            <a:r>
              <a:rPr lang="en-US" altLang="ja-JP" sz="1600" dirty="0" err="1">
                <a:solidFill>
                  <a:schemeClr val="accent3">
                    <a:lumMod val="75000"/>
                  </a:schemeClr>
                </a:solidFill>
                <a:latin typeface="+mn-ea"/>
                <a:ea typeface="+mn-ea"/>
              </a:rPr>
              <a:t>var_name</a:t>
            </a:r>
            <a:r>
              <a:rPr lang="en-US" altLang="ja-JP" sz="1600" dirty="0">
                <a:solidFill>
                  <a:schemeClr val="accent3">
                    <a:lumMod val="75000"/>
                  </a:schemeClr>
                </a:solidFill>
                <a:latin typeface="+mn-ea"/>
                <a:ea typeface="+mn-ea"/>
              </a:rPr>
              <a:t>="</a:t>
            </a:r>
            <a:r>
              <a:rPr lang="ja-JP" altLang="en-US" sz="1600" dirty="0">
                <a:solidFill>
                  <a:schemeClr val="accent3">
                    <a:lumMod val="75000"/>
                  </a:schemeClr>
                </a:solidFill>
                <a:latin typeface="+mn-ea"/>
                <a:ea typeface="+mn-ea"/>
              </a:rPr>
              <a:t>不良名</a:t>
            </a:r>
            <a:r>
              <a:rPr lang="en-US" altLang="ja-JP" sz="1600" dirty="0">
                <a:solidFill>
                  <a:schemeClr val="accent3">
                    <a:lumMod val="75000"/>
                  </a:schemeClr>
                </a:solidFill>
                <a:latin typeface="+mn-ea"/>
                <a:ea typeface="+mn-ea"/>
              </a:rPr>
              <a:t>"</a:t>
            </a:r>
            <a:r>
              <a:rPr lang="en-US" altLang="ja-JP" sz="1600" dirty="0">
                <a:latin typeface="+mn-ea"/>
                <a:ea typeface="+mn-ea"/>
              </a:rPr>
              <a:t>, </a:t>
            </a:r>
            <a:r>
              <a:rPr lang="en-US" altLang="ja-JP" sz="1600" dirty="0" err="1">
                <a:solidFill>
                  <a:schemeClr val="accent4">
                    <a:lumMod val="75000"/>
                  </a:schemeClr>
                </a:solidFill>
                <a:latin typeface="+mn-ea"/>
                <a:ea typeface="+mn-ea"/>
              </a:rPr>
              <a:t>value_name</a:t>
            </a:r>
            <a:r>
              <a:rPr lang="en-US" altLang="ja-JP" sz="1600" dirty="0">
                <a:solidFill>
                  <a:schemeClr val="accent4">
                    <a:lumMod val="75000"/>
                  </a:schemeClr>
                </a:solidFill>
                <a:latin typeface="+mn-ea"/>
                <a:ea typeface="+mn-ea"/>
              </a:rPr>
              <a:t>='</a:t>
            </a:r>
            <a:r>
              <a:rPr lang="ja-JP" altLang="en-US" sz="1600" dirty="0">
                <a:solidFill>
                  <a:schemeClr val="accent4">
                    <a:lumMod val="75000"/>
                  </a:schemeClr>
                </a:solidFill>
                <a:latin typeface="+mn-ea"/>
                <a:ea typeface="+mn-ea"/>
              </a:rPr>
              <a:t>不良数</a:t>
            </a:r>
            <a:r>
              <a:rPr lang="en-US" altLang="ja-JP" sz="1600" dirty="0">
                <a:solidFill>
                  <a:schemeClr val="accent4">
                    <a:lumMod val="75000"/>
                  </a:schemeClr>
                </a:solidFill>
                <a:latin typeface="+mn-ea"/>
                <a:ea typeface="+mn-ea"/>
              </a:rPr>
              <a:t>'</a:t>
            </a:r>
            <a:r>
              <a:rPr lang="en-US" altLang="ja-JP" sz="1600" dirty="0">
                <a:latin typeface="+mn-ea"/>
                <a:ea typeface="+mn-ea"/>
              </a:rPr>
              <a:t>)</a:t>
            </a:r>
            <a:endParaRPr kumimoji="1" lang="ja-JP" altLang="en-US" sz="1600" dirty="0" smtClean="0">
              <a:latin typeface="+mn-ea"/>
              <a:ea typeface="+mn-ea"/>
            </a:endParaRPr>
          </a:p>
        </p:txBody>
      </p:sp>
      <p:sp>
        <p:nvSpPr>
          <p:cNvPr id="2" name="タイトル 1"/>
          <p:cNvSpPr>
            <a:spLocks noGrp="1"/>
          </p:cNvSpPr>
          <p:nvPr>
            <p:ph type="title"/>
          </p:nvPr>
        </p:nvSpPr>
        <p:spPr/>
        <p:txBody>
          <a:bodyPr/>
          <a:lstStyle/>
          <a:p>
            <a:r>
              <a:rPr lang="ja-JP" altLang="en-US" dirty="0" smtClean="0"/>
              <a:t>横持ち→縦持ち変換する関数　</a:t>
            </a:r>
            <a:r>
              <a:rPr lang="en-US" altLang="ja-JP" dirty="0" err="1" smtClean="0"/>
              <a:t>pd.melt</a:t>
            </a:r>
            <a:endParaRPr kumimoji="1" lang="ja-JP" altLang="en-US" dirty="0"/>
          </a:p>
        </p:txBody>
      </p:sp>
      <p:sp>
        <p:nvSpPr>
          <p:cNvPr id="5" name="テキスト ボックス 4"/>
          <p:cNvSpPr txBox="1"/>
          <p:nvPr/>
        </p:nvSpPr>
        <p:spPr>
          <a:xfrm>
            <a:off x="425345" y="3790389"/>
            <a:ext cx="2480142" cy="646331"/>
          </a:xfrm>
          <a:prstGeom prst="rect">
            <a:avLst/>
          </a:prstGeom>
          <a:noFill/>
        </p:spPr>
        <p:txBody>
          <a:bodyPr wrap="square" rtlCol="0">
            <a:spAutoFit/>
          </a:bodyPr>
          <a:lstStyle/>
          <a:p>
            <a:r>
              <a:rPr lang="ja-JP" altLang="en-US" dirty="0" smtClean="0">
                <a:solidFill>
                  <a:schemeClr val="accent5"/>
                </a:solidFill>
                <a:effectLst>
                  <a:glow rad="127000">
                    <a:schemeClr val="bg1">
                      <a:alpha val="90000"/>
                    </a:schemeClr>
                  </a:glow>
                </a:effectLst>
                <a:latin typeface="+mn-ea"/>
                <a:ea typeface="+mn-ea"/>
              </a:rPr>
              <a:t>第一引数</a:t>
            </a:r>
            <a:endParaRPr lang="en-US" altLang="ja-JP" dirty="0" smtClean="0">
              <a:solidFill>
                <a:schemeClr val="accent5"/>
              </a:solidFill>
              <a:effectLst>
                <a:glow rad="127000">
                  <a:schemeClr val="bg1">
                    <a:alpha val="90000"/>
                  </a:schemeClr>
                </a:glow>
              </a:effectLst>
              <a:latin typeface="+mn-ea"/>
              <a:ea typeface="+mn-ea"/>
            </a:endParaRPr>
          </a:p>
          <a:p>
            <a:r>
              <a:rPr lang="ja-JP" altLang="en-US" dirty="0" smtClean="0">
                <a:solidFill>
                  <a:schemeClr val="accent5"/>
                </a:solidFill>
                <a:effectLst>
                  <a:glow rad="127000">
                    <a:schemeClr val="bg1">
                      <a:alpha val="90000"/>
                    </a:schemeClr>
                  </a:glow>
                </a:effectLst>
                <a:latin typeface="+mn-ea"/>
                <a:ea typeface="+mn-ea"/>
              </a:rPr>
              <a:t>関数を適用するデータのかたまり</a:t>
            </a:r>
            <a:endParaRPr lang="en-US" altLang="ja-JP" dirty="0" smtClean="0">
              <a:solidFill>
                <a:schemeClr val="accent5"/>
              </a:solidFill>
              <a:effectLst>
                <a:glow rad="127000">
                  <a:schemeClr val="bg1">
                    <a:alpha val="90000"/>
                  </a:schemeClr>
                </a:glow>
              </a:effectLst>
              <a:latin typeface="+mn-ea"/>
              <a:ea typeface="+mn-ea"/>
            </a:endParaRPr>
          </a:p>
          <a:p>
            <a:r>
              <a:rPr lang="en-US" altLang="ja-JP" dirty="0" smtClean="0">
                <a:solidFill>
                  <a:schemeClr val="accent5"/>
                </a:solidFill>
                <a:effectLst>
                  <a:glow rad="127000">
                    <a:schemeClr val="bg1">
                      <a:alpha val="90000"/>
                    </a:schemeClr>
                  </a:glow>
                </a:effectLst>
                <a:latin typeface="+mn-ea"/>
                <a:ea typeface="+mn-ea"/>
              </a:rPr>
              <a:t>melt</a:t>
            </a:r>
            <a:r>
              <a:rPr lang="ja-JP" altLang="en-US" dirty="0" smtClean="0">
                <a:solidFill>
                  <a:schemeClr val="accent5"/>
                </a:solidFill>
                <a:effectLst>
                  <a:glow rad="127000">
                    <a:schemeClr val="bg1">
                      <a:alpha val="90000"/>
                    </a:schemeClr>
                  </a:glow>
                </a:effectLst>
                <a:latin typeface="+mn-ea"/>
                <a:ea typeface="+mn-ea"/>
              </a:rPr>
              <a:t>関数は</a:t>
            </a:r>
            <a:r>
              <a:rPr lang="en-US" altLang="ja-JP" dirty="0" err="1" smtClean="0">
                <a:solidFill>
                  <a:schemeClr val="accent5"/>
                </a:solidFill>
                <a:effectLst>
                  <a:glow rad="127000">
                    <a:schemeClr val="bg1">
                      <a:alpha val="90000"/>
                    </a:schemeClr>
                  </a:glow>
                </a:effectLst>
                <a:latin typeface="+mn-ea"/>
                <a:ea typeface="+mn-ea"/>
              </a:rPr>
              <a:t>DataFrame</a:t>
            </a:r>
            <a:r>
              <a:rPr lang="ja-JP" altLang="en-US" dirty="0" err="1" smtClean="0">
                <a:solidFill>
                  <a:schemeClr val="accent5"/>
                </a:solidFill>
                <a:effectLst>
                  <a:glow rad="127000">
                    <a:schemeClr val="bg1">
                      <a:alpha val="90000"/>
                    </a:schemeClr>
                  </a:glow>
                </a:effectLst>
                <a:latin typeface="+mn-ea"/>
                <a:ea typeface="+mn-ea"/>
              </a:rPr>
              <a:t>で</a:t>
            </a:r>
            <a:r>
              <a:rPr lang="ja-JP" altLang="en-US" dirty="0" err="1">
                <a:solidFill>
                  <a:schemeClr val="accent5"/>
                </a:solidFill>
                <a:effectLst>
                  <a:glow rad="127000">
                    <a:schemeClr val="bg1">
                      <a:alpha val="90000"/>
                    </a:schemeClr>
                  </a:glow>
                </a:effectLst>
                <a:latin typeface="+mn-ea"/>
                <a:ea typeface="+mn-ea"/>
              </a:rPr>
              <a:t>す</a:t>
            </a:r>
            <a:endParaRPr lang="en-US" altLang="ja-JP" dirty="0" smtClean="0">
              <a:solidFill>
                <a:schemeClr val="accent5"/>
              </a:solidFill>
              <a:effectLst>
                <a:glow rad="127000">
                  <a:schemeClr val="bg1">
                    <a:alpha val="90000"/>
                  </a:schemeClr>
                </a:glow>
              </a:effectLst>
              <a:latin typeface="+mn-ea"/>
              <a:ea typeface="+mn-ea"/>
            </a:endParaRPr>
          </a:p>
        </p:txBody>
      </p:sp>
      <p:cxnSp>
        <p:nvCxnSpPr>
          <p:cNvPr id="6" name="直線矢印コネクタ 5"/>
          <p:cNvCxnSpPr/>
          <p:nvPr/>
        </p:nvCxnSpPr>
        <p:spPr bwMode="auto">
          <a:xfrm flipV="1">
            <a:off x="1162306" y="3227202"/>
            <a:ext cx="96630" cy="563187"/>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 name="テキスト ボックス 6"/>
          <p:cNvSpPr txBox="1"/>
          <p:nvPr/>
        </p:nvSpPr>
        <p:spPr>
          <a:xfrm>
            <a:off x="470823" y="847289"/>
            <a:ext cx="6119770" cy="1154162"/>
          </a:xfrm>
          <a:prstGeom prst="rect">
            <a:avLst/>
          </a:prstGeom>
          <a:noFill/>
        </p:spPr>
        <p:txBody>
          <a:bodyPr wrap="square" rtlCol="0">
            <a:spAutoFit/>
          </a:bodyPr>
          <a:lstStyle/>
          <a:p>
            <a:pPr>
              <a:lnSpc>
                <a:spcPct val="150000"/>
              </a:lnSpc>
            </a:pPr>
            <a:r>
              <a:rPr lang="ja-JP" altLang="en-US" sz="1800" dirty="0" smtClean="0">
                <a:latin typeface="+mn-ea"/>
                <a:ea typeface="+mn-ea"/>
              </a:rPr>
              <a:t>■</a:t>
            </a:r>
            <a:r>
              <a:rPr lang="en-US" altLang="ja-JP" sz="1800" dirty="0" smtClean="0">
                <a:latin typeface="+mn-ea"/>
                <a:ea typeface="+mn-ea"/>
              </a:rPr>
              <a:t>Pandas</a:t>
            </a:r>
            <a:r>
              <a:rPr lang="ja-JP" altLang="en-US" sz="1800" dirty="0" smtClean="0">
                <a:latin typeface="+mn-ea"/>
                <a:ea typeface="+mn-ea"/>
              </a:rPr>
              <a:t>の</a:t>
            </a:r>
            <a:r>
              <a:rPr lang="en-US" altLang="ja-JP" sz="1800" dirty="0" smtClean="0">
                <a:latin typeface="+mn-ea"/>
                <a:ea typeface="+mn-ea"/>
              </a:rPr>
              <a:t>melt</a:t>
            </a:r>
            <a:r>
              <a:rPr lang="ja-JP" altLang="en-US" sz="1800" dirty="0" smtClean="0">
                <a:latin typeface="+mn-ea"/>
                <a:ea typeface="+mn-ea"/>
              </a:rPr>
              <a:t>関数を使用</a:t>
            </a:r>
            <a:endParaRPr lang="en-US" altLang="ja-JP" sz="1800" dirty="0" smtClean="0">
              <a:latin typeface="+mn-ea"/>
              <a:ea typeface="+mn-ea"/>
            </a:endParaRPr>
          </a:p>
          <a:p>
            <a:pPr>
              <a:lnSpc>
                <a:spcPct val="150000"/>
              </a:lnSpc>
            </a:pPr>
            <a:r>
              <a:rPr kumimoji="1" lang="ja-JP" altLang="en-US" sz="1400" dirty="0">
                <a:latin typeface="+mn-ea"/>
                <a:ea typeface="+mn-ea"/>
              </a:rPr>
              <a:t>　</a:t>
            </a:r>
            <a:r>
              <a:rPr kumimoji="1" lang="ja-JP" altLang="en-US" sz="1400" dirty="0" smtClean="0">
                <a:latin typeface="+mn-ea"/>
                <a:ea typeface="+mn-ea"/>
              </a:rPr>
              <a:t>・説明はこちら↓（一通り読めば分かると思います）</a:t>
            </a:r>
            <a:endParaRPr kumimoji="1" lang="en-US" altLang="ja-JP" sz="1400" dirty="0" smtClean="0">
              <a:latin typeface="+mn-ea"/>
              <a:ea typeface="+mn-ea"/>
            </a:endParaRPr>
          </a:p>
          <a:p>
            <a:pPr>
              <a:lnSpc>
                <a:spcPct val="150000"/>
              </a:lnSpc>
            </a:pPr>
            <a:r>
              <a:rPr lang="ja-JP" altLang="en-US" sz="1400" dirty="0">
                <a:latin typeface="+mn-ea"/>
                <a:ea typeface="+mn-ea"/>
              </a:rPr>
              <a:t>　</a:t>
            </a:r>
            <a:r>
              <a:rPr lang="ja-JP" altLang="en-US" sz="1400" dirty="0">
                <a:latin typeface="+mn-ea"/>
                <a:ea typeface="+mn-ea"/>
                <a:hlinkClick r:id="rId2"/>
              </a:rPr>
              <a:t>便利だけど</a:t>
            </a:r>
            <a:r>
              <a:rPr lang="ja-JP" altLang="en-US" sz="1400" dirty="0" smtClean="0">
                <a:latin typeface="+mn-ea"/>
                <a:ea typeface="+mn-ea"/>
                <a:hlinkClick r:id="rId2"/>
              </a:rPr>
              <a:t>分かりにくいデータフレーム</a:t>
            </a:r>
            <a:r>
              <a:rPr lang="ja-JP" altLang="en-US" sz="1400" dirty="0">
                <a:latin typeface="+mn-ea"/>
                <a:ea typeface="+mn-ea"/>
                <a:hlinkClick r:id="rId2"/>
              </a:rPr>
              <a:t>を再構築する</a:t>
            </a:r>
            <a:r>
              <a:rPr lang="en-US" altLang="ja-JP" sz="1400" dirty="0">
                <a:latin typeface="+mn-ea"/>
                <a:ea typeface="+mn-ea"/>
                <a:hlinkClick r:id="rId2"/>
              </a:rPr>
              <a:t>Pandas</a:t>
            </a:r>
            <a:r>
              <a:rPr lang="ja-JP" altLang="en-US" sz="1400" dirty="0">
                <a:latin typeface="+mn-ea"/>
                <a:ea typeface="+mn-ea"/>
                <a:hlinkClick r:id="rId2"/>
              </a:rPr>
              <a:t>の</a:t>
            </a:r>
            <a:r>
              <a:rPr lang="en-US" altLang="ja-JP" sz="1400" dirty="0">
                <a:latin typeface="+mn-ea"/>
                <a:ea typeface="+mn-ea"/>
                <a:hlinkClick r:id="rId2"/>
              </a:rPr>
              <a:t>Melt()</a:t>
            </a:r>
            <a:r>
              <a:rPr lang="ja-JP" altLang="en-US" sz="1400" dirty="0">
                <a:latin typeface="+mn-ea"/>
                <a:ea typeface="+mn-ea"/>
                <a:hlinkClick r:id="rId2"/>
              </a:rPr>
              <a:t>関数の</a:t>
            </a:r>
            <a:r>
              <a:rPr lang="ja-JP" altLang="en-US" sz="1400" dirty="0" smtClean="0">
                <a:latin typeface="+mn-ea"/>
                <a:ea typeface="+mn-ea"/>
                <a:hlinkClick r:id="rId2"/>
              </a:rPr>
              <a:t>お話</a:t>
            </a:r>
            <a:endParaRPr kumimoji="1" lang="ja-JP" altLang="en-US" sz="1400" dirty="0" smtClean="0">
              <a:latin typeface="+mn-ea"/>
              <a:ea typeface="+mn-ea"/>
            </a:endParaRPr>
          </a:p>
        </p:txBody>
      </p:sp>
      <p:sp>
        <p:nvSpPr>
          <p:cNvPr id="10" name="テキスト ボックス 9"/>
          <p:cNvSpPr txBox="1"/>
          <p:nvPr/>
        </p:nvSpPr>
        <p:spPr>
          <a:xfrm>
            <a:off x="1201664" y="2112892"/>
            <a:ext cx="2786494" cy="415498"/>
          </a:xfrm>
          <a:prstGeom prst="rect">
            <a:avLst/>
          </a:prstGeom>
          <a:noFill/>
        </p:spPr>
        <p:txBody>
          <a:bodyPr wrap="square" rtlCol="0">
            <a:spAutoFit/>
          </a:bodyPr>
          <a:lstStyle/>
          <a:p>
            <a:r>
              <a:rPr lang="ja-JP" altLang="en-US" dirty="0" smtClean="0">
                <a:solidFill>
                  <a:schemeClr val="accent1"/>
                </a:solidFill>
                <a:effectLst>
                  <a:glow rad="127000">
                    <a:schemeClr val="bg1">
                      <a:alpha val="90000"/>
                    </a:schemeClr>
                  </a:glow>
                </a:effectLst>
                <a:latin typeface="+mn-ea"/>
                <a:ea typeface="+mn-ea"/>
              </a:rPr>
              <a:t>ドット（</a:t>
            </a:r>
            <a:r>
              <a:rPr lang="en-US" altLang="ja-JP" dirty="0" smtClean="0">
                <a:solidFill>
                  <a:schemeClr val="accent1"/>
                </a:solidFill>
                <a:effectLst>
                  <a:glow rad="127000">
                    <a:schemeClr val="bg1">
                      <a:alpha val="90000"/>
                    </a:schemeClr>
                  </a:glow>
                </a:effectLst>
                <a:latin typeface="+mn-ea"/>
                <a:ea typeface="+mn-ea"/>
              </a:rPr>
              <a: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melt</a:t>
            </a:r>
            <a:r>
              <a:rPr lang="ja-JP" altLang="en-US" dirty="0" smtClean="0">
                <a:solidFill>
                  <a:schemeClr val="accent1"/>
                </a:solidFill>
                <a:effectLst>
                  <a:glow rad="127000">
                    <a:schemeClr val="bg1">
                      <a:alpha val="90000"/>
                    </a:schemeClr>
                  </a:glow>
                </a:effectLst>
                <a:latin typeface="+mn-ea"/>
                <a:ea typeface="+mn-ea"/>
              </a:rPr>
              <a:t>（</a:t>
            </a:r>
            <a:r>
              <a:rPr lang="en-US" altLang="ja-JP" dirty="0" smtClean="0">
                <a:solidFill>
                  <a:schemeClr val="accent1"/>
                </a:solidFill>
                <a:effectLst>
                  <a:glow rad="127000">
                    <a:schemeClr val="bg1">
                      <a:alpha val="90000"/>
                    </a:schemeClr>
                  </a:glow>
                </a:effectLst>
                <a:latin typeface="+mn-ea"/>
                <a:ea typeface="+mn-ea"/>
              </a:rPr>
              <a:t>melt</a:t>
            </a:r>
            <a:r>
              <a:rPr lang="ja-JP" altLang="en-US" dirty="0" smtClean="0">
                <a:solidFill>
                  <a:schemeClr val="accent1"/>
                </a:solidFill>
                <a:effectLst>
                  <a:glow rad="127000">
                    <a:schemeClr val="bg1">
                      <a:alpha val="90000"/>
                    </a:schemeClr>
                  </a:glow>
                </a:effectLst>
                <a:latin typeface="+mn-ea"/>
                <a:ea typeface="+mn-ea"/>
              </a:rPr>
              <a:t>関数）</a:t>
            </a:r>
            <a:endParaRPr lang="en-US" altLang="ja-JP" dirty="0" smtClean="0">
              <a:solidFill>
                <a:schemeClr val="accent1"/>
              </a:solidFill>
              <a:effectLst>
                <a:glow rad="127000">
                  <a:schemeClr val="bg1">
                    <a:alpha val="90000"/>
                  </a:schemeClr>
                </a:glow>
              </a:effectLst>
              <a:latin typeface="+mn-ea"/>
              <a:ea typeface="+mn-ea"/>
            </a:endParaRPr>
          </a:p>
          <a:p>
            <a:r>
              <a:rPr lang="en-US" altLang="ja-JP" sz="900" dirty="0" smtClean="0">
                <a:solidFill>
                  <a:schemeClr val="accent1"/>
                </a:solidFill>
                <a:effectLst>
                  <a:glow rad="127000">
                    <a:schemeClr val="bg1">
                      <a:alpha val="90000"/>
                    </a:schemeClr>
                  </a:glow>
                </a:effectLst>
                <a:latin typeface="+mn-ea"/>
                <a:ea typeface="+mn-ea"/>
              </a:rPr>
              <a:t>※</a:t>
            </a:r>
            <a:r>
              <a:rPr lang="ja-JP" altLang="en-US" sz="900" dirty="0" smtClean="0">
                <a:solidFill>
                  <a:schemeClr val="accent1"/>
                </a:solidFill>
                <a:effectLst>
                  <a:glow rad="127000">
                    <a:schemeClr val="bg1">
                      <a:alpha val="90000"/>
                    </a:schemeClr>
                  </a:glow>
                </a:effectLst>
                <a:latin typeface="+mn-ea"/>
                <a:ea typeface="+mn-ea"/>
              </a:rPr>
              <a:t>正確には関数ではなく「メソッド」です</a:t>
            </a:r>
            <a:endParaRPr lang="en-US" altLang="ja-JP" sz="800" dirty="0" smtClean="0">
              <a:solidFill>
                <a:schemeClr val="accent1"/>
              </a:solidFill>
              <a:effectLst>
                <a:glow rad="127000">
                  <a:schemeClr val="bg1">
                    <a:alpha val="90000"/>
                  </a:schemeClr>
                </a:glow>
              </a:effectLst>
              <a:latin typeface="+mn-ea"/>
              <a:ea typeface="+mn-ea"/>
            </a:endParaRPr>
          </a:p>
        </p:txBody>
      </p:sp>
      <p:cxnSp>
        <p:nvCxnSpPr>
          <p:cNvPr id="11" name="直線矢印コネクタ 10"/>
          <p:cNvCxnSpPr/>
          <p:nvPr/>
        </p:nvCxnSpPr>
        <p:spPr bwMode="auto">
          <a:xfrm flipH="1">
            <a:off x="1027117" y="2542889"/>
            <a:ext cx="337877" cy="420127"/>
          </a:xfrm>
          <a:prstGeom prst="straightConnector1">
            <a:avLst/>
          </a:prstGeom>
          <a:ln>
            <a:solidFill>
              <a:schemeClr val="accent1"/>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4" name="直線コネクタ 13"/>
          <p:cNvCxnSpPr/>
          <p:nvPr/>
        </p:nvCxnSpPr>
        <p:spPr bwMode="auto">
          <a:xfrm>
            <a:off x="680016" y="3229202"/>
            <a:ext cx="471596" cy="0"/>
          </a:xfrm>
          <a:prstGeom prst="line">
            <a:avLst/>
          </a:prstGeom>
          <a:ln>
            <a:headEnd type="none" w="med" len="med"/>
            <a:tailEnd type="none"/>
          </a:ln>
        </p:spPr>
        <p:style>
          <a:lnRef idx="3">
            <a:schemeClr val="accent1"/>
          </a:lnRef>
          <a:fillRef idx="0">
            <a:schemeClr val="accent1"/>
          </a:fillRef>
          <a:effectRef idx="2">
            <a:schemeClr val="accent1"/>
          </a:effectRef>
          <a:fontRef idx="minor">
            <a:schemeClr val="tx1"/>
          </a:fontRef>
        </p:style>
      </p:cxnSp>
      <p:sp>
        <p:nvSpPr>
          <p:cNvPr id="15" name="テキスト ボックス 14"/>
          <p:cNvSpPr txBox="1"/>
          <p:nvPr/>
        </p:nvSpPr>
        <p:spPr>
          <a:xfrm>
            <a:off x="4537113" y="2227425"/>
            <a:ext cx="1556871"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カッコの中に引数</a:t>
            </a:r>
            <a:endParaRPr lang="en-US" altLang="ja-JP" dirty="0" smtClean="0">
              <a:effectLst>
                <a:glow rad="127000">
                  <a:schemeClr val="bg1">
                    <a:alpha val="90000"/>
                  </a:schemeClr>
                </a:glow>
              </a:effectLst>
              <a:latin typeface="+mn-ea"/>
              <a:ea typeface="+mn-ea"/>
            </a:endParaRPr>
          </a:p>
        </p:txBody>
      </p:sp>
      <p:cxnSp>
        <p:nvCxnSpPr>
          <p:cNvPr id="16" name="直線矢印コネクタ 15"/>
          <p:cNvCxnSpPr>
            <a:stCxn id="15" idx="1"/>
          </p:cNvCxnSpPr>
          <p:nvPr/>
        </p:nvCxnSpPr>
        <p:spPr bwMode="auto">
          <a:xfrm flipH="1">
            <a:off x="1236371" y="2365925"/>
            <a:ext cx="3300742" cy="57052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p:cNvCxnSpPr/>
          <p:nvPr/>
        </p:nvCxnSpPr>
        <p:spPr bwMode="auto">
          <a:xfrm>
            <a:off x="5752563" y="2357596"/>
            <a:ext cx="2923505" cy="56885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テキスト ボックス 20"/>
          <p:cNvSpPr txBox="1"/>
          <p:nvPr/>
        </p:nvSpPr>
        <p:spPr>
          <a:xfrm>
            <a:off x="2751491" y="4048648"/>
            <a:ext cx="1785622" cy="646331"/>
          </a:xfrm>
          <a:prstGeom prst="rect">
            <a:avLst/>
          </a:prstGeom>
          <a:noFill/>
        </p:spPr>
        <p:txBody>
          <a:bodyPr wrap="square" rtlCol="0">
            <a:spAutoFit/>
          </a:bodyPr>
          <a:lstStyle/>
          <a:p>
            <a:r>
              <a:rPr lang="ja-JP" altLang="en-US" dirty="0" smtClean="0">
                <a:solidFill>
                  <a:schemeClr val="accent2">
                    <a:lumMod val="75000"/>
                  </a:schemeClr>
                </a:solidFill>
                <a:effectLst>
                  <a:glow rad="127000">
                    <a:schemeClr val="bg1">
                      <a:alpha val="90000"/>
                    </a:schemeClr>
                  </a:glow>
                </a:effectLst>
                <a:latin typeface="+mn-ea"/>
                <a:ea typeface="+mn-ea"/>
              </a:rPr>
              <a:t>第二引数</a:t>
            </a:r>
            <a:endParaRPr lang="en-US" altLang="ja-JP" dirty="0" smtClean="0">
              <a:solidFill>
                <a:schemeClr val="accent2">
                  <a:lumMod val="75000"/>
                </a:schemeClr>
              </a:solidFill>
              <a:effectLst>
                <a:glow rad="127000">
                  <a:schemeClr val="bg1">
                    <a:alpha val="90000"/>
                  </a:schemeClr>
                </a:glow>
              </a:effectLst>
              <a:latin typeface="+mn-ea"/>
              <a:ea typeface="+mn-ea"/>
            </a:endParaRPr>
          </a:p>
          <a:p>
            <a:r>
              <a:rPr lang="en-US" altLang="ja-JP" dirty="0" err="1">
                <a:solidFill>
                  <a:schemeClr val="accent2">
                    <a:lumMod val="75000"/>
                  </a:schemeClr>
                </a:solidFill>
                <a:effectLst>
                  <a:glow rad="127000">
                    <a:schemeClr val="bg1">
                      <a:alpha val="90000"/>
                    </a:schemeClr>
                  </a:glow>
                </a:effectLst>
                <a:latin typeface="+mn-ea"/>
                <a:ea typeface="+mn-ea"/>
              </a:rPr>
              <a:t>id_vars</a:t>
            </a:r>
            <a:r>
              <a:rPr lang="ja-JP" altLang="en-US" dirty="0">
                <a:solidFill>
                  <a:schemeClr val="accent2">
                    <a:lumMod val="75000"/>
                  </a:schemeClr>
                </a:solidFill>
                <a:effectLst>
                  <a:glow rad="127000">
                    <a:schemeClr val="bg1">
                      <a:alpha val="90000"/>
                    </a:schemeClr>
                  </a:glow>
                </a:effectLst>
                <a:latin typeface="+mn-ea"/>
                <a:ea typeface="+mn-ea"/>
              </a:rPr>
              <a:t>：</a:t>
            </a:r>
            <a:r>
              <a:rPr lang="en-US" altLang="ja-JP" dirty="0">
                <a:solidFill>
                  <a:schemeClr val="accent2">
                    <a:lumMod val="75000"/>
                  </a:schemeClr>
                </a:solidFill>
                <a:effectLst>
                  <a:glow rad="127000">
                    <a:schemeClr val="bg1">
                      <a:alpha val="90000"/>
                    </a:schemeClr>
                  </a:glow>
                </a:effectLst>
                <a:latin typeface="+mn-ea"/>
                <a:ea typeface="+mn-ea"/>
              </a:rPr>
              <a:t>ID</a:t>
            </a:r>
            <a:r>
              <a:rPr lang="ja-JP" altLang="en-US" dirty="0">
                <a:solidFill>
                  <a:schemeClr val="accent2">
                    <a:lumMod val="75000"/>
                  </a:schemeClr>
                </a:solidFill>
                <a:effectLst>
                  <a:glow rad="127000">
                    <a:schemeClr val="bg1">
                      <a:alpha val="90000"/>
                    </a:schemeClr>
                  </a:glow>
                </a:effectLst>
                <a:latin typeface="+mn-ea"/>
                <a:ea typeface="+mn-ea"/>
              </a:rPr>
              <a:t>として利用する変数（カラム）</a:t>
            </a:r>
            <a:endParaRPr lang="en-US" altLang="ja-JP" dirty="0" smtClean="0">
              <a:solidFill>
                <a:schemeClr val="accent2">
                  <a:lumMod val="75000"/>
                </a:schemeClr>
              </a:solidFill>
              <a:effectLst>
                <a:glow rad="127000">
                  <a:schemeClr val="bg1">
                    <a:alpha val="90000"/>
                  </a:schemeClr>
                </a:glow>
              </a:effectLst>
              <a:latin typeface="+mn-ea"/>
              <a:ea typeface="+mn-ea"/>
            </a:endParaRPr>
          </a:p>
        </p:txBody>
      </p:sp>
      <p:cxnSp>
        <p:nvCxnSpPr>
          <p:cNvPr id="22" name="直線矢印コネクタ 21"/>
          <p:cNvCxnSpPr/>
          <p:nvPr/>
        </p:nvCxnSpPr>
        <p:spPr bwMode="auto">
          <a:xfrm flipH="1" flipV="1">
            <a:off x="3335506" y="3227203"/>
            <a:ext cx="22687" cy="732062"/>
          </a:xfrm>
          <a:prstGeom prst="straightConnector1">
            <a:avLst/>
          </a:prstGeom>
          <a:ln>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24" name="テキスト ボックス 23"/>
          <p:cNvSpPr txBox="1"/>
          <p:nvPr/>
        </p:nvSpPr>
        <p:spPr>
          <a:xfrm>
            <a:off x="1660580" y="3325091"/>
            <a:ext cx="1805909" cy="461665"/>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引数はカンマで区切る</a:t>
            </a:r>
            <a:endParaRPr lang="en-US" altLang="ja-JP" dirty="0" smtClean="0">
              <a:effectLst>
                <a:glow rad="127000">
                  <a:schemeClr val="bg1">
                    <a:alpha val="90000"/>
                  </a:schemeClr>
                </a:glow>
              </a:effectLst>
              <a:latin typeface="+mn-ea"/>
              <a:ea typeface="+mn-ea"/>
            </a:endParaRPr>
          </a:p>
          <a:p>
            <a:r>
              <a:rPr lang="ja-JP" altLang="en-US" dirty="0" smtClean="0">
                <a:effectLst>
                  <a:glow rad="127000">
                    <a:schemeClr val="bg1">
                      <a:alpha val="90000"/>
                    </a:schemeClr>
                  </a:glow>
                </a:effectLst>
                <a:latin typeface="+mn-ea"/>
                <a:ea typeface="+mn-ea"/>
              </a:rPr>
              <a:t>（</a:t>
            </a:r>
            <a:r>
              <a:rPr lang="en-US" altLang="ja-JP" dirty="0" smtClean="0">
                <a:effectLst>
                  <a:glow rad="127000">
                    <a:schemeClr val="bg1">
                      <a:alpha val="90000"/>
                    </a:schemeClr>
                  </a:glow>
                </a:effectLst>
                <a:latin typeface="+mn-ea"/>
                <a:ea typeface="+mn-ea"/>
              </a:rPr>
              <a:t>Excel</a:t>
            </a:r>
            <a:r>
              <a:rPr lang="ja-JP" altLang="en-US" dirty="0" smtClean="0">
                <a:effectLst>
                  <a:glow rad="127000">
                    <a:schemeClr val="bg1">
                      <a:alpha val="90000"/>
                    </a:schemeClr>
                  </a:glow>
                </a:effectLst>
                <a:latin typeface="+mn-ea"/>
                <a:ea typeface="+mn-ea"/>
              </a:rPr>
              <a:t>の関数と同じ）</a:t>
            </a:r>
            <a:endParaRPr lang="en-US" altLang="ja-JP" dirty="0" smtClean="0">
              <a:effectLst>
                <a:glow rad="127000">
                  <a:schemeClr val="bg1">
                    <a:alpha val="90000"/>
                  </a:schemeClr>
                </a:glow>
              </a:effectLst>
              <a:latin typeface="+mn-ea"/>
              <a:ea typeface="+mn-ea"/>
            </a:endParaRPr>
          </a:p>
        </p:txBody>
      </p:sp>
      <p:cxnSp>
        <p:nvCxnSpPr>
          <p:cNvPr id="25" name="直線矢印コネクタ 24"/>
          <p:cNvCxnSpPr/>
          <p:nvPr/>
        </p:nvCxnSpPr>
        <p:spPr bwMode="auto">
          <a:xfrm flipH="1" flipV="1">
            <a:off x="1403811" y="3199944"/>
            <a:ext cx="285144" cy="16572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直線矢印コネクタ 27"/>
          <p:cNvCxnSpPr/>
          <p:nvPr/>
        </p:nvCxnSpPr>
        <p:spPr bwMode="auto">
          <a:xfrm flipV="1">
            <a:off x="5796593" y="3242794"/>
            <a:ext cx="60022" cy="1064200"/>
          </a:xfrm>
          <a:prstGeom prst="straightConnector1">
            <a:avLst/>
          </a:prstGeom>
          <a:ln>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56" name="テキスト ボックス 55"/>
          <p:cNvSpPr txBox="1"/>
          <p:nvPr/>
        </p:nvSpPr>
        <p:spPr>
          <a:xfrm>
            <a:off x="174351" y="2459525"/>
            <a:ext cx="964664" cy="276999"/>
          </a:xfrm>
          <a:prstGeom prst="rect">
            <a:avLst/>
          </a:prstGeom>
          <a:noFill/>
        </p:spPr>
        <p:txBody>
          <a:bodyPr wrap="square" rtlCol="0">
            <a:spAutoFit/>
          </a:bodyPr>
          <a:lstStyle/>
          <a:p>
            <a:r>
              <a:rPr lang="ja-JP" altLang="en-US" dirty="0" smtClean="0">
                <a:solidFill>
                  <a:schemeClr val="accent6"/>
                </a:solidFill>
                <a:effectLst>
                  <a:glow rad="127000">
                    <a:schemeClr val="bg1">
                      <a:alpha val="90000"/>
                    </a:schemeClr>
                  </a:glow>
                </a:effectLst>
                <a:latin typeface="+mn-ea"/>
                <a:ea typeface="+mn-ea"/>
              </a:rPr>
              <a:t>モジュール名</a:t>
            </a:r>
            <a:endParaRPr lang="en-US" altLang="ja-JP" dirty="0" smtClean="0">
              <a:solidFill>
                <a:schemeClr val="accent6"/>
              </a:solidFill>
              <a:effectLst>
                <a:glow rad="127000">
                  <a:schemeClr val="bg1">
                    <a:alpha val="90000"/>
                  </a:schemeClr>
                </a:glow>
              </a:effectLst>
              <a:latin typeface="+mn-ea"/>
              <a:ea typeface="+mn-ea"/>
            </a:endParaRPr>
          </a:p>
        </p:txBody>
      </p:sp>
      <p:cxnSp>
        <p:nvCxnSpPr>
          <p:cNvPr id="57" name="直線矢印コネクタ 56"/>
          <p:cNvCxnSpPr/>
          <p:nvPr/>
        </p:nvCxnSpPr>
        <p:spPr bwMode="auto">
          <a:xfrm>
            <a:off x="510700" y="2696478"/>
            <a:ext cx="11638" cy="235844"/>
          </a:xfrm>
          <a:prstGeom prst="straightConnector1">
            <a:avLst/>
          </a:prstGeom>
          <a:ln>
            <a:solidFill>
              <a:schemeClr val="accent6"/>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66" name="テキスト ボックス 65"/>
          <p:cNvSpPr txBox="1"/>
          <p:nvPr/>
        </p:nvSpPr>
        <p:spPr>
          <a:xfrm>
            <a:off x="6011496" y="3497600"/>
            <a:ext cx="3103552" cy="461665"/>
          </a:xfrm>
          <a:prstGeom prst="rect">
            <a:avLst/>
          </a:prstGeom>
          <a:noFill/>
        </p:spPr>
        <p:txBody>
          <a:bodyPr wrap="square" rtlCol="0">
            <a:spAutoFit/>
          </a:bodyPr>
          <a:lstStyle/>
          <a:p>
            <a:r>
              <a:rPr lang="ja-JP" altLang="en-US" dirty="0" smtClean="0">
                <a:solidFill>
                  <a:schemeClr val="accent4">
                    <a:lumMod val="75000"/>
                  </a:schemeClr>
                </a:solidFill>
                <a:effectLst>
                  <a:glow rad="127000">
                    <a:schemeClr val="bg1">
                      <a:alpha val="90000"/>
                    </a:schemeClr>
                  </a:glow>
                </a:effectLst>
                <a:latin typeface="+mn-ea"/>
                <a:ea typeface="+mn-ea"/>
              </a:rPr>
              <a:t>第四引数</a:t>
            </a:r>
            <a:endParaRPr lang="en-US" altLang="ja-JP" dirty="0" smtClean="0">
              <a:solidFill>
                <a:schemeClr val="accent4">
                  <a:lumMod val="75000"/>
                </a:schemeClr>
              </a:solidFill>
              <a:effectLst>
                <a:glow rad="127000">
                  <a:schemeClr val="bg1">
                    <a:alpha val="90000"/>
                  </a:schemeClr>
                </a:glow>
              </a:effectLst>
              <a:latin typeface="+mn-ea"/>
              <a:ea typeface="+mn-ea"/>
            </a:endParaRPr>
          </a:p>
          <a:p>
            <a:r>
              <a:rPr lang="en-US" altLang="ja-JP" dirty="0" err="1">
                <a:solidFill>
                  <a:schemeClr val="accent4">
                    <a:lumMod val="75000"/>
                  </a:schemeClr>
                </a:solidFill>
                <a:effectLst>
                  <a:glow rad="127000">
                    <a:schemeClr val="bg1">
                      <a:alpha val="90000"/>
                    </a:schemeClr>
                  </a:glow>
                </a:effectLst>
                <a:latin typeface="+mn-ea"/>
                <a:ea typeface="+mn-ea"/>
              </a:rPr>
              <a:t>value_name</a:t>
            </a:r>
            <a:r>
              <a:rPr lang="ja-JP" altLang="en-US" dirty="0">
                <a:solidFill>
                  <a:schemeClr val="accent4">
                    <a:lumMod val="75000"/>
                  </a:schemeClr>
                </a:solidFill>
                <a:effectLst>
                  <a:glow rad="127000">
                    <a:schemeClr val="bg1">
                      <a:alpha val="90000"/>
                    </a:schemeClr>
                  </a:glow>
                </a:effectLst>
                <a:latin typeface="+mn-ea"/>
                <a:ea typeface="+mn-ea"/>
              </a:rPr>
              <a:t>：</a:t>
            </a:r>
            <a:r>
              <a:rPr lang="en-US" altLang="ja-JP" dirty="0">
                <a:solidFill>
                  <a:schemeClr val="accent4">
                    <a:lumMod val="75000"/>
                  </a:schemeClr>
                </a:solidFill>
                <a:effectLst>
                  <a:glow rad="127000">
                    <a:schemeClr val="bg1">
                      <a:alpha val="90000"/>
                    </a:schemeClr>
                  </a:glow>
                </a:effectLst>
                <a:latin typeface="+mn-ea"/>
                <a:ea typeface="+mn-ea"/>
              </a:rPr>
              <a:t>value</a:t>
            </a:r>
            <a:r>
              <a:rPr lang="ja-JP" altLang="en-US" dirty="0">
                <a:solidFill>
                  <a:schemeClr val="accent4">
                    <a:lumMod val="75000"/>
                  </a:schemeClr>
                </a:solidFill>
                <a:effectLst>
                  <a:glow rad="127000">
                    <a:schemeClr val="bg1">
                      <a:alpha val="90000"/>
                    </a:schemeClr>
                  </a:glow>
                </a:effectLst>
                <a:latin typeface="+mn-ea"/>
                <a:ea typeface="+mn-ea"/>
              </a:rPr>
              <a:t>変数の変数（カラム）名</a:t>
            </a:r>
            <a:endParaRPr lang="en-US" altLang="ja-JP" dirty="0" smtClean="0">
              <a:solidFill>
                <a:schemeClr val="accent4">
                  <a:lumMod val="75000"/>
                </a:schemeClr>
              </a:solidFill>
              <a:effectLst>
                <a:glow rad="127000">
                  <a:schemeClr val="bg1">
                    <a:alpha val="90000"/>
                  </a:schemeClr>
                </a:glow>
              </a:effectLst>
              <a:latin typeface="+mn-ea"/>
              <a:ea typeface="+mn-ea"/>
            </a:endParaRPr>
          </a:p>
        </p:txBody>
      </p:sp>
      <p:cxnSp>
        <p:nvCxnSpPr>
          <p:cNvPr id="67" name="直線矢印コネクタ 66"/>
          <p:cNvCxnSpPr/>
          <p:nvPr/>
        </p:nvCxnSpPr>
        <p:spPr bwMode="auto">
          <a:xfrm flipV="1">
            <a:off x="7100131" y="3177515"/>
            <a:ext cx="72565" cy="406188"/>
          </a:xfrm>
          <a:prstGeom prst="straightConnector1">
            <a:avLst/>
          </a:prstGeom>
          <a:ln>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69" name="図 68"/>
          <p:cNvPicPr>
            <a:picLocks noChangeAspect="1"/>
          </p:cNvPicPr>
          <p:nvPr/>
        </p:nvPicPr>
        <p:blipFill rotWithShape="1">
          <a:blip r:embed="rId3"/>
          <a:srcRect b="54359"/>
          <a:stretch/>
        </p:blipFill>
        <p:spPr>
          <a:xfrm>
            <a:off x="4855756" y="5064040"/>
            <a:ext cx="2648791" cy="1294124"/>
          </a:xfrm>
          <a:prstGeom prst="rect">
            <a:avLst/>
          </a:prstGeom>
        </p:spPr>
      </p:pic>
      <p:cxnSp>
        <p:nvCxnSpPr>
          <p:cNvPr id="70" name="直線矢印コネクタ 69"/>
          <p:cNvCxnSpPr/>
          <p:nvPr/>
        </p:nvCxnSpPr>
        <p:spPr bwMode="auto">
          <a:xfrm>
            <a:off x="6714880" y="4567861"/>
            <a:ext cx="164451" cy="467116"/>
          </a:xfrm>
          <a:prstGeom prst="straightConnector1">
            <a:avLst/>
          </a:prstGeom>
          <a:ln w="28575">
            <a:solidFill>
              <a:schemeClr val="accent3">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72" name="直線矢印コネクタ 71"/>
          <p:cNvCxnSpPr/>
          <p:nvPr/>
        </p:nvCxnSpPr>
        <p:spPr bwMode="auto">
          <a:xfrm>
            <a:off x="7355175" y="3959265"/>
            <a:ext cx="8080" cy="1117260"/>
          </a:xfrm>
          <a:prstGeom prst="straightConnector1">
            <a:avLst/>
          </a:prstGeom>
          <a:ln w="28575">
            <a:solidFill>
              <a:schemeClr val="accent4">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74" name="直線矢印コネクタ 73"/>
          <p:cNvCxnSpPr/>
          <p:nvPr/>
        </p:nvCxnSpPr>
        <p:spPr bwMode="auto">
          <a:xfrm>
            <a:off x="4162444" y="4567861"/>
            <a:ext cx="1017918" cy="474664"/>
          </a:xfrm>
          <a:prstGeom prst="straightConnector1">
            <a:avLst/>
          </a:prstGeom>
          <a:ln w="28575">
            <a:solidFill>
              <a:schemeClr val="accent2">
                <a:lumMod val="75000"/>
              </a:schemeClr>
            </a:solidFill>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75" name="テキスト ボックス 74"/>
          <p:cNvSpPr txBox="1"/>
          <p:nvPr/>
        </p:nvSpPr>
        <p:spPr>
          <a:xfrm>
            <a:off x="4776085" y="4136794"/>
            <a:ext cx="3381847" cy="461665"/>
          </a:xfrm>
          <a:prstGeom prst="rect">
            <a:avLst/>
          </a:prstGeom>
          <a:noFill/>
        </p:spPr>
        <p:txBody>
          <a:bodyPr wrap="square" rtlCol="0">
            <a:spAutoFit/>
          </a:bodyPr>
          <a:lstStyle/>
          <a:p>
            <a:r>
              <a:rPr lang="ja-JP" altLang="en-US" dirty="0" smtClean="0">
                <a:solidFill>
                  <a:schemeClr val="accent3">
                    <a:lumMod val="75000"/>
                  </a:schemeClr>
                </a:solidFill>
                <a:effectLst>
                  <a:glow rad="127000">
                    <a:schemeClr val="bg1">
                      <a:alpha val="90000"/>
                    </a:schemeClr>
                  </a:glow>
                </a:effectLst>
                <a:latin typeface="+mn-ea"/>
                <a:ea typeface="+mn-ea"/>
              </a:rPr>
              <a:t>第三引数</a:t>
            </a:r>
            <a:endParaRPr lang="en-US" altLang="ja-JP" dirty="0" smtClean="0">
              <a:solidFill>
                <a:schemeClr val="accent3">
                  <a:lumMod val="75000"/>
                </a:schemeClr>
              </a:solidFill>
              <a:effectLst>
                <a:glow rad="127000">
                  <a:schemeClr val="bg1">
                    <a:alpha val="90000"/>
                  </a:schemeClr>
                </a:glow>
              </a:effectLst>
              <a:latin typeface="+mn-ea"/>
              <a:ea typeface="+mn-ea"/>
            </a:endParaRPr>
          </a:p>
          <a:p>
            <a:r>
              <a:rPr lang="en-US" altLang="ja-JP" dirty="0" err="1">
                <a:solidFill>
                  <a:schemeClr val="accent3">
                    <a:lumMod val="75000"/>
                  </a:schemeClr>
                </a:solidFill>
                <a:effectLst>
                  <a:glow rad="127000">
                    <a:schemeClr val="bg1">
                      <a:alpha val="90000"/>
                    </a:schemeClr>
                  </a:glow>
                </a:effectLst>
                <a:latin typeface="+mn-ea"/>
                <a:ea typeface="+mn-ea"/>
              </a:rPr>
              <a:t>var_name</a:t>
            </a:r>
            <a:r>
              <a:rPr lang="ja-JP" altLang="en-US" dirty="0">
                <a:solidFill>
                  <a:schemeClr val="accent3">
                    <a:lumMod val="75000"/>
                  </a:schemeClr>
                </a:solidFill>
                <a:effectLst>
                  <a:glow rad="127000">
                    <a:schemeClr val="bg1">
                      <a:alpha val="90000"/>
                    </a:schemeClr>
                  </a:glow>
                </a:effectLst>
                <a:latin typeface="+mn-ea"/>
                <a:ea typeface="+mn-ea"/>
              </a:rPr>
              <a:t>：</a:t>
            </a:r>
            <a:r>
              <a:rPr lang="en-US" altLang="ja-JP" dirty="0">
                <a:solidFill>
                  <a:schemeClr val="accent3">
                    <a:lumMod val="75000"/>
                  </a:schemeClr>
                </a:solidFill>
                <a:effectLst>
                  <a:glow rad="127000">
                    <a:schemeClr val="bg1">
                      <a:alpha val="90000"/>
                    </a:schemeClr>
                  </a:glow>
                </a:effectLst>
                <a:latin typeface="+mn-ea"/>
                <a:ea typeface="+mn-ea"/>
              </a:rPr>
              <a:t>variable</a:t>
            </a:r>
            <a:r>
              <a:rPr lang="ja-JP" altLang="en-US" dirty="0">
                <a:solidFill>
                  <a:schemeClr val="accent3">
                    <a:lumMod val="75000"/>
                  </a:schemeClr>
                </a:solidFill>
                <a:effectLst>
                  <a:glow rad="127000">
                    <a:schemeClr val="bg1">
                      <a:alpha val="90000"/>
                    </a:schemeClr>
                  </a:glow>
                </a:effectLst>
                <a:latin typeface="+mn-ea"/>
                <a:ea typeface="+mn-ea"/>
              </a:rPr>
              <a:t>変数の変数（カラム）</a:t>
            </a:r>
            <a:r>
              <a:rPr lang="ja-JP" altLang="en-US" dirty="0" smtClean="0">
                <a:solidFill>
                  <a:schemeClr val="accent3">
                    <a:lumMod val="75000"/>
                  </a:schemeClr>
                </a:solidFill>
                <a:effectLst>
                  <a:glow rad="127000">
                    <a:schemeClr val="bg1">
                      <a:alpha val="90000"/>
                    </a:schemeClr>
                  </a:glow>
                </a:effectLst>
                <a:latin typeface="+mn-ea"/>
                <a:ea typeface="+mn-ea"/>
              </a:rPr>
              <a:t>名</a:t>
            </a:r>
            <a:endParaRPr lang="en-US" altLang="ja-JP" dirty="0" smtClean="0">
              <a:solidFill>
                <a:schemeClr val="accent3">
                  <a:lumMod val="75000"/>
                </a:schemeClr>
              </a:solidFill>
              <a:effectLst>
                <a:glow rad="127000">
                  <a:schemeClr val="bg1">
                    <a:alpha val="90000"/>
                  </a:schemeClr>
                </a:glow>
              </a:effectLst>
              <a:latin typeface="+mn-ea"/>
              <a:ea typeface="+mn-ea"/>
            </a:endParaRPr>
          </a:p>
        </p:txBody>
      </p:sp>
      <p:sp>
        <p:nvSpPr>
          <p:cNvPr id="77" name="角丸四角形 76"/>
          <p:cNvSpPr/>
          <p:nvPr/>
        </p:nvSpPr>
        <p:spPr bwMode="auto">
          <a:xfrm>
            <a:off x="5215420" y="5065946"/>
            <a:ext cx="1441646" cy="189845"/>
          </a:xfrm>
          <a:prstGeom prst="roundRect">
            <a:avLst/>
          </a:prstGeom>
          <a:noFill/>
          <a:ln w="19050" cap="flat" cmpd="sng" algn="ctr">
            <a:solidFill>
              <a:schemeClr val="accent2">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8" name="角丸四角形 77"/>
          <p:cNvSpPr/>
          <p:nvPr/>
        </p:nvSpPr>
        <p:spPr bwMode="auto">
          <a:xfrm>
            <a:off x="6692524" y="5064040"/>
            <a:ext cx="423679" cy="191751"/>
          </a:xfrm>
          <a:prstGeom prst="roundRect">
            <a:avLst/>
          </a:prstGeom>
          <a:noFill/>
          <a:ln w="19050" cap="flat" cmpd="sng" algn="ctr">
            <a:solidFill>
              <a:schemeClr val="accent3">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79" name="角丸四角形 78"/>
          <p:cNvSpPr/>
          <p:nvPr/>
        </p:nvSpPr>
        <p:spPr bwMode="auto">
          <a:xfrm>
            <a:off x="7146289" y="5070185"/>
            <a:ext cx="423679" cy="191751"/>
          </a:xfrm>
          <a:prstGeom prst="roundRect">
            <a:avLst/>
          </a:prstGeom>
          <a:noFill/>
          <a:ln w="19050" cap="flat" cmpd="sng" algn="ctr">
            <a:solidFill>
              <a:schemeClr val="accent4">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2" name="テキスト ボックス 81"/>
          <p:cNvSpPr txBox="1"/>
          <p:nvPr/>
        </p:nvSpPr>
        <p:spPr>
          <a:xfrm>
            <a:off x="631065" y="5449559"/>
            <a:ext cx="45719" cy="369332"/>
          </a:xfrm>
          <a:prstGeom prst="rect">
            <a:avLst/>
          </a:prstGeom>
          <a:noFill/>
        </p:spPr>
        <p:txBody>
          <a:bodyPr wrap="square" rtlCol="0">
            <a:spAutoFit/>
          </a:bodyPr>
          <a:lstStyle/>
          <a:p>
            <a:r>
              <a:rPr kumimoji="1" lang="ja-JP" altLang="en-US" sz="1800" dirty="0" smtClean="0">
                <a:ea typeface="HGS創英角ｺﾞｼｯｸUB" panose="020B0900000000000000" pitchFamily="50" charset="-128"/>
              </a:rPr>
              <a:t>　</a:t>
            </a:r>
            <a:endParaRPr kumimoji="1" lang="ja-JP" altLang="en-US" sz="1800" dirty="0">
              <a:ea typeface="HGS創英角ｺﾞｼｯｸUB" panose="020B0900000000000000" pitchFamily="50" charset="-128"/>
            </a:endParaRPr>
          </a:p>
        </p:txBody>
      </p:sp>
      <p:sp>
        <p:nvSpPr>
          <p:cNvPr id="86" name="Rectangle 5"/>
          <p:cNvSpPr>
            <a:spLocks noChangeArrowheads="1"/>
          </p:cNvSpPr>
          <p:nvPr/>
        </p:nvSpPr>
        <p:spPr bwMode="auto">
          <a:xfrm>
            <a:off x="349792" y="5057754"/>
            <a:ext cx="2461126"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dirty="0" smtClean="0">
                <a:ln>
                  <a:noFill/>
                </a:ln>
                <a:solidFill>
                  <a:schemeClr val="tx1"/>
                </a:solidFill>
                <a:effectLst/>
                <a:latin typeface="Arial Unicode MS"/>
                <a:ea typeface="var(--jp-code-font-family)"/>
              </a:rPr>
              <a:t>pd</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0" i="0" u="none" strike="noStrike" cap="none" normalizeH="0" baseline="0" dirty="0" smtClean="0">
                <a:ln>
                  <a:noFill/>
                </a:ln>
                <a:solidFill>
                  <a:schemeClr val="tx1"/>
                </a:solidFill>
                <a:effectLst/>
                <a:latin typeface="Arial Unicode MS"/>
                <a:ea typeface="var(--jp-code-font-family)"/>
              </a:rPr>
              <a:t>melt</a:t>
            </a:r>
            <a:r>
              <a:rPr kumimoji="0" lang="ja-JP" altLang="ja-JP" sz="1000" b="1" i="0" u="none" strike="noStrike" cap="none" normalizeH="0" baseline="0" dirty="0" smtClean="0">
                <a:ln>
                  <a:noFill/>
                </a:ln>
                <a:solidFill>
                  <a:srgbClr val="B27D12"/>
                </a:solidFill>
                <a:effectLst/>
                <a:latin typeface="Arial Unicode MS"/>
                <a:ea typeface="var(--jp-code-font-family)"/>
              </a:rPr>
              <a:t>( </a:t>
            </a:r>
            <a:r>
              <a:rPr kumimoji="0" lang="ja-JP" altLang="ja-JP" sz="1000" b="0" i="0" u="none" strike="noStrike" cap="none" normalizeH="0" baseline="0" dirty="0" smtClean="0">
                <a:ln>
                  <a:noFill/>
                </a:ln>
                <a:solidFill>
                  <a:schemeClr val="accent5"/>
                </a:solidFill>
                <a:effectLst/>
                <a:latin typeface="Arial Unicode MS"/>
                <a:ea typeface="var(--jp-code-font-family)"/>
              </a:rPr>
              <a:t>frame</a:t>
            </a:r>
            <a:r>
              <a:rPr kumimoji="0" lang="ja-JP" altLang="ja-JP" sz="1000" b="1" i="0" u="none" strike="noStrike" cap="none" normalizeH="0" baseline="0" dirty="0" smtClean="0">
                <a:ln>
                  <a:noFill/>
                </a:ln>
                <a:solidFill>
                  <a:schemeClr val="accent5"/>
                </a:solidFill>
                <a:effectLst/>
                <a:latin typeface="Arial Unicode MS"/>
                <a:ea typeface="var(--jp-code-font-family)"/>
              </a:rPr>
              <a:t>:</a:t>
            </a:r>
            <a:r>
              <a:rPr kumimoji="0" lang="ja-JP" altLang="ja-JP" sz="1000" b="0" i="0" u="none" strike="noStrike" cap="none" normalizeH="0" baseline="0" dirty="0" smtClean="0">
                <a:ln>
                  <a:noFill/>
                </a:ln>
                <a:solidFill>
                  <a:schemeClr val="accent5"/>
                </a:solidFill>
                <a:effectLst/>
                <a:latin typeface="Arial Unicode MS"/>
                <a:ea typeface="var(--jp-code-font-family)"/>
              </a:rPr>
              <a:t> </a:t>
            </a:r>
            <a:r>
              <a:rPr kumimoji="0" lang="ja-JP" altLang="ja-JP" sz="1000" b="1" i="0" u="none" strike="noStrike" cap="none" normalizeH="0" baseline="0" dirty="0" smtClean="0">
                <a:ln>
                  <a:noFill/>
                </a:ln>
                <a:solidFill>
                  <a:schemeClr val="accent5"/>
                </a:solidFill>
                <a:effectLst/>
                <a:latin typeface="Arial Unicode MS"/>
                <a:ea typeface="var(--jp-code-font-family)"/>
              </a:rPr>
              <a:t>'DataFrame'</a:t>
            </a:r>
            <a:r>
              <a:rPr kumimoji="0" lang="ja-JP" altLang="ja-JP" sz="1000" b="1" i="0" u="none" strike="noStrike" cap="none" normalizeH="0" baseline="0" dirty="0" smtClean="0">
                <a:ln>
                  <a:noFill/>
                </a:ln>
                <a:solidFill>
                  <a:srgbClr val="B27D12"/>
                </a:solidFill>
                <a:effectLst/>
                <a:latin typeface="Arial Unicode MS"/>
                <a:ea typeface="var(--jp-code-font-family)"/>
              </a:rPr>
              <a:t>, </a:t>
            </a:r>
            <a:endParaRPr kumimoji="0" lang="en-US" altLang="ja-JP" sz="1000" b="1" i="0" u="none" strike="noStrike" cap="none" normalizeH="0" baseline="0" dirty="0" smtClean="0">
              <a:ln>
                <a:noFill/>
              </a:ln>
              <a:solidFill>
                <a:srgbClr val="B27D12"/>
              </a:solidFill>
              <a:effectLst/>
              <a:latin typeface="Arial Unicode MS"/>
              <a:ea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dirty="0">
                <a:solidFill>
                  <a:srgbClr val="B27D12"/>
                </a:solidFill>
                <a:latin typeface="Arial Unicode MS"/>
                <a:ea typeface="var(--jp-code-font-family)"/>
              </a:rPr>
              <a:t>	</a:t>
            </a:r>
            <a:r>
              <a:rPr kumimoji="0" lang="ja-JP" altLang="ja-JP" sz="1000" b="0" i="0" u="none" strike="noStrike" cap="none" normalizeH="0" baseline="0" dirty="0" smtClean="0">
                <a:ln>
                  <a:noFill/>
                </a:ln>
                <a:solidFill>
                  <a:schemeClr val="accent2">
                    <a:lumMod val="75000"/>
                  </a:schemeClr>
                </a:solidFill>
                <a:effectLst/>
                <a:latin typeface="Arial Unicode MS"/>
                <a:ea typeface="var(--jp-code-font-family)"/>
              </a:rPr>
              <a:t>id_vars</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1" i="0" u="none" strike="noStrike" cap="none" normalizeH="0" baseline="0" dirty="0" smtClean="0">
                <a:ln>
                  <a:noFill/>
                </a:ln>
                <a:solidFill>
                  <a:srgbClr val="007427"/>
                </a:solidFill>
                <a:effectLst/>
                <a:latin typeface="Arial Unicode MS"/>
                <a:ea typeface="var(--jp-code-font-family)"/>
              </a:rPr>
              <a:t>None</a:t>
            </a:r>
            <a:r>
              <a:rPr kumimoji="0" lang="ja-JP" altLang="ja-JP" sz="1000" b="1" i="0" u="none" strike="noStrike" cap="none" normalizeH="0" baseline="0" dirty="0" smtClean="0">
                <a:ln>
                  <a:noFill/>
                </a:ln>
                <a:solidFill>
                  <a:srgbClr val="B27D12"/>
                </a:solidFill>
                <a:effectLst/>
                <a:latin typeface="Arial Unicode MS"/>
                <a:ea typeface="var(--jp-code-font-family)"/>
              </a:rPr>
              <a:t>, </a:t>
            </a:r>
            <a:r>
              <a:rPr kumimoji="0" lang="en-US" altLang="ja-JP" sz="1000" b="1" i="0" u="none" strike="noStrike" cap="none" normalizeH="0" baseline="0" dirty="0" smtClean="0">
                <a:ln>
                  <a:noFill/>
                </a:ln>
                <a:solidFill>
                  <a:srgbClr val="B27D12"/>
                </a:solidFill>
                <a:effectLst/>
                <a:latin typeface="Arial Unicode MS"/>
                <a:ea typeface="var(--jp-code-font-family)"/>
              </a:rPr>
              <a:t>	</a:t>
            </a:r>
            <a:r>
              <a:rPr kumimoji="0" lang="ja-JP" altLang="ja-JP" sz="1000" b="0" i="0" u="none" strike="noStrike" cap="none" normalizeH="0" baseline="0" dirty="0" smtClean="0">
                <a:ln>
                  <a:noFill/>
                </a:ln>
                <a:solidFill>
                  <a:schemeClr val="tx1"/>
                </a:solidFill>
                <a:effectLst/>
                <a:latin typeface="Arial Unicode MS"/>
                <a:ea typeface="var(--jp-code-font-family)"/>
              </a:rPr>
              <a:t>value_vars</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1" i="0" u="none" strike="noStrike" cap="none" normalizeH="0" baseline="0" dirty="0" smtClean="0">
                <a:ln>
                  <a:noFill/>
                </a:ln>
                <a:solidFill>
                  <a:srgbClr val="007427"/>
                </a:solidFill>
                <a:effectLst/>
                <a:latin typeface="Arial Unicode MS"/>
                <a:ea typeface="var(--jp-code-font-family)"/>
              </a:rPr>
              <a:t>None</a:t>
            </a:r>
            <a:r>
              <a:rPr kumimoji="0" lang="ja-JP" altLang="ja-JP" sz="1000" b="1" i="0" u="none" strike="noStrike" cap="none" normalizeH="0" baseline="0" dirty="0" smtClean="0">
                <a:ln>
                  <a:noFill/>
                </a:ln>
                <a:solidFill>
                  <a:srgbClr val="B27D12"/>
                </a:solidFill>
                <a:effectLst/>
                <a:latin typeface="Arial Unicode MS"/>
                <a:ea typeface="var(--jp-code-font-family)"/>
              </a:rPr>
              <a:t>, </a:t>
            </a:r>
            <a:r>
              <a:rPr kumimoji="0" lang="en-US" altLang="ja-JP" sz="1000" b="1" i="0" u="none" strike="noStrike" cap="none" normalizeH="0" baseline="0" dirty="0" smtClean="0">
                <a:ln>
                  <a:noFill/>
                </a:ln>
                <a:solidFill>
                  <a:srgbClr val="B27D12"/>
                </a:solidFill>
                <a:effectLst/>
                <a:latin typeface="Arial Unicode MS"/>
                <a:ea typeface="var(--jp-code-font-family)"/>
              </a:rPr>
              <a:t>	</a:t>
            </a:r>
            <a:r>
              <a:rPr kumimoji="0" lang="ja-JP" altLang="ja-JP" sz="1000" b="0" i="0" u="none" strike="noStrike" cap="none" normalizeH="0" baseline="0" dirty="0" smtClean="0">
                <a:ln>
                  <a:noFill/>
                </a:ln>
                <a:solidFill>
                  <a:schemeClr val="accent3">
                    <a:lumMod val="75000"/>
                  </a:schemeClr>
                </a:solidFill>
                <a:effectLst/>
                <a:latin typeface="Arial Unicode MS"/>
                <a:ea typeface="var(--jp-code-font-family)"/>
              </a:rPr>
              <a:t>var_name</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1" i="0" u="none" strike="noStrike" cap="none" normalizeH="0" baseline="0" dirty="0" smtClean="0">
                <a:ln>
                  <a:noFill/>
                </a:ln>
                <a:solidFill>
                  <a:srgbClr val="007427"/>
                </a:solidFill>
                <a:effectLst/>
                <a:latin typeface="Arial Unicode MS"/>
                <a:ea typeface="var(--jp-code-font-family)"/>
              </a:rPr>
              <a:t>None</a:t>
            </a:r>
            <a:r>
              <a:rPr kumimoji="0" lang="ja-JP" altLang="ja-JP" sz="1000" b="1" i="0" u="none" strike="noStrike" cap="none" normalizeH="0" baseline="0" dirty="0" smtClean="0">
                <a:ln>
                  <a:noFill/>
                </a:ln>
                <a:solidFill>
                  <a:srgbClr val="B27D12"/>
                </a:solidFill>
                <a:effectLst/>
                <a:latin typeface="Arial Unicode MS"/>
                <a:ea typeface="var(--jp-code-font-family)"/>
              </a:rPr>
              <a:t>, </a:t>
            </a:r>
            <a:r>
              <a:rPr kumimoji="0" lang="en-US" altLang="ja-JP" sz="1000" b="1" i="0" u="none" strike="noStrike" cap="none" normalizeH="0" baseline="0" dirty="0" smtClean="0">
                <a:ln>
                  <a:noFill/>
                </a:ln>
                <a:solidFill>
                  <a:srgbClr val="B27D12"/>
                </a:solidFill>
                <a:effectLst/>
                <a:latin typeface="Arial Unicode MS"/>
                <a:ea typeface="var(--jp-code-font-family)"/>
              </a:rPr>
              <a:t>	</a:t>
            </a:r>
            <a:r>
              <a:rPr kumimoji="0" lang="ja-JP" altLang="ja-JP" sz="1000" b="0" i="0" u="none" strike="noStrike" cap="none" normalizeH="0" baseline="0" dirty="0" smtClean="0">
                <a:ln>
                  <a:noFill/>
                </a:ln>
                <a:solidFill>
                  <a:schemeClr val="accent4">
                    <a:lumMod val="75000"/>
                  </a:schemeClr>
                </a:solidFill>
                <a:effectLst/>
                <a:latin typeface="Arial Unicode MS"/>
                <a:ea typeface="var(--jp-code-font-family)"/>
              </a:rPr>
              <a:t>value_name</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1" i="0" u="none" strike="noStrike" cap="none" normalizeH="0" baseline="0" dirty="0" smtClean="0">
                <a:ln>
                  <a:noFill/>
                </a:ln>
                <a:solidFill>
                  <a:srgbClr val="0065CA"/>
                </a:solidFill>
                <a:effectLst/>
                <a:latin typeface="Arial Unicode MS"/>
                <a:ea typeface="var(--jp-code-font-family)"/>
              </a:rPr>
              <a:t>'value'</a:t>
            </a:r>
            <a:r>
              <a:rPr kumimoji="0" lang="ja-JP" altLang="ja-JP" sz="1000" b="1" i="0" u="none" strike="noStrike" cap="none" normalizeH="0" baseline="0" dirty="0" smtClean="0">
                <a:ln>
                  <a:noFill/>
                </a:ln>
                <a:solidFill>
                  <a:srgbClr val="B27D12"/>
                </a:solidFill>
                <a:effectLst/>
                <a:latin typeface="Arial Unicode MS"/>
                <a:ea typeface="var(--jp-code-font-family)"/>
              </a:rPr>
              <a:t>, </a:t>
            </a:r>
            <a:r>
              <a:rPr kumimoji="0" lang="en-US" altLang="ja-JP" sz="1000" b="1" i="0" u="none" strike="noStrike" cap="none" normalizeH="0" baseline="0" dirty="0" smtClean="0">
                <a:ln>
                  <a:noFill/>
                </a:ln>
                <a:solidFill>
                  <a:srgbClr val="B27D12"/>
                </a:solidFill>
                <a:effectLst/>
                <a:latin typeface="Arial Unicode MS"/>
                <a:ea typeface="var(--jp-code-font-family)"/>
              </a:rPr>
              <a:t>	</a:t>
            </a:r>
            <a:r>
              <a:rPr kumimoji="0" lang="ja-JP" altLang="ja-JP" sz="1000" b="0" i="0" u="none" strike="noStrike" cap="none" normalizeH="0" baseline="0" dirty="0" smtClean="0">
                <a:ln>
                  <a:noFill/>
                </a:ln>
                <a:solidFill>
                  <a:schemeClr val="tx1"/>
                </a:solidFill>
                <a:effectLst/>
                <a:latin typeface="Arial Unicode MS"/>
                <a:ea typeface="var(--jp-code-font-family)"/>
              </a:rPr>
              <a:t>col_level</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1" i="0" u="none" strike="noStrike" cap="none" normalizeH="0" baseline="0" dirty="0" smtClean="0">
                <a:ln>
                  <a:noFill/>
                </a:ln>
                <a:solidFill>
                  <a:srgbClr val="007427"/>
                </a:solidFill>
                <a:effectLst/>
                <a:latin typeface="Arial Unicode MS"/>
                <a:ea typeface="var(--jp-code-font-family)"/>
              </a:rPr>
              <a:t>None</a:t>
            </a:r>
            <a:r>
              <a:rPr kumimoji="0" lang="ja-JP" altLang="ja-JP" sz="1000" b="1" i="0" u="none" strike="noStrike" cap="none" normalizeH="0" baseline="0" dirty="0" smtClean="0">
                <a:ln>
                  <a:noFill/>
                </a:ln>
                <a:solidFill>
                  <a:srgbClr val="B27D12"/>
                </a:solidFill>
                <a:effectLst/>
                <a:latin typeface="Arial Unicode MS"/>
                <a:ea typeface="var(--jp-code-font-family)"/>
              </a:rPr>
              <a:t>, </a:t>
            </a:r>
            <a:endParaRPr kumimoji="0" lang="en-US" altLang="ja-JP" sz="1000" b="1" i="0" u="none" strike="noStrike" cap="none" normalizeH="0" baseline="0" dirty="0" smtClean="0">
              <a:ln>
                <a:noFill/>
              </a:ln>
              <a:solidFill>
                <a:srgbClr val="B27D12"/>
              </a:solidFill>
              <a:effectLst/>
              <a:latin typeface="Arial Unicode MS"/>
              <a:ea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1" dirty="0">
                <a:solidFill>
                  <a:srgbClr val="B27D12"/>
                </a:solidFill>
                <a:latin typeface="Arial Unicode MS"/>
                <a:ea typeface="var(--jp-code-font-family)"/>
              </a:rPr>
              <a:t>	</a:t>
            </a:r>
            <a:r>
              <a:rPr kumimoji="0" lang="ja-JP" altLang="ja-JP" sz="1000" b="0" i="0" u="none" strike="noStrike" cap="none" normalizeH="0" baseline="0" dirty="0" smtClean="0">
                <a:ln>
                  <a:noFill/>
                </a:ln>
                <a:solidFill>
                  <a:schemeClr val="tx1"/>
                </a:solidFill>
                <a:effectLst/>
                <a:latin typeface="Arial Unicode MS"/>
                <a:ea typeface="var(--jp-code-font-family)"/>
              </a:rPr>
              <a:t>ignore_index</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0" i="0" u="none" strike="noStrike" cap="none" normalizeH="0" baseline="0" dirty="0" smtClean="0">
                <a:ln>
                  <a:noFill/>
                </a:ln>
                <a:solidFill>
                  <a:schemeClr val="tx1"/>
                </a:solidFill>
                <a:effectLst/>
                <a:latin typeface="Arial Unicode MS"/>
                <a:ea typeface="var(--jp-code-font-family)"/>
              </a:rPr>
              <a:t> bool </a:t>
            </a:r>
            <a:r>
              <a:rPr kumimoji="0" lang="ja-JP" altLang="ja-JP" sz="1000" b="1" i="0" u="none" strike="noStrike" cap="none" normalizeH="0" baseline="0" dirty="0" smtClean="0">
                <a:ln>
                  <a:noFill/>
                </a:ln>
                <a:solidFill>
                  <a:srgbClr val="B27D12"/>
                </a:solidFill>
                <a:effectLst/>
                <a:latin typeface="Arial Unicode MS"/>
                <a:ea typeface="var(--jp-code-font-family)"/>
              </a:rPr>
              <a:t>=</a:t>
            </a:r>
            <a:r>
              <a:rPr kumimoji="0" lang="ja-JP" altLang="ja-JP" sz="1000" b="0" i="0" u="none" strike="noStrike" cap="none" normalizeH="0" baseline="0" dirty="0" smtClean="0">
                <a:ln>
                  <a:noFill/>
                </a:ln>
                <a:solidFill>
                  <a:schemeClr val="tx1"/>
                </a:solidFill>
                <a:effectLst/>
                <a:latin typeface="Arial Unicode MS"/>
                <a:ea typeface="var(--jp-code-font-family)"/>
              </a:rPr>
              <a:t> </a:t>
            </a:r>
            <a:r>
              <a:rPr kumimoji="0" lang="ja-JP" altLang="ja-JP" sz="1000" b="1" i="0" u="none" strike="noStrike" cap="none" normalizeH="0" baseline="0" dirty="0" smtClean="0">
                <a:ln>
                  <a:noFill/>
                </a:ln>
                <a:solidFill>
                  <a:srgbClr val="007427"/>
                </a:solidFill>
                <a:effectLst/>
                <a:latin typeface="Arial Unicode MS"/>
                <a:ea typeface="var(--jp-code-font-family)"/>
              </a:rPr>
              <a:t>True</a:t>
            </a:r>
            <a:r>
              <a:rPr kumimoji="0" lang="en-US" altLang="ja-JP" sz="1000" b="1" dirty="0">
                <a:solidFill>
                  <a:srgbClr val="B27D12"/>
                </a:solidFill>
                <a:latin typeface="Arial Unicode MS"/>
                <a:ea typeface="var(--jp-code-font-family)"/>
              </a:rPr>
              <a:t>)</a:t>
            </a:r>
            <a:r>
              <a:rPr kumimoji="0" lang="ja-JP" altLang="ja-JP" sz="300" b="0" i="0" u="none" strike="noStrike" cap="none" normalizeH="0" baseline="0" dirty="0" smtClean="0">
                <a:ln>
                  <a:noFill/>
                </a:ln>
                <a:solidFill>
                  <a:schemeClr val="tx1"/>
                </a:solidFill>
                <a:effectLst/>
              </a:rPr>
              <a:t>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7" name="テキスト ボックス 86"/>
          <p:cNvSpPr txBox="1"/>
          <p:nvPr/>
        </p:nvSpPr>
        <p:spPr>
          <a:xfrm>
            <a:off x="2221736" y="5352896"/>
            <a:ext cx="2609110" cy="707886"/>
          </a:xfrm>
          <a:prstGeom prst="rect">
            <a:avLst/>
          </a:prstGeom>
          <a:noFill/>
        </p:spPr>
        <p:txBody>
          <a:bodyPr wrap="square" rtlCol="0">
            <a:spAutoFit/>
          </a:bodyPr>
          <a:lstStyle/>
          <a:p>
            <a:r>
              <a:rPr lang="ja-JP" altLang="en-US" sz="1000" dirty="0" smtClean="0">
                <a:solidFill>
                  <a:schemeClr val="accent1"/>
                </a:solidFill>
                <a:effectLst>
                  <a:glow rad="127000">
                    <a:schemeClr val="bg1">
                      <a:alpha val="90000"/>
                    </a:schemeClr>
                  </a:glow>
                </a:effectLst>
                <a:latin typeface="+mn-ea"/>
                <a:ea typeface="+mn-ea"/>
              </a:rPr>
              <a:t>←</a:t>
            </a:r>
            <a:r>
              <a:rPr lang="en-US" altLang="ja-JP" sz="1000" dirty="0" err="1" smtClean="0">
                <a:solidFill>
                  <a:schemeClr val="accent1"/>
                </a:solidFill>
                <a:effectLst>
                  <a:glow rad="127000">
                    <a:schemeClr val="bg1">
                      <a:alpha val="90000"/>
                    </a:schemeClr>
                  </a:glow>
                </a:effectLst>
                <a:latin typeface="+mn-ea"/>
                <a:ea typeface="+mn-ea"/>
              </a:rPr>
              <a:t>value_vars</a:t>
            </a:r>
            <a:r>
              <a:rPr lang="ja-JP" altLang="en-US" sz="1000" dirty="0" smtClean="0">
                <a:solidFill>
                  <a:schemeClr val="accent1"/>
                </a:solidFill>
                <a:effectLst>
                  <a:glow rad="127000">
                    <a:schemeClr val="bg1">
                      <a:alpha val="90000"/>
                    </a:schemeClr>
                  </a:glow>
                </a:effectLst>
                <a:latin typeface="+mn-ea"/>
                <a:ea typeface="+mn-ea"/>
              </a:rPr>
              <a:t>は溶かす項目（書かなければ</a:t>
            </a:r>
            <a:r>
              <a:rPr lang="en-US" altLang="ja-JP" sz="1000" dirty="0" err="1" smtClean="0">
                <a:solidFill>
                  <a:schemeClr val="accent1"/>
                </a:solidFill>
                <a:effectLst>
                  <a:glow rad="127000">
                    <a:schemeClr val="bg1">
                      <a:alpha val="90000"/>
                    </a:schemeClr>
                  </a:glow>
                </a:effectLst>
                <a:latin typeface="+mn-ea"/>
                <a:ea typeface="+mn-ea"/>
              </a:rPr>
              <a:t>id_vars</a:t>
            </a:r>
            <a:r>
              <a:rPr lang="ja-JP" altLang="en-US" sz="1000" dirty="0" smtClean="0">
                <a:solidFill>
                  <a:schemeClr val="accent1"/>
                </a:solidFill>
                <a:effectLst>
                  <a:glow rad="127000">
                    <a:schemeClr val="bg1">
                      <a:alpha val="90000"/>
                    </a:schemeClr>
                  </a:glow>
                </a:effectLst>
                <a:latin typeface="+mn-ea"/>
                <a:ea typeface="+mn-ea"/>
              </a:rPr>
              <a:t>以外が自動で対象となる）（ここを書くとある日突然不良項目が増えたときに対応できないので、書かない）</a:t>
            </a:r>
            <a:endParaRPr lang="en-US" altLang="ja-JP" sz="1000" dirty="0" smtClean="0">
              <a:solidFill>
                <a:schemeClr val="accent1"/>
              </a:solidFill>
              <a:effectLst>
                <a:glow rad="127000">
                  <a:schemeClr val="bg1">
                    <a:alpha val="90000"/>
                  </a:schemeClr>
                </a:glow>
              </a:effectLst>
              <a:latin typeface="+mn-ea"/>
              <a:ea typeface="+mn-ea"/>
            </a:endParaRPr>
          </a:p>
        </p:txBody>
      </p:sp>
      <p:sp>
        <p:nvSpPr>
          <p:cNvPr id="88" name="テキスト ボックス 87"/>
          <p:cNvSpPr txBox="1"/>
          <p:nvPr/>
        </p:nvSpPr>
        <p:spPr>
          <a:xfrm>
            <a:off x="1221960" y="6134972"/>
            <a:ext cx="3249939" cy="253916"/>
          </a:xfrm>
          <a:prstGeom prst="rect">
            <a:avLst/>
          </a:prstGeom>
          <a:noFill/>
        </p:spPr>
        <p:txBody>
          <a:bodyPr wrap="square" rtlCol="0">
            <a:spAutoFit/>
          </a:bodyPr>
          <a:lstStyle/>
          <a:p>
            <a:r>
              <a:rPr lang="ja-JP" altLang="en-US" sz="1050" dirty="0" smtClean="0">
                <a:solidFill>
                  <a:schemeClr val="accent1"/>
                </a:solidFill>
                <a:effectLst>
                  <a:glow rad="127000">
                    <a:schemeClr val="bg1">
                      <a:alpha val="90000"/>
                    </a:schemeClr>
                  </a:glow>
                </a:effectLst>
                <a:latin typeface="+mn-ea"/>
                <a:ea typeface="+mn-ea"/>
              </a:rPr>
              <a:t>↑下</a:t>
            </a:r>
            <a:r>
              <a:rPr lang="en-US" altLang="ja-JP" sz="1050" dirty="0" smtClean="0">
                <a:solidFill>
                  <a:schemeClr val="accent1"/>
                </a:solidFill>
                <a:effectLst>
                  <a:glow rad="127000">
                    <a:schemeClr val="bg1">
                      <a:alpha val="90000"/>
                    </a:schemeClr>
                  </a:glow>
                </a:effectLst>
                <a:latin typeface="+mn-ea"/>
                <a:ea typeface="+mn-ea"/>
              </a:rPr>
              <a:t>2</a:t>
            </a:r>
            <a:r>
              <a:rPr lang="ja-JP" altLang="en-US" sz="1050" dirty="0" err="1" smtClean="0">
                <a:solidFill>
                  <a:schemeClr val="accent1"/>
                </a:solidFill>
                <a:effectLst>
                  <a:glow rad="127000">
                    <a:schemeClr val="bg1">
                      <a:alpha val="90000"/>
                    </a:schemeClr>
                  </a:glow>
                </a:effectLst>
                <a:latin typeface="+mn-ea"/>
                <a:ea typeface="+mn-ea"/>
              </a:rPr>
              <a:t>つは</a:t>
            </a:r>
            <a:r>
              <a:rPr lang="ja-JP" altLang="en-US" sz="1050" dirty="0" smtClean="0">
                <a:solidFill>
                  <a:schemeClr val="accent1"/>
                </a:solidFill>
                <a:effectLst>
                  <a:glow rad="127000">
                    <a:schemeClr val="bg1">
                      <a:alpha val="90000"/>
                    </a:schemeClr>
                  </a:glow>
                </a:effectLst>
                <a:latin typeface="+mn-ea"/>
                <a:ea typeface="+mn-ea"/>
              </a:rPr>
              <a:t>あまり使わないので、使うときに調べてください</a:t>
            </a:r>
            <a:endParaRPr lang="en-US" altLang="ja-JP" sz="1050" dirty="0" smtClean="0">
              <a:solidFill>
                <a:schemeClr val="accent1"/>
              </a:solidFill>
              <a:effectLst>
                <a:glow rad="127000">
                  <a:schemeClr val="bg1">
                    <a:alpha val="90000"/>
                  </a:schemeClr>
                </a:glow>
              </a:effectLst>
              <a:latin typeface="+mn-ea"/>
              <a:ea typeface="+mn-ea"/>
            </a:endParaRPr>
          </a:p>
        </p:txBody>
      </p:sp>
      <p:sp>
        <p:nvSpPr>
          <p:cNvPr id="89" name="テキスト ボックス 88"/>
          <p:cNvSpPr txBox="1"/>
          <p:nvPr/>
        </p:nvSpPr>
        <p:spPr>
          <a:xfrm>
            <a:off x="208500" y="4849620"/>
            <a:ext cx="1113817" cy="253916"/>
          </a:xfrm>
          <a:prstGeom prst="rect">
            <a:avLst/>
          </a:prstGeom>
          <a:noFill/>
        </p:spPr>
        <p:txBody>
          <a:bodyPr wrap="square" rtlCol="0">
            <a:spAutoFit/>
          </a:bodyPr>
          <a:lstStyle/>
          <a:p>
            <a:r>
              <a:rPr lang="ja-JP" altLang="en-US" sz="1050" dirty="0" smtClean="0">
                <a:effectLst>
                  <a:glow rad="127000">
                    <a:schemeClr val="bg1">
                      <a:alpha val="90000"/>
                    </a:schemeClr>
                  </a:glow>
                </a:effectLst>
                <a:latin typeface="+mn-ea"/>
                <a:ea typeface="+mn-ea"/>
              </a:rPr>
              <a:t>■</a:t>
            </a:r>
            <a:r>
              <a:rPr lang="en-US" altLang="ja-JP" sz="1050" dirty="0" smtClean="0">
                <a:effectLst>
                  <a:glow rad="127000">
                    <a:schemeClr val="bg1">
                      <a:alpha val="90000"/>
                    </a:schemeClr>
                  </a:glow>
                </a:effectLst>
                <a:latin typeface="+mn-ea"/>
                <a:ea typeface="+mn-ea"/>
              </a:rPr>
              <a:t>melt</a:t>
            </a:r>
            <a:r>
              <a:rPr lang="ja-JP" altLang="en-US" sz="1050" dirty="0" smtClean="0">
                <a:effectLst>
                  <a:glow rad="127000">
                    <a:schemeClr val="bg1">
                      <a:alpha val="90000"/>
                    </a:schemeClr>
                  </a:glow>
                </a:effectLst>
                <a:latin typeface="+mn-ea"/>
                <a:ea typeface="+mn-ea"/>
              </a:rPr>
              <a:t>の引数</a:t>
            </a:r>
            <a:endParaRPr lang="en-US" altLang="ja-JP" sz="1050" dirty="0" smtClean="0">
              <a:effectLst>
                <a:glow rad="127000">
                  <a:schemeClr val="bg1">
                    <a:alpha val="90000"/>
                  </a:schemeClr>
                </a:glow>
              </a:effectLst>
              <a:latin typeface="+mn-ea"/>
              <a:ea typeface="+mn-ea"/>
            </a:endParaRPr>
          </a:p>
        </p:txBody>
      </p:sp>
      <p:sp>
        <p:nvSpPr>
          <p:cNvPr id="35" name="テキスト ボックス 34"/>
          <p:cNvSpPr txBox="1"/>
          <p:nvPr/>
        </p:nvSpPr>
        <p:spPr>
          <a:xfrm>
            <a:off x="1942561" y="5173826"/>
            <a:ext cx="2504428" cy="253916"/>
          </a:xfrm>
          <a:prstGeom prst="rect">
            <a:avLst/>
          </a:prstGeom>
          <a:noFill/>
        </p:spPr>
        <p:txBody>
          <a:bodyPr wrap="square" rtlCol="0">
            <a:spAutoFit/>
          </a:bodyPr>
          <a:lstStyle/>
          <a:p>
            <a:r>
              <a:rPr lang="ja-JP" altLang="en-US" sz="1000" dirty="0" smtClean="0">
                <a:solidFill>
                  <a:schemeClr val="accent1">
                    <a:lumMod val="40000"/>
                    <a:lumOff val="60000"/>
                  </a:schemeClr>
                </a:solidFill>
                <a:effectLst>
                  <a:glow rad="127000">
                    <a:schemeClr val="bg1">
                      <a:alpha val="90000"/>
                    </a:schemeClr>
                  </a:glow>
                </a:effectLst>
                <a:latin typeface="+mn-ea"/>
                <a:ea typeface="+mn-ea"/>
              </a:rPr>
              <a:t>←</a:t>
            </a:r>
            <a:r>
              <a:rPr lang="en-US" altLang="ja-JP" sz="1000" dirty="0" err="1" smtClean="0">
                <a:solidFill>
                  <a:schemeClr val="accent1">
                    <a:lumMod val="40000"/>
                    <a:lumOff val="60000"/>
                  </a:schemeClr>
                </a:solidFill>
                <a:effectLst>
                  <a:glow rad="127000">
                    <a:schemeClr val="bg1">
                      <a:alpha val="90000"/>
                    </a:schemeClr>
                  </a:glow>
                </a:effectLst>
                <a:latin typeface="+mn-ea"/>
                <a:ea typeface="+mn-ea"/>
              </a:rPr>
              <a:t>id_vars</a:t>
            </a:r>
            <a:r>
              <a:rPr lang="ja-JP" altLang="en-US" sz="1000" dirty="0" smtClean="0">
                <a:solidFill>
                  <a:schemeClr val="accent1">
                    <a:lumMod val="40000"/>
                    <a:lumOff val="60000"/>
                  </a:schemeClr>
                </a:solidFill>
                <a:effectLst>
                  <a:glow rad="127000">
                    <a:schemeClr val="bg1">
                      <a:alpha val="90000"/>
                    </a:schemeClr>
                  </a:glow>
                </a:effectLst>
                <a:latin typeface="+mn-ea"/>
                <a:ea typeface="+mn-ea"/>
              </a:rPr>
              <a:t>は残す項目</a:t>
            </a:r>
            <a:endParaRPr lang="en-US" altLang="ja-JP" sz="1000" dirty="0" smtClean="0">
              <a:solidFill>
                <a:schemeClr val="accent1">
                  <a:lumMod val="40000"/>
                  <a:lumOff val="60000"/>
                </a:schemeClr>
              </a:solidFill>
              <a:effectLst>
                <a:glow rad="127000">
                  <a:schemeClr val="bg1">
                    <a:alpha val="90000"/>
                  </a:schemeClr>
                </a:glow>
              </a:effectLst>
              <a:latin typeface="+mn-ea"/>
              <a:ea typeface="+mn-ea"/>
            </a:endParaRPr>
          </a:p>
        </p:txBody>
      </p:sp>
      <p:pic>
        <p:nvPicPr>
          <p:cNvPr id="36" name="図 35"/>
          <p:cNvPicPr>
            <a:picLocks noChangeAspect="1"/>
          </p:cNvPicPr>
          <p:nvPr/>
        </p:nvPicPr>
        <p:blipFill rotWithShape="1">
          <a:blip r:embed="rId4"/>
          <a:srcRect b="65927"/>
          <a:stretch/>
        </p:blipFill>
        <p:spPr>
          <a:xfrm>
            <a:off x="5345647" y="589299"/>
            <a:ext cx="3737336" cy="1071506"/>
          </a:xfrm>
          <a:prstGeom prst="rect">
            <a:avLst/>
          </a:prstGeom>
          <a:ln>
            <a:solidFill>
              <a:schemeClr val="bg1">
                <a:lumMod val="85000"/>
              </a:schemeClr>
            </a:solidFill>
          </a:ln>
        </p:spPr>
      </p:pic>
      <p:sp>
        <p:nvSpPr>
          <p:cNvPr id="37" name="テキスト ボックス 36"/>
          <p:cNvSpPr txBox="1"/>
          <p:nvPr/>
        </p:nvSpPr>
        <p:spPr>
          <a:xfrm>
            <a:off x="7654780" y="1561335"/>
            <a:ext cx="1428203" cy="276999"/>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ja-JP" dirty="0" smtClean="0">
                <a:effectLst>
                  <a:glow rad="127000">
                    <a:schemeClr val="bg1">
                      <a:alpha val="90000"/>
                    </a:schemeClr>
                  </a:glow>
                </a:effectLst>
                <a:latin typeface="+mn-ea"/>
                <a:ea typeface="+mn-ea"/>
              </a:rPr>
              <a:t>melt</a:t>
            </a:r>
            <a:r>
              <a:rPr lang="ja-JP" altLang="en-US" dirty="0" smtClean="0">
                <a:effectLst>
                  <a:glow rad="127000">
                    <a:schemeClr val="bg1">
                      <a:alpha val="90000"/>
                    </a:schemeClr>
                  </a:glow>
                </a:effectLst>
                <a:latin typeface="+mn-ea"/>
                <a:ea typeface="+mn-ea"/>
              </a:rPr>
              <a:t>前のデータ</a:t>
            </a:r>
            <a:endParaRPr lang="en-US" altLang="ja-JP" dirty="0" smtClean="0">
              <a:effectLst>
                <a:glow rad="127000">
                  <a:schemeClr val="bg1">
                    <a:alpha val="90000"/>
                  </a:schemeClr>
                </a:glow>
              </a:effectLst>
              <a:latin typeface="+mn-ea"/>
              <a:ea typeface="+mn-ea"/>
            </a:endParaRPr>
          </a:p>
        </p:txBody>
      </p:sp>
      <p:sp>
        <p:nvSpPr>
          <p:cNvPr id="38" name="角丸四角形 37"/>
          <p:cNvSpPr/>
          <p:nvPr/>
        </p:nvSpPr>
        <p:spPr bwMode="auto">
          <a:xfrm>
            <a:off x="5689039" y="600454"/>
            <a:ext cx="1441646" cy="189845"/>
          </a:xfrm>
          <a:prstGeom prst="roundRect">
            <a:avLst/>
          </a:prstGeom>
          <a:noFill/>
          <a:ln w="19050" cap="flat" cmpd="sng" algn="ctr">
            <a:solidFill>
              <a:schemeClr val="accent2">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39" name="角丸四角形 38"/>
          <p:cNvSpPr/>
          <p:nvPr/>
        </p:nvSpPr>
        <p:spPr bwMode="auto">
          <a:xfrm>
            <a:off x="7141749" y="600453"/>
            <a:ext cx="1910787" cy="189846"/>
          </a:xfrm>
          <a:prstGeom prst="roundRect">
            <a:avLst/>
          </a:prstGeom>
          <a:noFill/>
          <a:ln w="19050"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40" name="テキスト ボックス 39"/>
          <p:cNvSpPr txBox="1"/>
          <p:nvPr/>
        </p:nvSpPr>
        <p:spPr>
          <a:xfrm>
            <a:off x="7385313" y="216590"/>
            <a:ext cx="1545238" cy="369332"/>
          </a:xfrm>
          <a:prstGeom prst="rect">
            <a:avLst/>
          </a:prstGeom>
          <a:noFill/>
        </p:spPr>
        <p:txBody>
          <a:bodyPr wrap="square" rtlCol="0">
            <a:spAutoFit/>
          </a:bodyPr>
          <a:lstStyle/>
          <a:p>
            <a:r>
              <a:rPr lang="en-US" altLang="ja-JP" sz="900" dirty="0" err="1" smtClean="0">
                <a:solidFill>
                  <a:schemeClr val="accent5"/>
                </a:solidFill>
                <a:effectLst>
                  <a:glow rad="127000">
                    <a:schemeClr val="bg1">
                      <a:alpha val="90000"/>
                    </a:schemeClr>
                  </a:glow>
                </a:effectLst>
                <a:latin typeface="+mn-ea"/>
                <a:ea typeface="+mn-ea"/>
              </a:rPr>
              <a:t>value_vars</a:t>
            </a:r>
            <a:endParaRPr lang="en-US" altLang="ja-JP" sz="900" dirty="0" smtClean="0">
              <a:solidFill>
                <a:schemeClr val="accent5"/>
              </a:solidFill>
              <a:effectLst>
                <a:glow rad="127000">
                  <a:schemeClr val="bg1">
                    <a:alpha val="90000"/>
                  </a:schemeClr>
                </a:glow>
              </a:effectLst>
              <a:latin typeface="+mn-ea"/>
              <a:ea typeface="+mn-ea"/>
            </a:endParaRPr>
          </a:p>
          <a:p>
            <a:r>
              <a:rPr lang="ja-JP" altLang="en-US" sz="900" dirty="0" smtClean="0">
                <a:solidFill>
                  <a:schemeClr val="accent5"/>
                </a:solidFill>
                <a:effectLst>
                  <a:glow rad="127000">
                    <a:schemeClr val="bg1">
                      <a:alpha val="90000"/>
                    </a:schemeClr>
                  </a:glow>
                </a:effectLst>
                <a:latin typeface="+mn-ea"/>
                <a:ea typeface="+mn-ea"/>
              </a:rPr>
              <a:t>（今回は設定しない）</a:t>
            </a:r>
            <a:endParaRPr lang="en-US" altLang="ja-JP" sz="900" dirty="0" smtClean="0">
              <a:solidFill>
                <a:schemeClr val="accent5"/>
              </a:solidFill>
              <a:effectLst>
                <a:glow rad="127000">
                  <a:schemeClr val="bg1">
                    <a:alpha val="90000"/>
                  </a:schemeClr>
                </a:glow>
              </a:effectLst>
              <a:latin typeface="+mn-ea"/>
              <a:ea typeface="+mn-ea"/>
            </a:endParaRPr>
          </a:p>
        </p:txBody>
      </p:sp>
      <p:sp>
        <p:nvSpPr>
          <p:cNvPr id="42" name="テキスト ボックス 41"/>
          <p:cNvSpPr txBox="1"/>
          <p:nvPr/>
        </p:nvSpPr>
        <p:spPr>
          <a:xfrm>
            <a:off x="5689039" y="322990"/>
            <a:ext cx="1545238" cy="230832"/>
          </a:xfrm>
          <a:prstGeom prst="rect">
            <a:avLst/>
          </a:prstGeom>
          <a:noFill/>
        </p:spPr>
        <p:txBody>
          <a:bodyPr wrap="square" rtlCol="0">
            <a:spAutoFit/>
          </a:bodyPr>
          <a:lstStyle/>
          <a:p>
            <a:r>
              <a:rPr lang="en-US" altLang="ja-JP" sz="900" dirty="0" err="1" smtClean="0">
                <a:solidFill>
                  <a:schemeClr val="accent2">
                    <a:lumMod val="75000"/>
                  </a:schemeClr>
                </a:solidFill>
                <a:effectLst>
                  <a:glow rad="127000">
                    <a:schemeClr val="bg1">
                      <a:alpha val="90000"/>
                    </a:schemeClr>
                  </a:glow>
                </a:effectLst>
                <a:latin typeface="+mn-ea"/>
                <a:ea typeface="+mn-ea"/>
              </a:rPr>
              <a:t>id_vars</a:t>
            </a:r>
            <a:endParaRPr lang="en-US" altLang="ja-JP" sz="900" dirty="0" smtClean="0">
              <a:solidFill>
                <a:schemeClr val="accent2">
                  <a:lumMod val="75000"/>
                </a:schemeClr>
              </a:solidFill>
              <a:effectLst>
                <a:glow rad="127000">
                  <a:schemeClr val="bg1">
                    <a:alpha val="90000"/>
                  </a:schemeClr>
                </a:glow>
              </a:effectLst>
              <a:latin typeface="+mn-ea"/>
              <a:ea typeface="+mn-ea"/>
            </a:endParaRPr>
          </a:p>
        </p:txBody>
      </p:sp>
      <p:sp>
        <p:nvSpPr>
          <p:cNvPr id="43" name="テキスト ボックス 42"/>
          <p:cNvSpPr txBox="1"/>
          <p:nvPr/>
        </p:nvSpPr>
        <p:spPr>
          <a:xfrm>
            <a:off x="6954449" y="6219664"/>
            <a:ext cx="1428203" cy="276999"/>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ja-JP" dirty="0" smtClean="0">
                <a:effectLst>
                  <a:glow rad="127000">
                    <a:schemeClr val="bg1">
                      <a:alpha val="90000"/>
                    </a:schemeClr>
                  </a:glow>
                </a:effectLst>
                <a:latin typeface="+mn-ea"/>
                <a:ea typeface="+mn-ea"/>
              </a:rPr>
              <a:t>melt</a:t>
            </a:r>
            <a:r>
              <a:rPr lang="ja-JP" altLang="en-US" dirty="0">
                <a:effectLst>
                  <a:glow rad="127000">
                    <a:schemeClr val="bg1">
                      <a:alpha val="90000"/>
                    </a:schemeClr>
                  </a:glow>
                </a:effectLst>
                <a:latin typeface="+mn-ea"/>
              </a:rPr>
              <a:t>後</a:t>
            </a:r>
            <a:r>
              <a:rPr lang="ja-JP" altLang="en-US" dirty="0" smtClean="0">
                <a:effectLst>
                  <a:glow rad="127000">
                    <a:schemeClr val="bg1">
                      <a:alpha val="90000"/>
                    </a:schemeClr>
                  </a:glow>
                </a:effectLst>
                <a:latin typeface="+mn-ea"/>
                <a:ea typeface="+mn-ea"/>
              </a:rPr>
              <a:t>のデータ</a:t>
            </a:r>
            <a:endParaRPr lang="en-US" altLang="ja-JP" dirty="0" smtClean="0">
              <a:effectLst>
                <a:glow rad="127000">
                  <a:schemeClr val="bg1">
                    <a:alpha val="90000"/>
                  </a:schemeClr>
                </a:glow>
              </a:effectLst>
              <a:latin typeface="+mn-ea"/>
              <a:ea typeface="+mn-ea"/>
            </a:endParaRPr>
          </a:p>
        </p:txBody>
      </p:sp>
    </p:spTree>
    <p:extLst>
      <p:ext uri="{BB962C8B-B14F-4D97-AF65-F5344CB8AC3E}">
        <p14:creationId xmlns:p14="http://schemas.microsoft.com/office/powerpoint/2010/main" val="1738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par>
                                <p:cTn id="79" presetID="10"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fade">
                                      <p:cBhvr>
                                        <p:cTn id="86" dur="500"/>
                                        <p:tgtEl>
                                          <p:spTgt spid="8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fade">
                                      <p:cBhvr>
                                        <p:cTn id="92" dur="500"/>
                                        <p:tgtEl>
                                          <p:spTgt spid="8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fade">
                                      <p:cBhvr>
                                        <p:cTn id="98" dur="5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10" grpId="0"/>
      <p:bldP spid="15" grpId="0"/>
      <p:bldP spid="21" grpId="0"/>
      <p:bldP spid="24" grpId="0"/>
      <p:bldP spid="56" grpId="0"/>
      <p:bldP spid="66" grpId="0"/>
      <p:bldP spid="75" grpId="0"/>
      <p:bldP spid="87" grpId="0"/>
      <p:bldP spid="88" grpId="0"/>
      <p:bldP spid="89" grpId="0"/>
      <p:bldP spid="35" grpId="0"/>
      <p:bldP spid="40" grpId="0"/>
      <p:bldP spid="4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483950" y="2738908"/>
            <a:ext cx="6817084" cy="3859368"/>
          </a:xfrm>
          <a:prstGeom prst="rect">
            <a:avLst/>
          </a:prstGeom>
        </p:spPr>
      </p:pic>
      <p:sp>
        <p:nvSpPr>
          <p:cNvPr id="2" name="タイトル 1"/>
          <p:cNvSpPr>
            <a:spLocks noGrp="1"/>
          </p:cNvSpPr>
          <p:nvPr>
            <p:ph type="title"/>
          </p:nvPr>
        </p:nvSpPr>
        <p:spPr/>
        <p:txBody>
          <a:bodyPr/>
          <a:lstStyle/>
          <a:p>
            <a:r>
              <a:rPr kumimoji="1" lang="en-US" altLang="ja-JP" dirty="0" smtClean="0"/>
              <a:t>melt</a:t>
            </a:r>
            <a:r>
              <a:rPr kumimoji="1" lang="ja-JP" altLang="en-US" dirty="0" smtClean="0"/>
              <a:t>関数の</a:t>
            </a:r>
            <a:r>
              <a:rPr kumimoji="1" lang="en-US" altLang="ja-JP" dirty="0" err="1" smtClean="0"/>
              <a:t>value_var</a:t>
            </a:r>
            <a:r>
              <a:rPr lang="ja-JP" altLang="en-US" dirty="0" smtClean="0"/>
              <a:t>設定　注意</a:t>
            </a:r>
            <a:endParaRPr kumimoji="1" lang="ja-JP" altLang="en-US" dirty="0"/>
          </a:p>
        </p:txBody>
      </p:sp>
      <p:pic>
        <p:nvPicPr>
          <p:cNvPr id="3" name="図 2"/>
          <p:cNvPicPr>
            <a:picLocks noChangeAspect="1"/>
          </p:cNvPicPr>
          <p:nvPr/>
        </p:nvPicPr>
        <p:blipFill rotWithShape="1">
          <a:blip r:embed="rId3"/>
          <a:srcRect b="38147"/>
          <a:stretch/>
        </p:blipFill>
        <p:spPr>
          <a:xfrm>
            <a:off x="522587" y="917421"/>
            <a:ext cx="3249941" cy="1691427"/>
          </a:xfrm>
          <a:prstGeom prst="rect">
            <a:avLst/>
          </a:prstGeom>
        </p:spPr>
      </p:pic>
      <p:sp>
        <p:nvSpPr>
          <p:cNvPr id="5" name="テキスト ボックス 4"/>
          <p:cNvSpPr txBox="1"/>
          <p:nvPr/>
        </p:nvSpPr>
        <p:spPr>
          <a:xfrm>
            <a:off x="3917615" y="1033180"/>
            <a:ext cx="2345810" cy="276999"/>
          </a:xfrm>
          <a:prstGeom prst="rect">
            <a:avLst/>
          </a:prstGeom>
          <a:noFill/>
        </p:spPr>
        <p:txBody>
          <a:bodyPr wrap="square" rtlCol="0">
            <a:spAutoFit/>
          </a:bodyPr>
          <a:lstStyle/>
          <a:p>
            <a:r>
              <a:rPr lang="ja-JP" altLang="en-US" dirty="0" smtClean="0">
                <a:effectLst>
                  <a:glow rad="127000">
                    <a:schemeClr val="bg1">
                      <a:alpha val="90000"/>
                    </a:schemeClr>
                  </a:glow>
                </a:effectLst>
                <a:latin typeface="+mn-ea"/>
                <a:ea typeface="+mn-ea"/>
              </a:rPr>
              <a:t>←こういう</a:t>
            </a:r>
            <a:r>
              <a:rPr lang="en-US" altLang="ja-JP" dirty="0" err="1" smtClean="0">
                <a:effectLst>
                  <a:glow rad="127000">
                    <a:schemeClr val="bg1">
                      <a:alpha val="90000"/>
                    </a:schemeClr>
                  </a:glow>
                </a:effectLst>
                <a:latin typeface="+mn-ea"/>
                <a:ea typeface="+mn-ea"/>
              </a:rPr>
              <a:t>DataFrame</a:t>
            </a:r>
            <a:r>
              <a:rPr lang="ja-JP" altLang="en-US" dirty="0" smtClean="0">
                <a:effectLst>
                  <a:glow rad="127000">
                    <a:schemeClr val="bg1">
                      <a:alpha val="90000"/>
                    </a:schemeClr>
                  </a:glow>
                </a:effectLst>
                <a:latin typeface="+mn-ea"/>
                <a:ea typeface="+mn-ea"/>
              </a:rPr>
              <a:t>があります</a:t>
            </a:r>
            <a:endParaRPr lang="en-US" altLang="ja-JP" dirty="0" smtClean="0">
              <a:effectLst>
                <a:glow rad="127000">
                  <a:schemeClr val="bg1">
                    <a:alpha val="90000"/>
                  </a:schemeClr>
                </a:glow>
              </a:effectLst>
              <a:latin typeface="+mn-ea"/>
              <a:ea typeface="+mn-ea"/>
            </a:endParaRPr>
          </a:p>
        </p:txBody>
      </p:sp>
      <p:sp>
        <p:nvSpPr>
          <p:cNvPr id="7" name="角丸四角形 6"/>
          <p:cNvSpPr/>
          <p:nvPr/>
        </p:nvSpPr>
        <p:spPr bwMode="auto">
          <a:xfrm>
            <a:off x="798489" y="917421"/>
            <a:ext cx="1283677" cy="189845"/>
          </a:xfrm>
          <a:prstGeom prst="roundRect">
            <a:avLst/>
          </a:prstGeom>
          <a:noFill/>
          <a:ln w="19050" cap="flat" cmpd="sng" algn="ctr">
            <a:solidFill>
              <a:schemeClr val="accent2">
                <a:lumMod val="75000"/>
              </a:schemeClr>
            </a:solidFill>
            <a:prstDash val="solid"/>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8" name="角丸四角形 7"/>
          <p:cNvSpPr/>
          <p:nvPr/>
        </p:nvSpPr>
        <p:spPr bwMode="auto">
          <a:xfrm>
            <a:off x="2093231" y="917420"/>
            <a:ext cx="856031" cy="187953"/>
          </a:xfrm>
          <a:prstGeom prst="roundRect">
            <a:avLst/>
          </a:prstGeom>
          <a:noFill/>
          <a:ln w="19050" cap="flat" cmpd="sng" algn="ctr">
            <a:solidFill>
              <a:schemeClr val="accent5"/>
            </a:solidFill>
            <a:prstDash val="sysDot"/>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9" name="テキスト ボックス 8"/>
          <p:cNvSpPr txBox="1"/>
          <p:nvPr/>
        </p:nvSpPr>
        <p:spPr>
          <a:xfrm>
            <a:off x="4543373" y="3503360"/>
            <a:ext cx="3518801" cy="523220"/>
          </a:xfrm>
          <a:prstGeom prst="rect">
            <a:avLst/>
          </a:prstGeom>
          <a:noFill/>
        </p:spPr>
        <p:txBody>
          <a:bodyPr wrap="square" rtlCol="0">
            <a:spAutoFit/>
          </a:bodyPr>
          <a:lstStyle/>
          <a:p>
            <a:r>
              <a:rPr lang="en-US" altLang="ja-JP" sz="1400" dirty="0" err="1" smtClean="0">
                <a:solidFill>
                  <a:schemeClr val="accent5"/>
                </a:solidFill>
                <a:effectLst>
                  <a:glow rad="127000">
                    <a:schemeClr val="bg1">
                      <a:alpha val="90000"/>
                    </a:schemeClr>
                  </a:glow>
                </a:effectLst>
                <a:latin typeface="+mn-ea"/>
                <a:ea typeface="+mn-ea"/>
              </a:rPr>
              <a:t>value_vars</a:t>
            </a:r>
            <a:endParaRPr lang="en-US" altLang="ja-JP" sz="1400" dirty="0" smtClean="0">
              <a:solidFill>
                <a:schemeClr val="accent5"/>
              </a:solidFill>
              <a:effectLst>
                <a:glow rad="127000">
                  <a:schemeClr val="bg1">
                    <a:alpha val="90000"/>
                  </a:schemeClr>
                </a:glow>
              </a:effectLst>
              <a:latin typeface="+mn-ea"/>
              <a:ea typeface="+mn-ea"/>
            </a:endParaRPr>
          </a:p>
          <a:p>
            <a:r>
              <a:rPr lang="ja-JP" altLang="en-US" sz="1400" dirty="0" smtClean="0">
                <a:solidFill>
                  <a:schemeClr val="accent5"/>
                </a:solidFill>
                <a:effectLst>
                  <a:glow rad="127000">
                    <a:schemeClr val="bg1">
                      <a:alpha val="90000"/>
                    </a:schemeClr>
                  </a:glow>
                </a:effectLst>
                <a:latin typeface="+mn-ea"/>
                <a:ea typeface="+mn-ea"/>
              </a:rPr>
              <a:t>も設定、ただしすべての項目を書いていない</a:t>
            </a:r>
            <a:endParaRPr lang="en-US" altLang="ja-JP" sz="1400" dirty="0" smtClean="0">
              <a:solidFill>
                <a:schemeClr val="accent5"/>
              </a:solidFill>
              <a:effectLst>
                <a:glow rad="127000">
                  <a:schemeClr val="bg1">
                    <a:alpha val="90000"/>
                  </a:schemeClr>
                </a:glow>
              </a:effectLst>
              <a:latin typeface="+mn-ea"/>
              <a:ea typeface="+mn-ea"/>
            </a:endParaRPr>
          </a:p>
        </p:txBody>
      </p:sp>
      <p:sp>
        <p:nvSpPr>
          <p:cNvPr id="10" name="テキスト ボックス 9"/>
          <p:cNvSpPr txBox="1"/>
          <p:nvPr/>
        </p:nvSpPr>
        <p:spPr>
          <a:xfrm>
            <a:off x="3144996" y="3503360"/>
            <a:ext cx="1545238" cy="523220"/>
          </a:xfrm>
          <a:prstGeom prst="rect">
            <a:avLst/>
          </a:prstGeom>
          <a:noFill/>
        </p:spPr>
        <p:txBody>
          <a:bodyPr wrap="square" rtlCol="0">
            <a:spAutoFit/>
          </a:bodyPr>
          <a:lstStyle/>
          <a:p>
            <a:r>
              <a:rPr lang="en-US" altLang="ja-JP" sz="1400" dirty="0" err="1" smtClean="0">
                <a:solidFill>
                  <a:schemeClr val="accent2">
                    <a:lumMod val="75000"/>
                  </a:schemeClr>
                </a:solidFill>
                <a:effectLst>
                  <a:glow rad="127000">
                    <a:schemeClr val="bg1">
                      <a:alpha val="90000"/>
                    </a:schemeClr>
                  </a:glow>
                </a:effectLst>
                <a:latin typeface="+mn-ea"/>
                <a:ea typeface="+mn-ea"/>
              </a:rPr>
              <a:t>id_vars</a:t>
            </a:r>
            <a:endParaRPr lang="en-US" altLang="ja-JP" sz="1400" dirty="0" smtClean="0">
              <a:solidFill>
                <a:schemeClr val="accent2">
                  <a:lumMod val="75000"/>
                </a:schemeClr>
              </a:solidFill>
              <a:effectLst>
                <a:glow rad="127000">
                  <a:schemeClr val="bg1">
                    <a:alpha val="90000"/>
                  </a:schemeClr>
                </a:glow>
              </a:effectLst>
              <a:latin typeface="+mn-ea"/>
              <a:ea typeface="+mn-ea"/>
            </a:endParaRPr>
          </a:p>
          <a:p>
            <a:r>
              <a:rPr lang="ja-JP" altLang="en-US" sz="1400" dirty="0" smtClean="0">
                <a:solidFill>
                  <a:schemeClr val="accent2">
                    <a:lumMod val="75000"/>
                  </a:schemeClr>
                </a:solidFill>
                <a:effectLst>
                  <a:glow rad="127000">
                    <a:schemeClr val="bg1">
                      <a:alpha val="90000"/>
                    </a:schemeClr>
                  </a:glow>
                </a:effectLst>
                <a:latin typeface="+mn-ea"/>
                <a:ea typeface="+mn-ea"/>
              </a:rPr>
              <a:t>を設定</a:t>
            </a:r>
            <a:endParaRPr lang="en-US" altLang="ja-JP" sz="1400" dirty="0" smtClean="0">
              <a:solidFill>
                <a:schemeClr val="accent2">
                  <a:lumMod val="75000"/>
                </a:schemeClr>
              </a:solidFill>
              <a:effectLst>
                <a:glow rad="127000">
                  <a:schemeClr val="bg1">
                    <a:alpha val="90000"/>
                  </a:schemeClr>
                </a:glow>
              </a:effectLst>
              <a:latin typeface="+mn-ea"/>
              <a:ea typeface="+mn-ea"/>
            </a:endParaRPr>
          </a:p>
        </p:txBody>
      </p:sp>
      <p:cxnSp>
        <p:nvCxnSpPr>
          <p:cNvPr id="12" name="直線矢印コネクタ 11"/>
          <p:cNvCxnSpPr/>
          <p:nvPr/>
        </p:nvCxnSpPr>
        <p:spPr bwMode="auto">
          <a:xfrm flipH="1" flipV="1">
            <a:off x="3090930" y="3108433"/>
            <a:ext cx="300508" cy="394927"/>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lumMod val="75000"/>
              </a:schemeClr>
            </a:solidFill>
            <a:prstDash val="solid"/>
            <a:round/>
            <a:headEnd type="none" w="med" len="med"/>
            <a:tailEnd type="triangle"/>
          </a:ln>
          <a:effectLst>
            <a:glow rad="63500">
              <a:schemeClr val="bg1">
                <a:alpha val="79000"/>
              </a:schemeClr>
            </a:glow>
          </a:effectLst>
        </p:spPr>
      </p:cxnSp>
      <p:cxnSp>
        <p:nvCxnSpPr>
          <p:cNvPr id="16" name="直線矢印コネクタ 15"/>
          <p:cNvCxnSpPr/>
          <p:nvPr/>
        </p:nvCxnSpPr>
        <p:spPr bwMode="auto">
          <a:xfrm flipH="1" flipV="1">
            <a:off x="4642836" y="3076973"/>
            <a:ext cx="397678" cy="481889"/>
          </a:xfrm>
          <a:prstGeom prst="straightConnector1">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solidFill>
            <a:prstDash val="solid"/>
            <a:round/>
            <a:headEnd type="none" w="med" len="med"/>
            <a:tailEnd type="triangle"/>
          </a:ln>
          <a:effectLst>
            <a:glow rad="63500">
              <a:schemeClr val="bg1">
                <a:alpha val="79000"/>
              </a:schemeClr>
            </a:glow>
          </a:effectLst>
        </p:spPr>
      </p:cxnSp>
      <p:sp>
        <p:nvSpPr>
          <p:cNvPr id="18" name="テキスト ボックス 17"/>
          <p:cNvSpPr txBox="1"/>
          <p:nvPr/>
        </p:nvSpPr>
        <p:spPr>
          <a:xfrm>
            <a:off x="4059395" y="4598654"/>
            <a:ext cx="4176239" cy="738664"/>
          </a:xfrm>
          <a:prstGeom prst="rect">
            <a:avLst/>
          </a:prstGeom>
          <a:noFill/>
        </p:spPr>
        <p:txBody>
          <a:bodyPr wrap="square" rtlCol="0">
            <a:spAutoFit/>
          </a:bodyPr>
          <a:lstStyle/>
          <a:p>
            <a:r>
              <a:rPr lang="ja-JP" altLang="en-US" sz="1400" dirty="0" smtClean="0">
                <a:solidFill>
                  <a:schemeClr val="accent1"/>
                </a:solidFill>
                <a:effectLst>
                  <a:glow rad="127000">
                    <a:schemeClr val="bg1">
                      <a:alpha val="90000"/>
                    </a:schemeClr>
                  </a:glow>
                </a:effectLst>
                <a:latin typeface="+mn-ea"/>
                <a:ea typeface="+mn-ea"/>
              </a:rPr>
              <a:t>と、こうなる</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a:t>
            </a:r>
            <a:r>
              <a:rPr lang="en-US" altLang="ja-JP" sz="1400" dirty="0" err="1" smtClean="0">
                <a:solidFill>
                  <a:schemeClr val="accent1"/>
                </a:solidFill>
                <a:effectLst>
                  <a:glow rad="127000">
                    <a:schemeClr val="bg1">
                      <a:alpha val="90000"/>
                    </a:schemeClr>
                  </a:glow>
                </a:effectLst>
                <a:latin typeface="+mn-ea"/>
                <a:ea typeface="+mn-ea"/>
              </a:rPr>
              <a:t>value_vars</a:t>
            </a:r>
            <a:r>
              <a:rPr lang="ja-JP" altLang="en-US" sz="1400" dirty="0" smtClean="0">
                <a:solidFill>
                  <a:schemeClr val="accent1"/>
                </a:solidFill>
                <a:effectLst>
                  <a:glow rad="127000">
                    <a:schemeClr val="bg1">
                      <a:alpha val="90000"/>
                    </a:schemeClr>
                  </a:glow>
                </a:effectLst>
                <a:latin typeface="+mn-ea"/>
                <a:ea typeface="+mn-ea"/>
              </a:rPr>
              <a:t>に書いた項目以外は</a:t>
            </a:r>
            <a:r>
              <a:rPr lang="en-US" altLang="ja-JP" sz="1400" dirty="0" smtClean="0">
                <a:solidFill>
                  <a:schemeClr val="accent1"/>
                </a:solidFill>
                <a:effectLst>
                  <a:glow rad="127000">
                    <a:schemeClr val="bg1">
                      <a:alpha val="90000"/>
                    </a:schemeClr>
                  </a:glow>
                </a:effectLst>
                <a:latin typeface="+mn-ea"/>
                <a:ea typeface="+mn-ea"/>
              </a:rPr>
              <a:t>melt</a:t>
            </a:r>
            <a:r>
              <a:rPr lang="ja-JP" altLang="en-US" sz="1400" dirty="0" smtClean="0">
                <a:solidFill>
                  <a:schemeClr val="accent1"/>
                </a:solidFill>
                <a:effectLst>
                  <a:glow rad="127000">
                    <a:schemeClr val="bg1">
                      <a:alpha val="90000"/>
                    </a:schemeClr>
                  </a:glow>
                </a:effectLst>
                <a:latin typeface="+mn-ea"/>
                <a:ea typeface="+mn-ea"/>
              </a:rPr>
              <a:t>してくれない</a:t>
            </a:r>
            <a:endParaRPr lang="en-US" altLang="ja-JP" sz="1400" dirty="0" smtClean="0">
              <a:solidFill>
                <a:schemeClr val="accent1"/>
              </a:solidFill>
              <a:effectLst>
                <a:glow rad="127000">
                  <a:schemeClr val="bg1">
                    <a:alpha val="90000"/>
                  </a:schemeClr>
                </a:glow>
              </a:effectLst>
              <a:latin typeface="+mn-ea"/>
              <a:ea typeface="+mn-ea"/>
            </a:endParaRPr>
          </a:p>
          <a:p>
            <a:r>
              <a:rPr lang="ja-JP" altLang="en-US" sz="1400" dirty="0" smtClean="0">
                <a:solidFill>
                  <a:schemeClr val="accent1"/>
                </a:solidFill>
                <a:effectLst>
                  <a:glow rad="127000">
                    <a:schemeClr val="bg1">
                      <a:alpha val="90000"/>
                    </a:schemeClr>
                  </a:glow>
                </a:effectLst>
                <a:latin typeface="+mn-ea"/>
                <a:ea typeface="+mn-ea"/>
              </a:rPr>
              <a:t>→色調不良、特性不良が出ない！）</a:t>
            </a:r>
            <a:endParaRPr lang="en-US" altLang="ja-JP" sz="1400" dirty="0" smtClean="0">
              <a:solidFill>
                <a:schemeClr val="accent1"/>
              </a:solidFill>
              <a:effectLst>
                <a:glow rad="127000">
                  <a:schemeClr val="bg1">
                    <a:alpha val="90000"/>
                  </a:schemeClr>
                </a:glow>
              </a:effectLst>
              <a:latin typeface="+mn-ea"/>
              <a:ea typeface="+mn-ea"/>
            </a:endParaRPr>
          </a:p>
        </p:txBody>
      </p:sp>
      <p:sp>
        <p:nvSpPr>
          <p:cNvPr id="19" name="テキスト ボックス 18"/>
          <p:cNvSpPr txBox="1"/>
          <p:nvPr/>
        </p:nvSpPr>
        <p:spPr>
          <a:xfrm>
            <a:off x="3660151" y="5693948"/>
            <a:ext cx="4176239" cy="646331"/>
          </a:xfrm>
          <a:prstGeom prst="rect">
            <a:avLst/>
          </a:prstGeom>
          <a:noFill/>
        </p:spPr>
        <p:txBody>
          <a:bodyPr wrap="square" rtlCol="0">
            <a:spAutoFit/>
          </a:bodyPr>
          <a:lstStyle/>
          <a:p>
            <a:r>
              <a:rPr lang="ja-JP" altLang="en-US" sz="1800" dirty="0" smtClean="0">
                <a:solidFill>
                  <a:schemeClr val="accent1"/>
                </a:solidFill>
                <a:effectLst>
                  <a:glow rad="127000">
                    <a:schemeClr val="bg1">
                      <a:alpha val="90000"/>
                    </a:schemeClr>
                  </a:glow>
                </a:effectLst>
                <a:latin typeface="+mn-ea"/>
                <a:ea typeface="+mn-ea"/>
              </a:rPr>
              <a:t>「</a:t>
            </a:r>
            <a:r>
              <a:rPr lang="en-US" altLang="ja-JP" sz="1800" dirty="0" err="1" smtClean="0">
                <a:solidFill>
                  <a:schemeClr val="accent1"/>
                </a:solidFill>
                <a:effectLst>
                  <a:glow rad="127000">
                    <a:schemeClr val="bg1">
                      <a:alpha val="90000"/>
                    </a:schemeClr>
                  </a:glow>
                </a:effectLst>
                <a:latin typeface="+mn-ea"/>
                <a:ea typeface="+mn-ea"/>
              </a:rPr>
              <a:t>id_vars</a:t>
            </a:r>
            <a:r>
              <a:rPr lang="ja-JP" altLang="en-US" sz="1800" dirty="0" smtClean="0">
                <a:solidFill>
                  <a:schemeClr val="accent1"/>
                </a:solidFill>
                <a:effectLst>
                  <a:glow rad="127000">
                    <a:schemeClr val="bg1">
                      <a:alpha val="90000"/>
                    </a:schemeClr>
                  </a:glow>
                </a:effectLst>
                <a:latin typeface="+mn-ea"/>
                <a:ea typeface="+mn-ea"/>
              </a:rPr>
              <a:t>以外は全部</a:t>
            </a:r>
            <a:r>
              <a:rPr lang="en-US" altLang="ja-JP" sz="1800" dirty="0" smtClean="0">
                <a:solidFill>
                  <a:schemeClr val="accent1"/>
                </a:solidFill>
                <a:effectLst>
                  <a:glow rad="127000">
                    <a:schemeClr val="bg1">
                      <a:alpha val="90000"/>
                    </a:schemeClr>
                  </a:glow>
                </a:effectLst>
                <a:latin typeface="+mn-ea"/>
                <a:ea typeface="+mn-ea"/>
              </a:rPr>
              <a:t>melt</a:t>
            </a:r>
            <a:r>
              <a:rPr lang="ja-JP" altLang="en-US" sz="1800" dirty="0" smtClean="0">
                <a:solidFill>
                  <a:schemeClr val="accent1"/>
                </a:solidFill>
                <a:effectLst>
                  <a:glow rad="127000">
                    <a:schemeClr val="bg1">
                      <a:alpha val="90000"/>
                    </a:schemeClr>
                  </a:glow>
                </a:effectLst>
                <a:latin typeface="+mn-ea"/>
                <a:ea typeface="+mn-ea"/>
              </a:rPr>
              <a:t>したい」という場合、</a:t>
            </a:r>
            <a:r>
              <a:rPr lang="en-US" altLang="ja-JP" sz="1800" dirty="0" err="1" smtClean="0">
                <a:solidFill>
                  <a:schemeClr val="accent1"/>
                </a:solidFill>
                <a:effectLst>
                  <a:glow rad="127000">
                    <a:schemeClr val="bg1">
                      <a:alpha val="90000"/>
                    </a:schemeClr>
                  </a:glow>
                </a:effectLst>
                <a:latin typeface="+mn-ea"/>
                <a:ea typeface="+mn-ea"/>
              </a:rPr>
              <a:t>value_vars</a:t>
            </a:r>
            <a:r>
              <a:rPr lang="ja-JP" altLang="en-US" sz="1800" dirty="0" smtClean="0">
                <a:solidFill>
                  <a:schemeClr val="accent1"/>
                </a:solidFill>
                <a:effectLst>
                  <a:glow rad="127000">
                    <a:schemeClr val="bg1">
                      <a:alpha val="90000"/>
                    </a:schemeClr>
                  </a:glow>
                </a:effectLst>
                <a:latin typeface="+mn-ea"/>
                <a:ea typeface="+mn-ea"/>
              </a:rPr>
              <a:t>は設定しない方が良い</a:t>
            </a:r>
            <a:endParaRPr lang="en-US" altLang="ja-JP" sz="1800" dirty="0" smtClean="0">
              <a:solidFill>
                <a:schemeClr val="accent1"/>
              </a:solidFill>
              <a:effectLst>
                <a:glow rad="127000">
                  <a:schemeClr val="bg1">
                    <a:alpha val="90000"/>
                  </a:schemeClr>
                </a:glow>
              </a:effectLst>
              <a:latin typeface="+mn-ea"/>
              <a:ea typeface="+mn-ea"/>
            </a:endParaRPr>
          </a:p>
        </p:txBody>
      </p:sp>
      <p:sp>
        <p:nvSpPr>
          <p:cNvPr id="20" name="屈折矢印 19"/>
          <p:cNvSpPr/>
          <p:nvPr/>
        </p:nvSpPr>
        <p:spPr bwMode="auto">
          <a:xfrm rot="16200000" flipH="1">
            <a:off x="2919211" y="4277825"/>
            <a:ext cx="1064654" cy="1004552"/>
          </a:xfrm>
          <a:prstGeom prst="ben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sp>
        <p:nvSpPr>
          <p:cNvPr id="21" name="正方形/長方形 20"/>
          <p:cNvSpPr/>
          <p:nvPr/>
        </p:nvSpPr>
        <p:spPr bwMode="auto">
          <a:xfrm>
            <a:off x="2031845" y="3384123"/>
            <a:ext cx="702769" cy="3214153"/>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rgbClr val="0070C0"/>
              </a:solidFill>
              <a:effectLst>
                <a:glow rad="127000">
                  <a:srgbClr val="FFFFFF"/>
                </a:glow>
              </a:effectLst>
              <a:latin typeface="Arial Black" panose="020B0A04020102020204" pitchFamily="34" charset="0"/>
              <a:ea typeface="HGS創英角ｺﾞｼｯｸUB" pitchFamily="50" charset="-128"/>
            </a:endParaRPr>
          </a:p>
        </p:txBody>
      </p:sp>
      <p:cxnSp>
        <p:nvCxnSpPr>
          <p:cNvPr id="23" name="直線コネクタ 22"/>
          <p:cNvCxnSpPr/>
          <p:nvPr/>
        </p:nvCxnSpPr>
        <p:spPr bwMode="auto">
          <a:xfrm>
            <a:off x="1828800" y="3076973"/>
            <a:ext cx="1728000" cy="0"/>
          </a:xfrm>
          <a:prstGeom prst="line">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2">
                <a:lumMod val="75000"/>
              </a:schemeClr>
            </a:solidFill>
            <a:prstDash val="solid"/>
            <a:round/>
            <a:headEnd type="none" w="med" len="med"/>
            <a:tailEnd type="none" w="med" len="med"/>
          </a:ln>
          <a:effectLst/>
        </p:spPr>
      </p:cxnSp>
      <p:cxnSp>
        <p:nvCxnSpPr>
          <p:cNvPr id="24" name="直線コネクタ 23"/>
          <p:cNvCxnSpPr/>
          <p:nvPr/>
        </p:nvCxnSpPr>
        <p:spPr bwMode="auto">
          <a:xfrm>
            <a:off x="3660151" y="3076973"/>
            <a:ext cx="1831351" cy="0"/>
          </a:xfrm>
          <a:prstGeom prst="line">
            <a:avLst/>
          </a:prstGeom>
          <a:gradFill rotWithShape="1">
            <a:gsLst>
              <a:gs pos="0">
                <a:srgbClr val="FFFF99"/>
              </a:gs>
              <a:gs pos="50000">
                <a:srgbClr val="FFFF99">
                  <a:gamma/>
                  <a:tint val="10196"/>
                  <a:invGamma/>
                </a:srgbClr>
              </a:gs>
              <a:gs pos="100000">
                <a:srgbClr val="FFFF99"/>
              </a:gs>
            </a:gsLst>
            <a:lin ang="2700000" scaled="1"/>
          </a:gradFill>
          <a:ln w="19050" cap="flat" cmpd="sng" algn="ctr">
            <a:solidFill>
              <a:schemeClr val="accent5"/>
            </a:solidFill>
            <a:prstDash val="solid"/>
            <a:round/>
            <a:headEnd type="none" w="med" len="med"/>
            <a:tailEnd type="none" w="med" len="med"/>
          </a:ln>
          <a:effectLst/>
        </p:spPr>
      </p:cxnSp>
    </p:spTree>
    <p:extLst>
      <p:ext uri="{BB962C8B-B14F-4D97-AF65-F5344CB8AC3E}">
        <p14:creationId xmlns:p14="http://schemas.microsoft.com/office/powerpoint/2010/main" val="223379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animBg="1"/>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どこまで</a:t>
            </a:r>
            <a:r>
              <a:rPr kumimoji="1" lang="en-US" altLang="ja-JP" dirty="0" smtClean="0"/>
              <a:t>melt</a:t>
            </a:r>
            <a:r>
              <a:rPr kumimoji="1" lang="ja-JP" altLang="en-US" dirty="0" smtClean="0"/>
              <a:t>するか？</a:t>
            </a:r>
            <a:endParaRPr kumimoji="1" lang="ja-JP" altLang="en-US" dirty="0"/>
          </a:p>
        </p:txBody>
      </p:sp>
      <p:sp>
        <p:nvSpPr>
          <p:cNvPr id="3" name="正方形/長方形 2"/>
          <p:cNvSpPr/>
          <p:nvPr/>
        </p:nvSpPr>
        <p:spPr>
          <a:xfrm>
            <a:off x="722470" y="884417"/>
            <a:ext cx="2342308" cy="369332"/>
          </a:xfrm>
          <a:prstGeom prst="rect">
            <a:avLst/>
          </a:prstGeom>
        </p:spPr>
        <p:txBody>
          <a:bodyPr wrap="none">
            <a:spAutoFit/>
          </a:bodyPr>
          <a:lstStyle/>
          <a:p>
            <a:pPr>
              <a:lnSpc>
                <a:spcPct val="150000"/>
              </a:lnSpc>
            </a:pPr>
            <a:r>
              <a:rPr lang="ja-JP" altLang="en-US" dirty="0" smtClean="0">
                <a:solidFill>
                  <a:srgbClr val="000000"/>
                </a:solidFill>
                <a:latin typeface="+mn-ea"/>
                <a:ea typeface="+mn-ea"/>
              </a:rPr>
              <a:t>１）</a:t>
            </a:r>
            <a:r>
              <a:rPr lang="en-US" altLang="ja-JP" dirty="0" smtClean="0">
                <a:solidFill>
                  <a:srgbClr val="000000"/>
                </a:solidFill>
                <a:latin typeface="+mn-ea"/>
                <a:ea typeface="+mn-ea"/>
              </a:rPr>
              <a:t>Primary Key</a:t>
            </a:r>
            <a:r>
              <a:rPr lang="ja-JP" altLang="en-US" dirty="0" smtClean="0">
                <a:solidFill>
                  <a:srgbClr val="000000"/>
                </a:solidFill>
                <a:latin typeface="+mn-ea"/>
                <a:ea typeface="+mn-ea"/>
              </a:rPr>
              <a:t>以外は全部</a:t>
            </a:r>
            <a:r>
              <a:rPr lang="en-US" altLang="ja-JP" dirty="0" smtClean="0">
                <a:solidFill>
                  <a:srgbClr val="000000"/>
                </a:solidFill>
                <a:latin typeface="+mn-ea"/>
                <a:ea typeface="+mn-ea"/>
              </a:rPr>
              <a:t>melt</a:t>
            </a:r>
            <a:endParaRPr lang="ja-JP" altLang="en-US" dirty="0">
              <a:latin typeface="+mn-ea"/>
              <a:ea typeface="+mn-ea"/>
            </a:endParaRPr>
          </a:p>
        </p:txBody>
      </p:sp>
      <p:pic>
        <p:nvPicPr>
          <p:cNvPr id="4" name="図 3"/>
          <p:cNvPicPr>
            <a:picLocks noChangeAspect="1"/>
          </p:cNvPicPr>
          <p:nvPr/>
        </p:nvPicPr>
        <p:blipFill>
          <a:blip r:embed="rId2"/>
          <a:stretch>
            <a:fillRect/>
          </a:stretch>
        </p:blipFill>
        <p:spPr>
          <a:xfrm>
            <a:off x="902774" y="1300685"/>
            <a:ext cx="2232613" cy="3103165"/>
          </a:xfrm>
          <a:prstGeom prst="rect">
            <a:avLst/>
          </a:prstGeom>
        </p:spPr>
      </p:pic>
      <p:sp>
        <p:nvSpPr>
          <p:cNvPr id="5" name="正方形/長方形 4"/>
          <p:cNvSpPr/>
          <p:nvPr/>
        </p:nvSpPr>
        <p:spPr>
          <a:xfrm>
            <a:off x="3060091" y="1534800"/>
            <a:ext cx="723275" cy="334707"/>
          </a:xfrm>
          <a:prstGeom prst="rect">
            <a:avLst/>
          </a:prstGeom>
        </p:spPr>
        <p:txBody>
          <a:bodyPr wrap="none">
            <a:spAutoFit/>
          </a:bodyPr>
          <a:lstStyle/>
          <a:p>
            <a:pPr>
              <a:lnSpc>
                <a:spcPct val="150000"/>
              </a:lnSpc>
            </a:pPr>
            <a:r>
              <a:rPr lang="ja-JP" altLang="en-US" sz="1050" dirty="0" smtClean="0">
                <a:solidFill>
                  <a:schemeClr val="accent5">
                    <a:lumMod val="75000"/>
                  </a:schemeClr>
                </a:solidFill>
                <a:latin typeface="+mn-ea"/>
                <a:ea typeface="+mn-ea"/>
              </a:rPr>
              <a:t>←数値型</a:t>
            </a:r>
            <a:endParaRPr lang="ja-JP" altLang="en-US" sz="1050" dirty="0">
              <a:solidFill>
                <a:schemeClr val="accent5">
                  <a:lumMod val="75000"/>
                </a:schemeClr>
              </a:solidFill>
              <a:latin typeface="+mn-ea"/>
              <a:ea typeface="+mn-ea"/>
            </a:endParaRPr>
          </a:p>
        </p:txBody>
      </p:sp>
      <p:sp>
        <p:nvSpPr>
          <p:cNvPr id="6" name="正方形/長方形 5"/>
          <p:cNvSpPr/>
          <p:nvPr/>
        </p:nvSpPr>
        <p:spPr>
          <a:xfrm>
            <a:off x="571704" y="5143030"/>
            <a:ext cx="3812262" cy="923330"/>
          </a:xfrm>
          <a:prstGeom prst="rect">
            <a:avLst/>
          </a:prstGeom>
        </p:spPr>
        <p:txBody>
          <a:bodyPr wrap="none">
            <a:spAutoFit/>
          </a:bodyPr>
          <a:lstStyle/>
          <a:p>
            <a:pPr>
              <a:lnSpc>
                <a:spcPct val="150000"/>
              </a:lnSpc>
            </a:pPr>
            <a:r>
              <a:rPr lang="ja-JP" altLang="en-US" dirty="0" smtClean="0">
                <a:solidFill>
                  <a:schemeClr val="accent1"/>
                </a:solidFill>
                <a:latin typeface="+mn-ea"/>
                <a:ea typeface="+mn-ea"/>
              </a:rPr>
              <a:t>→「カラムが増えない」という縦持ちの条件は満たしているが、</a:t>
            </a:r>
            <a:endParaRPr lang="en-US" altLang="ja-JP" dirty="0" smtClean="0">
              <a:solidFill>
                <a:schemeClr val="accent1"/>
              </a:solidFill>
              <a:latin typeface="+mn-ea"/>
              <a:ea typeface="+mn-ea"/>
            </a:endParaRPr>
          </a:p>
          <a:p>
            <a:pPr>
              <a:lnSpc>
                <a:spcPct val="150000"/>
              </a:lnSpc>
            </a:pPr>
            <a:r>
              <a:rPr lang="ja-JP" altLang="en-US" dirty="0">
                <a:solidFill>
                  <a:schemeClr val="accent1"/>
                </a:solidFill>
                <a:latin typeface="+mn-ea"/>
                <a:ea typeface="+mn-ea"/>
              </a:rPr>
              <a:t>　</a:t>
            </a:r>
            <a:r>
              <a:rPr lang="en-US" altLang="ja-JP" dirty="0" smtClean="0">
                <a:solidFill>
                  <a:schemeClr val="accent1"/>
                </a:solidFill>
                <a:latin typeface="+mn-ea"/>
                <a:ea typeface="+mn-ea"/>
              </a:rPr>
              <a:t>DB</a:t>
            </a:r>
            <a:r>
              <a:rPr lang="ja-JP" altLang="en-US" dirty="0" smtClean="0">
                <a:solidFill>
                  <a:schemeClr val="accent1"/>
                </a:solidFill>
                <a:latin typeface="+mn-ea"/>
                <a:ea typeface="+mn-ea"/>
              </a:rPr>
              <a:t>に入れた後に「内容」の型は</a:t>
            </a:r>
            <a:r>
              <a:rPr lang="en-US" altLang="ja-JP" dirty="0" smtClean="0">
                <a:solidFill>
                  <a:schemeClr val="accent1"/>
                </a:solidFill>
                <a:latin typeface="+mn-ea"/>
                <a:ea typeface="+mn-ea"/>
              </a:rPr>
              <a:t>text</a:t>
            </a:r>
            <a:r>
              <a:rPr lang="ja-JP" altLang="en-US" dirty="0" smtClean="0">
                <a:solidFill>
                  <a:schemeClr val="accent1"/>
                </a:solidFill>
                <a:latin typeface="+mn-ea"/>
                <a:ea typeface="+mn-ea"/>
              </a:rPr>
              <a:t>にするしかなく、</a:t>
            </a:r>
            <a:endParaRPr lang="en-US" altLang="ja-JP" dirty="0" smtClean="0">
              <a:solidFill>
                <a:schemeClr val="accent1"/>
              </a:solidFill>
              <a:latin typeface="+mn-ea"/>
              <a:ea typeface="+mn-ea"/>
            </a:endParaRPr>
          </a:p>
          <a:p>
            <a:pPr>
              <a:lnSpc>
                <a:spcPct val="150000"/>
              </a:lnSpc>
            </a:pPr>
            <a:r>
              <a:rPr lang="ja-JP" altLang="en-US" dirty="0">
                <a:solidFill>
                  <a:schemeClr val="accent1"/>
                </a:solidFill>
                <a:latin typeface="+mn-ea"/>
                <a:ea typeface="+mn-ea"/>
              </a:rPr>
              <a:t>　</a:t>
            </a:r>
            <a:r>
              <a:rPr lang="ja-JP" altLang="en-US" dirty="0" smtClean="0">
                <a:solidFill>
                  <a:schemeClr val="accent1"/>
                </a:solidFill>
                <a:latin typeface="+mn-ea"/>
                <a:ea typeface="+mn-ea"/>
              </a:rPr>
              <a:t>あまりよろしくない</a:t>
            </a:r>
            <a:endParaRPr lang="ja-JP" altLang="en-US" dirty="0">
              <a:solidFill>
                <a:schemeClr val="accent1"/>
              </a:solidFill>
              <a:latin typeface="+mn-ea"/>
              <a:ea typeface="+mn-ea"/>
            </a:endParaRPr>
          </a:p>
        </p:txBody>
      </p:sp>
      <p:sp>
        <p:nvSpPr>
          <p:cNvPr id="7" name="正方形/長方形 6"/>
          <p:cNvSpPr/>
          <p:nvPr/>
        </p:nvSpPr>
        <p:spPr>
          <a:xfrm>
            <a:off x="3060091" y="1813477"/>
            <a:ext cx="723275" cy="334707"/>
          </a:xfrm>
          <a:prstGeom prst="rect">
            <a:avLst/>
          </a:prstGeom>
        </p:spPr>
        <p:txBody>
          <a:bodyPr wrap="none">
            <a:spAutoFit/>
          </a:bodyPr>
          <a:lstStyle/>
          <a:p>
            <a:pPr>
              <a:lnSpc>
                <a:spcPct val="150000"/>
              </a:lnSpc>
            </a:pPr>
            <a:r>
              <a:rPr lang="ja-JP" altLang="en-US" sz="1050" dirty="0" smtClean="0">
                <a:solidFill>
                  <a:schemeClr val="accent5">
                    <a:lumMod val="75000"/>
                  </a:schemeClr>
                </a:solidFill>
                <a:latin typeface="+mn-ea"/>
                <a:ea typeface="+mn-ea"/>
              </a:rPr>
              <a:t>←数値型</a:t>
            </a:r>
            <a:endParaRPr lang="ja-JP" altLang="en-US" sz="1050" dirty="0">
              <a:solidFill>
                <a:schemeClr val="accent5">
                  <a:lumMod val="75000"/>
                </a:schemeClr>
              </a:solidFill>
              <a:latin typeface="+mn-ea"/>
              <a:ea typeface="+mn-ea"/>
            </a:endParaRPr>
          </a:p>
        </p:txBody>
      </p:sp>
      <p:sp>
        <p:nvSpPr>
          <p:cNvPr id="8" name="正方形/長方形 7"/>
          <p:cNvSpPr/>
          <p:nvPr/>
        </p:nvSpPr>
        <p:spPr>
          <a:xfrm>
            <a:off x="3060090" y="2074890"/>
            <a:ext cx="723275" cy="334707"/>
          </a:xfrm>
          <a:prstGeom prst="rect">
            <a:avLst/>
          </a:prstGeom>
        </p:spPr>
        <p:txBody>
          <a:bodyPr wrap="none">
            <a:spAutoFit/>
          </a:bodyPr>
          <a:lstStyle/>
          <a:p>
            <a:pPr>
              <a:lnSpc>
                <a:spcPct val="150000"/>
              </a:lnSpc>
            </a:pPr>
            <a:r>
              <a:rPr lang="ja-JP" altLang="en-US" sz="1050" dirty="0" smtClean="0">
                <a:solidFill>
                  <a:schemeClr val="accent5">
                    <a:lumMod val="75000"/>
                  </a:schemeClr>
                </a:solidFill>
                <a:latin typeface="+mn-ea"/>
                <a:ea typeface="+mn-ea"/>
              </a:rPr>
              <a:t>←数値型</a:t>
            </a:r>
            <a:endParaRPr lang="ja-JP" altLang="en-US" sz="1050" dirty="0">
              <a:solidFill>
                <a:schemeClr val="accent5">
                  <a:lumMod val="75000"/>
                </a:schemeClr>
              </a:solidFill>
              <a:latin typeface="+mn-ea"/>
              <a:ea typeface="+mn-ea"/>
            </a:endParaRPr>
          </a:p>
        </p:txBody>
      </p:sp>
      <p:sp>
        <p:nvSpPr>
          <p:cNvPr id="9" name="正方形/長方形 8"/>
          <p:cNvSpPr/>
          <p:nvPr/>
        </p:nvSpPr>
        <p:spPr>
          <a:xfrm>
            <a:off x="3060090" y="2309005"/>
            <a:ext cx="723275" cy="334707"/>
          </a:xfrm>
          <a:prstGeom prst="rect">
            <a:avLst/>
          </a:prstGeom>
        </p:spPr>
        <p:txBody>
          <a:bodyPr wrap="none">
            <a:spAutoFit/>
          </a:bodyPr>
          <a:lstStyle/>
          <a:p>
            <a:pPr>
              <a:lnSpc>
                <a:spcPct val="150000"/>
              </a:lnSpc>
            </a:pPr>
            <a:r>
              <a:rPr lang="ja-JP" altLang="en-US" sz="1050" dirty="0" smtClean="0">
                <a:solidFill>
                  <a:schemeClr val="accent3">
                    <a:lumMod val="75000"/>
                  </a:schemeClr>
                </a:solidFill>
                <a:latin typeface="+mn-ea"/>
                <a:ea typeface="+mn-ea"/>
              </a:rPr>
              <a:t>←文字型</a:t>
            </a:r>
            <a:endParaRPr lang="ja-JP" altLang="en-US" sz="1050" dirty="0">
              <a:solidFill>
                <a:schemeClr val="accent3">
                  <a:lumMod val="75000"/>
                </a:schemeClr>
              </a:solidFill>
              <a:latin typeface="+mn-ea"/>
              <a:ea typeface="+mn-ea"/>
            </a:endParaRPr>
          </a:p>
        </p:txBody>
      </p:sp>
      <p:sp>
        <p:nvSpPr>
          <p:cNvPr id="10" name="正方形/長方形 9"/>
          <p:cNvSpPr/>
          <p:nvPr/>
        </p:nvSpPr>
        <p:spPr>
          <a:xfrm>
            <a:off x="3060090" y="2575767"/>
            <a:ext cx="723275" cy="334707"/>
          </a:xfrm>
          <a:prstGeom prst="rect">
            <a:avLst/>
          </a:prstGeom>
        </p:spPr>
        <p:txBody>
          <a:bodyPr wrap="none">
            <a:spAutoFit/>
          </a:bodyPr>
          <a:lstStyle/>
          <a:p>
            <a:pPr>
              <a:lnSpc>
                <a:spcPct val="150000"/>
              </a:lnSpc>
            </a:pPr>
            <a:r>
              <a:rPr lang="ja-JP" altLang="en-US" sz="1050" dirty="0" smtClean="0">
                <a:solidFill>
                  <a:schemeClr val="accent6"/>
                </a:solidFill>
                <a:latin typeface="+mn-ea"/>
                <a:ea typeface="+mn-ea"/>
              </a:rPr>
              <a:t>←日時型</a:t>
            </a:r>
            <a:endParaRPr lang="ja-JP" altLang="en-US" sz="1050" dirty="0">
              <a:solidFill>
                <a:schemeClr val="accent6"/>
              </a:solidFill>
              <a:latin typeface="+mn-ea"/>
              <a:ea typeface="+mn-ea"/>
            </a:endParaRPr>
          </a:p>
        </p:txBody>
      </p:sp>
      <p:pic>
        <p:nvPicPr>
          <p:cNvPr id="11" name="図 10"/>
          <p:cNvPicPr>
            <a:picLocks noChangeAspect="1"/>
          </p:cNvPicPr>
          <p:nvPr/>
        </p:nvPicPr>
        <p:blipFill>
          <a:blip r:embed="rId3"/>
          <a:stretch>
            <a:fillRect/>
          </a:stretch>
        </p:blipFill>
        <p:spPr>
          <a:xfrm>
            <a:off x="5104792" y="1389632"/>
            <a:ext cx="2716977" cy="2908442"/>
          </a:xfrm>
          <a:prstGeom prst="rect">
            <a:avLst/>
          </a:prstGeom>
        </p:spPr>
      </p:pic>
      <p:sp>
        <p:nvSpPr>
          <p:cNvPr id="12" name="正方形/長方形 11"/>
          <p:cNvSpPr/>
          <p:nvPr/>
        </p:nvSpPr>
        <p:spPr>
          <a:xfrm>
            <a:off x="5034746" y="883755"/>
            <a:ext cx="2056973" cy="369332"/>
          </a:xfrm>
          <a:prstGeom prst="rect">
            <a:avLst/>
          </a:prstGeom>
        </p:spPr>
        <p:txBody>
          <a:bodyPr wrap="none">
            <a:spAutoFit/>
          </a:bodyPr>
          <a:lstStyle/>
          <a:p>
            <a:pPr>
              <a:lnSpc>
                <a:spcPct val="150000"/>
              </a:lnSpc>
            </a:pPr>
            <a:r>
              <a:rPr lang="ja-JP" altLang="en-US" dirty="0">
                <a:solidFill>
                  <a:srgbClr val="000000"/>
                </a:solidFill>
                <a:latin typeface="+mn-ea"/>
                <a:ea typeface="+mn-ea"/>
              </a:rPr>
              <a:t>２</a:t>
            </a:r>
            <a:r>
              <a:rPr lang="ja-JP" altLang="en-US" dirty="0" smtClean="0">
                <a:solidFill>
                  <a:srgbClr val="000000"/>
                </a:solidFill>
                <a:latin typeface="+mn-ea"/>
                <a:ea typeface="+mn-ea"/>
              </a:rPr>
              <a:t>）</a:t>
            </a:r>
            <a:r>
              <a:rPr lang="en-US" altLang="ja-JP" dirty="0" smtClean="0">
                <a:solidFill>
                  <a:srgbClr val="000000"/>
                </a:solidFill>
                <a:latin typeface="+mn-ea"/>
                <a:ea typeface="+mn-ea"/>
              </a:rPr>
              <a:t>Primary Key</a:t>
            </a:r>
            <a:r>
              <a:rPr lang="ja-JP" altLang="en-US" dirty="0" smtClean="0">
                <a:solidFill>
                  <a:srgbClr val="000000"/>
                </a:solidFill>
                <a:latin typeface="+mn-ea"/>
                <a:ea typeface="+mn-ea"/>
              </a:rPr>
              <a:t>以外も</a:t>
            </a:r>
            <a:r>
              <a:rPr lang="en-US" altLang="ja-JP" dirty="0" smtClean="0">
                <a:solidFill>
                  <a:srgbClr val="000000"/>
                </a:solidFill>
                <a:latin typeface="+mn-ea"/>
                <a:ea typeface="+mn-ea"/>
              </a:rPr>
              <a:t>melt</a:t>
            </a:r>
            <a:endParaRPr lang="ja-JP" altLang="en-US" dirty="0">
              <a:latin typeface="+mn-ea"/>
              <a:ea typeface="+mn-ea"/>
            </a:endParaRPr>
          </a:p>
        </p:txBody>
      </p:sp>
      <p:sp>
        <p:nvSpPr>
          <p:cNvPr id="13" name="正方形/長方形 12"/>
          <p:cNvSpPr/>
          <p:nvPr/>
        </p:nvSpPr>
        <p:spPr bwMode="auto">
          <a:xfrm>
            <a:off x="2133599" y="1300685"/>
            <a:ext cx="1001787" cy="3103165"/>
          </a:xfrm>
          <a:prstGeom prst="rect">
            <a:avLst/>
          </a:prstGeom>
          <a:noFill/>
          <a:ln w="19050" cap="flat" cmpd="sng" algn="ctr">
            <a:solidFill>
              <a:schemeClr val="accent1"/>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14" name="正方形/長方形 13"/>
          <p:cNvSpPr/>
          <p:nvPr/>
        </p:nvSpPr>
        <p:spPr>
          <a:xfrm>
            <a:off x="1993131" y="4453299"/>
            <a:ext cx="1515158" cy="369332"/>
          </a:xfrm>
          <a:prstGeom prst="rect">
            <a:avLst/>
          </a:prstGeom>
        </p:spPr>
        <p:txBody>
          <a:bodyPr wrap="none">
            <a:spAutoFit/>
          </a:bodyPr>
          <a:lstStyle/>
          <a:p>
            <a:pPr>
              <a:lnSpc>
                <a:spcPct val="150000"/>
              </a:lnSpc>
            </a:pPr>
            <a:r>
              <a:rPr lang="ja-JP" altLang="en-US" dirty="0" smtClean="0">
                <a:solidFill>
                  <a:schemeClr val="accent1">
                    <a:lumMod val="60000"/>
                    <a:lumOff val="40000"/>
                  </a:schemeClr>
                </a:solidFill>
                <a:latin typeface="+mn-ea"/>
                <a:ea typeface="+mn-ea"/>
              </a:rPr>
              <a:t>「内容」行の型が混在</a:t>
            </a:r>
            <a:endParaRPr lang="ja-JP" altLang="en-US" dirty="0">
              <a:solidFill>
                <a:schemeClr val="accent1">
                  <a:lumMod val="60000"/>
                  <a:lumOff val="40000"/>
                </a:schemeClr>
              </a:solidFill>
              <a:latin typeface="+mn-ea"/>
              <a:ea typeface="+mn-ea"/>
            </a:endParaRPr>
          </a:p>
        </p:txBody>
      </p:sp>
      <p:sp>
        <p:nvSpPr>
          <p:cNvPr id="15" name="正方形/長方形 14"/>
          <p:cNvSpPr/>
          <p:nvPr/>
        </p:nvSpPr>
        <p:spPr>
          <a:xfrm>
            <a:off x="5311412" y="4267261"/>
            <a:ext cx="588623" cy="546945"/>
          </a:xfrm>
          <a:prstGeom prst="rect">
            <a:avLst/>
          </a:prstGeom>
        </p:spPr>
        <p:txBody>
          <a:bodyPr wrap="none">
            <a:spAutoFit/>
          </a:bodyPr>
          <a:lstStyle/>
          <a:p>
            <a:pPr algn="ctr">
              <a:lnSpc>
                <a:spcPct val="150000"/>
              </a:lnSpc>
            </a:pPr>
            <a:r>
              <a:rPr lang="ja-JP" altLang="en-US" sz="1050" dirty="0">
                <a:solidFill>
                  <a:schemeClr val="accent6"/>
                </a:solidFill>
                <a:latin typeface="+mn-ea"/>
                <a:ea typeface="+mn-ea"/>
              </a:rPr>
              <a:t>↑</a:t>
            </a:r>
            <a:endParaRPr lang="en-US" altLang="ja-JP" sz="1050" dirty="0" smtClean="0">
              <a:solidFill>
                <a:schemeClr val="accent6"/>
              </a:solidFill>
              <a:latin typeface="+mn-ea"/>
              <a:ea typeface="+mn-ea"/>
            </a:endParaRPr>
          </a:p>
          <a:p>
            <a:pPr algn="ctr">
              <a:lnSpc>
                <a:spcPct val="150000"/>
              </a:lnSpc>
            </a:pPr>
            <a:r>
              <a:rPr lang="ja-JP" altLang="en-US" sz="1050" dirty="0" smtClean="0">
                <a:solidFill>
                  <a:schemeClr val="accent6"/>
                </a:solidFill>
                <a:latin typeface="+mn-ea"/>
                <a:ea typeface="+mn-ea"/>
              </a:rPr>
              <a:t>日時型</a:t>
            </a:r>
            <a:endParaRPr lang="ja-JP" altLang="en-US" sz="1050" dirty="0">
              <a:solidFill>
                <a:schemeClr val="accent6"/>
              </a:solidFill>
              <a:latin typeface="+mn-ea"/>
              <a:ea typeface="+mn-ea"/>
            </a:endParaRPr>
          </a:p>
        </p:txBody>
      </p:sp>
      <p:sp>
        <p:nvSpPr>
          <p:cNvPr id="16" name="正方形/長方形 15"/>
          <p:cNvSpPr/>
          <p:nvPr/>
        </p:nvSpPr>
        <p:spPr>
          <a:xfrm>
            <a:off x="5874657" y="4267263"/>
            <a:ext cx="588623" cy="577081"/>
          </a:xfrm>
          <a:prstGeom prst="rect">
            <a:avLst/>
          </a:prstGeom>
        </p:spPr>
        <p:txBody>
          <a:bodyPr wrap="none">
            <a:spAutoFit/>
          </a:bodyPr>
          <a:lstStyle/>
          <a:p>
            <a:pPr algn="ctr">
              <a:lnSpc>
                <a:spcPct val="150000"/>
              </a:lnSpc>
            </a:pPr>
            <a:r>
              <a:rPr lang="ja-JP" altLang="en-US" sz="1050" dirty="0">
                <a:solidFill>
                  <a:schemeClr val="accent3">
                    <a:lumMod val="75000"/>
                  </a:schemeClr>
                </a:solidFill>
                <a:latin typeface="+mn-ea"/>
                <a:ea typeface="+mn-ea"/>
              </a:rPr>
              <a:t>↑</a:t>
            </a:r>
            <a:endParaRPr lang="en-US" altLang="ja-JP" sz="1050" dirty="0" smtClean="0">
              <a:solidFill>
                <a:schemeClr val="accent3">
                  <a:lumMod val="75000"/>
                </a:schemeClr>
              </a:solidFill>
              <a:latin typeface="+mn-ea"/>
              <a:ea typeface="+mn-ea"/>
            </a:endParaRPr>
          </a:p>
          <a:p>
            <a:pPr algn="ctr">
              <a:lnSpc>
                <a:spcPct val="150000"/>
              </a:lnSpc>
            </a:pPr>
            <a:r>
              <a:rPr lang="ja-JP" altLang="en-US" sz="1050" dirty="0">
                <a:solidFill>
                  <a:schemeClr val="accent3">
                    <a:lumMod val="75000"/>
                  </a:schemeClr>
                </a:solidFill>
                <a:latin typeface="+mn-ea"/>
                <a:ea typeface="+mn-ea"/>
              </a:rPr>
              <a:t>文字</a:t>
            </a:r>
            <a:r>
              <a:rPr lang="ja-JP" altLang="en-US" sz="1050" dirty="0" smtClean="0">
                <a:solidFill>
                  <a:schemeClr val="accent3">
                    <a:lumMod val="75000"/>
                  </a:schemeClr>
                </a:solidFill>
                <a:latin typeface="+mn-ea"/>
                <a:ea typeface="+mn-ea"/>
              </a:rPr>
              <a:t>型</a:t>
            </a:r>
            <a:endParaRPr lang="ja-JP" altLang="en-US" sz="1050" dirty="0">
              <a:solidFill>
                <a:schemeClr val="accent3">
                  <a:lumMod val="75000"/>
                </a:schemeClr>
              </a:solidFill>
              <a:latin typeface="+mn-ea"/>
              <a:ea typeface="+mn-ea"/>
            </a:endParaRPr>
          </a:p>
        </p:txBody>
      </p:sp>
      <p:sp>
        <p:nvSpPr>
          <p:cNvPr id="17" name="正方形/長方形 16"/>
          <p:cNvSpPr/>
          <p:nvPr/>
        </p:nvSpPr>
        <p:spPr>
          <a:xfrm>
            <a:off x="6411722" y="4267263"/>
            <a:ext cx="588623" cy="577081"/>
          </a:xfrm>
          <a:prstGeom prst="rect">
            <a:avLst/>
          </a:prstGeom>
        </p:spPr>
        <p:txBody>
          <a:bodyPr wrap="none">
            <a:spAutoFit/>
          </a:bodyPr>
          <a:lstStyle/>
          <a:p>
            <a:pPr algn="ctr">
              <a:lnSpc>
                <a:spcPct val="150000"/>
              </a:lnSpc>
            </a:pPr>
            <a:r>
              <a:rPr lang="ja-JP" altLang="en-US" sz="1050" dirty="0">
                <a:solidFill>
                  <a:schemeClr val="accent3">
                    <a:lumMod val="75000"/>
                  </a:schemeClr>
                </a:solidFill>
                <a:latin typeface="+mn-ea"/>
                <a:ea typeface="+mn-ea"/>
              </a:rPr>
              <a:t>↑</a:t>
            </a:r>
            <a:endParaRPr lang="en-US" altLang="ja-JP" sz="1050" dirty="0" smtClean="0">
              <a:solidFill>
                <a:schemeClr val="accent3">
                  <a:lumMod val="75000"/>
                </a:schemeClr>
              </a:solidFill>
              <a:latin typeface="+mn-ea"/>
              <a:ea typeface="+mn-ea"/>
            </a:endParaRPr>
          </a:p>
          <a:p>
            <a:pPr algn="ctr">
              <a:lnSpc>
                <a:spcPct val="150000"/>
              </a:lnSpc>
            </a:pPr>
            <a:r>
              <a:rPr lang="ja-JP" altLang="en-US" sz="1050" dirty="0">
                <a:solidFill>
                  <a:schemeClr val="accent3">
                    <a:lumMod val="75000"/>
                  </a:schemeClr>
                </a:solidFill>
                <a:latin typeface="+mn-ea"/>
                <a:ea typeface="+mn-ea"/>
              </a:rPr>
              <a:t>文字</a:t>
            </a:r>
            <a:r>
              <a:rPr lang="ja-JP" altLang="en-US" sz="1050" dirty="0" smtClean="0">
                <a:solidFill>
                  <a:schemeClr val="accent3">
                    <a:lumMod val="75000"/>
                  </a:schemeClr>
                </a:solidFill>
                <a:latin typeface="+mn-ea"/>
                <a:ea typeface="+mn-ea"/>
              </a:rPr>
              <a:t>型</a:t>
            </a:r>
            <a:endParaRPr lang="ja-JP" altLang="en-US" sz="1050" dirty="0">
              <a:solidFill>
                <a:schemeClr val="accent3">
                  <a:lumMod val="75000"/>
                </a:schemeClr>
              </a:solidFill>
              <a:latin typeface="+mn-ea"/>
              <a:ea typeface="+mn-ea"/>
            </a:endParaRPr>
          </a:p>
        </p:txBody>
      </p:sp>
      <p:sp>
        <p:nvSpPr>
          <p:cNvPr id="18" name="正方形/長方形 17"/>
          <p:cNvSpPr/>
          <p:nvPr/>
        </p:nvSpPr>
        <p:spPr>
          <a:xfrm>
            <a:off x="6949590" y="4267262"/>
            <a:ext cx="588623" cy="577081"/>
          </a:xfrm>
          <a:prstGeom prst="rect">
            <a:avLst/>
          </a:prstGeom>
        </p:spPr>
        <p:txBody>
          <a:bodyPr wrap="none">
            <a:spAutoFit/>
          </a:bodyPr>
          <a:lstStyle/>
          <a:p>
            <a:pPr algn="ctr">
              <a:lnSpc>
                <a:spcPct val="150000"/>
              </a:lnSpc>
            </a:pPr>
            <a:r>
              <a:rPr lang="ja-JP" altLang="en-US" sz="1050" dirty="0">
                <a:solidFill>
                  <a:schemeClr val="accent3">
                    <a:lumMod val="75000"/>
                  </a:schemeClr>
                </a:solidFill>
                <a:latin typeface="+mn-ea"/>
                <a:ea typeface="+mn-ea"/>
              </a:rPr>
              <a:t>↑</a:t>
            </a:r>
            <a:endParaRPr lang="en-US" altLang="ja-JP" sz="1050" dirty="0" smtClean="0">
              <a:solidFill>
                <a:schemeClr val="accent3">
                  <a:lumMod val="75000"/>
                </a:schemeClr>
              </a:solidFill>
              <a:latin typeface="+mn-ea"/>
              <a:ea typeface="+mn-ea"/>
            </a:endParaRPr>
          </a:p>
          <a:p>
            <a:pPr algn="ctr">
              <a:lnSpc>
                <a:spcPct val="150000"/>
              </a:lnSpc>
            </a:pPr>
            <a:r>
              <a:rPr lang="ja-JP" altLang="en-US" sz="1050" dirty="0">
                <a:solidFill>
                  <a:schemeClr val="accent3">
                    <a:lumMod val="75000"/>
                  </a:schemeClr>
                </a:solidFill>
                <a:latin typeface="+mn-ea"/>
                <a:ea typeface="+mn-ea"/>
              </a:rPr>
              <a:t>文字</a:t>
            </a:r>
            <a:r>
              <a:rPr lang="ja-JP" altLang="en-US" sz="1050" dirty="0" smtClean="0">
                <a:solidFill>
                  <a:schemeClr val="accent3">
                    <a:lumMod val="75000"/>
                  </a:schemeClr>
                </a:solidFill>
                <a:latin typeface="+mn-ea"/>
                <a:ea typeface="+mn-ea"/>
              </a:rPr>
              <a:t>型</a:t>
            </a:r>
            <a:endParaRPr lang="ja-JP" altLang="en-US" sz="1050" dirty="0">
              <a:solidFill>
                <a:schemeClr val="accent3">
                  <a:lumMod val="75000"/>
                </a:schemeClr>
              </a:solidFill>
              <a:latin typeface="+mn-ea"/>
              <a:ea typeface="+mn-ea"/>
            </a:endParaRPr>
          </a:p>
        </p:txBody>
      </p:sp>
      <p:sp>
        <p:nvSpPr>
          <p:cNvPr id="19" name="正方形/長方形 18"/>
          <p:cNvSpPr/>
          <p:nvPr/>
        </p:nvSpPr>
        <p:spPr>
          <a:xfrm>
            <a:off x="7435146" y="4267261"/>
            <a:ext cx="588623" cy="577081"/>
          </a:xfrm>
          <a:prstGeom prst="rect">
            <a:avLst/>
          </a:prstGeom>
        </p:spPr>
        <p:txBody>
          <a:bodyPr wrap="none">
            <a:spAutoFit/>
          </a:bodyPr>
          <a:lstStyle/>
          <a:p>
            <a:pPr algn="ctr">
              <a:lnSpc>
                <a:spcPct val="150000"/>
              </a:lnSpc>
            </a:pPr>
            <a:r>
              <a:rPr lang="ja-JP" altLang="en-US" sz="1050" dirty="0">
                <a:solidFill>
                  <a:schemeClr val="accent5">
                    <a:lumMod val="75000"/>
                  </a:schemeClr>
                </a:solidFill>
                <a:latin typeface="+mn-ea"/>
                <a:ea typeface="+mn-ea"/>
              </a:rPr>
              <a:t>↑</a:t>
            </a:r>
            <a:endParaRPr lang="en-US" altLang="ja-JP" sz="1050" dirty="0" smtClean="0">
              <a:solidFill>
                <a:schemeClr val="accent5">
                  <a:lumMod val="75000"/>
                </a:schemeClr>
              </a:solidFill>
              <a:latin typeface="+mn-ea"/>
              <a:ea typeface="+mn-ea"/>
            </a:endParaRPr>
          </a:p>
          <a:p>
            <a:pPr algn="ctr">
              <a:lnSpc>
                <a:spcPct val="150000"/>
              </a:lnSpc>
            </a:pPr>
            <a:r>
              <a:rPr lang="ja-JP" altLang="en-US" sz="1050" dirty="0">
                <a:solidFill>
                  <a:schemeClr val="accent5">
                    <a:lumMod val="75000"/>
                  </a:schemeClr>
                </a:solidFill>
                <a:latin typeface="+mn-ea"/>
                <a:ea typeface="+mn-ea"/>
              </a:rPr>
              <a:t>数値</a:t>
            </a:r>
            <a:r>
              <a:rPr lang="ja-JP" altLang="en-US" sz="1050" dirty="0" smtClean="0">
                <a:solidFill>
                  <a:schemeClr val="accent5">
                    <a:lumMod val="75000"/>
                  </a:schemeClr>
                </a:solidFill>
                <a:latin typeface="+mn-ea"/>
                <a:ea typeface="+mn-ea"/>
              </a:rPr>
              <a:t>型</a:t>
            </a:r>
            <a:endParaRPr lang="ja-JP" altLang="en-US" sz="1050" dirty="0">
              <a:solidFill>
                <a:schemeClr val="accent5">
                  <a:lumMod val="75000"/>
                </a:schemeClr>
              </a:solidFill>
              <a:latin typeface="+mn-ea"/>
              <a:ea typeface="+mn-ea"/>
            </a:endParaRPr>
          </a:p>
        </p:txBody>
      </p:sp>
      <p:sp>
        <p:nvSpPr>
          <p:cNvPr id="20" name="正方形/長方形 19"/>
          <p:cNvSpPr/>
          <p:nvPr/>
        </p:nvSpPr>
        <p:spPr>
          <a:xfrm>
            <a:off x="5104792" y="5143030"/>
            <a:ext cx="3732112" cy="923330"/>
          </a:xfrm>
          <a:prstGeom prst="rect">
            <a:avLst/>
          </a:prstGeom>
        </p:spPr>
        <p:txBody>
          <a:bodyPr wrap="none">
            <a:spAutoFit/>
          </a:bodyPr>
          <a:lstStyle/>
          <a:p>
            <a:pPr>
              <a:lnSpc>
                <a:spcPct val="150000"/>
              </a:lnSpc>
            </a:pPr>
            <a:r>
              <a:rPr lang="ja-JP" altLang="en-US" dirty="0" smtClean="0">
                <a:solidFill>
                  <a:schemeClr val="accent5"/>
                </a:solidFill>
                <a:latin typeface="+mn-ea"/>
                <a:ea typeface="+mn-ea"/>
              </a:rPr>
              <a:t>→これならカラムも横方向に増えず、</a:t>
            </a:r>
            <a:endParaRPr lang="en-US" altLang="ja-JP" dirty="0" smtClean="0">
              <a:solidFill>
                <a:schemeClr val="accent5"/>
              </a:solidFill>
              <a:latin typeface="+mn-ea"/>
              <a:ea typeface="+mn-ea"/>
            </a:endParaRPr>
          </a:p>
          <a:p>
            <a:pPr>
              <a:lnSpc>
                <a:spcPct val="150000"/>
              </a:lnSpc>
            </a:pPr>
            <a:r>
              <a:rPr lang="ja-JP" altLang="en-US" dirty="0">
                <a:solidFill>
                  <a:schemeClr val="accent5"/>
                </a:solidFill>
                <a:latin typeface="+mn-ea"/>
                <a:ea typeface="+mn-ea"/>
              </a:rPr>
              <a:t>　</a:t>
            </a:r>
            <a:r>
              <a:rPr lang="ja-JP" altLang="en-US" dirty="0" smtClean="0">
                <a:solidFill>
                  <a:schemeClr val="accent5"/>
                </a:solidFill>
                <a:latin typeface="+mn-ea"/>
                <a:ea typeface="+mn-ea"/>
              </a:rPr>
              <a:t>カラムご</a:t>
            </a:r>
            <a:r>
              <a:rPr lang="ja-JP" altLang="en-US" dirty="0">
                <a:solidFill>
                  <a:schemeClr val="accent5"/>
                </a:solidFill>
                <a:latin typeface="+mn-ea"/>
                <a:ea typeface="+mn-ea"/>
              </a:rPr>
              <a:t>と</a:t>
            </a:r>
            <a:r>
              <a:rPr lang="ja-JP" altLang="en-US" dirty="0" smtClean="0">
                <a:solidFill>
                  <a:schemeClr val="accent5"/>
                </a:solidFill>
                <a:latin typeface="+mn-ea"/>
                <a:ea typeface="+mn-ea"/>
              </a:rPr>
              <a:t>に適した型を設定できる</a:t>
            </a:r>
            <a:endParaRPr lang="en-US" altLang="ja-JP" dirty="0" smtClean="0">
              <a:solidFill>
                <a:schemeClr val="accent5"/>
              </a:solidFill>
              <a:latin typeface="+mn-ea"/>
              <a:ea typeface="+mn-ea"/>
            </a:endParaRPr>
          </a:p>
          <a:p>
            <a:pPr>
              <a:lnSpc>
                <a:spcPct val="150000"/>
              </a:lnSpc>
            </a:pPr>
            <a:r>
              <a:rPr lang="ja-JP" altLang="en-US" dirty="0">
                <a:solidFill>
                  <a:schemeClr val="accent5"/>
                </a:solidFill>
                <a:latin typeface="+mn-ea"/>
                <a:ea typeface="+mn-ea"/>
              </a:rPr>
              <a:t>　</a:t>
            </a:r>
            <a:r>
              <a:rPr lang="ja-JP" altLang="en-US" dirty="0" smtClean="0">
                <a:solidFill>
                  <a:schemeClr val="accent5"/>
                </a:solidFill>
                <a:latin typeface="+mn-ea"/>
                <a:ea typeface="+mn-ea"/>
              </a:rPr>
              <a:t>このレベルの縦持ちであれば、</a:t>
            </a:r>
            <a:r>
              <a:rPr lang="en-US" altLang="ja-JP" dirty="0" smtClean="0">
                <a:solidFill>
                  <a:schemeClr val="accent5"/>
                </a:solidFill>
                <a:latin typeface="+mn-ea"/>
                <a:ea typeface="+mn-ea"/>
              </a:rPr>
              <a:t>BI</a:t>
            </a:r>
            <a:r>
              <a:rPr lang="ja-JP" altLang="en-US" dirty="0" smtClean="0">
                <a:solidFill>
                  <a:schemeClr val="accent5"/>
                </a:solidFill>
                <a:latin typeface="+mn-ea"/>
                <a:ea typeface="+mn-ea"/>
              </a:rPr>
              <a:t>側も問題ないことが多い</a:t>
            </a:r>
            <a:endParaRPr lang="ja-JP" altLang="en-US" dirty="0">
              <a:solidFill>
                <a:schemeClr val="accent5"/>
              </a:solidFill>
              <a:latin typeface="+mn-ea"/>
              <a:ea typeface="+mn-ea"/>
            </a:endParaRPr>
          </a:p>
        </p:txBody>
      </p:sp>
      <p:sp>
        <p:nvSpPr>
          <p:cNvPr id="21" name="正方形/長方形 20"/>
          <p:cNvSpPr/>
          <p:nvPr/>
        </p:nvSpPr>
        <p:spPr bwMode="auto">
          <a:xfrm>
            <a:off x="5311412" y="1300685"/>
            <a:ext cx="588623" cy="3055567"/>
          </a:xfrm>
          <a:prstGeom prst="rect">
            <a:avLst/>
          </a:prstGeom>
          <a:noFill/>
          <a:ln w="19050" cap="flat" cmpd="sng" algn="ctr">
            <a:solidFill>
              <a:schemeClr val="accent6"/>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22" name="正方形/長方形 21"/>
          <p:cNvSpPr/>
          <p:nvPr/>
        </p:nvSpPr>
        <p:spPr bwMode="auto">
          <a:xfrm>
            <a:off x="5926167" y="1300318"/>
            <a:ext cx="537114" cy="3055567"/>
          </a:xfrm>
          <a:prstGeom prst="rect">
            <a:avLst/>
          </a:prstGeom>
          <a:noFill/>
          <a:ln w="19050" cap="flat" cmpd="sng" algn="ctr">
            <a:solidFill>
              <a:schemeClr val="accent3">
                <a:lumMod val="75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23" name="正方形/長方形 22"/>
          <p:cNvSpPr/>
          <p:nvPr/>
        </p:nvSpPr>
        <p:spPr bwMode="auto">
          <a:xfrm>
            <a:off x="6489412" y="1300318"/>
            <a:ext cx="408669" cy="3055567"/>
          </a:xfrm>
          <a:prstGeom prst="rect">
            <a:avLst/>
          </a:prstGeom>
          <a:noFill/>
          <a:ln w="19050" cap="flat" cmpd="sng" algn="ctr">
            <a:solidFill>
              <a:schemeClr val="accent3">
                <a:lumMod val="75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24" name="正方形/長方形 23"/>
          <p:cNvSpPr/>
          <p:nvPr/>
        </p:nvSpPr>
        <p:spPr bwMode="auto">
          <a:xfrm>
            <a:off x="6925590" y="1300317"/>
            <a:ext cx="509556" cy="3055567"/>
          </a:xfrm>
          <a:prstGeom prst="rect">
            <a:avLst/>
          </a:prstGeom>
          <a:noFill/>
          <a:ln w="19050" cap="flat" cmpd="sng" algn="ctr">
            <a:solidFill>
              <a:schemeClr val="accent3">
                <a:lumMod val="75000"/>
              </a:schemeClr>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25" name="正方形/長方形 24"/>
          <p:cNvSpPr/>
          <p:nvPr/>
        </p:nvSpPr>
        <p:spPr bwMode="auto">
          <a:xfrm>
            <a:off x="7456538" y="1300316"/>
            <a:ext cx="408669" cy="3055567"/>
          </a:xfrm>
          <a:prstGeom prst="rect">
            <a:avLst/>
          </a:prstGeom>
          <a:noFill/>
          <a:ln w="19050" cap="flat" cmpd="sng" algn="ctr">
            <a:solidFill>
              <a:schemeClr val="accent5"/>
            </a:solidFill>
            <a:prstDash val="sysDash"/>
            <a:round/>
            <a:headEnd type="none" w="med" len="med"/>
            <a:tailEnd type="none" w="med" len="med"/>
          </a:ln>
          <a:effectLst/>
        </p:spPr>
        <p:txBody>
          <a:bodyPr vert="horz" wrap="none" lIns="90000" tIns="108000" rIns="90000" bIns="46800" numCol="1" rtlCol="0" anchor="ctr" anchorCtr="0" compatLnSpc="1">
            <a:prstTxWarp prst="textNoShape">
              <a:avLst/>
            </a:prstTxWarp>
            <a:noAutofit/>
          </a:bodyPr>
          <a:lstStyle/>
          <a:p>
            <a:pPr indent="12700" algn="ctr">
              <a:lnSpc>
                <a:spcPct val="80000"/>
              </a:lnSpc>
              <a:spcBef>
                <a:spcPct val="50000"/>
              </a:spcBef>
            </a:pPr>
            <a:endParaRPr kumimoji="1" lang="ja-JP" altLang="en-US" sz="1100" noProof="0" dirty="0">
              <a:solidFill>
                <a:schemeClr val="accent1">
                  <a:lumMod val="60000"/>
                  <a:lumOff val="40000"/>
                </a:schemeClr>
              </a:solidFill>
              <a:effectLst>
                <a:glow rad="127000">
                  <a:srgbClr val="FFFFFF"/>
                </a:glow>
              </a:effectLst>
              <a:latin typeface="Arial Black" panose="020B0A04020102020204" pitchFamily="34" charset="0"/>
              <a:ea typeface="HGS創英角ｺﾞｼｯｸUB" pitchFamily="50" charset="-128"/>
            </a:endParaRPr>
          </a:p>
        </p:txBody>
      </p:sp>
      <p:sp>
        <p:nvSpPr>
          <p:cNvPr id="26" name="正方形/長方形 25"/>
          <p:cNvSpPr/>
          <p:nvPr/>
        </p:nvSpPr>
        <p:spPr>
          <a:xfrm>
            <a:off x="430482" y="6114212"/>
            <a:ext cx="8283037" cy="415498"/>
          </a:xfrm>
          <a:prstGeom prst="rect">
            <a:avLst/>
          </a:prstGeom>
        </p:spPr>
        <p:txBody>
          <a:bodyPr wrap="none">
            <a:spAutoFit/>
          </a:bodyPr>
          <a:lstStyle/>
          <a:p>
            <a:pPr algn="ctr">
              <a:lnSpc>
                <a:spcPct val="150000"/>
              </a:lnSpc>
            </a:pPr>
            <a:r>
              <a:rPr lang="en-US" altLang="ja-JP" sz="1400" b="1" dirty="0" err="1" smtClean="0">
                <a:solidFill>
                  <a:sysClr val="windowText" lastClr="000000"/>
                </a:solidFill>
                <a:latin typeface="+mn-ea"/>
                <a:ea typeface="+mn-ea"/>
              </a:rPr>
              <a:t>MotionBoard</a:t>
            </a:r>
            <a:r>
              <a:rPr lang="ja-JP" altLang="en-US" sz="1400" b="1" dirty="0" smtClean="0">
                <a:solidFill>
                  <a:sysClr val="windowText" lastClr="000000"/>
                </a:solidFill>
                <a:latin typeface="+mn-ea"/>
                <a:ea typeface="+mn-ea"/>
              </a:rPr>
              <a:t>や</a:t>
            </a:r>
            <a:r>
              <a:rPr lang="en-US" altLang="ja-JP" sz="1400" b="1" dirty="0" err="1" smtClean="0">
                <a:solidFill>
                  <a:sysClr val="windowText" lastClr="000000"/>
                </a:solidFill>
                <a:latin typeface="+mn-ea"/>
                <a:ea typeface="+mn-ea"/>
              </a:rPr>
              <a:t>PowerBI</a:t>
            </a:r>
            <a:r>
              <a:rPr lang="ja-JP" altLang="en-US" sz="1400" b="1" dirty="0" smtClean="0">
                <a:solidFill>
                  <a:sysClr val="windowText" lastClr="000000"/>
                </a:solidFill>
                <a:latin typeface="+mn-ea"/>
                <a:ea typeface="+mn-ea"/>
              </a:rPr>
              <a:t>で可視化する場合、それぞれのツールにあったテーブルの持ち方をするように変形しましょう</a:t>
            </a:r>
            <a:endParaRPr lang="ja-JP" altLang="en-US" sz="1400" b="1" dirty="0">
              <a:solidFill>
                <a:sysClr val="windowText" lastClr="000000"/>
              </a:solidFill>
              <a:latin typeface="+mn-ea"/>
              <a:ea typeface="+mn-ea"/>
            </a:endParaRPr>
          </a:p>
        </p:txBody>
      </p:sp>
    </p:spTree>
    <p:extLst>
      <p:ext uri="{BB962C8B-B14F-4D97-AF65-F5344CB8AC3E}">
        <p14:creationId xmlns:p14="http://schemas.microsoft.com/office/powerpoint/2010/main" val="2538793859"/>
      </p:ext>
    </p:extLst>
  </p:cSld>
  <p:clrMapOvr>
    <a:masterClrMapping/>
  </p:clrMapOvr>
  <p:timing>
    <p:tnLst>
      <p:par>
        <p:cTn id="1" dur="indefinite" restart="never" nodeType="tmRoot"/>
      </p:par>
    </p:tnLst>
  </p:timing>
</p:sld>
</file>

<file path=ppt/theme/theme1.xml><?xml version="1.0" encoding="utf-8"?>
<a:theme xmlns:a="http://schemas.openxmlformats.org/drawingml/2006/main" name="Dxテーマ1">
  <a:themeElements>
    <a:clrScheme name="ユーザー定義 2">
      <a:dk1>
        <a:srgbClr val="000000"/>
      </a:dk1>
      <a:lt1>
        <a:srgbClr val="FFFFFF"/>
      </a:lt1>
      <a:dk2>
        <a:srgbClr val="000000"/>
      </a:dk2>
      <a:lt2>
        <a:srgbClr val="F2F2F2"/>
      </a:lt2>
      <a:accent1>
        <a:srgbClr val="DF0523"/>
      </a:accent1>
      <a:accent2>
        <a:srgbClr val="FAE503"/>
      </a:accent2>
      <a:accent3>
        <a:srgbClr val="9DEB00"/>
      </a:accent3>
      <a:accent4>
        <a:srgbClr val="00E6AD"/>
      </a:accent4>
      <a:accent5>
        <a:srgbClr val="4196FB"/>
      </a:accent5>
      <a:accent6>
        <a:srgbClr val="9740FF"/>
      </a:accent6>
      <a:hlink>
        <a:srgbClr val="0000FF"/>
      </a:hlink>
      <a:folHlink>
        <a:srgbClr val="7030A0"/>
      </a:folHlink>
    </a:clrScheme>
    <a:fontScheme name="ユーザー定義 3">
      <a:majorFont>
        <a:latin typeface="HGS創英角ｺﾞｼｯｸUB"/>
        <a:ea typeface="HGS創英角ｺﾞｼｯｸUB"/>
        <a:cs typeface=""/>
      </a:majorFont>
      <a:minorFont>
        <a:latin typeface="Arial"/>
        <a:ea typeface="Yu Gothic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DCEDF0"/>
        </a:solidFill>
        <a:ln w="19050" cap="flat" cmpd="sng" algn="ctr">
          <a:solidFill>
            <a:srgbClr val="0070C0"/>
          </a:solidFill>
          <a:prstDash val="solid"/>
          <a:round/>
          <a:headEnd type="none" w="med" len="med"/>
          <a:tailEnd type="none" w="med" len="med"/>
        </a:ln>
        <a:effectLst/>
      </a:spPr>
      <a:bodyPr vert="horz" wrap="none" lIns="90000" tIns="108000" rIns="90000" bIns="46800" numCol="1" rtlCol="0" anchor="ctr" anchorCtr="0" compatLnSpc="1">
        <a:prstTxWarp prst="textNoShape">
          <a:avLst/>
        </a:prstTxWarp>
        <a:noAutofit/>
      </a:bodyPr>
      <a:lstStyle>
        <a:defPPr indent="12700" algn="ctr">
          <a:lnSpc>
            <a:spcPct val="80000"/>
          </a:lnSpc>
          <a:spcBef>
            <a:spcPct val="50000"/>
          </a:spcBef>
          <a:defRPr sz="1100" noProof="0" dirty="0">
            <a:solidFill>
              <a:srgbClr val="0070C0"/>
            </a:solidFill>
            <a:effectLst>
              <a:glow rad="127000">
                <a:srgbClr val="FFFFFF"/>
              </a:glow>
            </a:effectLst>
            <a:latin typeface="Arial Black" panose="020B0A04020102020204" pitchFamily="34" charset="0"/>
            <a:ea typeface="HGS創英角ｺﾞｼｯｸUB" pitchFamily="50" charset="-128"/>
          </a:defRPr>
        </a:defPPr>
      </a:lstStyle>
    </a:spDef>
    <a:lnDef>
      <a:spPr bwMode="auto">
        <a:ln>
          <a:headEnd type="none" w="med" len="med"/>
          <a:tailEnd type="none" w="med" len="med"/>
        </a:ln>
      </a:spPr>
      <a:bodyPr/>
      <a:lstStyle/>
      <a:style>
        <a:lnRef idx="2">
          <a:schemeClr val="dk1"/>
        </a:lnRef>
        <a:fillRef idx="0">
          <a:schemeClr val="dk1"/>
        </a:fillRef>
        <a:effectRef idx="1">
          <a:schemeClr val="dk1"/>
        </a:effectRef>
        <a:fontRef idx="minor">
          <a:schemeClr val="tx1"/>
        </a:fontRef>
      </a:style>
    </a:lnDef>
    <a:txDef>
      <a:spPr>
        <a:noFill/>
      </a:spPr>
      <a:bodyPr wrap="square" rtlCol="0">
        <a:spAutoFit/>
      </a:bodyPr>
      <a:lstStyle>
        <a:defPPr>
          <a:defRPr sz="1800" dirty="0">
            <a:ea typeface="HGS創英角ｺﾞｼｯｸUB" panose="020B0900000000000000" pitchFamily="50" charset="-128"/>
          </a:defRPr>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xテーマ1" id="{F0D7B6E8-7670-4410-ABBE-960EC965FA0A}" vid="{3EE9426F-E644-43D8-A2BF-77464843C45F}"/>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ACAFE84C5BE364B892BB1114A56FB6A" ma:contentTypeVersion="2" ma:contentTypeDescription="新しいドキュメントを作成します。" ma:contentTypeScope="" ma:versionID="6bae3af7ae260640869ea5ea0df401d8">
  <xsd:schema xmlns:xsd="http://www.w3.org/2001/XMLSchema" xmlns:xs="http://www.w3.org/2001/XMLSchema" xmlns:p="http://schemas.microsoft.com/office/2006/metadata/properties" xmlns:ns2="ec4d3573-ebab-46d7-b6be-39d7c6b8d35a" targetNamespace="http://schemas.microsoft.com/office/2006/metadata/properties" ma:root="true" ma:fieldsID="767a5d6a0bc7b50f32444bc492fbf2ca" ns2:_="">
    <xsd:import namespace="ec4d3573-ebab-46d7-b6be-39d7c6b8d35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4d3573-ebab-46d7-b6be-39d7c6b8d3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E671D0-028F-4713-ACA6-BB9C9EA6EB95}">
  <ds:schemaRefs>
    <ds:schemaRef ds:uri="http://schemas.microsoft.com/sharepoint/v3/contenttype/forms"/>
  </ds:schemaRefs>
</ds:datastoreItem>
</file>

<file path=customXml/itemProps2.xml><?xml version="1.0" encoding="utf-8"?>
<ds:datastoreItem xmlns:ds="http://schemas.openxmlformats.org/officeDocument/2006/customXml" ds:itemID="{A239D98D-F2A3-424C-A801-E3B1BAEB2AFD}">
  <ds:schemaRefs>
    <ds:schemaRef ds:uri="http://purl.org/dc/dcmitype/"/>
    <ds:schemaRef ds:uri="http://schemas.openxmlformats.org/package/2006/metadata/core-properties"/>
    <ds:schemaRef ds:uri="http://schemas.microsoft.com/office/2006/metadata/properties"/>
    <ds:schemaRef ds:uri="http://www.w3.org/XML/1998/namespace"/>
    <ds:schemaRef ds:uri="ec4d3573-ebab-46d7-b6be-39d7c6b8d35a"/>
    <ds:schemaRef ds:uri="http://schemas.microsoft.com/office/2006/documentManagement/types"/>
    <ds:schemaRef ds:uri="http://schemas.microsoft.com/office/infopath/2007/PartnerControls"/>
    <ds:schemaRef ds:uri="http://purl.org/dc/terms/"/>
    <ds:schemaRef ds:uri="http://purl.org/dc/elements/1.1/"/>
  </ds:schemaRefs>
</ds:datastoreItem>
</file>

<file path=customXml/itemProps3.xml><?xml version="1.0" encoding="utf-8"?>
<ds:datastoreItem xmlns:ds="http://schemas.openxmlformats.org/officeDocument/2006/customXml" ds:itemID="{9787E98D-F518-4BFB-8308-43CED2B295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4d3573-ebab-46d7-b6be-39d7c6b8d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Dxテーマ1</Template>
  <TotalTime>453921</TotalTime>
  <Words>24426</Words>
  <Application>Microsoft Office PowerPoint</Application>
  <PresentationFormat>画面に合わせる (4:3)</PresentationFormat>
  <Paragraphs>3046</Paragraphs>
  <Slides>142</Slides>
  <Notes>2</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142</vt:i4>
      </vt:variant>
    </vt:vector>
  </HeadingPairs>
  <TitlesOfParts>
    <vt:vector size="158" baseType="lpstr">
      <vt:lpstr>-apple-system</vt:lpstr>
      <vt:lpstr>Arial Unicode MS</vt:lpstr>
      <vt:lpstr>HGP行書体</vt:lpstr>
      <vt:lpstr>HGS創英角ｺﾞｼｯｸUB</vt:lpstr>
      <vt:lpstr>ＭＳ Ｐゴシック</vt:lpstr>
      <vt:lpstr>ＭＳ Ｐ明朝</vt:lpstr>
      <vt:lpstr>var(--jp-code-font-family)</vt:lpstr>
      <vt:lpstr>Yu Gothic UI</vt:lpstr>
      <vt:lpstr>Yu Gothic UI Semibold</vt:lpstr>
      <vt:lpstr>游ゴシック</vt:lpstr>
      <vt:lpstr>Arial</vt:lpstr>
      <vt:lpstr>Arial Black</vt:lpstr>
      <vt:lpstr>Consolas</vt:lpstr>
      <vt:lpstr>Times</vt:lpstr>
      <vt:lpstr>Wingdings</vt:lpstr>
      <vt:lpstr>Dxテーマ1</vt:lpstr>
      <vt:lpstr>Index</vt:lpstr>
      <vt:lpstr>Jupyterlabの使い方 How to use Jupyter</vt:lpstr>
      <vt:lpstr>ipynb形式（notebook形式）ファイルの開き方</vt:lpstr>
      <vt:lpstr>ipynb形式（notebook形式）ファイルの開き方</vt:lpstr>
      <vt:lpstr>ipynb形式（notebook形式）ファイルの開き方</vt:lpstr>
      <vt:lpstr>プログラムの実行順序</vt:lpstr>
      <vt:lpstr>プログラムの実行順序</vt:lpstr>
      <vt:lpstr>実行中のセル</vt:lpstr>
      <vt:lpstr>Jupyterのリセット（リスタート）</vt:lpstr>
      <vt:lpstr>セルの使い方（というか、コードの書き方というか）</vt:lpstr>
      <vt:lpstr>セルの使い方</vt:lpstr>
      <vt:lpstr>左サイドバーの使い方　①File Browserタブ</vt:lpstr>
      <vt:lpstr>左サイドバーの使い方</vt:lpstr>
      <vt:lpstr>Jupyterの初期ディレクトリ設定①</vt:lpstr>
      <vt:lpstr>Jupyterの初期ディレクトリ設定②</vt:lpstr>
      <vt:lpstr>左サイドバーの使い方　②Running Terminals and Kernelsタブ</vt:lpstr>
      <vt:lpstr>左サイドバーの使い方　③Tables of Contentsタブ</vt:lpstr>
      <vt:lpstr>【Markdownモードの使い方】 1年後の自分や引き継ぐ後輩に、わかりやすい説明を付ける</vt:lpstr>
      <vt:lpstr>おまけ　④Extention Managerタブ</vt:lpstr>
      <vt:lpstr>ipynb形式のテキストの使い方</vt:lpstr>
      <vt:lpstr>エラー対応 Error handling</vt:lpstr>
      <vt:lpstr>エラー対応（エラー箇所が特定できてから）</vt:lpstr>
      <vt:lpstr>エラー対応</vt:lpstr>
      <vt:lpstr>エラー対応</vt:lpstr>
      <vt:lpstr>エラー箇所を見つける</vt:lpstr>
      <vt:lpstr>Line Noの表示</vt:lpstr>
      <vt:lpstr>変数 Variable</vt:lpstr>
      <vt:lpstr>変数</vt:lpstr>
      <vt:lpstr>変数</vt:lpstr>
      <vt:lpstr>変数</vt:lpstr>
      <vt:lpstr>変数の中身を確認する</vt:lpstr>
      <vt:lpstr>意図しない代入に注意する：変数の上書きした</vt:lpstr>
      <vt:lpstr>意図しない代入に注意する：変数の上書きし損ねた</vt:lpstr>
      <vt:lpstr>参考</vt:lpstr>
      <vt:lpstr>関数 その１ Function</vt:lpstr>
      <vt:lpstr>関数</vt:lpstr>
      <vt:lpstr>01_基礎　で出てきた関数</vt:lpstr>
      <vt:lpstr>01_基礎　で出てきた関数</vt:lpstr>
      <vt:lpstr>リスト List</vt:lpstr>
      <vt:lpstr>リスト</vt:lpstr>
      <vt:lpstr>リストの要素（データ）の取り出し</vt:lpstr>
      <vt:lpstr>リストの要素（データ）の取り出し</vt:lpstr>
      <vt:lpstr>スライスで[0:n]と書いて、なんでn番目は取り出せないのか？</vt:lpstr>
      <vt:lpstr>参考</vt:lpstr>
      <vt:lpstr>for文 for loop statement</vt:lpstr>
      <vt:lpstr>for文</vt:lpstr>
      <vt:lpstr>for文</vt:lpstr>
      <vt:lpstr>for文</vt:lpstr>
      <vt:lpstr>for文</vt:lpstr>
      <vt:lpstr>range関数</vt:lpstr>
      <vt:lpstr>for文</vt:lpstr>
      <vt:lpstr>for文</vt:lpstr>
      <vt:lpstr>Pythonのインデントについて</vt:lpstr>
      <vt:lpstr>For文の例</vt:lpstr>
      <vt:lpstr>参考その１</vt:lpstr>
      <vt:lpstr>参考その２</vt:lpstr>
      <vt:lpstr>ライブラリ Library</vt:lpstr>
      <vt:lpstr>Pythonのライブラリを使う（インストール）</vt:lpstr>
      <vt:lpstr>ライブラリのインポート方法</vt:lpstr>
      <vt:lpstr>【参考】Pythonのライブラリって実際どうなってんの</vt:lpstr>
      <vt:lpstr>【参考】ライブラリとかメソッドとかについて</vt:lpstr>
      <vt:lpstr>関数 その２ Function</vt:lpstr>
      <vt:lpstr>関数</vt:lpstr>
      <vt:lpstr>関数</vt:lpstr>
      <vt:lpstr>Pythonの関数はExcelに似ている</vt:lpstr>
      <vt:lpstr>関数</vt:lpstr>
      <vt:lpstr>関数の名前を勝手に決めつけないようにしましょう</vt:lpstr>
      <vt:lpstr>Pandas DataFrame （要素の抽出）</vt:lpstr>
      <vt:lpstr>再現用データ置き場</vt:lpstr>
      <vt:lpstr>【Pandas】　DataFrame</vt:lpstr>
      <vt:lpstr>【Pandas】　DataFrame</vt:lpstr>
      <vt:lpstr>【Pandas】　DataFrame　loc関数、iloc関数　★よく使う</vt:lpstr>
      <vt:lpstr>【Pandas】　DataFrame　at関数、iat関数　【参考】</vt:lpstr>
      <vt:lpstr>【Pandas】　DataFrame</vt:lpstr>
      <vt:lpstr>【Pandas】　DataFrame</vt:lpstr>
      <vt:lpstr>【Pandas】　DataFrame</vt:lpstr>
      <vt:lpstr>【Pandas】　DataFrame</vt:lpstr>
      <vt:lpstr>【Pandas】　DataFrame</vt:lpstr>
      <vt:lpstr>関数 その３ 応用編 （分かる人は見てね） Advanced</vt:lpstr>
      <vt:lpstr>For文でDataFrameを回すと遅い件</vt:lpstr>
      <vt:lpstr>lambda関数、apply関数（DataFrameの列に関数を適用）</vt:lpstr>
      <vt:lpstr>def（ユーザー定義でオリジナルの関数を作る）</vt:lpstr>
      <vt:lpstr>Pathlib</vt:lpstr>
      <vt:lpstr>絶対パス、相対パス</vt:lpstr>
      <vt:lpstr>Pathlibの使いどころ</vt:lpstr>
      <vt:lpstr>Pathlibの使い方</vt:lpstr>
      <vt:lpstr>Pathlibの使い方</vt:lpstr>
      <vt:lpstr>データの結合・連結 Data Coupling/Concatenation</vt:lpstr>
      <vt:lpstr>DataFrameの結合</vt:lpstr>
      <vt:lpstr>merge関数（DataFrameの横方向の結合/SQLで言うJOIN）</vt:lpstr>
      <vt:lpstr>Excel vs. Python</vt:lpstr>
      <vt:lpstr>append関数（DataFrameの縦方向の連結/SQLで言うUNION）</vt:lpstr>
      <vt:lpstr>concat関数（データの連結、縦横どちらでも）</vt:lpstr>
      <vt:lpstr>reset_index関数（DFのインデックスをリセットする）</vt:lpstr>
      <vt:lpstr>データの縦持ち・横持ち Vertical/Horizontal data</vt:lpstr>
      <vt:lpstr>縦持ち・横持ちとは</vt:lpstr>
      <vt:lpstr>横持ち→縦持ち変換する関数　pd.melt</vt:lpstr>
      <vt:lpstr>melt関数のvalue_var設定　注意</vt:lpstr>
      <vt:lpstr>どこまでmeltするか？</vt:lpstr>
      <vt:lpstr>やりがちなNG例（Excelができる人に多い）</vt:lpstr>
      <vt:lpstr>データベースに入れるなら</vt:lpstr>
      <vt:lpstr>（おまけ）「合計」に注意</vt:lpstr>
      <vt:lpstr>SQLとの組み合わせ Combination with SQL</vt:lpstr>
      <vt:lpstr>トランザクション</vt:lpstr>
      <vt:lpstr>PythonとSQLの併用</vt:lpstr>
      <vt:lpstr>本講座で使用するSQL操作用ライブラリ/関数</vt:lpstr>
      <vt:lpstr>データベースの性質</vt:lpstr>
      <vt:lpstr>url、engine</vt:lpstr>
      <vt:lpstr>append：単純な挿入</vt:lpstr>
      <vt:lpstr>append：単純な挿入</vt:lpstr>
      <vt:lpstr>replace：テーブル置換</vt:lpstr>
      <vt:lpstr>replace：テーブル置換</vt:lpstr>
      <vt:lpstr>truncate insert：データを削除して挿入</vt:lpstr>
      <vt:lpstr>truncate insert：データを削除して挿入</vt:lpstr>
      <vt:lpstr>upsert update：新規行は挿入し、既存行は更新する</vt:lpstr>
      <vt:lpstr>upsert update：新規行は挿入し、既存行は更新する</vt:lpstr>
      <vt:lpstr>SQL文の中身（executeの第一引数）</vt:lpstr>
      <vt:lpstr>SQL文の中身（記載例）</vt:lpstr>
      <vt:lpstr>SQLで送り込む数値（executeの第二引数）</vt:lpstr>
      <vt:lpstr>con.executeを実行すると、裏側で起こること</vt:lpstr>
      <vt:lpstr>おまけ：　df.values.tolist()にカラムの情報は付いてこない</vt:lpstr>
      <vt:lpstr>おまけ：　on duplicate key update に書かなかったら？</vt:lpstr>
      <vt:lpstr>おまけ：　Upsert文を書くのが面倒なので自動生成</vt:lpstr>
      <vt:lpstr>upsert ignore：新規行のみ挿入</vt:lpstr>
      <vt:lpstr>upsert ignore：新規行のみ挿入</vt:lpstr>
      <vt:lpstr>update：更新</vt:lpstr>
      <vt:lpstr>update：更新</vt:lpstr>
      <vt:lpstr>PythonでDB書き込みのためのSQL文を作るときにやること（特にMySQL以外）</vt:lpstr>
      <vt:lpstr>【参考】ポスグレでupsert updateってどうやるの？</vt:lpstr>
      <vt:lpstr>ポスグレでupsert update（コードの構造）</vt:lpstr>
      <vt:lpstr>ポスグレでupsert update（第一引数の作成）</vt:lpstr>
      <vt:lpstr>ポスグレでupsert update（第二引数の作成）</vt:lpstr>
      <vt:lpstr>【ポスグレ】Upsert文を書くのが面倒なので自動生成</vt:lpstr>
      <vt:lpstr>時間 time, datetime</vt:lpstr>
      <vt:lpstr>Datetimeは大変（ググって！）</vt:lpstr>
      <vt:lpstr>インポートの仕方によって、書き方が変わる</vt:lpstr>
      <vt:lpstr>DataFrameの場合は、Pandasのto_datetimeを使う</vt:lpstr>
      <vt:lpstr>定期実行 automatic execution</vt:lpstr>
      <vt:lpstr>定期実行とは</vt:lpstr>
      <vt:lpstr>定期実行</vt:lpstr>
      <vt:lpstr>【参考】　定期実行用Pythonコードの構成</vt:lpstr>
      <vt:lpstr>PowerPoint プレゼンテーション</vt:lpstr>
    </vt:vector>
  </TitlesOfParts>
  <Company>製造技術改革部</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生産性倍増プロジェクト</dc:title>
  <dc:creator>製造技術改革部;前田</dc:creator>
  <cp:lastModifiedBy>伊原木　希枝</cp:lastModifiedBy>
  <cp:revision>7125</cp:revision>
  <cp:lastPrinted>2022-04-04T04:11:32Z</cp:lastPrinted>
  <dcterms:created xsi:type="dcterms:W3CDTF">2003-02-17T23:52:16Z</dcterms:created>
  <dcterms:modified xsi:type="dcterms:W3CDTF">2023-05-25T05:25:24Z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0x010100DACAFE84C5BE364B892BB1114A56FB6A</vt:lpwstr>
  </property>
</Properties>
</file>